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8" r:id="rId1"/>
  </p:sldMasterIdLst>
  <p:notesMasterIdLst>
    <p:notesMasterId r:id="rId63"/>
  </p:notesMasterIdLst>
  <p:handoutMasterIdLst>
    <p:handoutMasterId r:id="rId64"/>
  </p:handoutMasterIdLst>
  <p:sldIdLst>
    <p:sldId id="259" r:id="rId2"/>
    <p:sldId id="415" r:id="rId3"/>
    <p:sldId id="444" r:id="rId4"/>
    <p:sldId id="417" r:id="rId5"/>
    <p:sldId id="418" r:id="rId6"/>
    <p:sldId id="419" r:id="rId7"/>
    <p:sldId id="445" r:id="rId8"/>
    <p:sldId id="466" r:id="rId9"/>
    <p:sldId id="470" r:id="rId10"/>
    <p:sldId id="468" r:id="rId11"/>
    <p:sldId id="446" r:id="rId12"/>
    <p:sldId id="448" r:id="rId13"/>
    <p:sldId id="495" r:id="rId14"/>
    <p:sldId id="449" r:id="rId15"/>
    <p:sldId id="450" r:id="rId16"/>
    <p:sldId id="451" r:id="rId17"/>
    <p:sldId id="452" r:id="rId18"/>
    <p:sldId id="453" r:id="rId19"/>
    <p:sldId id="454" r:id="rId20"/>
    <p:sldId id="455" r:id="rId21"/>
    <p:sldId id="501" r:id="rId22"/>
    <p:sldId id="458" r:id="rId23"/>
    <p:sldId id="503" r:id="rId24"/>
    <p:sldId id="502" r:id="rId25"/>
    <p:sldId id="504" r:id="rId26"/>
    <p:sldId id="506" r:id="rId27"/>
    <p:sldId id="471" r:id="rId28"/>
    <p:sldId id="429" r:id="rId29"/>
    <p:sldId id="498" r:id="rId30"/>
    <p:sldId id="499" r:id="rId31"/>
    <p:sldId id="496" r:id="rId32"/>
    <p:sldId id="493" r:id="rId33"/>
    <p:sldId id="480" r:id="rId34"/>
    <p:sldId id="500" r:id="rId35"/>
    <p:sldId id="482" r:id="rId36"/>
    <p:sldId id="492" r:id="rId37"/>
    <p:sldId id="483" r:id="rId38"/>
    <p:sldId id="435" r:id="rId39"/>
    <p:sldId id="484" r:id="rId40"/>
    <p:sldId id="485" r:id="rId41"/>
    <p:sldId id="437" r:id="rId42"/>
    <p:sldId id="486" r:id="rId43"/>
    <p:sldId id="487" r:id="rId44"/>
    <p:sldId id="490" r:id="rId45"/>
    <p:sldId id="494" r:id="rId46"/>
    <p:sldId id="439" r:id="rId47"/>
    <p:sldId id="473" r:id="rId48"/>
    <p:sldId id="475" r:id="rId49"/>
    <p:sldId id="476" r:id="rId50"/>
    <p:sldId id="491" r:id="rId51"/>
    <p:sldId id="488" r:id="rId52"/>
    <p:sldId id="279" r:id="rId53"/>
    <p:sldId id="474" r:id="rId54"/>
    <p:sldId id="421" r:id="rId55"/>
    <p:sldId id="422" r:id="rId56"/>
    <p:sldId id="423" r:id="rId57"/>
    <p:sldId id="424" r:id="rId58"/>
    <p:sldId id="425" r:id="rId59"/>
    <p:sldId id="426" r:id="rId60"/>
    <p:sldId id="427" r:id="rId61"/>
    <p:sldId id="442" r:id="rId62"/>
  </p:sldIdLst>
  <p:sldSz cx="10879138" cy="6119813"/>
  <p:notesSz cx="6797675" cy="9928225"/>
  <p:defaultTextStyle>
    <a:defPPr>
      <a:defRPr lang="fr-FR"/>
    </a:defPPr>
    <a:lvl1pPr marL="0" algn="l" defTabSz="725668" rtl="0" eaLnBrk="1" latinLnBrk="0" hangingPunct="1">
      <a:defRPr sz="1428" kern="1200">
        <a:solidFill>
          <a:schemeClr val="tx1"/>
        </a:solidFill>
        <a:latin typeface="+mn-lt"/>
        <a:ea typeface="+mn-ea"/>
        <a:cs typeface="+mn-cs"/>
      </a:defRPr>
    </a:lvl1pPr>
    <a:lvl2pPr marL="362834" algn="l" defTabSz="725668" rtl="0" eaLnBrk="1" latinLnBrk="0" hangingPunct="1">
      <a:defRPr sz="1428" kern="1200">
        <a:solidFill>
          <a:schemeClr val="tx1"/>
        </a:solidFill>
        <a:latin typeface="+mn-lt"/>
        <a:ea typeface="+mn-ea"/>
        <a:cs typeface="+mn-cs"/>
      </a:defRPr>
    </a:lvl2pPr>
    <a:lvl3pPr marL="725668" algn="l" defTabSz="725668" rtl="0" eaLnBrk="1" latinLnBrk="0" hangingPunct="1">
      <a:defRPr sz="1428" kern="1200">
        <a:solidFill>
          <a:schemeClr val="tx1"/>
        </a:solidFill>
        <a:latin typeface="+mn-lt"/>
        <a:ea typeface="+mn-ea"/>
        <a:cs typeface="+mn-cs"/>
      </a:defRPr>
    </a:lvl3pPr>
    <a:lvl4pPr marL="1088502" algn="l" defTabSz="725668" rtl="0" eaLnBrk="1" latinLnBrk="0" hangingPunct="1">
      <a:defRPr sz="1428" kern="1200">
        <a:solidFill>
          <a:schemeClr val="tx1"/>
        </a:solidFill>
        <a:latin typeface="+mn-lt"/>
        <a:ea typeface="+mn-ea"/>
        <a:cs typeface="+mn-cs"/>
      </a:defRPr>
    </a:lvl4pPr>
    <a:lvl5pPr marL="1451336" algn="l" defTabSz="725668" rtl="0" eaLnBrk="1" latinLnBrk="0" hangingPunct="1">
      <a:defRPr sz="1428" kern="1200">
        <a:solidFill>
          <a:schemeClr val="tx1"/>
        </a:solidFill>
        <a:latin typeface="+mn-lt"/>
        <a:ea typeface="+mn-ea"/>
        <a:cs typeface="+mn-cs"/>
      </a:defRPr>
    </a:lvl5pPr>
    <a:lvl6pPr marL="1814170" algn="l" defTabSz="725668" rtl="0" eaLnBrk="1" latinLnBrk="0" hangingPunct="1">
      <a:defRPr sz="1428" kern="1200">
        <a:solidFill>
          <a:schemeClr val="tx1"/>
        </a:solidFill>
        <a:latin typeface="+mn-lt"/>
        <a:ea typeface="+mn-ea"/>
        <a:cs typeface="+mn-cs"/>
      </a:defRPr>
    </a:lvl6pPr>
    <a:lvl7pPr marL="2177004" algn="l" defTabSz="725668" rtl="0" eaLnBrk="1" latinLnBrk="0" hangingPunct="1">
      <a:defRPr sz="1428" kern="1200">
        <a:solidFill>
          <a:schemeClr val="tx1"/>
        </a:solidFill>
        <a:latin typeface="+mn-lt"/>
        <a:ea typeface="+mn-ea"/>
        <a:cs typeface="+mn-cs"/>
      </a:defRPr>
    </a:lvl7pPr>
    <a:lvl8pPr marL="2539837" algn="l" defTabSz="725668" rtl="0" eaLnBrk="1" latinLnBrk="0" hangingPunct="1">
      <a:defRPr sz="1428" kern="1200">
        <a:solidFill>
          <a:schemeClr val="tx1"/>
        </a:solidFill>
        <a:latin typeface="+mn-lt"/>
        <a:ea typeface="+mn-ea"/>
        <a:cs typeface="+mn-cs"/>
      </a:defRPr>
    </a:lvl8pPr>
    <a:lvl9pPr marL="2902671" algn="l" defTabSz="725668" rtl="0" eaLnBrk="1" latinLnBrk="0" hangingPunct="1">
      <a:defRPr sz="142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7">
          <p15:clr>
            <a:srgbClr val="A4A3A4"/>
          </p15:clr>
        </p15:guide>
        <p15:guide id="2" pos="342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6F"/>
    <a:srgbClr val="42C1C6"/>
    <a:srgbClr val="AEAEAE"/>
    <a:srgbClr val="007EC5"/>
    <a:srgbClr val="ED7D31"/>
    <a:srgbClr val="EEEEEE"/>
    <a:srgbClr val="FF9933"/>
    <a:srgbClr val="FFCC99"/>
    <a:srgbClr val="F6F6F6"/>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357" autoAdjust="0"/>
  </p:normalViewPr>
  <p:slideViewPr>
    <p:cSldViewPr snapToGrid="0">
      <p:cViewPr varScale="1">
        <p:scale>
          <a:sx n="67" d="100"/>
          <a:sy n="67" d="100"/>
        </p:scale>
        <p:origin x="776" y="52"/>
      </p:cViewPr>
      <p:guideLst>
        <p:guide orient="horz" pos="1927"/>
        <p:guide pos="3426"/>
      </p:guideLst>
    </p:cSldViewPr>
  </p:slideViewPr>
  <p:notesTextViewPr>
    <p:cViewPr>
      <p:scale>
        <a:sx n="1" d="1"/>
        <a:sy n="1" d="1"/>
      </p:scale>
      <p:origin x="0" y="0"/>
    </p:cViewPr>
  </p:notesTextViewPr>
  <p:notesViewPr>
    <p:cSldViewPr snapToGrid="0">
      <p:cViewPr varScale="1">
        <p:scale>
          <a:sx n="78" d="100"/>
          <a:sy n="78" d="100"/>
        </p:scale>
        <p:origin x="3978"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dir Selma" userId="e42361d1-e008-4ac5-98d9-93642212223d" providerId="ADAL" clId="{399BAB46-0635-4772-955C-91080D6F46C6}"/>
    <pc:docChg chg="custSel modSld">
      <pc:chgData name="Khadir Selma" userId="e42361d1-e008-4ac5-98d9-93642212223d" providerId="ADAL" clId="{399BAB46-0635-4772-955C-91080D6F46C6}" dt="2025-02-24T14:37:19.966" v="11"/>
      <pc:docMkLst>
        <pc:docMk/>
      </pc:docMkLst>
      <pc:sldChg chg="delSp modSp mod">
        <pc:chgData name="Khadir Selma" userId="e42361d1-e008-4ac5-98d9-93642212223d" providerId="ADAL" clId="{399BAB46-0635-4772-955C-91080D6F46C6}" dt="2025-02-24T14:37:19.966" v="11"/>
        <pc:sldMkLst>
          <pc:docMk/>
          <pc:sldMk cId="1424551487" sldId="490"/>
        </pc:sldMkLst>
        <pc:spChg chg="del mod">
          <ac:chgData name="Khadir Selma" userId="e42361d1-e008-4ac5-98d9-93642212223d" providerId="ADAL" clId="{399BAB46-0635-4772-955C-91080D6F46C6}" dt="2025-02-24T14:37:02.172" v="5"/>
          <ac:spMkLst>
            <pc:docMk/>
            <pc:sldMk cId="1424551487" sldId="490"/>
            <ac:spMk id="2" creationId="{6DCDC707-8F1E-4E63-BDE1-35C6D1ABFADA}"/>
          </ac:spMkLst>
        </pc:spChg>
        <pc:spChg chg="del mod">
          <ac:chgData name="Khadir Selma" userId="e42361d1-e008-4ac5-98d9-93642212223d" providerId="ADAL" clId="{399BAB46-0635-4772-955C-91080D6F46C6}" dt="2025-02-24T14:37:02.167" v="3" actId="478"/>
          <ac:spMkLst>
            <pc:docMk/>
            <pc:sldMk cId="1424551487" sldId="490"/>
            <ac:spMk id="6" creationId="{5D90590B-E60C-494B-9737-1F6E892E633D}"/>
          </ac:spMkLst>
        </pc:spChg>
        <pc:spChg chg="del mod">
          <ac:chgData name="Khadir Selma" userId="e42361d1-e008-4ac5-98d9-93642212223d" providerId="ADAL" clId="{399BAB46-0635-4772-955C-91080D6F46C6}" dt="2025-02-24T14:37:19.966" v="11"/>
          <ac:spMkLst>
            <pc:docMk/>
            <pc:sldMk cId="1424551487" sldId="490"/>
            <ac:spMk id="7" creationId="{EEE5859C-4AEE-4507-BFC2-808EC9288D07}"/>
          </ac:spMkLst>
        </pc:spChg>
        <pc:spChg chg="mod">
          <ac:chgData name="Khadir Selma" userId="e42361d1-e008-4ac5-98d9-93642212223d" providerId="ADAL" clId="{399BAB46-0635-4772-955C-91080D6F46C6}" dt="2025-02-24T14:37:14.116" v="8" actId="1076"/>
          <ac:spMkLst>
            <pc:docMk/>
            <pc:sldMk cId="1424551487" sldId="490"/>
            <ac:spMk id="17" creationId="{5A72C894-0348-4391-A8A6-68146A0AC56C}"/>
          </ac:spMkLst>
        </pc:spChg>
        <pc:picChg chg="del">
          <ac:chgData name="Khadir Selma" userId="e42361d1-e008-4ac5-98d9-93642212223d" providerId="ADAL" clId="{399BAB46-0635-4772-955C-91080D6F46C6}" dt="2025-02-24T14:37:03.361" v="6" actId="478"/>
          <ac:picMkLst>
            <pc:docMk/>
            <pc:sldMk cId="1424551487" sldId="490"/>
            <ac:picMk id="4" creationId="{1E6A4E83-3AA3-4E44-81AC-2BBA73970AC4}"/>
          </ac:picMkLst>
        </pc:picChg>
        <pc:picChg chg="mod">
          <ac:chgData name="Khadir Selma" userId="e42361d1-e008-4ac5-98d9-93642212223d" providerId="ADAL" clId="{399BAB46-0635-4772-955C-91080D6F46C6}" dt="2025-02-24T14:37:18.432" v="9" actId="1076"/>
          <ac:picMkLst>
            <pc:docMk/>
            <pc:sldMk cId="1424551487" sldId="490"/>
            <ac:picMk id="16" creationId="{5A857CB0-B994-402E-AC6F-226FFE6D5AF9}"/>
          </ac:picMkLst>
        </pc:picChg>
      </pc:sldChg>
      <pc:sldChg chg="modSp mod">
        <pc:chgData name="Khadir Selma" userId="e42361d1-e008-4ac5-98d9-93642212223d" providerId="ADAL" clId="{399BAB46-0635-4772-955C-91080D6F46C6}" dt="2025-02-24T14:36:13.840" v="0" actId="20577"/>
        <pc:sldMkLst>
          <pc:docMk/>
          <pc:sldMk cId="2287580262" sldId="499"/>
        </pc:sldMkLst>
        <pc:graphicFrameChg chg="modGraphic">
          <ac:chgData name="Khadir Selma" userId="e42361d1-e008-4ac5-98d9-93642212223d" providerId="ADAL" clId="{399BAB46-0635-4772-955C-91080D6F46C6}" dt="2025-02-24T14:36:13.840" v="0" actId="20577"/>
          <ac:graphicFrameMkLst>
            <pc:docMk/>
            <pc:sldMk cId="2287580262" sldId="499"/>
            <ac:graphicFrameMk id="9" creationId="{876C657A-40F6-4B5E-B52D-EDBBE742090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F9726-98DD-4246-81C6-7704137A467F}"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32C2332F-AC29-4256-AB6A-3AA7D24B2815}">
      <dgm:prSet phldrT="[Texte]" custT="1"/>
      <dgm:spPr>
        <a:solidFill>
          <a:schemeClr val="bg2">
            <a:lumMod val="50000"/>
          </a:schemeClr>
        </a:solidFill>
      </dgm:spPr>
      <dgm:t>
        <a:bodyPr/>
        <a:lstStyle/>
        <a:p>
          <a:r>
            <a:rPr lang="en-US" sz="1400" dirty="0"/>
            <a:t>Recovery of the existing data</a:t>
          </a:r>
          <a:endParaRPr lang="fr-FR" sz="1400" dirty="0"/>
        </a:p>
      </dgm:t>
    </dgm:pt>
    <dgm:pt modelId="{00C51F1A-7485-4A47-ABC9-53E41A9FB817}" type="parTrans" cxnId="{7F9CCAD9-4351-4C23-A9D4-DBC80B7EAB4A}">
      <dgm:prSet/>
      <dgm:spPr/>
      <dgm:t>
        <a:bodyPr/>
        <a:lstStyle/>
        <a:p>
          <a:endParaRPr lang="fr-FR"/>
        </a:p>
      </dgm:t>
    </dgm:pt>
    <dgm:pt modelId="{0AE7F352-6194-421A-8F8D-C81CF14A9735}" type="sibTrans" cxnId="{7F9CCAD9-4351-4C23-A9D4-DBC80B7EAB4A}">
      <dgm:prSet/>
      <dgm:spPr/>
      <dgm:t>
        <a:bodyPr/>
        <a:lstStyle/>
        <a:p>
          <a:endParaRPr lang="fr-FR"/>
        </a:p>
      </dgm:t>
    </dgm:pt>
    <dgm:pt modelId="{458F33B3-F0B1-4591-A478-4F47B5615702}">
      <dgm:prSet phldrT="[Texte]" custT="1"/>
      <dgm:spPr/>
      <dgm:t>
        <a:bodyPr/>
        <a:lstStyle/>
        <a:p>
          <a:r>
            <a:rPr lang="en-US" sz="1400" dirty="0"/>
            <a:t>Identification</a:t>
          </a:r>
          <a:endParaRPr lang="fr-FR" sz="1400" dirty="0"/>
        </a:p>
      </dgm:t>
    </dgm:pt>
    <dgm:pt modelId="{7F5DD376-4CB5-4D8A-9A21-838A248040E9}" type="parTrans" cxnId="{8AB0567E-3400-46EF-9124-545A23E4BE26}">
      <dgm:prSet/>
      <dgm:spPr/>
      <dgm:t>
        <a:bodyPr/>
        <a:lstStyle/>
        <a:p>
          <a:endParaRPr lang="fr-FR"/>
        </a:p>
      </dgm:t>
    </dgm:pt>
    <dgm:pt modelId="{15D35789-F180-4AC5-B6F8-136B036F1F0A}" type="sibTrans" cxnId="{8AB0567E-3400-46EF-9124-545A23E4BE26}">
      <dgm:prSet/>
      <dgm:spPr/>
      <dgm:t>
        <a:bodyPr/>
        <a:lstStyle/>
        <a:p>
          <a:endParaRPr lang="fr-FR"/>
        </a:p>
      </dgm:t>
    </dgm:pt>
    <dgm:pt modelId="{B4452581-127D-4CA8-BD1A-37FEC73863DC}">
      <dgm:prSet phldrT="[Texte]" custT="1"/>
      <dgm:spPr>
        <a:solidFill>
          <a:schemeClr val="bg2">
            <a:lumMod val="50000"/>
          </a:schemeClr>
        </a:solidFill>
      </dgm:spPr>
      <dgm:t>
        <a:bodyPr/>
        <a:lstStyle/>
        <a:p>
          <a:r>
            <a:rPr lang="en-US" sz="1400" dirty="0"/>
            <a:t>Integration of a new third party</a:t>
          </a:r>
          <a:endParaRPr lang="fr-FR" sz="1400" dirty="0"/>
        </a:p>
      </dgm:t>
    </dgm:pt>
    <dgm:pt modelId="{57848133-851C-4DEB-83C0-D811BF7F58CF}" type="parTrans" cxnId="{98C26BB1-C8E7-4468-8FD1-0330F0DAD850}">
      <dgm:prSet/>
      <dgm:spPr/>
      <dgm:t>
        <a:bodyPr/>
        <a:lstStyle/>
        <a:p>
          <a:endParaRPr lang="fr-FR"/>
        </a:p>
      </dgm:t>
    </dgm:pt>
    <dgm:pt modelId="{B51AD762-47BA-4587-AC22-629EE5067080}" type="sibTrans" cxnId="{98C26BB1-C8E7-4468-8FD1-0330F0DAD850}">
      <dgm:prSet/>
      <dgm:spPr/>
      <dgm:t>
        <a:bodyPr/>
        <a:lstStyle/>
        <a:p>
          <a:endParaRPr lang="fr-FR"/>
        </a:p>
      </dgm:t>
    </dgm:pt>
    <dgm:pt modelId="{3EB1EDC5-4370-470B-A148-A560F923B457}">
      <dgm:prSet phldrT="[Texte]" custT="1"/>
      <dgm:spPr/>
      <dgm:t>
        <a:bodyPr/>
        <a:lstStyle/>
        <a:p>
          <a:r>
            <a:rPr lang="en-US" sz="1400" dirty="0"/>
            <a:t>Identification (search)</a:t>
          </a:r>
          <a:endParaRPr lang="fr-FR" sz="1400" dirty="0"/>
        </a:p>
      </dgm:t>
    </dgm:pt>
    <dgm:pt modelId="{61CBDB03-B06E-4991-850B-A501BD5F1CD4}" type="parTrans" cxnId="{43217D9A-6FF1-462F-B7D0-7100783C14D5}">
      <dgm:prSet/>
      <dgm:spPr/>
      <dgm:t>
        <a:bodyPr/>
        <a:lstStyle/>
        <a:p>
          <a:endParaRPr lang="fr-FR"/>
        </a:p>
      </dgm:t>
    </dgm:pt>
    <dgm:pt modelId="{BBBE3DC2-D03A-4906-8E21-A61F0FDCC7C9}" type="sibTrans" cxnId="{43217D9A-6FF1-462F-B7D0-7100783C14D5}">
      <dgm:prSet/>
      <dgm:spPr/>
      <dgm:t>
        <a:bodyPr/>
        <a:lstStyle/>
        <a:p>
          <a:endParaRPr lang="fr-FR"/>
        </a:p>
      </dgm:t>
    </dgm:pt>
    <dgm:pt modelId="{C06AD592-D96D-459D-8617-9C722C693748}">
      <dgm:prSet phldrT="[Texte]" custT="1"/>
      <dgm:spPr>
        <a:solidFill>
          <a:srgbClr val="FF6600"/>
        </a:solidFill>
      </dgm:spPr>
      <dgm:t>
        <a:bodyPr/>
        <a:lstStyle/>
        <a:p>
          <a:r>
            <a:rPr lang="fr-FR" sz="1400" dirty="0"/>
            <a:t>Monitoring</a:t>
          </a:r>
        </a:p>
      </dgm:t>
    </dgm:pt>
    <dgm:pt modelId="{809B020E-8E55-472C-9324-249F9C5AA9DF}" type="parTrans" cxnId="{2B6EA19D-D21B-4AB1-A9B7-CB4819EFFB93}">
      <dgm:prSet/>
      <dgm:spPr/>
      <dgm:t>
        <a:bodyPr/>
        <a:lstStyle/>
        <a:p>
          <a:endParaRPr lang="fr-FR"/>
        </a:p>
      </dgm:t>
    </dgm:pt>
    <dgm:pt modelId="{D21E1F74-828A-4430-B64B-6578B83EA34E}" type="sibTrans" cxnId="{2B6EA19D-D21B-4AB1-A9B7-CB4819EFFB93}">
      <dgm:prSet/>
      <dgm:spPr/>
      <dgm:t>
        <a:bodyPr/>
        <a:lstStyle/>
        <a:p>
          <a:endParaRPr lang="fr-FR"/>
        </a:p>
      </dgm:t>
    </dgm:pt>
    <dgm:pt modelId="{14463836-98C0-4157-9A32-EC0A4E4CA842}">
      <dgm:prSet phldrT="[Texte]" custT="1"/>
      <dgm:spPr>
        <a:ln>
          <a:solidFill>
            <a:srgbClr val="FFC000"/>
          </a:solidFill>
        </a:ln>
      </dgm:spPr>
      <dgm:t>
        <a:bodyPr/>
        <a:lstStyle/>
        <a:p>
          <a:r>
            <a:rPr lang="en-US" sz="1400" dirty="0"/>
            <a:t>Retrieval and integration of updates</a:t>
          </a:r>
          <a:endParaRPr lang="fr-FR" sz="1400" dirty="0"/>
        </a:p>
      </dgm:t>
    </dgm:pt>
    <dgm:pt modelId="{FDC223C3-F13D-4D69-AA20-BEDCD19B08A0}" type="parTrans" cxnId="{F422837B-6385-4998-A93E-58987F09A40B}">
      <dgm:prSet/>
      <dgm:spPr/>
      <dgm:t>
        <a:bodyPr/>
        <a:lstStyle/>
        <a:p>
          <a:endParaRPr lang="fr-FR"/>
        </a:p>
      </dgm:t>
    </dgm:pt>
    <dgm:pt modelId="{FCD13ED4-D5B5-401F-A2DF-507CC3BAC766}" type="sibTrans" cxnId="{F422837B-6385-4998-A93E-58987F09A40B}">
      <dgm:prSet/>
      <dgm:spPr/>
      <dgm:t>
        <a:bodyPr/>
        <a:lstStyle/>
        <a:p>
          <a:endParaRPr lang="fr-FR"/>
        </a:p>
      </dgm:t>
    </dgm:pt>
    <dgm:pt modelId="{15B90B2C-90BF-48C3-95D4-2C9453AD6FCE}">
      <dgm:prSet custT="1"/>
      <dgm:spPr/>
      <dgm:t>
        <a:bodyPr/>
        <a:lstStyle/>
        <a:p>
          <a:r>
            <a:rPr lang="en-US" sz="1400" dirty="0"/>
            <a:t>Enrichment and integration</a:t>
          </a:r>
        </a:p>
      </dgm:t>
    </dgm:pt>
    <dgm:pt modelId="{DF41B4A4-BC91-4FE4-B8C3-1EC41C15FD6C}" type="parTrans" cxnId="{662A73CC-6E70-425A-B409-CE038F95761E}">
      <dgm:prSet/>
      <dgm:spPr/>
      <dgm:t>
        <a:bodyPr/>
        <a:lstStyle/>
        <a:p>
          <a:endParaRPr lang="en-US"/>
        </a:p>
      </dgm:t>
    </dgm:pt>
    <dgm:pt modelId="{CF22CBC3-A431-4241-96FA-C48C1215BDBC}" type="sibTrans" cxnId="{662A73CC-6E70-425A-B409-CE038F95761E}">
      <dgm:prSet/>
      <dgm:spPr/>
      <dgm:t>
        <a:bodyPr/>
        <a:lstStyle/>
        <a:p>
          <a:endParaRPr lang="en-US"/>
        </a:p>
      </dgm:t>
    </dgm:pt>
    <dgm:pt modelId="{8804923B-23D6-4377-9B74-4B2381CB7F5A}">
      <dgm:prSet custT="1"/>
      <dgm:spPr/>
      <dgm:t>
        <a:bodyPr/>
        <a:lstStyle/>
        <a:p>
          <a:r>
            <a:rPr lang="en-US" sz="1400" dirty="0"/>
            <a:t>Enrichment</a:t>
          </a:r>
        </a:p>
      </dgm:t>
    </dgm:pt>
    <dgm:pt modelId="{6F453A8C-B09F-4344-94F3-C673D33E7CA0}" type="parTrans" cxnId="{DDA34941-21E7-4CE1-B96D-46A3CDD289B2}">
      <dgm:prSet/>
      <dgm:spPr/>
      <dgm:t>
        <a:bodyPr/>
        <a:lstStyle/>
        <a:p>
          <a:endParaRPr lang="en-US"/>
        </a:p>
      </dgm:t>
    </dgm:pt>
    <dgm:pt modelId="{D0F5B9D1-8CA0-4EAF-98F5-263E4BF7AD8C}" type="sibTrans" cxnId="{DDA34941-21E7-4CE1-B96D-46A3CDD289B2}">
      <dgm:prSet/>
      <dgm:spPr/>
      <dgm:t>
        <a:bodyPr/>
        <a:lstStyle/>
        <a:p>
          <a:endParaRPr lang="en-US"/>
        </a:p>
      </dgm:t>
    </dgm:pt>
    <dgm:pt modelId="{5A7BA82F-E51F-4DFB-97DE-DCE72569B8A6}">
      <dgm:prSet custT="1"/>
      <dgm:spPr/>
      <dgm:t>
        <a:bodyPr/>
        <a:lstStyle/>
        <a:p>
          <a:r>
            <a:rPr lang="en-US" sz="1400" dirty="0"/>
            <a:t>Placing under monitoring</a:t>
          </a:r>
        </a:p>
      </dgm:t>
    </dgm:pt>
    <dgm:pt modelId="{C104EE9C-8D14-4C97-8EB7-D5FE0B41A68F}" type="parTrans" cxnId="{B7101793-5FDA-46FC-A206-0B39148E82B3}">
      <dgm:prSet/>
      <dgm:spPr/>
      <dgm:t>
        <a:bodyPr/>
        <a:lstStyle/>
        <a:p>
          <a:endParaRPr lang="en-US"/>
        </a:p>
      </dgm:t>
    </dgm:pt>
    <dgm:pt modelId="{D6EC09C8-D7AD-4C69-A5C5-3EE29E92D257}" type="sibTrans" cxnId="{B7101793-5FDA-46FC-A206-0B39148E82B3}">
      <dgm:prSet/>
      <dgm:spPr/>
      <dgm:t>
        <a:bodyPr/>
        <a:lstStyle/>
        <a:p>
          <a:endParaRPr lang="en-US"/>
        </a:p>
      </dgm:t>
    </dgm:pt>
    <dgm:pt modelId="{3063A543-EF54-40D4-8A26-AB9CCC72289A}" type="pres">
      <dgm:prSet presAssocID="{DCBF9726-98DD-4246-81C6-7704137A467F}" presName="Name0" presStyleCnt="0">
        <dgm:presLayoutVars>
          <dgm:dir/>
          <dgm:animLvl val="lvl"/>
          <dgm:resizeHandles val="exact"/>
        </dgm:presLayoutVars>
      </dgm:prSet>
      <dgm:spPr/>
    </dgm:pt>
    <dgm:pt modelId="{3FB51EA9-42D5-4BC4-9F87-658D7F406AF8}" type="pres">
      <dgm:prSet presAssocID="{DCBF9726-98DD-4246-81C6-7704137A467F}" presName="tSp" presStyleCnt="0"/>
      <dgm:spPr/>
    </dgm:pt>
    <dgm:pt modelId="{AC4892CA-7FDB-4103-948A-F673F7AB2CFD}" type="pres">
      <dgm:prSet presAssocID="{DCBF9726-98DD-4246-81C6-7704137A467F}" presName="bSp" presStyleCnt="0"/>
      <dgm:spPr/>
    </dgm:pt>
    <dgm:pt modelId="{FEC9201D-7F09-4D96-A98C-910AC6191CBD}" type="pres">
      <dgm:prSet presAssocID="{DCBF9726-98DD-4246-81C6-7704137A467F}" presName="process" presStyleCnt="0"/>
      <dgm:spPr/>
    </dgm:pt>
    <dgm:pt modelId="{49CFF572-3A60-4C82-AA1B-248CCB5D295B}" type="pres">
      <dgm:prSet presAssocID="{32C2332F-AC29-4256-AB6A-3AA7D24B2815}" presName="composite1" presStyleCnt="0"/>
      <dgm:spPr/>
    </dgm:pt>
    <dgm:pt modelId="{7ECE39EC-95BB-4568-81EA-CAA7F5DF3F8B}" type="pres">
      <dgm:prSet presAssocID="{32C2332F-AC29-4256-AB6A-3AA7D24B2815}" presName="dummyNode1" presStyleLbl="node1" presStyleIdx="0" presStyleCnt="3"/>
      <dgm:spPr/>
    </dgm:pt>
    <dgm:pt modelId="{18D5D067-B58A-4719-8FF5-D156B8403BB3}" type="pres">
      <dgm:prSet presAssocID="{32C2332F-AC29-4256-AB6A-3AA7D24B2815}" presName="childNode1" presStyleLbl="bgAcc1" presStyleIdx="0" presStyleCnt="3" custScaleX="166343">
        <dgm:presLayoutVars>
          <dgm:bulletEnabled val="1"/>
        </dgm:presLayoutVars>
      </dgm:prSet>
      <dgm:spPr/>
    </dgm:pt>
    <dgm:pt modelId="{C6A8E98D-BBA0-4EEE-A3DE-097EA7157C63}" type="pres">
      <dgm:prSet presAssocID="{32C2332F-AC29-4256-AB6A-3AA7D24B2815}" presName="childNode1tx" presStyleLbl="bgAcc1" presStyleIdx="0" presStyleCnt="3">
        <dgm:presLayoutVars>
          <dgm:bulletEnabled val="1"/>
        </dgm:presLayoutVars>
      </dgm:prSet>
      <dgm:spPr/>
    </dgm:pt>
    <dgm:pt modelId="{9360380D-4C42-40C4-8EBF-E8F0CBDB660C}" type="pres">
      <dgm:prSet presAssocID="{32C2332F-AC29-4256-AB6A-3AA7D24B2815}" presName="parentNode1" presStyleLbl="node1" presStyleIdx="0" presStyleCnt="3" custScaleX="173746" custLinFactNeighborX="1389" custLinFactNeighborY="20391">
        <dgm:presLayoutVars>
          <dgm:chMax val="1"/>
          <dgm:bulletEnabled val="1"/>
        </dgm:presLayoutVars>
      </dgm:prSet>
      <dgm:spPr/>
    </dgm:pt>
    <dgm:pt modelId="{431C6404-244D-47E5-9A19-BAA999FB1550}" type="pres">
      <dgm:prSet presAssocID="{32C2332F-AC29-4256-AB6A-3AA7D24B2815}" presName="connSite1" presStyleCnt="0"/>
      <dgm:spPr/>
    </dgm:pt>
    <dgm:pt modelId="{2F8C92B3-9F65-47D9-8E20-5C528291AD58}" type="pres">
      <dgm:prSet presAssocID="{0AE7F352-6194-421A-8F8D-C81CF14A9735}" presName="Name9" presStyleLbl="sibTrans2D1" presStyleIdx="0" presStyleCnt="2"/>
      <dgm:spPr/>
    </dgm:pt>
    <dgm:pt modelId="{47F0035F-B51A-4557-A26C-5452A75A06EB}" type="pres">
      <dgm:prSet presAssocID="{B4452581-127D-4CA8-BD1A-37FEC73863DC}" presName="composite2" presStyleCnt="0"/>
      <dgm:spPr/>
    </dgm:pt>
    <dgm:pt modelId="{65A17911-7A83-4613-AA20-CC835FE9A40C}" type="pres">
      <dgm:prSet presAssocID="{B4452581-127D-4CA8-BD1A-37FEC73863DC}" presName="dummyNode2" presStyleLbl="node1" presStyleIdx="0" presStyleCnt="3"/>
      <dgm:spPr/>
    </dgm:pt>
    <dgm:pt modelId="{CCEB4776-1DBB-4AD8-9468-677781D389D2}" type="pres">
      <dgm:prSet presAssocID="{B4452581-127D-4CA8-BD1A-37FEC73863DC}" presName="childNode2" presStyleLbl="bgAcc1" presStyleIdx="1" presStyleCnt="3" custScaleX="220533" custScaleY="123955">
        <dgm:presLayoutVars>
          <dgm:bulletEnabled val="1"/>
        </dgm:presLayoutVars>
      </dgm:prSet>
      <dgm:spPr/>
    </dgm:pt>
    <dgm:pt modelId="{ACD48676-56EA-48BF-AE87-2E1187076748}" type="pres">
      <dgm:prSet presAssocID="{B4452581-127D-4CA8-BD1A-37FEC73863DC}" presName="childNode2tx" presStyleLbl="bgAcc1" presStyleIdx="1" presStyleCnt="3">
        <dgm:presLayoutVars>
          <dgm:bulletEnabled val="1"/>
        </dgm:presLayoutVars>
      </dgm:prSet>
      <dgm:spPr/>
    </dgm:pt>
    <dgm:pt modelId="{5A8E92B3-06FD-404F-931D-8A70E6CE736A}" type="pres">
      <dgm:prSet presAssocID="{B4452581-127D-4CA8-BD1A-37FEC73863DC}" presName="parentNode2" presStyleLbl="node1" presStyleIdx="1" presStyleCnt="3" custScaleX="199542">
        <dgm:presLayoutVars>
          <dgm:chMax val="0"/>
          <dgm:bulletEnabled val="1"/>
        </dgm:presLayoutVars>
      </dgm:prSet>
      <dgm:spPr/>
    </dgm:pt>
    <dgm:pt modelId="{AEE5FE94-A5A0-441B-9C3D-081B3BD2DEC2}" type="pres">
      <dgm:prSet presAssocID="{B4452581-127D-4CA8-BD1A-37FEC73863DC}" presName="connSite2" presStyleCnt="0"/>
      <dgm:spPr/>
    </dgm:pt>
    <dgm:pt modelId="{B9F82E6B-17B1-4A19-8AD1-2F3347156918}" type="pres">
      <dgm:prSet presAssocID="{B51AD762-47BA-4587-AC22-629EE5067080}" presName="Name18" presStyleLbl="sibTrans2D1" presStyleIdx="1" presStyleCnt="2"/>
      <dgm:spPr/>
    </dgm:pt>
    <dgm:pt modelId="{8FAAF3B3-0983-4A4D-BEE8-EFF3DCF41CD3}" type="pres">
      <dgm:prSet presAssocID="{C06AD592-D96D-459D-8617-9C722C693748}" presName="composite1" presStyleCnt="0"/>
      <dgm:spPr/>
    </dgm:pt>
    <dgm:pt modelId="{D9CFDF04-6B28-4BB5-A187-3630D994C4A9}" type="pres">
      <dgm:prSet presAssocID="{C06AD592-D96D-459D-8617-9C722C693748}" presName="dummyNode1" presStyleLbl="node1" presStyleIdx="1" presStyleCnt="3"/>
      <dgm:spPr/>
    </dgm:pt>
    <dgm:pt modelId="{A62AEAEF-D72F-4DF4-A729-75068D526D3C}" type="pres">
      <dgm:prSet presAssocID="{C06AD592-D96D-459D-8617-9C722C693748}" presName="childNode1" presStyleLbl="bgAcc1" presStyleIdx="2" presStyleCnt="3" custScaleX="231462" custLinFactNeighborX="-4642">
        <dgm:presLayoutVars>
          <dgm:bulletEnabled val="1"/>
        </dgm:presLayoutVars>
      </dgm:prSet>
      <dgm:spPr/>
    </dgm:pt>
    <dgm:pt modelId="{B757014B-96A1-49D6-AA6F-7550F0451C52}" type="pres">
      <dgm:prSet presAssocID="{C06AD592-D96D-459D-8617-9C722C693748}" presName="childNode1tx" presStyleLbl="bgAcc1" presStyleIdx="2" presStyleCnt="3">
        <dgm:presLayoutVars>
          <dgm:bulletEnabled val="1"/>
        </dgm:presLayoutVars>
      </dgm:prSet>
      <dgm:spPr/>
    </dgm:pt>
    <dgm:pt modelId="{84F6A913-7879-4427-AC69-B9001759E863}" type="pres">
      <dgm:prSet presAssocID="{C06AD592-D96D-459D-8617-9C722C693748}" presName="parentNode1" presStyleLbl="node1" presStyleIdx="2" presStyleCnt="3" custScaleX="184261" custLinFactNeighborX="14103" custLinFactNeighborY="21897">
        <dgm:presLayoutVars>
          <dgm:chMax val="1"/>
          <dgm:bulletEnabled val="1"/>
        </dgm:presLayoutVars>
      </dgm:prSet>
      <dgm:spPr/>
    </dgm:pt>
    <dgm:pt modelId="{2FFD843C-9DA4-496B-A607-53D36631D688}" type="pres">
      <dgm:prSet presAssocID="{C06AD592-D96D-459D-8617-9C722C693748}" presName="connSite1" presStyleCnt="0"/>
      <dgm:spPr/>
    </dgm:pt>
  </dgm:ptLst>
  <dgm:cxnLst>
    <dgm:cxn modelId="{76C4C503-A191-4888-8CC7-C7A90F6840AE}" type="presOf" srcId="{8804923B-23D6-4377-9B74-4B2381CB7F5A}" destId="{CCEB4776-1DBB-4AD8-9468-677781D389D2}" srcOrd="0" destOrd="1" presId="urn:microsoft.com/office/officeart/2005/8/layout/hProcess4"/>
    <dgm:cxn modelId="{0564DF0E-3B65-4015-A6F0-5BC155C719B6}" type="presOf" srcId="{15B90B2C-90BF-48C3-95D4-2C9453AD6FCE}" destId="{18D5D067-B58A-4719-8FF5-D156B8403BB3}" srcOrd="0" destOrd="1" presId="urn:microsoft.com/office/officeart/2005/8/layout/hProcess4"/>
    <dgm:cxn modelId="{92E38122-DB28-4B69-9333-B74363834B14}" type="presOf" srcId="{14463836-98C0-4157-9A32-EC0A4E4CA842}" destId="{A62AEAEF-D72F-4DF4-A729-75068D526D3C}" srcOrd="0" destOrd="0" presId="urn:microsoft.com/office/officeart/2005/8/layout/hProcess4"/>
    <dgm:cxn modelId="{3F25C32A-287C-4106-952E-12D2FAC56BF4}" type="presOf" srcId="{15B90B2C-90BF-48C3-95D4-2C9453AD6FCE}" destId="{C6A8E98D-BBA0-4EEE-A3DE-097EA7157C63}" srcOrd="1" destOrd="1" presId="urn:microsoft.com/office/officeart/2005/8/layout/hProcess4"/>
    <dgm:cxn modelId="{7742832E-E490-48CB-8D87-3B0BAF36D702}" type="presOf" srcId="{DCBF9726-98DD-4246-81C6-7704137A467F}" destId="{3063A543-EF54-40D4-8A26-AB9CCC72289A}" srcOrd="0" destOrd="0" presId="urn:microsoft.com/office/officeart/2005/8/layout/hProcess4"/>
    <dgm:cxn modelId="{7A5D763E-26E0-4A96-964A-8E5CC99ECF46}" type="presOf" srcId="{14463836-98C0-4157-9A32-EC0A4E4CA842}" destId="{B757014B-96A1-49D6-AA6F-7550F0451C52}" srcOrd="1" destOrd="0" presId="urn:microsoft.com/office/officeart/2005/8/layout/hProcess4"/>
    <dgm:cxn modelId="{D3FE005E-4F6B-421C-B1F1-ADA9B45A0166}" type="presOf" srcId="{32C2332F-AC29-4256-AB6A-3AA7D24B2815}" destId="{9360380D-4C42-40C4-8EBF-E8F0CBDB660C}" srcOrd="0" destOrd="0" presId="urn:microsoft.com/office/officeart/2005/8/layout/hProcess4"/>
    <dgm:cxn modelId="{DDA34941-21E7-4CE1-B96D-46A3CDD289B2}" srcId="{B4452581-127D-4CA8-BD1A-37FEC73863DC}" destId="{8804923B-23D6-4377-9B74-4B2381CB7F5A}" srcOrd="1" destOrd="0" parTransId="{6F453A8C-B09F-4344-94F3-C673D33E7CA0}" sibTransId="{D0F5B9D1-8CA0-4EAF-98F5-263E4BF7AD8C}"/>
    <dgm:cxn modelId="{1E7B1147-89B9-4555-8428-0025FF4F12AF}" type="presOf" srcId="{458F33B3-F0B1-4591-A478-4F47B5615702}" destId="{C6A8E98D-BBA0-4EEE-A3DE-097EA7157C63}" srcOrd="1" destOrd="0" presId="urn:microsoft.com/office/officeart/2005/8/layout/hProcess4"/>
    <dgm:cxn modelId="{2DF2714F-54F2-4D3B-8743-E9A6F78F2455}" type="presOf" srcId="{3EB1EDC5-4370-470B-A148-A560F923B457}" destId="{CCEB4776-1DBB-4AD8-9468-677781D389D2}" srcOrd="0" destOrd="0" presId="urn:microsoft.com/office/officeart/2005/8/layout/hProcess4"/>
    <dgm:cxn modelId="{0387C650-7203-41F9-9B9D-E6D6180D2C56}" type="presOf" srcId="{458F33B3-F0B1-4591-A478-4F47B5615702}" destId="{18D5D067-B58A-4719-8FF5-D156B8403BB3}" srcOrd="0" destOrd="0" presId="urn:microsoft.com/office/officeart/2005/8/layout/hProcess4"/>
    <dgm:cxn modelId="{F69A2551-7F16-4F29-A682-55221349770D}" type="presOf" srcId="{5A7BA82F-E51F-4DFB-97DE-DCE72569B8A6}" destId="{ACD48676-56EA-48BF-AE87-2E1187076748}" srcOrd="1" destOrd="2" presId="urn:microsoft.com/office/officeart/2005/8/layout/hProcess4"/>
    <dgm:cxn modelId="{F422837B-6385-4998-A93E-58987F09A40B}" srcId="{C06AD592-D96D-459D-8617-9C722C693748}" destId="{14463836-98C0-4157-9A32-EC0A4E4CA842}" srcOrd="0" destOrd="0" parTransId="{FDC223C3-F13D-4D69-AA20-BEDCD19B08A0}" sibTransId="{FCD13ED4-D5B5-401F-A2DF-507CC3BAC766}"/>
    <dgm:cxn modelId="{8AB0567E-3400-46EF-9124-545A23E4BE26}" srcId="{32C2332F-AC29-4256-AB6A-3AA7D24B2815}" destId="{458F33B3-F0B1-4591-A478-4F47B5615702}" srcOrd="0" destOrd="0" parTransId="{7F5DD376-4CB5-4D8A-9A21-838A248040E9}" sibTransId="{15D35789-F180-4AC5-B6F8-136B036F1F0A}"/>
    <dgm:cxn modelId="{40078988-A36E-457C-B77F-DE45E7CC49CB}" type="presOf" srcId="{5A7BA82F-E51F-4DFB-97DE-DCE72569B8A6}" destId="{CCEB4776-1DBB-4AD8-9468-677781D389D2}" srcOrd="0" destOrd="2" presId="urn:microsoft.com/office/officeart/2005/8/layout/hProcess4"/>
    <dgm:cxn modelId="{B7101793-5FDA-46FC-A206-0B39148E82B3}" srcId="{B4452581-127D-4CA8-BD1A-37FEC73863DC}" destId="{5A7BA82F-E51F-4DFB-97DE-DCE72569B8A6}" srcOrd="2" destOrd="0" parTransId="{C104EE9C-8D14-4C97-8EB7-D5FE0B41A68F}" sibTransId="{D6EC09C8-D7AD-4C69-A5C5-3EE29E92D257}"/>
    <dgm:cxn modelId="{89269996-4AF2-4255-98E9-ED8A02F0F838}" type="presOf" srcId="{B51AD762-47BA-4587-AC22-629EE5067080}" destId="{B9F82E6B-17B1-4A19-8AD1-2F3347156918}" srcOrd="0" destOrd="0" presId="urn:microsoft.com/office/officeart/2005/8/layout/hProcess4"/>
    <dgm:cxn modelId="{43217D9A-6FF1-462F-B7D0-7100783C14D5}" srcId="{B4452581-127D-4CA8-BD1A-37FEC73863DC}" destId="{3EB1EDC5-4370-470B-A148-A560F923B457}" srcOrd="0" destOrd="0" parTransId="{61CBDB03-B06E-4991-850B-A501BD5F1CD4}" sibTransId="{BBBE3DC2-D03A-4906-8E21-A61F0FDCC7C9}"/>
    <dgm:cxn modelId="{2B6EA19D-D21B-4AB1-A9B7-CB4819EFFB93}" srcId="{DCBF9726-98DD-4246-81C6-7704137A467F}" destId="{C06AD592-D96D-459D-8617-9C722C693748}" srcOrd="2" destOrd="0" parTransId="{809B020E-8E55-472C-9324-249F9C5AA9DF}" sibTransId="{D21E1F74-828A-4430-B64B-6578B83EA34E}"/>
    <dgm:cxn modelId="{98C26BB1-C8E7-4468-8FD1-0330F0DAD850}" srcId="{DCBF9726-98DD-4246-81C6-7704137A467F}" destId="{B4452581-127D-4CA8-BD1A-37FEC73863DC}" srcOrd="1" destOrd="0" parTransId="{57848133-851C-4DEB-83C0-D811BF7F58CF}" sibTransId="{B51AD762-47BA-4587-AC22-629EE5067080}"/>
    <dgm:cxn modelId="{41E155BC-6967-4C1D-B819-891E1286916B}" type="presOf" srcId="{8804923B-23D6-4377-9B74-4B2381CB7F5A}" destId="{ACD48676-56EA-48BF-AE87-2E1187076748}" srcOrd="1" destOrd="1" presId="urn:microsoft.com/office/officeart/2005/8/layout/hProcess4"/>
    <dgm:cxn modelId="{662A73CC-6E70-425A-B409-CE038F95761E}" srcId="{32C2332F-AC29-4256-AB6A-3AA7D24B2815}" destId="{15B90B2C-90BF-48C3-95D4-2C9453AD6FCE}" srcOrd="1" destOrd="0" parTransId="{DF41B4A4-BC91-4FE4-B8C3-1EC41C15FD6C}" sibTransId="{CF22CBC3-A431-4241-96FA-C48C1215BDBC}"/>
    <dgm:cxn modelId="{7F9CCAD9-4351-4C23-A9D4-DBC80B7EAB4A}" srcId="{DCBF9726-98DD-4246-81C6-7704137A467F}" destId="{32C2332F-AC29-4256-AB6A-3AA7D24B2815}" srcOrd="0" destOrd="0" parTransId="{00C51F1A-7485-4A47-ABC9-53E41A9FB817}" sibTransId="{0AE7F352-6194-421A-8F8D-C81CF14A9735}"/>
    <dgm:cxn modelId="{B83FA5DA-8791-482D-A4CD-0F841E72BAB7}" type="presOf" srcId="{3EB1EDC5-4370-470B-A148-A560F923B457}" destId="{ACD48676-56EA-48BF-AE87-2E1187076748}" srcOrd="1" destOrd="0" presId="urn:microsoft.com/office/officeart/2005/8/layout/hProcess4"/>
    <dgm:cxn modelId="{EB07F4E3-02F8-4075-8E92-B6F60E4F7F8D}" type="presOf" srcId="{0AE7F352-6194-421A-8F8D-C81CF14A9735}" destId="{2F8C92B3-9F65-47D9-8E20-5C528291AD58}" srcOrd="0" destOrd="0" presId="urn:microsoft.com/office/officeart/2005/8/layout/hProcess4"/>
    <dgm:cxn modelId="{A0C5A3F8-5BF6-49E2-B07E-778019739214}" type="presOf" srcId="{B4452581-127D-4CA8-BD1A-37FEC73863DC}" destId="{5A8E92B3-06FD-404F-931D-8A70E6CE736A}" srcOrd="0" destOrd="0" presId="urn:microsoft.com/office/officeart/2005/8/layout/hProcess4"/>
    <dgm:cxn modelId="{3981F8FF-597E-44C2-99DE-566821CF1939}" type="presOf" srcId="{C06AD592-D96D-459D-8617-9C722C693748}" destId="{84F6A913-7879-4427-AC69-B9001759E863}" srcOrd="0" destOrd="0" presId="urn:microsoft.com/office/officeart/2005/8/layout/hProcess4"/>
    <dgm:cxn modelId="{CD509871-7BC0-4920-82F7-63166D0B8C15}" type="presParOf" srcId="{3063A543-EF54-40D4-8A26-AB9CCC72289A}" destId="{3FB51EA9-42D5-4BC4-9F87-658D7F406AF8}" srcOrd="0" destOrd="0" presId="urn:microsoft.com/office/officeart/2005/8/layout/hProcess4"/>
    <dgm:cxn modelId="{25D7A93C-9F7B-4E41-BCF0-32947B8DB396}" type="presParOf" srcId="{3063A543-EF54-40D4-8A26-AB9CCC72289A}" destId="{AC4892CA-7FDB-4103-948A-F673F7AB2CFD}" srcOrd="1" destOrd="0" presId="urn:microsoft.com/office/officeart/2005/8/layout/hProcess4"/>
    <dgm:cxn modelId="{24BAB859-7D39-411D-966D-5F8F5826F2AC}" type="presParOf" srcId="{3063A543-EF54-40D4-8A26-AB9CCC72289A}" destId="{FEC9201D-7F09-4D96-A98C-910AC6191CBD}" srcOrd="2" destOrd="0" presId="urn:microsoft.com/office/officeart/2005/8/layout/hProcess4"/>
    <dgm:cxn modelId="{C4C7B8BC-5A98-4A69-8748-E72EE6EF1D77}" type="presParOf" srcId="{FEC9201D-7F09-4D96-A98C-910AC6191CBD}" destId="{49CFF572-3A60-4C82-AA1B-248CCB5D295B}" srcOrd="0" destOrd="0" presId="urn:microsoft.com/office/officeart/2005/8/layout/hProcess4"/>
    <dgm:cxn modelId="{D3858DE0-1218-482C-8F5D-2AD1CC22559E}" type="presParOf" srcId="{49CFF572-3A60-4C82-AA1B-248CCB5D295B}" destId="{7ECE39EC-95BB-4568-81EA-CAA7F5DF3F8B}" srcOrd="0" destOrd="0" presId="urn:microsoft.com/office/officeart/2005/8/layout/hProcess4"/>
    <dgm:cxn modelId="{14C0AB69-AB3E-4BD8-A5A5-070BCF871040}" type="presParOf" srcId="{49CFF572-3A60-4C82-AA1B-248CCB5D295B}" destId="{18D5D067-B58A-4719-8FF5-D156B8403BB3}" srcOrd="1" destOrd="0" presId="urn:microsoft.com/office/officeart/2005/8/layout/hProcess4"/>
    <dgm:cxn modelId="{091BD6E1-C768-42CA-B0EF-B412197600C7}" type="presParOf" srcId="{49CFF572-3A60-4C82-AA1B-248CCB5D295B}" destId="{C6A8E98D-BBA0-4EEE-A3DE-097EA7157C63}" srcOrd="2" destOrd="0" presId="urn:microsoft.com/office/officeart/2005/8/layout/hProcess4"/>
    <dgm:cxn modelId="{727A9918-ACE8-43D8-B2CB-0AC3F117DDE4}" type="presParOf" srcId="{49CFF572-3A60-4C82-AA1B-248CCB5D295B}" destId="{9360380D-4C42-40C4-8EBF-E8F0CBDB660C}" srcOrd="3" destOrd="0" presId="urn:microsoft.com/office/officeart/2005/8/layout/hProcess4"/>
    <dgm:cxn modelId="{9A9311CA-173D-4CBE-A8DD-83D1777BD7B7}" type="presParOf" srcId="{49CFF572-3A60-4C82-AA1B-248CCB5D295B}" destId="{431C6404-244D-47E5-9A19-BAA999FB1550}" srcOrd="4" destOrd="0" presId="urn:microsoft.com/office/officeart/2005/8/layout/hProcess4"/>
    <dgm:cxn modelId="{42423A2C-3CED-4140-A9C0-982BD0BAE55E}" type="presParOf" srcId="{FEC9201D-7F09-4D96-A98C-910AC6191CBD}" destId="{2F8C92B3-9F65-47D9-8E20-5C528291AD58}" srcOrd="1" destOrd="0" presId="urn:microsoft.com/office/officeart/2005/8/layout/hProcess4"/>
    <dgm:cxn modelId="{7C5D0782-50CB-4DCF-8185-EA749B80F36A}" type="presParOf" srcId="{FEC9201D-7F09-4D96-A98C-910AC6191CBD}" destId="{47F0035F-B51A-4557-A26C-5452A75A06EB}" srcOrd="2" destOrd="0" presId="urn:microsoft.com/office/officeart/2005/8/layout/hProcess4"/>
    <dgm:cxn modelId="{FF376DFD-1C5C-432B-B771-ADB33B057318}" type="presParOf" srcId="{47F0035F-B51A-4557-A26C-5452A75A06EB}" destId="{65A17911-7A83-4613-AA20-CC835FE9A40C}" srcOrd="0" destOrd="0" presId="urn:microsoft.com/office/officeart/2005/8/layout/hProcess4"/>
    <dgm:cxn modelId="{F7885DAF-76E6-49D5-9E5E-A1C13C9DE7B7}" type="presParOf" srcId="{47F0035F-B51A-4557-A26C-5452A75A06EB}" destId="{CCEB4776-1DBB-4AD8-9468-677781D389D2}" srcOrd="1" destOrd="0" presId="urn:microsoft.com/office/officeart/2005/8/layout/hProcess4"/>
    <dgm:cxn modelId="{F76CF881-8AEC-4818-95B0-671076FB5F75}" type="presParOf" srcId="{47F0035F-B51A-4557-A26C-5452A75A06EB}" destId="{ACD48676-56EA-48BF-AE87-2E1187076748}" srcOrd="2" destOrd="0" presId="urn:microsoft.com/office/officeart/2005/8/layout/hProcess4"/>
    <dgm:cxn modelId="{841AA29B-1B89-4435-A0DE-2729224A0741}" type="presParOf" srcId="{47F0035F-B51A-4557-A26C-5452A75A06EB}" destId="{5A8E92B3-06FD-404F-931D-8A70E6CE736A}" srcOrd="3" destOrd="0" presId="urn:microsoft.com/office/officeart/2005/8/layout/hProcess4"/>
    <dgm:cxn modelId="{9A98B8EA-B79D-4011-9FBE-BE88E89A8EC5}" type="presParOf" srcId="{47F0035F-B51A-4557-A26C-5452A75A06EB}" destId="{AEE5FE94-A5A0-441B-9C3D-081B3BD2DEC2}" srcOrd="4" destOrd="0" presId="urn:microsoft.com/office/officeart/2005/8/layout/hProcess4"/>
    <dgm:cxn modelId="{B8C08BB4-89B3-45DA-B248-E81DDD0D9685}" type="presParOf" srcId="{FEC9201D-7F09-4D96-A98C-910AC6191CBD}" destId="{B9F82E6B-17B1-4A19-8AD1-2F3347156918}" srcOrd="3" destOrd="0" presId="urn:microsoft.com/office/officeart/2005/8/layout/hProcess4"/>
    <dgm:cxn modelId="{34FDE1CA-68B1-4369-ACC6-138D1DE1A1A6}" type="presParOf" srcId="{FEC9201D-7F09-4D96-A98C-910AC6191CBD}" destId="{8FAAF3B3-0983-4A4D-BEE8-EFF3DCF41CD3}" srcOrd="4" destOrd="0" presId="urn:microsoft.com/office/officeart/2005/8/layout/hProcess4"/>
    <dgm:cxn modelId="{6208EF38-70CB-4701-97A7-EACC37AB16E6}" type="presParOf" srcId="{8FAAF3B3-0983-4A4D-BEE8-EFF3DCF41CD3}" destId="{D9CFDF04-6B28-4BB5-A187-3630D994C4A9}" srcOrd="0" destOrd="0" presId="urn:microsoft.com/office/officeart/2005/8/layout/hProcess4"/>
    <dgm:cxn modelId="{14443BE9-8AC5-4173-807B-49589B5C4226}" type="presParOf" srcId="{8FAAF3B3-0983-4A4D-BEE8-EFF3DCF41CD3}" destId="{A62AEAEF-D72F-4DF4-A729-75068D526D3C}" srcOrd="1" destOrd="0" presId="urn:microsoft.com/office/officeart/2005/8/layout/hProcess4"/>
    <dgm:cxn modelId="{9C8F5CC9-64E4-4099-B545-C91B83A5C986}" type="presParOf" srcId="{8FAAF3B3-0983-4A4D-BEE8-EFF3DCF41CD3}" destId="{B757014B-96A1-49D6-AA6F-7550F0451C52}" srcOrd="2" destOrd="0" presId="urn:microsoft.com/office/officeart/2005/8/layout/hProcess4"/>
    <dgm:cxn modelId="{B3CC3F4B-89A8-4EB3-A9B0-404443AB4C4C}" type="presParOf" srcId="{8FAAF3B3-0983-4A4D-BEE8-EFF3DCF41CD3}" destId="{84F6A913-7879-4427-AC69-B9001759E863}" srcOrd="3" destOrd="0" presId="urn:microsoft.com/office/officeart/2005/8/layout/hProcess4"/>
    <dgm:cxn modelId="{D2334C1F-E83F-4DFA-840E-92A748C29BB0}" type="presParOf" srcId="{8FAAF3B3-0983-4A4D-BEE8-EFF3DCF41CD3}" destId="{2FFD843C-9DA4-496B-A607-53D36631D688}"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939E67-28B9-4683-B735-A60E17E1C643}"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fr-FR"/>
        </a:p>
      </dgm:t>
    </dgm:pt>
    <dgm:pt modelId="{D1DFFFA4-A03F-4543-BF4D-38C2AF78EC43}">
      <dgm:prSet phldrT="[Texte]" custT="1"/>
      <dgm:spPr/>
      <dgm:t>
        <a:bodyPr/>
        <a:lstStyle/>
        <a:p>
          <a:r>
            <a:rPr lang="fr-FR" sz="1050" dirty="0"/>
            <a:t>1 - Registration framing</a:t>
          </a:r>
        </a:p>
      </dgm:t>
    </dgm:pt>
    <dgm:pt modelId="{65289A4D-6B1E-4241-BCF5-0A8F3516990A}" type="parTrans" cxnId="{A4FEA3D1-4F20-4091-8F00-483C00B82836}">
      <dgm:prSet/>
      <dgm:spPr/>
      <dgm:t>
        <a:bodyPr/>
        <a:lstStyle/>
        <a:p>
          <a:endParaRPr lang="fr-FR" sz="1200"/>
        </a:p>
      </dgm:t>
    </dgm:pt>
    <dgm:pt modelId="{F4917DAB-06ED-459E-929A-3BCC264BACB9}" type="sibTrans" cxnId="{A4FEA3D1-4F20-4091-8F00-483C00B82836}">
      <dgm:prSet/>
      <dgm:spPr/>
      <dgm:t>
        <a:bodyPr/>
        <a:lstStyle/>
        <a:p>
          <a:endParaRPr lang="fr-FR" sz="1200"/>
        </a:p>
      </dgm:t>
    </dgm:pt>
    <dgm:pt modelId="{4B581058-B86F-48A6-8BFF-5169B26C2E5B}">
      <dgm:prSet phldrT="[Texte]" custT="1"/>
      <dgm:spPr/>
      <dgm:t>
        <a:bodyPr/>
        <a:lstStyle/>
        <a:p>
          <a:pPr>
            <a:buFontTx/>
            <a:buNone/>
          </a:pPr>
          <a:endParaRPr lang="fr-FR" sz="1200" dirty="0"/>
        </a:p>
      </dgm:t>
    </dgm:pt>
    <dgm:pt modelId="{3753E8E9-CB6D-4BD4-8CA7-5FFF43899D27}" type="parTrans" cxnId="{63F5AD8C-EFA1-4192-AF55-F293B5CF4032}">
      <dgm:prSet/>
      <dgm:spPr/>
      <dgm:t>
        <a:bodyPr/>
        <a:lstStyle/>
        <a:p>
          <a:endParaRPr lang="fr-FR" sz="1200"/>
        </a:p>
      </dgm:t>
    </dgm:pt>
    <dgm:pt modelId="{06F4CD91-4546-4A76-B540-9B3DDB075C69}" type="sibTrans" cxnId="{63F5AD8C-EFA1-4192-AF55-F293B5CF4032}">
      <dgm:prSet/>
      <dgm:spPr/>
      <dgm:t>
        <a:bodyPr/>
        <a:lstStyle/>
        <a:p>
          <a:endParaRPr lang="fr-FR" sz="1200"/>
        </a:p>
      </dgm:t>
    </dgm:pt>
    <dgm:pt modelId="{B827797E-527C-47A9-88AB-CA4C8FFB6544}">
      <dgm:prSet phldrT="[Texte]" custT="1"/>
      <dgm:spPr/>
      <dgm:t>
        <a:bodyPr/>
        <a:lstStyle/>
        <a:p>
          <a:r>
            <a:rPr lang="fr-FR" sz="1050" dirty="0"/>
            <a:t>2 - Monitoring APIs</a:t>
          </a:r>
        </a:p>
      </dgm:t>
    </dgm:pt>
    <dgm:pt modelId="{C040EE05-6815-43E7-BA5B-B0D00115DFFE}" type="parTrans" cxnId="{5F609A54-5E58-4787-8069-B8E1B4B5624E}">
      <dgm:prSet/>
      <dgm:spPr/>
      <dgm:t>
        <a:bodyPr/>
        <a:lstStyle/>
        <a:p>
          <a:endParaRPr lang="fr-FR" sz="1200"/>
        </a:p>
      </dgm:t>
    </dgm:pt>
    <dgm:pt modelId="{31FD640C-CD35-4906-9A42-5C1DB6508533}" type="sibTrans" cxnId="{5F609A54-5E58-4787-8069-B8E1B4B5624E}">
      <dgm:prSet/>
      <dgm:spPr/>
      <dgm:t>
        <a:bodyPr/>
        <a:lstStyle/>
        <a:p>
          <a:endParaRPr lang="fr-FR" sz="1200"/>
        </a:p>
      </dgm:t>
    </dgm:pt>
    <dgm:pt modelId="{D8E7EB6E-764A-4A59-95F2-A7BFA23750EC}">
      <dgm:prSet phldrT="[Texte]" custT="1"/>
      <dgm:spPr/>
      <dgm:t>
        <a:bodyPr/>
        <a:lstStyle/>
        <a:p>
          <a:endParaRPr lang="fr-FR" sz="1200" dirty="0"/>
        </a:p>
      </dgm:t>
    </dgm:pt>
    <dgm:pt modelId="{E7247F4B-3FA1-4A95-A71F-8554C1F62A5D}" type="parTrans" cxnId="{5A14E6DF-19A3-41FB-8705-85FDF891841F}">
      <dgm:prSet/>
      <dgm:spPr/>
      <dgm:t>
        <a:bodyPr/>
        <a:lstStyle/>
        <a:p>
          <a:endParaRPr lang="fr-FR" sz="1200"/>
        </a:p>
      </dgm:t>
    </dgm:pt>
    <dgm:pt modelId="{841E365D-4D2C-4645-B3E2-D091603927BD}" type="sibTrans" cxnId="{5A14E6DF-19A3-41FB-8705-85FDF891841F}">
      <dgm:prSet/>
      <dgm:spPr/>
      <dgm:t>
        <a:bodyPr/>
        <a:lstStyle/>
        <a:p>
          <a:endParaRPr lang="fr-FR" sz="1200"/>
        </a:p>
      </dgm:t>
    </dgm:pt>
    <dgm:pt modelId="{BF440295-3328-427E-BB31-AC392EB43678}">
      <dgm:prSet phldrT="[Texte]" custT="1"/>
      <dgm:spPr/>
      <dgm:t>
        <a:bodyPr/>
        <a:lstStyle/>
        <a:p>
          <a:r>
            <a:rPr lang="fr-FR" sz="1050" dirty="0"/>
            <a:t>3 - Updates management</a:t>
          </a:r>
        </a:p>
      </dgm:t>
    </dgm:pt>
    <dgm:pt modelId="{811F9733-6C04-427E-9745-7376E768CB53}" type="parTrans" cxnId="{194D6919-4A8B-43FB-9CC2-9E90BADB6C9A}">
      <dgm:prSet/>
      <dgm:spPr/>
      <dgm:t>
        <a:bodyPr/>
        <a:lstStyle/>
        <a:p>
          <a:endParaRPr lang="fr-FR" sz="1200"/>
        </a:p>
      </dgm:t>
    </dgm:pt>
    <dgm:pt modelId="{80CE3C5C-B21F-4281-9161-8D2501FF90CC}" type="sibTrans" cxnId="{194D6919-4A8B-43FB-9CC2-9E90BADB6C9A}">
      <dgm:prSet/>
      <dgm:spPr/>
      <dgm:t>
        <a:bodyPr/>
        <a:lstStyle/>
        <a:p>
          <a:endParaRPr lang="fr-FR" sz="1200"/>
        </a:p>
      </dgm:t>
    </dgm:pt>
    <dgm:pt modelId="{98D2D8FE-58E3-4503-973F-93313B8B525B}">
      <dgm:prSet phldrT="[Texte]" custT="1"/>
      <dgm:spPr/>
      <dgm:t>
        <a:bodyPr/>
        <a:lstStyle/>
        <a:p>
          <a:endParaRPr lang="fr-FR" sz="1200" dirty="0"/>
        </a:p>
      </dgm:t>
    </dgm:pt>
    <dgm:pt modelId="{49DA4940-D6BB-422F-8A11-FF177F835475}" type="parTrans" cxnId="{5EC6C7BD-519D-4401-9803-7FB3F8824468}">
      <dgm:prSet/>
      <dgm:spPr/>
      <dgm:t>
        <a:bodyPr/>
        <a:lstStyle/>
        <a:p>
          <a:endParaRPr lang="fr-FR" sz="1200"/>
        </a:p>
      </dgm:t>
    </dgm:pt>
    <dgm:pt modelId="{F5ACE01F-1383-47BD-8DA7-1D16E2993A08}" type="sibTrans" cxnId="{5EC6C7BD-519D-4401-9803-7FB3F8824468}">
      <dgm:prSet/>
      <dgm:spPr/>
      <dgm:t>
        <a:bodyPr/>
        <a:lstStyle/>
        <a:p>
          <a:endParaRPr lang="fr-FR" sz="1200"/>
        </a:p>
      </dgm:t>
    </dgm:pt>
    <dgm:pt modelId="{D0D9E7D1-D2DF-4BC1-9DB2-F14241DA5F0E}" type="pres">
      <dgm:prSet presAssocID="{FB939E67-28B9-4683-B735-A60E17E1C643}" presName="theList" presStyleCnt="0">
        <dgm:presLayoutVars>
          <dgm:dir/>
          <dgm:animLvl val="lvl"/>
          <dgm:resizeHandles val="exact"/>
        </dgm:presLayoutVars>
      </dgm:prSet>
      <dgm:spPr/>
    </dgm:pt>
    <dgm:pt modelId="{FB4BFEA8-34EE-44AF-A9EB-0B556CCDF956}" type="pres">
      <dgm:prSet presAssocID="{D1DFFFA4-A03F-4543-BF4D-38C2AF78EC43}" presName="compNode" presStyleCnt="0"/>
      <dgm:spPr/>
    </dgm:pt>
    <dgm:pt modelId="{4F69F94B-579E-4C47-98CC-17C592F0EA48}" type="pres">
      <dgm:prSet presAssocID="{D1DFFFA4-A03F-4543-BF4D-38C2AF78EC43}" presName="noGeometry" presStyleCnt="0"/>
      <dgm:spPr/>
    </dgm:pt>
    <dgm:pt modelId="{4DD9B112-EF45-4D28-9664-AB030F08FACD}" type="pres">
      <dgm:prSet presAssocID="{D1DFFFA4-A03F-4543-BF4D-38C2AF78EC43}" presName="childTextVisible" presStyleLbl="bgAccFollowNode1" presStyleIdx="0" presStyleCnt="3" custLinFactNeighborX="3803">
        <dgm:presLayoutVars>
          <dgm:bulletEnabled val="1"/>
        </dgm:presLayoutVars>
      </dgm:prSet>
      <dgm:spPr/>
    </dgm:pt>
    <dgm:pt modelId="{A5ADC220-5BD7-44DB-A88A-1577D912530F}" type="pres">
      <dgm:prSet presAssocID="{D1DFFFA4-A03F-4543-BF4D-38C2AF78EC43}" presName="childTextHidden" presStyleLbl="bgAccFollowNode1" presStyleIdx="0" presStyleCnt="3"/>
      <dgm:spPr/>
    </dgm:pt>
    <dgm:pt modelId="{DFC4A64E-6A27-45AB-90DA-14169E8FF550}" type="pres">
      <dgm:prSet presAssocID="{D1DFFFA4-A03F-4543-BF4D-38C2AF78EC43}" presName="parentText" presStyleLbl="node1" presStyleIdx="0" presStyleCnt="3" custScaleX="74819" custScaleY="73262" custLinFactNeighborX="-1003">
        <dgm:presLayoutVars>
          <dgm:chMax val="1"/>
          <dgm:bulletEnabled val="1"/>
        </dgm:presLayoutVars>
      </dgm:prSet>
      <dgm:spPr/>
    </dgm:pt>
    <dgm:pt modelId="{A37D555F-EDDA-4E4C-AE86-D94C31F00B22}" type="pres">
      <dgm:prSet presAssocID="{D1DFFFA4-A03F-4543-BF4D-38C2AF78EC43}" presName="aSpace" presStyleCnt="0"/>
      <dgm:spPr/>
    </dgm:pt>
    <dgm:pt modelId="{8D42F48E-42C2-48E1-967E-12160C9386AC}" type="pres">
      <dgm:prSet presAssocID="{B827797E-527C-47A9-88AB-CA4C8FFB6544}" presName="compNode" presStyleCnt="0"/>
      <dgm:spPr/>
    </dgm:pt>
    <dgm:pt modelId="{E32A0B62-2FD8-4260-B841-7DAEFC1295D6}" type="pres">
      <dgm:prSet presAssocID="{B827797E-527C-47A9-88AB-CA4C8FFB6544}" presName="noGeometry" presStyleCnt="0"/>
      <dgm:spPr/>
    </dgm:pt>
    <dgm:pt modelId="{9E95B8F8-2814-4AC9-895C-BEF727788972}" type="pres">
      <dgm:prSet presAssocID="{B827797E-527C-47A9-88AB-CA4C8FFB6544}" presName="childTextVisible" presStyleLbl="bgAccFollowNode1" presStyleIdx="1" presStyleCnt="3" custScaleX="123051">
        <dgm:presLayoutVars>
          <dgm:bulletEnabled val="1"/>
        </dgm:presLayoutVars>
      </dgm:prSet>
      <dgm:spPr/>
    </dgm:pt>
    <dgm:pt modelId="{EE7DBDA9-8D35-4C61-BDB2-D522FA80365D}" type="pres">
      <dgm:prSet presAssocID="{B827797E-527C-47A9-88AB-CA4C8FFB6544}" presName="childTextHidden" presStyleLbl="bgAccFollowNode1" presStyleIdx="1" presStyleCnt="3"/>
      <dgm:spPr/>
    </dgm:pt>
    <dgm:pt modelId="{7EAC26E0-900C-4519-81B7-7C4D02080D96}" type="pres">
      <dgm:prSet presAssocID="{B827797E-527C-47A9-88AB-CA4C8FFB6544}" presName="parentText" presStyleLbl="node1" presStyleIdx="1" presStyleCnt="3" custScaleX="77043" custScaleY="76464" custLinFactNeighborX="-11040" custLinFactNeighborY="0">
        <dgm:presLayoutVars>
          <dgm:chMax val="1"/>
          <dgm:bulletEnabled val="1"/>
        </dgm:presLayoutVars>
      </dgm:prSet>
      <dgm:spPr/>
    </dgm:pt>
    <dgm:pt modelId="{6BDE6C1C-B962-4BE7-B329-F080CF8663AD}" type="pres">
      <dgm:prSet presAssocID="{B827797E-527C-47A9-88AB-CA4C8FFB6544}" presName="aSpace" presStyleCnt="0"/>
      <dgm:spPr/>
    </dgm:pt>
    <dgm:pt modelId="{A4977393-B14B-4442-8275-8636E8909A01}" type="pres">
      <dgm:prSet presAssocID="{BF440295-3328-427E-BB31-AC392EB43678}" presName="compNode" presStyleCnt="0"/>
      <dgm:spPr/>
    </dgm:pt>
    <dgm:pt modelId="{2CCA8B3D-F9A9-4692-B46C-C45C002B1214}" type="pres">
      <dgm:prSet presAssocID="{BF440295-3328-427E-BB31-AC392EB43678}" presName="noGeometry" presStyleCnt="0"/>
      <dgm:spPr/>
    </dgm:pt>
    <dgm:pt modelId="{8CB4D127-D874-4D88-9D92-1F0644C50B04}" type="pres">
      <dgm:prSet presAssocID="{BF440295-3328-427E-BB31-AC392EB43678}" presName="childTextVisible" presStyleLbl="bgAccFollowNode1" presStyleIdx="2" presStyleCnt="3" custLinFactNeighborX="-3912">
        <dgm:presLayoutVars>
          <dgm:bulletEnabled val="1"/>
        </dgm:presLayoutVars>
      </dgm:prSet>
      <dgm:spPr/>
    </dgm:pt>
    <dgm:pt modelId="{426B3301-350A-4813-B19E-EF31F5FAB549}" type="pres">
      <dgm:prSet presAssocID="{BF440295-3328-427E-BB31-AC392EB43678}" presName="childTextHidden" presStyleLbl="bgAccFollowNode1" presStyleIdx="2" presStyleCnt="3"/>
      <dgm:spPr/>
    </dgm:pt>
    <dgm:pt modelId="{B2B69987-D930-4E57-A3FE-7CF81EEDB329}" type="pres">
      <dgm:prSet presAssocID="{BF440295-3328-427E-BB31-AC392EB43678}" presName="parentText" presStyleLbl="node1" presStyleIdx="2" presStyleCnt="3" custScaleX="79237" custScaleY="73262" custLinFactNeighborX="-15499" custLinFactNeighborY="0">
        <dgm:presLayoutVars>
          <dgm:chMax val="1"/>
          <dgm:bulletEnabled val="1"/>
        </dgm:presLayoutVars>
      </dgm:prSet>
      <dgm:spPr/>
    </dgm:pt>
  </dgm:ptLst>
  <dgm:cxnLst>
    <dgm:cxn modelId="{5F907300-4781-4C70-BBFB-6EB154F59BD6}" type="presOf" srcId="{D1DFFFA4-A03F-4543-BF4D-38C2AF78EC43}" destId="{DFC4A64E-6A27-45AB-90DA-14169E8FF550}" srcOrd="0" destOrd="0" presId="urn:microsoft.com/office/officeart/2005/8/layout/hProcess6"/>
    <dgm:cxn modelId="{4B68EF02-D9D7-45E8-B115-E48F0A72D570}" type="presOf" srcId="{4B581058-B86F-48A6-8BFF-5169B26C2E5B}" destId="{A5ADC220-5BD7-44DB-A88A-1577D912530F}" srcOrd="1" destOrd="0" presId="urn:microsoft.com/office/officeart/2005/8/layout/hProcess6"/>
    <dgm:cxn modelId="{194D6919-4A8B-43FB-9CC2-9E90BADB6C9A}" srcId="{FB939E67-28B9-4683-B735-A60E17E1C643}" destId="{BF440295-3328-427E-BB31-AC392EB43678}" srcOrd="2" destOrd="0" parTransId="{811F9733-6C04-427E-9745-7376E768CB53}" sibTransId="{80CE3C5C-B21F-4281-9161-8D2501FF90CC}"/>
    <dgm:cxn modelId="{A88F151F-CD58-499D-AB24-A6A8A7DA890E}" type="presOf" srcId="{B827797E-527C-47A9-88AB-CA4C8FFB6544}" destId="{7EAC26E0-900C-4519-81B7-7C4D02080D96}" srcOrd="0" destOrd="0" presId="urn:microsoft.com/office/officeart/2005/8/layout/hProcess6"/>
    <dgm:cxn modelId="{74D0CB29-D24E-4A79-AC79-880572DB8A70}" type="presOf" srcId="{D8E7EB6E-764A-4A59-95F2-A7BFA23750EC}" destId="{EE7DBDA9-8D35-4C61-BDB2-D522FA80365D}" srcOrd="1" destOrd="0" presId="urn:microsoft.com/office/officeart/2005/8/layout/hProcess6"/>
    <dgm:cxn modelId="{61E21B2D-CCCC-4FE2-9112-9EF104941A0A}" type="presOf" srcId="{D8E7EB6E-764A-4A59-95F2-A7BFA23750EC}" destId="{9E95B8F8-2814-4AC9-895C-BEF727788972}" srcOrd="0" destOrd="0" presId="urn:microsoft.com/office/officeart/2005/8/layout/hProcess6"/>
    <dgm:cxn modelId="{E9DBC845-4EE0-4C20-B0C6-72489B3B57D8}" type="presOf" srcId="{BF440295-3328-427E-BB31-AC392EB43678}" destId="{B2B69987-D930-4E57-A3FE-7CF81EEDB329}" srcOrd="0" destOrd="0" presId="urn:microsoft.com/office/officeart/2005/8/layout/hProcess6"/>
    <dgm:cxn modelId="{5F609A54-5E58-4787-8069-B8E1B4B5624E}" srcId="{FB939E67-28B9-4683-B735-A60E17E1C643}" destId="{B827797E-527C-47A9-88AB-CA4C8FFB6544}" srcOrd="1" destOrd="0" parTransId="{C040EE05-6815-43E7-BA5B-B0D00115DFFE}" sibTransId="{31FD640C-CD35-4906-9A42-5C1DB6508533}"/>
    <dgm:cxn modelId="{63F5AD8C-EFA1-4192-AF55-F293B5CF4032}" srcId="{D1DFFFA4-A03F-4543-BF4D-38C2AF78EC43}" destId="{4B581058-B86F-48A6-8BFF-5169B26C2E5B}" srcOrd="0" destOrd="0" parTransId="{3753E8E9-CB6D-4BD4-8CA7-5FFF43899D27}" sibTransId="{06F4CD91-4546-4A76-B540-9B3DDB075C69}"/>
    <dgm:cxn modelId="{5EC6C7BD-519D-4401-9803-7FB3F8824468}" srcId="{BF440295-3328-427E-BB31-AC392EB43678}" destId="{98D2D8FE-58E3-4503-973F-93313B8B525B}" srcOrd="0" destOrd="0" parTransId="{49DA4940-D6BB-422F-8A11-FF177F835475}" sibTransId="{F5ACE01F-1383-47BD-8DA7-1D16E2993A08}"/>
    <dgm:cxn modelId="{B6F9EBC8-C655-460F-8E1E-A1F68A4D1883}" type="presOf" srcId="{98D2D8FE-58E3-4503-973F-93313B8B525B}" destId="{426B3301-350A-4813-B19E-EF31F5FAB549}" srcOrd="1" destOrd="0" presId="urn:microsoft.com/office/officeart/2005/8/layout/hProcess6"/>
    <dgm:cxn modelId="{2E559ECC-845A-4293-A63F-9235D6F3DD06}" type="presOf" srcId="{4B581058-B86F-48A6-8BFF-5169B26C2E5B}" destId="{4DD9B112-EF45-4D28-9664-AB030F08FACD}" srcOrd="0" destOrd="0" presId="urn:microsoft.com/office/officeart/2005/8/layout/hProcess6"/>
    <dgm:cxn modelId="{A4FEA3D1-4F20-4091-8F00-483C00B82836}" srcId="{FB939E67-28B9-4683-B735-A60E17E1C643}" destId="{D1DFFFA4-A03F-4543-BF4D-38C2AF78EC43}" srcOrd="0" destOrd="0" parTransId="{65289A4D-6B1E-4241-BCF5-0A8F3516990A}" sibTransId="{F4917DAB-06ED-459E-929A-3BCC264BACB9}"/>
    <dgm:cxn modelId="{12F7ABDD-ABAA-426C-92C7-6A3D276ED36C}" type="presOf" srcId="{FB939E67-28B9-4683-B735-A60E17E1C643}" destId="{D0D9E7D1-D2DF-4BC1-9DB2-F14241DA5F0E}" srcOrd="0" destOrd="0" presId="urn:microsoft.com/office/officeart/2005/8/layout/hProcess6"/>
    <dgm:cxn modelId="{5A14E6DF-19A3-41FB-8705-85FDF891841F}" srcId="{B827797E-527C-47A9-88AB-CA4C8FFB6544}" destId="{D8E7EB6E-764A-4A59-95F2-A7BFA23750EC}" srcOrd="0" destOrd="0" parTransId="{E7247F4B-3FA1-4A95-A71F-8554C1F62A5D}" sibTransId="{841E365D-4D2C-4645-B3E2-D091603927BD}"/>
    <dgm:cxn modelId="{4A381CF7-0210-4586-BC93-21E081E6412E}" type="presOf" srcId="{98D2D8FE-58E3-4503-973F-93313B8B525B}" destId="{8CB4D127-D874-4D88-9D92-1F0644C50B04}" srcOrd="0" destOrd="0" presId="urn:microsoft.com/office/officeart/2005/8/layout/hProcess6"/>
    <dgm:cxn modelId="{DA13B0FE-7B19-40E3-AA34-68BA0117C486}" type="presParOf" srcId="{D0D9E7D1-D2DF-4BC1-9DB2-F14241DA5F0E}" destId="{FB4BFEA8-34EE-44AF-A9EB-0B556CCDF956}" srcOrd="0" destOrd="0" presId="urn:microsoft.com/office/officeart/2005/8/layout/hProcess6"/>
    <dgm:cxn modelId="{818980B6-DF2B-44DC-ACBD-B5A5F6E947B0}" type="presParOf" srcId="{FB4BFEA8-34EE-44AF-A9EB-0B556CCDF956}" destId="{4F69F94B-579E-4C47-98CC-17C592F0EA48}" srcOrd="0" destOrd="0" presId="urn:microsoft.com/office/officeart/2005/8/layout/hProcess6"/>
    <dgm:cxn modelId="{83CE10A9-9E41-4E0F-9502-40212AF190B7}" type="presParOf" srcId="{FB4BFEA8-34EE-44AF-A9EB-0B556CCDF956}" destId="{4DD9B112-EF45-4D28-9664-AB030F08FACD}" srcOrd="1" destOrd="0" presId="urn:microsoft.com/office/officeart/2005/8/layout/hProcess6"/>
    <dgm:cxn modelId="{64091E3B-5528-4255-BE46-737DE1010BFF}" type="presParOf" srcId="{FB4BFEA8-34EE-44AF-A9EB-0B556CCDF956}" destId="{A5ADC220-5BD7-44DB-A88A-1577D912530F}" srcOrd="2" destOrd="0" presId="urn:microsoft.com/office/officeart/2005/8/layout/hProcess6"/>
    <dgm:cxn modelId="{CF238E9A-610F-4A36-982C-4DF04BBAAD69}" type="presParOf" srcId="{FB4BFEA8-34EE-44AF-A9EB-0B556CCDF956}" destId="{DFC4A64E-6A27-45AB-90DA-14169E8FF550}" srcOrd="3" destOrd="0" presId="urn:microsoft.com/office/officeart/2005/8/layout/hProcess6"/>
    <dgm:cxn modelId="{0C0E58B1-F9BD-4BA6-B113-1D8F7B5296EE}" type="presParOf" srcId="{D0D9E7D1-D2DF-4BC1-9DB2-F14241DA5F0E}" destId="{A37D555F-EDDA-4E4C-AE86-D94C31F00B22}" srcOrd="1" destOrd="0" presId="urn:microsoft.com/office/officeart/2005/8/layout/hProcess6"/>
    <dgm:cxn modelId="{5CBF7EE7-81BB-4F9C-8DB0-F36C66702139}" type="presParOf" srcId="{D0D9E7D1-D2DF-4BC1-9DB2-F14241DA5F0E}" destId="{8D42F48E-42C2-48E1-967E-12160C9386AC}" srcOrd="2" destOrd="0" presId="urn:microsoft.com/office/officeart/2005/8/layout/hProcess6"/>
    <dgm:cxn modelId="{539E788C-EAAC-4CA1-BDEB-ED78E8A271BD}" type="presParOf" srcId="{8D42F48E-42C2-48E1-967E-12160C9386AC}" destId="{E32A0B62-2FD8-4260-B841-7DAEFC1295D6}" srcOrd="0" destOrd="0" presId="urn:microsoft.com/office/officeart/2005/8/layout/hProcess6"/>
    <dgm:cxn modelId="{09FCC456-33A2-40E0-B199-3E353BEDC18A}" type="presParOf" srcId="{8D42F48E-42C2-48E1-967E-12160C9386AC}" destId="{9E95B8F8-2814-4AC9-895C-BEF727788972}" srcOrd="1" destOrd="0" presId="urn:microsoft.com/office/officeart/2005/8/layout/hProcess6"/>
    <dgm:cxn modelId="{7D7C2908-657F-485E-BC68-2245D17A03CC}" type="presParOf" srcId="{8D42F48E-42C2-48E1-967E-12160C9386AC}" destId="{EE7DBDA9-8D35-4C61-BDB2-D522FA80365D}" srcOrd="2" destOrd="0" presId="urn:microsoft.com/office/officeart/2005/8/layout/hProcess6"/>
    <dgm:cxn modelId="{F7BDBD60-613F-4479-A02A-A22FF71285DC}" type="presParOf" srcId="{8D42F48E-42C2-48E1-967E-12160C9386AC}" destId="{7EAC26E0-900C-4519-81B7-7C4D02080D96}" srcOrd="3" destOrd="0" presId="urn:microsoft.com/office/officeart/2005/8/layout/hProcess6"/>
    <dgm:cxn modelId="{162C9F71-4460-4B4F-90C9-7BCBFA193A5B}" type="presParOf" srcId="{D0D9E7D1-D2DF-4BC1-9DB2-F14241DA5F0E}" destId="{6BDE6C1C-B962-4BE7-B329-F080CF8663AD}" srcOrd="3" destOrd="0" presId="urn:microsoft.com/office/officeart/2005/8/layout/hProcess6"/>
    <dgm:cxn modelId="{38F0D405-9C8C-4AF0-A0C5-39BF962A2807}" type="presParOf" srcId="{D0D9E7D1-D2DF-4BC1-9DB2-F14241DA5F0E}" destId="{A4977393-B14B-4442-8275-8636E8909A01}" srcOrd="4" destOrd="0" presId="urn:microsoft.com/office/officeart/2005/8/layout/hProcess6"/>
    <dgm:cxn modelId="{EC424C94-BF35-4DD1-B170-23F1F3B024DD}" type="presParOf" srcId="{A4977393-B14B-4442-8275-8636E8909A01}" destId="{2CCA8B3D-F9A9-4692-B46C-C45C002B1214}" srcOrd="0" destOrd="0" presId="urn:microsoft.com/office/officeart/2005/8/layout/hProcess6"/>
    <dgm:cxn modelId="{81A6C0AD-FE1B-4C22-B7D0-20AA5E5F6173}" type="presParOf" srcId="{A4977393-B14B-4442-8275-8636E8909A01}" destId="{8CB4D127-D874-4D88-9D92-1F0644C50B04}" srcOrd="1" destOrd="0" presId="urn:microsoft.com/office/officeart/2005/8/layout/hProcess6"/>
    <dgm:cxn modelId="{EABED36F-DD49-46AC-B737-328D36F5D195}" type="presParOf" srcId="{A4977393-B14B-4442-8275-8636E8909A01}" destId="{426B3301-350A-4813-B19E-EF31F5FAB549}" srcOrd="2" destOrd="0" presId="urn:microsoft.com/office/officeart/2005/8/layout/hProcess6"/>
    <dgm:cxn modelId="{FCE853BC-C830-423E-94D8-BF7AC39528CE}" type="presParOf" srcId="{A4977393-B14B-4442-8275-8636E8909A01}" destId="{B2B69987-D930-4E57-A3FE-7CF81EEDB329}"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5D067-B58A-4719-8FF5-D156B8403BB3}">
      <dsp:nvSpPr>
        <dsp:cNvPr id="0" name=""/>
        <dsp:cNvSpPr/>
      </dsp:nvSpPr>
      <dsp:spPr>
        <a:xfrm>
          <a:off x="2836" y="1632220"/>
          <a:ext cx="1871176" cy="9277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Identification</a:t>
          </a:r>
          <a:endParaRPr lang="fr-FR" sz="1400" kern="1200" dirty="0"/>
        </a:p>
        <a:p>
          <a:pPr marL="114300" lvl="1" indent="-114300" algn="l" defTabSz="622300">
            <a:lnSpc>
              <a:spcPct val="90000"/>
            </a:lnSpc>
            <a:spcBef>
              <a:spcPct val="0"/>
            </a:spcBef>
            <a:spcAft>
              <a:spcPct val="15000"/>
            </a:spcAft>
            <a:buChar char="•"/>
          </a:pPr>
          <a:r>
            <a:rPr lang="en-US" sz="1400" kern="1200" dirty="0"/>
            <a:t>Enrichment and integration</a:t>
          </a:r>
        </a:p>
      </dsp:txBody>
      <dsp:txXfrm>
        <a:off x="24187" y="1653571"/>
        <a:ext cx="1828474" cy="686283"/>
      </dsp:txXfrm>
    </dsp:sp>
    <dsp:sp modelId="{2F8C92B3-9F65-47D9-8E20-5C528291AD58}">
      <dsp:nvSpPr>
        <dsp:cNvPr id="0" name=""/>
        <dsp:cNvSpPr/>
      </dsp:nvSpPr>
      <dsp:spPr>
        <a:xfrm>
          <a:off x="926557" y="1026621"/>
          <a:ext cx="2399781" cy="2399781"/>
        </a:xfrm>
        <a:prstGeom prst="leftCircularArrow">
          <a:avLst>
            <a:gd name="adj1" fmla="val 1466"/>
            <a:gd name="adj2" fmla="val 173485"/>
            <a:gd name="adj3" fmla="val 1812357"/>
            <a:gd name="adj4" fmla="val 8887851"/>
            <a:gd name="adj5" fmla="val 17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360380D-4C42-40C4-8EBF-E8F0CBDB660C}">
      <dsp:nvSpPr>
        <dsp:cNvPr id="0" name=""/>
        <dsp:cNvSpPr/>
      </dsp:nvSpPr>
      <dsp:spPr>
        <a:xfrm>
          <a:off x="271149" y="2442285"/>
          <a:ext cx="1737290" cy="397628"/>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Recovery of the existing data</a:t>
          </a:r>
          <a:endParaRPr lang="fr-FR" sz="1400" kern="1200" dirty="0"/>
        </a:p>
      </dsp:txBody>
      <dsp:txXfrm>
        <a:off x="282795" y="2453931"/>
        <a:ext cx="1713998" cy="374336"/>
      </dsp:txXfrm>
    </dsp:sp>
    <dsp:sp modelId="{CCEB4776-1DBB-4AD8-9468-677781D389D2}">
      <dsp:nvSpPr>
        <dsp:cNvPr id="0" name=""/>
        <dsp:cNvSpPr/>
      </dsp:nvSpPr>
      <dsp:spPr>
        <a:xfrm>
          <a:off x="2162045" y="1520299"/>
          <a:ext cx="2480754" cy="11500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Identification (search)</a:t>
          </a:r>
          <a:endParaRPr lang="fr-FR" sz="1400" kern="1200" dirty="0"/>
        </a:p>
        <a:p>
          <a:pPr marL="114300" lvl="1" indent="-114300" algn="l" defTabSz="622300">
            <a:lnSpc>
              <a:spcPct val="90000"/>
            </a:lnSpc>
            <a:spcBef>
              <a:spcPct val="0"/>
            </a:spcBef>
            <a:spcAft>
              <a:spcPct val="15000"/>
            </a:spcAft>
            <a:buChar char="•"/>
          </a:pPr>
          <a:r>
            <a:rPr lang="en-US" sz="1400" kern="1200" dirty="0"/>
            <a:t>Enrichment</a:t>
          </a:r>
        </a:p>
        <a:p>
          <a:pPr marL="114300" lvl="1" indent="-114300" algn="l" defTabSz="622300">
            <a:lnSpc>
              <a:spcPct val="90000"/>
            </a:lnSpc>
            <a:spcBef>
              <a:spcPct val="0"/>
            </a:spcBef>
            <a:spcAft>
              <a:spcPct val="15000"/>
            </a:spcAft>
            <a:buChar char="•"/>
          </a:pPr>
          <a:r>
            <a:rPr lang="en-US" sz="1400" kern="1200" dirty="0"/>
            <a:t>Placing under monitoring</a:t>
          </a:r>
        </a:p>
      </dsp:txBody>
      <dsp:txXfrm>
        <a:off x="2188511" y="1793205"/>
        <a:ext cx="2427822" cy="850681"/>
      </dsp:txXfrm>
    </dsp:sp>
    <dsp:sp modelId="{B9F82E6B-17B1-4A19-8AD1-2F3347156918}">
      <dsp:nvSpPr>
        <dsp:cNvPr id="0" name=""/>
        <dsp:cNvSpPr/>
      </dsp:nvSpPr>
      <dsp:spPr>
        <a:xfrm>
          <a:off x="3375228" y="710553"/>
          <a:ext cx="2780182" cy="2780182"/>
        </a:xfrm>
        <a:prstGeom prst="circularArrow">
          <a:avLst>
            <a:gd name="adj1" fmla="val 1265"/>
            <a:gd name="adj2" fmla="val 149075"/>
            <a:gd name="adj3" fmla="val 19676575"/>
            <a:gd name="adj4" fmla="val 12576671"/>
            <a:gd name="adj5" fmla="val 147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A8E92B3-06FD-404F-931D-8A70E6CE736A}">
      <dsp:nvSpPr>
        <dsp:cNvPr id="0" name=""/>
        <dsp:cNvSpPr/>
      </dsp:nvSpPr>
      <dsp:spPr>
        <a:xfrm>
          <a:off x="2592291" y="1432612"/>
          <a:ext cx="1995225" cy="397628"/>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Integration of a new third party</a:t>
          </a:r>
          <a:endParaRPr lang="fr-FR" sz="1400" kern="1200" dirty="0"/>
        </a:p>
      </dsp:txBody>
      <dsp:txXfrm>
        <a:off x="2603937" y="1444258"/>
        <a:ext cx="1971933" cy="374336"/>
      </dsp:txXfrm>
    </dsp:sp>
    <dsp:sp modelId="{A62AEAEF-D72F-4DF4-A729-75068D526D3C}">
      <dsp:nvSpPr>
        <dsp:cNvPr id="0" name=""/>
        <dsp:cNvSpPr/>
      </dsp:nvSpPr>
      <dsp:spPr>
        <a:xfrm>
          <a:off x="4758076" y="1632220"/>
          <a:ext cx="2603693" cy="927799"/>
        </a:xfrm>
        <a:prstGeom prst="roundRect">
          <a:avLst>
            <a:gd name="adj" fmla="val 10000"/>
          </a:avLst>
        </a:prstGeom>
        <a:solidFill>
          <a:schemeClr val="lt1">
            <a:alpha val="90000"/>
            <a:hueOff val="0"/>
            <a:satOff val="0"/>
            <a:lumOff val="0"/>
            <a:alphaOff val="0"/>
          </a:schemeClr>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Retrieval and integration of updates</a:t>
          </a:r>
          <a:endParaRPr lang="fr-FR" sz="1400" kern="1200" dirty="0"/>
        </a:p>
      </dsp:txBody>
      <dsp:txXfrm>
        <a:off x="4779427" y="1653571"/>
        <a:ext cx="2560991" cy="686283"/>
      </dsp:txXfrm>
    </dsp:sp>
    <dsp:sp modelId="{84F6A913-7879-4427-AC69-B9001759E863}">
      <dsp:nvSpPr>
        <dsp:cNvPr id="0" name=""/>
        <dsp:cNvSpPr/>
      </dsp:nvSpPr>
      <dsp:spPr>
        <a:xfrm>
          <a:off x="5519423" y="2448274"/>
          <a:ext cx="1842430" cy="397628"/>
        </a:xfrm>
        <a:prstGeom prst="roundRect">
          <a:avLst>
            <a:gd name="adj" fmla="val 10000"/>
          </a:avLst>
        </a:prstGeom>
        <a:solidFill>
          <a:srgbClr val="FF6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Monitoring</a:t>
          </a:r>
        </a:p>
      </dsp:txBody>
      <dsp:txXfrm>
        <a:off x="5531069" y="2459920"/>
        <a:ext cx="1819138" cy="374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9B112-EF45-4D28-9664-AB030F08FACD}">
      <dsp:nvSpPr>
        <dsp:cNvPr id="0" name=""/>
        <dsp:cNvSpPr/>
      </dsp:nvSpPr>
      <dsp:spPr>
        <a:xfrm>
          <a:off x="762779" y="1287250"/>
          <a:ext cx="2632249" cy="230091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FontTx/>
            <a:buNone/>
          </a:pPr>
          <a:endParaRPr lang="fr-FR" sz="1200" kern="1200" dirty="0"/>
        </a:p>
      </dsp:txBody>
      <dsp:txXfrm>
        <a:off x="1420842" y="1632388"/>
        <a:ext cx="1283222" cy="1610641"/>
      </dsp:txXfrm>
    </dsp:sp>
    <dsp:sp modelId="{DFC4A64E-6A27-45AB-90DA-14169E8FF550}">
      <dsp:nvSpPr>
        <dsp:cNvPr id="0" name=""/>
        <dsp:cNvSpPr/>
      </dsp:nvSpPr>
      <dsp:spPr>
        <a:xfrm>
          <a:off x="157118" y="1955599"/>
          <a:ext cx="984711" cy="9642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a:t>1 - Registration framing</a:t>
          </a:r>
        </a:p>
      </dsp:txBody>
      <dsp:txXfrm>
        <a:off x="301326" y="2096806"/>
        <a:ext cx="696295" cy="681805"/>
      </dsp:txXfrm>
    </dsp:sp>
    <dsp:sp modelId="{9E95B8F8-2814-4AC9-895C-BEF727788972}">
      <dsp:nvSpPr>
        <dsp:cNvPr id="0" name=""/>
        <dsp:cNvSpPr/>
      </dsp:nvSpPr>
      <dsp:spPr>
        <a:xfrm>
          <a:off x="3814123" y="1287250"/>
          <a:ext cx="3239009" cy="230091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endParaRPr lang="fr-FR" sz="1200" kern="1200" dirty="0"/>
        </a:p>
      </dsp:txBody>
      <dsp:txXfrm>
        <a:off x="4623875" y="1632388"/>
        <a:ext cx="1623936" cy="1610641"/>
      </dsp:txXfrm>
    </dsp:sp>
    <dsp:sp modelId="{7EAC26E0-900C-4519-81B7-7C4D02080D96}">
      <dsp:nvSpPr>
        <dsp:cNvPr id="0" name=""/>
        <dsp:cNvSpPr/>
      </dsp:nvSpPr>
      <dsp:spPr>
        <a:xfrm>
          <a:off x="3465211" y="1934528"/>
          <a:ext cx="1013982" cy="100636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a:t>2 - Monitoring APIs</a:t>
          </a:r>
        </a:p>
      </dsp:txBody>
      <dsp:txXfrm>
        <a:off x="3613705" y="2081906"/>
        <a:ext cx="716994" cy="711605"/>
      </dsp:txXfrm>
    </dsp:sp>
    <dsp:sp modelId="{8CB4D127-D874-4D88-9D92-1F0644C50B04}">
      <dsp:nvSpPr>
        <dsp:cNvPr id="0" name=""/>
        <dsp:cNvSpPr/>
      </dsp:nvSpPr>
      <dsp:spPr>
        <a:xfrm>
          <a:off x="7772737" y="1287250"/>
          <a:ext cx="2632249" cy="2300917"/>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endParaRPr lang="fr-FR" sz="1200" kern="1200" dirty="0"/>
        </a:p>
      </dsp:txBody>
      <dsp:txXfrm>
        <a:off x="8430800" y="1632388"/>
        <a:ext cx="1283222" cy="1610641"/>
      </dsp:txXfrm>
    </dsp:sp>
    <dsp:sp modelId="{B2B69987-D930-4E57-A3FE-7CF81EEDB329}">
      <dsp:nvSpPr>
        <dsp:cNvPr id="0" name=""/>
        <dsp:cNvSpPr/>
      </dsp:nvSpPr>
      <dsp:spPr>
        <a:xfrm>
          <a:off x="7150296" y="1955599"/>
          <a:ext cx="1042857" cy="9642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a:t>3 - Updates management</a:t>
          </a:r>
        </a:p>
      </dsp:txBody>
      <dsp:txXfrm>
        <a:off x="7303019" y="2096806"/>
        <a:ext cx="737411" cy="68180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6B13524-07AC-DE4D-BAEB-1CA7D8D460CB}" type="datetimeFigureOut">
              <a:rPr lang="fr-FR" smtClean="0"/>
              <a:t>24/02/2025</a:t>
            </a:fld>
            <a:endParaRPr lang="fr-FR"/>
          </a:p>
        </p:txBody>
      </p:sp>
      <p:sp>
        <p:nvSpPr>
          <p:cNvPr id="4" name="Espace réservé du pied de page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61D1CD28-B5A6-7543-A1C0-FC3310B256CB}" type="slidenum">
              <a:rPr lang="fr-FR" smtClean="0"/>
              <a:t>‹N°›</a:t>
            </a:fld>
            <a:endParaRPr lang="fr-FR"/>
          </a:p>
        </p:txBody>
      </p:sp>
    </p:spTree>
    <p:extLst>
      <p:ext uri="{BB962C8B-B14F-4D97-AF65-F5344CB8AC3E}">
        <p14:creationId xmlns:p14="http://schemas.microsoft.com/office/powerpoint/2010/main" val="1178460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0317D63B-196F-4128-996E-8CFA19DB84EF}" type="datetimeFigureOut">
              <a:rPr lang="fr-FR" smtClean="0"/>
              <a:t>24/02/2025</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40E03803-3580-4D85-9AA8-B6A4214383A4}" type="slidenum">
              <a:rPr lang="fr-FR" smtClean="0"/>
              <a:t>‹N°›</a:t>
            </a:fld>
            <a:endParaRPr lang="fr-FR"/>
          </a:p>
        </p:txBody>
      </p:sp>
    </p:spTree>
    <p:extLst>
      <p:ext uri="{BB962C8B-B14F-4D97-AF65-F5344CB8AC3E}">
        <p14:creationId xmlns:p14="http://schemas.microsoft.com/office/powerpoint/2010/main" val="1505112710"/>
      </p:ext>
    </p:extLst>
  </p:cSld>
  <p:clrMap bg1="lt1" tx1="dk1" bg2="lt2" tx2="dk2" accent1="accent1" accent2="accent2" accent3="accent3" accent4="accent4" accent5="accent5" accent6="accent6" hlink="hlink" folHlink="folHlink"/>
  <p:hf hdr="0" ftr="0" dt="0"/>
  <p:notesStyle>
    <a:lvl1pPr marL="0" algn="l" defTabSz="725668" rtl="0" eaLnBrk="1" latinLnBrk="0" hangingPunct="1">
      <a:defRPr sz="952" kern="1200">
        <a:solidFill>
          <a:schemeClr val="tx1"/>
        </a:solidFill>
        <a:latin typeface="+mn-lt"/>
        <a:ea typeface="+mn-ea"/>
        <a:cs typeface="+mn-cs"/>
      </a:defRPr>
    </a:lvl1pPr>
    <a:lvl2pPr marL="362834" algn="l" defTabSz="725668" rtl="0" eaLnBrk="1" latinLnBrk="0" hangingPunct="1">
      <a:defRPr sz="952" kern="1200">
        <a:solidFill>
          <a:schemeClr val="tx1"/>
        </a:solidFill>
        <a:latin typeface="+mn-lt"/>
        <a:ea typeface="+mn-ea"/>
        <a:cs typeface="+mn-cs"/>
      </a:defRPr>
    </a:lvl2pPr>
    <a:lvl3pPr marL="725668" algn="l" defTabSz="725668" rtl="0" eaLnBrk="1" latinLnBrk="0" hangingPunct="1">
      <a:defRPr sz="952" kern="1200">
        <a:solidFill>
          <a:schemeClr val="tx1"/>
        </a:solidFill>
        <a:latin typeface="+mn-lt"/>
        <a:ea typeface="+mn-ea"/>
        <a:cs typeface="+mn-cs"/>
      </a:defRPr>
    </a:lvl3pPr>
    <a:lvl4pPr marL="1088502" algn="l" defTabSz="725668" rtl="0" eaLnBrk="1" latinLnBrk="0" hangingPunct="1">
      <a:defRPr sz="952" kern="1200">
        <a:solidFill>
          <a:schemeClr val="tx1"/>
        </a:solidFill>
        <a:latin typeface="+mn-lt"/>
        <a:ea typeface="+mn-ea"/>
        <a:cs typeface="+mn-cs"/>
      </a:defRPr>
    </a:lvl4pPr>
    <a:lvl5pPr marL="1451336" algn="l" defTabSz="725668" rtl="0" eaLnBrk="1" latinLnBrk="0" hangingPunct="1">
      <a:defRPr sz="952" kern="1200">
        <a:solidFill>
          <a:schemeClr val="tx1"/>
        </a:solidFill>
        <a:latin typeface="+mn-lt"/>
        <a:ea typeface="+mn-ea"/>
        <a:cs typeface="+mn-cs"/>
      </a:defRPr>
    </a:lvl5pPr>
    <a:lvl6pPr marL="1814170" algn="l" defTabSz="725668" rtl="0" eaLnBrk="1" latinLnBrk="0" hangingPunct="1">
      <a:defRPr sz="952" kern="1200">
        <a:solidFill>
          <a:schemeClr val="tx1"/>
        </a:solidFill>
        <a:latin typeface="+mn-lt"/>
        <a:ea typeface="+mn-ea"/>
        <a:cs typeface="+mn-cs"/>
      </a:defRPr>
    </a:lvl6pPr>
    <a:lvl7pPr marL="2177004" algn="l" defTabSz="725668" rtl="0" eaLnBrk="1" latinLnBrk="0" hangingPunct="1">
      <a:defRPr sz="952" kern="1200">
        <a:solidFill>
          <a:schemeClr val="tx1"/>
        </a:solidFill>
        <a:latin typeface="+mn-lt"/>
        <a:ea typeface="+mn-ea"/>
        <a:cs typeface="+mn-cs"/>
      </a:defRPr>
    </a:lvl7pPr>
    <a:lvl8pPr marL="2539837" algn="l" defTabSz="725668" rtl="0" eaLnBrk="1" latinLnBrk="0" hangingPunct="1">
      <a:defRPr sz="952" kern="1200">
        <a:solidFill>
          <a:schemeClr val="tx1"/>
        </a:solidFill>
        <a:latin typeface="+mn-lt"/>
        <a:ea typeface="+mn-ea"/>
        <a:cs typeface="+mn-cs"/>
      </a:defRPr>
    </a:lvl8pPr>
    <a:lvl9pPr marL="2902671" algn="l" defTabSz="725668" rtl="0" eaLnBrk="1" latinLnBrk="0" hangingPunct="1">
      <a:defRPr sz="95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0E03803-3580-4D85-9AA8-B6A4214383A4}" type="slidenum">
              <a:rPr lang="fr-FR" smtClean="0"/>
              <a:t>2</a:t>
            </a:fld>
            <a:endParaRPr lang="fr-FR"/>
          </a:p>
        </p:txBody>
      </p:sp>
    </p:spTree>
    <p:extLst>
      <p:ext uri="{BB962C8B-B14F-4D97-AF65-F5344CB8AC3E}">
        <p14:creationId xmlns:p14="http://schemas.microsoft.com/office/powerpoint/2010/main" val="1725178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020262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974887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550626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431516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26</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2249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29</a:t>
            </a:fld>
            <a:endParaRPr lang="fr-FR"/>
          </a:p>
        </p:txBody>
      </p:sp>
    </p:spTree>
    <p:extLst>
      <p:ext uri="{BB962C8B-B14F-4D97-AF65-F5344CB8AC3E}">
        <p14:creationId xmlns:p14="http://schemas.microsoft.com/office/powerpoint/2010/main" val="2031658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30</a:t>
            </a:fld>
            <a:endParaRPr lang="fr-FR"/>
          </a:p>
        </p:txBody>
      </p:sp>
    </p:spTree>
    <p:extLst>
      <p:ext uri="{BB962C8B-B14F-4D97-AF65-F5344CB8AC3E}">
        <p14:creationId xmlns:p14="http://schemas.microsoft.com/office/powerpoint/2010/main" val="2156100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32</a:t>
            </a:fld>
            <a:endParaRPr lang="fr-FR"/>
          </a:p>
        </p:txBody>
      </p:sp>
    </p:spTree>
    <p:extLst>
      <p:ext uri="{BB962C8B-B14F-4D97-AF65-F5344CB8AC3E}">
        <p14:creationId xmlns:p14="http://schemas.microsoft.com/office/powerpoint/2010/main" val="3145221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33</a:t>
            </a:fld>
            <a:endParaRPr lang="fr-FR"/>
          </a:p>
        </p:txBody>
      </p:sp>
    </p:spTree>
    <p:extLst>
      <p:ext uri="{BB962C8B-B14F-4D97-AF65-F5344CB8AC3E}">
        <p14:creationId xmlns:p14="http://schemas.microsoft.com/office/powerpoint/2010/main" val="90684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89032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34</a:t>
            </a:fld>
            <a:endParaRPr lang="fr-FR"/>
          </a:p>
        </p:txBody>
      </p:sp>
    </p:spTree>
    <p:extLst>
      <p:ext uri="{BB962C8B-B14F-4D97-AF65-F5344CB8AC3E}">
        <p14:creationId xmlns:p14="http://schemas.microsoft.com/office/powerpoint/2010/main" val="3520789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35</a:t>
            </a:fld>
            <a:endParaRPr lang="fr-FR"/>
          </a:p>
        </p:txBody>
      </p:sp>
    </p:spTree>
    <p:extLst>
      <p:ext uri="{BB962C8B-B14F-4D97-AF65-F5344CB8AC3E}">
        <p14:creationId xmlns:p14="http://schemas.microsoft.com/office/powerpoint/2010/main" val="1459938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36</a:t>
            </a:fld>
            <a:endParaRPr lang="fr-FR"/>
          </a:p>
        </p:txBody>
      </p:sp>
    </p:spTree>
    <p:extLst>
      <p:ext uri="{BB962C8B-B14F-4D97-AF65-F5344CB8AC3E}">
        <p14:creationId xmlns:p14="http://schemas.microsoft.com/office/powerpoint/2010/main" val="335106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0E03803-3580-4D85-9AA8-B6A4214383A4}" type="slidenum">
              <a:rPr lang="fr-FR" smtClean="0"/>
              <a:t>38</a:t>
            </a:fld>
            <a:endParaRPr lang="fr-FR"/>
          </a:p>
        </p:txBody>
      </p:sp>
    </p:spTree>
    <p:extLst>
      <p:ext uri="{BB962C8B-B14F-4D97-AF65-F5344CB8AC3E}">
        <p14:creationId xmlns:p14="http://schemas.microsoft.com/office/powerpoint/2010/main" val="2221962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0E03803-3580-4D85-9AA8-B6A4214383A4}" type="slidenum">
              <a:rPr lang="fr-FR" smtClean="0"/>
              <a:t>39</a:t>
            </a:fld>
            <a:endParaRPr lang="fr-FR"/>
          </a:p>
        </p:txBody>
      </p:sp>
    </p:spTree>
    <p:extLst>
      <p:ext uri="{BB962C8B-B14F-4D97-AF65-F5344CB8AC3E}">
        <p14:creationId xmlns:p14="http://schemas.microsoft.com/office/powerpoint/2010/main" val="1044741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100000"/>
              <a:buFont typeface="Arial"/>
              <a:buNone/>
            </a:pPr>
            <a:endParaRPr lang="en-GB"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2225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100000"/>
              <a:buFont typeface="Arial"/>
              <a:buNone/>
            </a:pPr>
            <a:endParaRPr lang="en-GB"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30298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100000"/>
              <a:buFont typeface="Arial"/>
              <a:buNone/>
            </a:pPr>
            <a:endParaRPr lang="en-GB"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30094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100000"/>
              <a:buFont typeface="Arial"/>
              <a:buNone/>
            </a:pPr>
            <a:endParaRPr lang="en-GB"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06339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100000"/>
              <a:buFont typeface="Arial"/>
              <a:buNone/>
            </a:pPr>
            <a:endParaRPr lang="en-GB"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6282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Espace réservé de l'image des diapositives 1"/>
          <p:cNvSpPr>
            <a:spLocks noGrp="1" noRot="1" noChangeAspect="1" noTextEdit="1"/>
          </p:cNvSpPr>
          <p:nvPr>
            <p:ph type="sldImg"/>
          </p:nvPr>
        </p:nvSpPr>
        <p:spPr>
          <a:xfrm>
            <a:off x="685800" y="1143000"/>
            <a:ext cx="5486400" cy="3086100"/>
          </a:xfrm>
          <a:ln/>
        </p:spPr>
      </p:sp>
      <p:sp>
        <p:nvSpPr>
          <p:cNvPr id="860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fr-FR" altLang="fr-FR" sz="1050" kern="1200" dirty="0">
                <a:solidFill>
                  <a:schemeClr val="tx1"/>
                </a:solidFill>
                <a:latin typeface="+mn-lt"/>
                <a:ea typeface="+mn-ea"/>
                <a:cs typeface="+mn-cs"/>
              </a:rPr>
              <a:t>Jamais réutiliser ou réattribuer à une autre entité</a:t>
            </a:r>
            <a:endParaRPr lang="fr-FR" sz="1050" kern="1200" dirty="0">
              <a:solidFill>
                <a:schemeClr val="tx1"/>
              </a:solidFill>
              <a:latin typeface="+mn-lt"/>
              <a:ea typeface="+mn-ea"/>
              <a:cs typeface="+mn-cs"/>
            </a:endParaRPr>
          </a:p>
          <a:p>
            <a:pPr lvl="0"/>
            <a:r>
              <a:rPr lang="fr-FR" altLang="fr-FR" sz="1050" kern="1200" dirty="0">
                <a:solidFill>
                  <a:schemeClr val="tx1"/>
                </a:solidFill>
                <a:latin typeface="+mn-lt"/>
                <a:ea typeface="+mn-ea"/>
                <a:cs typeface="+mn-cs"/>
              </a:rPr>
              <a:t>Système d’audit et de contrôle implanté dans chaque centre (pays ou zone géographique). Sa mission :</a:t>
            </a:r>
            <a:endParaRPr lang="fr-FR" sz="1050" kern="1200" dirty="0">
              <a:solidFill>
                <a:schemeClr val="tx1"/>
              </a:solidFill>
              <a:latin typeface="+mn-lt"/>
              <a:ea typeface="+mn-ea"/>
              <a:cs typeface="+mn-cs"/>
            </a:endParaRPr>
          </a:p>
          <a:p>
            <a:pPr marL="723900" lvl="1" indent="-361950">
              <a:buFont typeface="Wingdings" panose="05000000000000000000" pitchFamily="2" charset="2"/>
              <a:buChar char="Ø"/>
            </a:pPr>
            <a:r>
              <a:rPr lang="fr-FR" altLang="fr-FR" sz="1200" dirty="0">
                <a:effectLst>
                  <a:outerShdw blurRad="38100" dist="38100" dir="2700000" algn="tl">
                    <a:srgbClr val="000000">
                      <a:alpha val="43137"/>
                    </a:srgbClr>
                  </a:outerShdw>
                </a:effectLst>
              </a:rPr>
              <a:t>Empêcher la réutilisation et/ou la réattribution d’un Duns préexistant</a:t>
            </a:r>
            <a:endParaRPr lang="fr-FR" sz="1200" dirty="0">
              <a:effectLst>
                <a:outerShdw blurRad="38100" dist="38100" dir="2700000" algn="tl">
                  <a:srgbClr val="000000">
                    <a:alpha val="43137"/>
                  </a:srgbClr>
                </a:outerShdw>
              </a:effectLst>
            </a:endParaRPr>
          </a:p>
          <a:p>
            <a:pPr marL="723900" lvl="1" indent="-361950">
              <a:buFont typeface="Wingdings" panose="05000000000000000000" pitchFamily="2" charset="2"/>
              <a:buChar char="Ø"/>
            </a:pPr>
            <a:r>
              <a:rPr lang="fr-FR" altLang="fr-FR" sz="1200" dirty="0">
                <a:effectLst>
                  <a:outerShdw blurRad="38100" dist="38100" dir="2700000" algn="tl">
                    <a:srgbClr val="000000">
                      <a:alpha val="43137"/>
                    </a:srgbClr>
                  </a:outerShdw>
                </a:effectLst>
              </a:rPr>
              <a:t>Éviter la perte de données pertinentes en rapprochant les doublons</a:t>
            </a:r>
          </a:p>
          <a:p>
            <a:pPr marL="723900" lvl="1" indent="-361950">
              <a:buFont typeface="Wingdings" panose="05000000000000000000" pitchFamily="2" charset="2"/>
              <a:buChar char="Ø"/>
            </a:pPr>
            <a:r>
              <a:rPr lang="fr-FR" altLang="fr-FR" sz="1200" dirty="0" err="1">
                <a:effectLst>
                  <a:outerShdw blurRad="38100" dist="38100" dir="2700000" algn="tl">
                    <a:srgbClr val="000000">
                      <a:alpha val="43137"/>
                    </a:srgbClr>
                  </a:outerShdw>
                </a:effectLst>
              </a:rPr>
              <a:t>Gèrer</a:t>
            </a:r>
            <a:r>
              <a:rPr lang="fr-FR" altLang="fr-FR" sz="1200" dirty="0">
                <a:effectLst>
                  <a:outerShdw blurRad="38100" dist="38100" dir="2700000" algn="tl">
                    <a:srgbClr val="000000">
                      <a:alpha val="43137"/>
                    </a:srgbClr>
                  </a:outerShdw>
                </a:effectLst>
              </a:rPr>
              <a:t> une base des Duns supprimés avec un code indiquant la raison de la suppression et, si possible, le Duns qui l’a remplacé</a:t>
            </a:r>
          </a:p>
          <a:p>
            <a:pPr eaLnBrk="1" hangingPunct="1"/>
            <a:endParaRPr lang="fr-FR" altLang="fr-FR" dirty="0">
              <a:latin typeface="Arial" panose="020B0604020202020204" pitchFamily="34" charset="0"/>
              <a:ea typeface="ＭＳ Ｐゴシック" panose="020B0600070205080204" pitchFamily="34" charset="-128"/>
            </a:endParaRPr>
          </a:p>
        </p:txBody>
      </p:sp>
      <p:sp>
        <p:nvSpPr>
          <p:cNvPr id="86020"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B7025D0A-A1BC-40A5-A30E-D6079FBEE2E6}"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018307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0E03803-3580-4D85-9AA8-B6A4214383A4}" type="slidenum">
              <a:rPr lang="fr-FR" smtClean="0"/>
              <a:t>46</a:t>
            </a:fld>
            <a:endParaRPr lang="fr-FR"/>
          </a:p>
        </p:txBody>
      </p:sp>
    </p:spTree>
    <p:extLst>
      <p:ext uri="{BB962C8B-B14F-4D97-AF65-F5344CB8AC3E}">
        <p14:creationId xmlns:p14="http://schemas.microsoft.com/office/powerpoint/2010/main" val="24867428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0E03803-3580-4D85-9AA8-B6A4214383A4}" type="slidenum">
              <a:rPr lang="fr-FR" smtClean="0"/>
              <a:t>49</a:t>
            </a:fld>
            <a:endParaRPr lang="fr-FR"/>
          </a:p>
        </p:txBody>
      </p:sp>
    </p:spTree>
    <p:extLst>
      <p:ext uri="{BB962C8B-B14F-4D97-AF65-F5344CB8AC3E}">
        <p14:creationId xmlns:p14="http://schemas.microsoft.com/office/powerpoint/2010/main" val="33306196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31DB4F8-0009-44B0-8A10-CB69DD95A939}" type="slidenum">
              <a:rPr lang="fr-FR" smtClean="0"/>
              <a:t>57</a:t>
            </a:fld>
            <a:endParaRPr lang="fr-FR"/>
          </a:p>
        </p:txBody>
      </p:sp>
    </p:spTree>
    <p:extLst>
      <p:ext uri="{BB962C8B-B14F-4D97-AF65-F5344CB8AC3E}">
        <p14:creationId xmlns:p14="http://schemas.microsoft.com/office/powerpoint/2010/main" val="17129777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31DB4F8-0009-44B0-8A10-CB69DD95A939}" type="slidenum">
              <a:rPr lang="fr-FR" smtClean="0"/>
              <a:t>60</a:t>
            </a:fld>
            <a:endParaRPr lang="fr-FR"/>
          </a:p>
        </p:txBody>
      </p:sp>
    </p:spTree>
    <p:extLst>
      <p:ext uri="{BB962C8B-B14F-4D97-AF65-F5344CB8AC3E}">
        <p14:creationId xmlns:p14="http://schemas.microsoft.com/office/powerpoint/2010/main" val="2781274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53317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70977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246225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90545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512384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16</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44200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Diapositive de transition">
    <p:bg>
      <p:bgPr>
        <a:solidFill>
          <a:schemeClr val="bg2"/>
        </a:solidFill>
        <a:effectLst/>
      </p:bgPr>
    </p:bg>
    <p:spTree>
      <p:nvGrpSpPr>
        <p:cNvPr id="1" name=""/>
        <p:cNvGrpSpPr/>
        <p:nvPr/>
      </p:nvGrpSpPr>
      <p:grpSpPr>
        <a:xfrm>
          <a:off x="0" y="0"/>
          <a:ext cx="0" cy="0"/>
          <a:chOff x="0" y="0"/>
          <a:chExt cx="0" cy="0"/>
        </a:xfrm>
      </p:grpSpPr>
      <p:sp>
        <p:nvSpPr>
          <p:cNvPr id="4" name="Ellipse 3"/>
          <p:cNvSpPr/>
          <p:nvPr userDrawn="1"/>
        </p:nvSpPr>
        <p:spPr>
          <a:xfrm>
            <a:off x="4783254" y="1543050"/>
            <a:ext cx="1102157" cy="108585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sp>
        <p:nvSpPr>
          <p:cNvPr id="6" name="Espace réservé du contenu 5"/>
          <p:cNvSpPr>
            <a:spLocks noGrp="1"/>
          </p:cNvSpPr>
          <p:nvPr>
            <p:ph sz="quarter" idx="10" hasCustomPrompt="1"/>
          </p:nvPr>
        </p:nvSpPr>
        <p:spPr>
          <a:xfrm>
            <a:off x="4885272" y="1866900"/>
            <a:ext cx="898119" cy="438150"/>
          </a:xfrm>
          <a:prstGeom prst="rect">
            <a:avLst/>
          </a:prstGeom>
        </p:spPr>
        <p:txBody>
          <a:bodyPr/>
          <a:lstStyle>
            <a:lvl1pPr marL="0" indent="0" algn="ctr">
              <a:buNone/>
              <a:defRPr>
                <a:solidFill>
                  <a:schemeClr val="bg2"/>
                </a:solidFill>
              </a:defRPr>
            </a:lvl1pPr>
          </a:lstStyle>
          <a:p>
            <a:pPr lvl="0"/>
            <a:fld id="{5A9D47BD-1983-434C-B18D-181BFDE18BF6}" type="slidenum">
              <a:rPr lang="fr-FR" smtClean="0"/>
              <a:t>‹N°›</a:t>
            </a:fld>
            <a:endParaRPr lang="fr-FR" dirty="0"/>
          </a:p>
        </p:txBody>
      </p:sp>
      <p:sp>
        <p:nvSpPr>
          <p:cNvPr id="7" name="Titre 6"/>
          <p:cNvSpPr>
            <a:spLocks noGrp="1"/>
          </p:cNvSpPr>
          <p:nvPr>
            <p:ph type="title" hasCustomPrompt="1"/>
          </p:nvPr>
        </p:nvSpPr>
        <p:spPr>
          <a:xfrm>
            <a:off x="218774" y="2954341"/>
            <a:ext cx="10443510" cy="1182687"/>
          </a:xfrm>
          <a:prstGeom prst="rect">
            <a:avLst/>
          </a:prstGeom>
        </p:spPr>
        <p:txBody>
          <a:bodyPr lIns="0" tIns="0" rIns="0" bIns="0"/>
          <a:lstStyle>
            <a:lvl1pPr algn="ctr">
              <a:defRPr sz="3600" b="1">
                <a:solidFill>
                  <a:schemeClr val="bg1"/>
                </a:solidFill>
                <a:latin typeface="Arial" panose="020B0604020202020204" pitchFamily="34" charset="0"/>
                <a:cs typeface="Arial" panose="020B0604020202020204" pitchFamily="34" charset="0"/>
              </a:defRPr>
            </a:lvl1pPr>
          </a:lstStyle>
          <a:p>
            <a:r>
              <a:rPr lang="fr-FR" dirty="0"/>
              <a:t>Titre de la partie</a:t>
            </a:r>
          </a:p>
        </p:txBody>
      </p:sp>
      <p:pic>
        <p:nvPicPr>
          <p:cNvPr id="8" name="Imag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42475"/>
          <a:stretch/>
        </p:blipFill>
        <p:spPr>
          <a:xfrm>
            <a:off x="10078715" y="165261"/>
            <a:ext cx="598357" cy="205746"/>
          </a:xfrm>
          <a:prstGeom prst="rect">
            <a:avLst/>
          </a:prstGeom>
        </p:spPr>
      </p:pic>
      <p:pic>
        <p:nvPicPr>
          <p:cNvPr id="13" name="Image 12" descr="DB_WWN Logo_Center K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6755" y="5764804"/>
            <a:ext cx="919286" cy="210218"/>
          </a:xfrm>
          <a:prstGeom prst="rect">
            <a:avLst/>
          </a:prstGeom>
        </p:spPr>
      </p:pic>
    </p:spTree>
    <p:extLst>
      <p:ext uri="{BB962C8B-B14F-4D97-AF65-F5344CB8AC3E}">
        <p14:creationId xmlns:p14="http://schemas.microsoft.com/office/powerpoint/2010/main" val="135976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Diapositive de transition">
    <p:bg>
      <p:bgPr>
        <a:solidFill>
          <a:schemeClr val="bg1"/>
        </a:solidFill>
        <a:effectLst/>
      </p:bgPr>
    </p:bg>
    <p:spTree>
      <p:nvGrpSpPr>
        <p:cNvPr id="1" name=""/>
        <p:cNvGrpSpPr/>
        <p:nvPr/>
      </p:nvGrpSpPr>
      <p:grpSpPr>
        <a:xfrm>
          <a:off x="0" y="0"/>
          <a:ext cx="0" cy="0"/>
          <a:chOff x="0" y="0"/>
          <a:chExt cx="0" cy="0"/>
        </a:xfrm>
      </p:grpSpPr>
      <p:sp>
        <p:nvSpPr>
          <p:cNvPr id="7" name="Espace réservé du numéro de diapositive 5"/>
          <p:cNvSpPr txBox="1">
            <a:spLocks/>
          </p:cNvSpPr>
          <p:nvPr userDrawn="1"/>
        </p:nvSpPr>
        <p:spPr>
          <a:xfrm>
            <a:off x="8642222" y="5720351"/>
            <a:ext cx="2133600" cy="273844"/>
          </a:xfrm>
          <a:prstGeom prst="rect">
            <a:avLst/>
          </a:prstGeom>
        </p:spPr>
        <p:txBody>
          <a:bodyPr vert="horz" lIns="91440" tIns="45720" rIns="91440" bIns="45720" rtlCol="0" anchor="ctr"/>
          <a:lstStyle>
            <a:lvl1pPr algn="r">
              <a:defRPr sz="900" b="0">
                <a:solidFill>
                  <a:schemeClr val="tx1">
                    <a:tint val="75000"/>
                  </a:schemeClr>
                </a:solidFill>
                <a:latin typeface="Rockwell"/>
                <a:cs typeface="Rockwell"/>
              </a:defRPr>
            </a:lvl1pPr>
          </a:lstStyle>
          <a:p>
            <a:pPr defTabSz="914400" eaLnBrk="0" fontAlgn="base" hangingPunct="0">
              <a:spcBef>
                <a:spcPct val="0"/>
              </a:spcBef>
              <a:spcAft>
                <a:spcPct val="0"/>
              </a:spcAft>
              <a:defRPr/>
            </a:pPr>
            <a:fld id="{7D3E5693-F5ED-9541-B7B8-3B9FA2FB78FF}" type="slidenum">
              <a:rPr lang="fr-FR" sz="800" smtClean="0">
                <a:solidFill>
                  <a:schemeClr val="tx1">
                    <a:lumMod val="50000"/>
                    <a:lumOff val="50000"/>
                  </a:schemeClr>
                </a:solidFill>
                <a:latin typeface="Century Gothic" charset="0"/>
                <a:ea typeface="Century Gothic" charset="0"/>
                <a:cs typeface="Century Gothic" charset="0"/>
              </a:rPr>
              <a:pPr defTabSz="914400" eaLnBrk="0" fontAlgn="base" hangingPunct="0">
                <a:spcBef>
                  <a:spcPct val="0"/>
                </a:spcBef>
                <a:spcAft>
                  <a:spcPct val="0"/>
                </a:spcAft>
                <a:defRPr/>
              </a:pPr>
              <a:t>‹N°›</a:t>
            </a:fld>
            <a:endParaRPr lang="fr-FR" sz="800" dirty="0">
              <a:solidFill>
                <a:schemeClr val="tx1">
                  <a:lumMod val="50000"/>
                  <a:lumOff val="50000"/>
                </a:schemeClr>
              </a:solidFill>
              <a:latin typeface="Century Gothic" charset="0"/>
              <a:ea typeface="Century Gothic" charset="0"/>
              <a:cs typeface="Century Gothic" charset="0"/>
            </a:endParaRPr>
          </a:p>
        </p:txBody>
      </p:sp>
      <p:pic>
        <p:nvPicPr>
          <p:cNvPr id="11" name="Image 10"/>
          <p:cNvPicPr>
            <a:picLocks noChangeAspect="1"/>
          </p:cNvPicPr>
          <p:nvPr userDrawn="1"/>
        </p:nvPicPr>
        <p:blipFill>
          <a:blip r:embed="rId2" cstate="screen">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782867" y="5876086"/>
            <a:ext cx="580421" cy="140959"/>
          </a:xfrm>
          <a:prstGeom prst="rect">
            <a:avLst/>
          </a:prstGeom>
        </p:spPr>
      </p:pic>
      <p:pic>
        <p:nvPicPr>
          <p:cNvPr id="12" name="Image 11"/>
          <p:cNvPicPr>
            <a:picLocks noChangeAspect="1"/>
          </p:cNvPicPr>
          <p:nvPr userDrawn="1"/>
        </p:nvPicPr>
        <p:blipFill>
          <a:blip r:embed="rId3" cstate="screen">
            <a:duotone>
              <a:prstClr val="black"/>
              <a:schemeClr val="tx1">
                <a:lumMod val="50000"/>
                <a:lumOff val="50000"/>
                <a:tint val="45000"/>
                <a:satMod val="400000"/>
              </a:schemeClr>
            </a:duotone>
            <a:extLst>
              <a:ext uri="{28A0092B-C50C-407E-A947-70E740481C1C}">
                <a14:useLocalDpi xmlns:a14="http://schemas.microsoft.com/office/drawing/2010/main"/>
              </a:ext>
            </a:extLst>
          </a:blip>
          <a:stretch>
            <a:fillRect/>
          </a:stretch>
        </p:blipFill>
        <p:spPr>
          <a:xfrm>
            <a:off x="127233" y="5818680"/>
            <a:ext cx="355926" cy="219149"/>
          </a:xfrm>
          <a:prstGeom prst="rect">
            <a:avLst/>
          </a:prstGeom>
        </p:spPr>
      </p:pic>
      <p:cxnSp>
        <p:nvCxnSpPr>
          <p:cNvPr id="14" name="Connecteur droit 13"/>
          <p:cNvCxnSpPr/>
          <p:nvPr userDrawn="1"/>
        </p:nvCxnSpPr>
        <p:spPr>
          <a:xfrm>
            <a:off x="653171" y="5718624"/>
            <a:ext cx="0" cy="401189"/>
          </a:xfrm>
          <a:prstGeom prst="line">
            <a:avLst/>
          </a:prstGeom>
          <a:ln w="9525" cmpd="sng">
            <a:solidFill>
              <a:schemeClr val="bg1">
                <a:lumMod val="85000"/>
                <a:alpha val="33000"/>
              </a:schemeClr>
            </a:solidFill>
          </a:ln>
        </p:spPr>
        <p:style>
          <a:lnRef idx="2">
            <a:schemeClr val="accent1"/>
          </a:lnRef>
          <a:fillRef idx="0">
            <a:schemeClr val="accent1"/>
          </a:fillRef>
          <a:effectRef idx="1">
            <a:schemeClr val="accent1"/>
          </a:effectRef>
          <a:fontRef idx="minor">
            <a:schemeClr val="tx1"/>
          </a:fontRef>
        </p:style>
      </p:cxnSp>
      <p:cxnSp>
        <p:nvCxnSpPr>
          <p:cNvPr id="15" name="Connecteur droit 14"/>
          <p:cNvCxnSpPr/>
          <p:nvPr userDrawn="1"/>
        </p:nvCxnSpPr>
        <p:spPr>
          <a:xfrm>
            <a:off x="1492757" y="5718624"/>
            <a:ext cx="0" cy="401189"/>
          </a:xfrm>
          <a:prstGeom prst="line">
            <a:avLst/>
          </a:prstGeom>
          <a:ln w="9525" cmpd="sng">
            <a:solidFill>
              <a:schemeClr val="bg1">
                <a:lumMod val="85000"/>
                <a:alpha val="33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642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5"/>
          <p:cNvSpPr txBox="1">
            <a:spLocks/>
          </p:cNvSpPr>
          <p:nvPr userDrawn="1"/>
        </p:nvSpPr>
        <p:spPr>
          <a:xfrm>
            <a:off x="10389782" y="5844005"/>
            <a:ext cx="458965" cy="245075"/>
          </a:xfrm>
          <a:prstGeom prst="rect">
            <a:avLst/>
          </a:prstGeom>
        </p:spPr>
        <p:txBody>
          <a:bodyPr anchor="ctr"/>
          <a:lstStyle>
            <a:lvl1pPr algn="r">
              <a:defRPr sz="900" b="0">
                <a:solidFill>
                  <a:schemeClr val="tx1">
                    <a:tint val="75000"/>
                  </a:schemeClr>
                </a:solidFill>
                <a:latin typeface="Rockwell"/>
                <a:cs typeface="Rockwell"/>
              </a:defRPr>
            </a:lvl1pPr>
          </a:lstStyle>
          <a:p>
            <a:pPr>
              <a:defRPr/>
            </a:pPr>
            <a:fld id="{D6B660E0-B35C-4120-9C3C-03F4987C9C50}" type="slidenum">
              <a:rPr lang="fr-FR" sz="803" smtClean="0">
                <a:solidFill>
                  <a:srgbClr val="FFFFFF"/>
                </a:solidFill>
                <a:latin typeface="Arial"/>
                <a:ea typeface="ＭＳ Ｐゴシック" pitchFamily="-65" charset="-128"/>
                <a:cs typeface="Arial"/>
              </a:rPr>
              <a:pPr>
                <a:defRPr/>
              </a:pPr>
              <a:t>‹N°›</a:t>
            </a:fld>
            <a:endParaRPr lang="fr-FR" sz="803" dirty="0">
              <a:solidFill>
                <a:srgbClr val="FFFFFF"/>
              </a:solidFill>
              <a:latin typeface="Arial"/>
              <a:ea typeface="ＭＳ Ｐゴシック" pitchFamily="-65" charset="-128"/>
              <a:cs typeface="Arial"/>
            </a:endParaRPr>
          </a:p>
        </p:txBody>
      </p:sp>
      <p:cxnSp>
        <p:nvCxnSpPr>
          <p:cNvPr id="8" name="Connecteur droit 34"/>
          <p:cNvCxnSpPr>
            <a:cxnSpLocks noChangeShapeType="1"/>
          </p:cNvCxnSpPr>
          <p:nvPr userDrawn="1"/>
        </p:nvCxnSpPr>
        <p:spPr bwMode="auto">
          <a:xfrm>
            <a:off x="1500906" y="5761410"/>
            <a:ext cx="0" cy="358405"/>
          </a:xfrm>
          <a:prstGeom prst="line">
            <a:avLst/>
          </a:prstGeom>
          <a:noFill/>
          <a:ln w="9525" algn="ctr">
            <a:solidFill>
              <a:schemeClr val="bg1">
                <a:alpha val="32941"/>
              </a:schemeClr>
            </a:solidFill>
            <a:miter lim="800000"/>
            <a:headEnd/>
            <a:tailEnd/>
          </a:ln>
          <a:extLst>
            <a:ext uri="{909E8E84-426E-40DD-AFC4-6F175D3DCCD1}">
              <a14:hiddenFill xmlns:a14="http://schemas.microsoft.com/office/drawing/2010/main">
                <a:noFill/>
              </a14:hiddenFill>
            </a:ext>
          </a:extLst>
        </p:spPr>
      </p:cxnSp>
      <p:cxnSp>
        <p:nvCxnSpPr>
          <p:cNvPr id="9" name="Connecteur droit 34"/>
          <p:cNvCxnSpPr>
            <a:cxnSpLocks noChangeShapeType="1"/>
          </p:cNvCxnSpPr>
          <p:nvPr userDrawn="1"/>
        </p:nvCxnSpPr>
        <p:spPr bwMode="auto">
          <a:xfrm>
            <a:off x="613128" y="5758840"/>
            <a:ext cx="0" cy="358405"/>
          </a:xfrm>
          <a:prstGeom prst="line">
            <a:avLst/>
          </a:prstGeom>
          <a:noFill/>
          <a:ln w="9525" algn="ctr">
            <a:solidFill>
              <a:schemeClr val="bg1">
                <a:alpha val="32941"/>
              </a:schemeClr>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0855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Diapositive de titre">
    <p:spTree>
      <p:nvGrpSpPr>
        <p:cNvPr id="1" name=""/>
        <p:cNvGrpSpPr/>
        <p:nvPr/>
      </p:nvGrpSpPr>
      <p:grpSpPr>
        <a:xfrm>
          <a:off x="0" y="0"/>
          <a:ext cx="0" cy="0"/>
          <a:chOff x="0" y="0"/>
          <a:chExt cx="0" cy="0"/>
        </a:xfrm>
      </p:grpSpPr>
      <p:sp>
        <p:nvSpPr>
          <p:cNvPr id="27" name="Rectangle 26"/>
          <p:cNvSpPr/>
          <p:nvPr userDrawn="1"/>
        </p:nvSpPr>
        <p:spPr>
          <a:xfrm>
            <a:off x="0" y="5707088"/>
            <a:ext cx="10879138" cy="412725"/>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4"/>
          </a:p>
        </p:txBody>
      </p:sp>
      <p:pic>
        <p:nvPicPr>
          <p:cNvPr id="26" name="Image 25" descr="DB_WWN Logo_RGB Center.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8680" y="5810402"/>
            <a:ext cx="806079" cy="198824"/>
          </a:xfrm>
          <a:prstGeom prst="rect">
            <a:avLst/>
          </a:prstGeom>
        </p:spPr>
      </p:pic>
      <p:pic>
        <p:nvPicPr>
          <p:cNvPr id="28" name="Image 27"/>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060274" y="176613"/>
            <a:ext cx="596688" cy="356427"/>
          </a:xfrm>
          <a:prstGeom prst="rect">
            <a:avLst/>
          </a:prstGeom>
        </p:spPr>
      </p:pic>
    </p:spTree>
    <p:extLst>
      <p:ext uri="{BB962C8B-B14F-4D97-AF65-F5344CB8AC3E}">
        <p14:creationId xmlns:p14="http://schemas.microsoft.com/office/powerpoint/2010/main" val="1421554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8843" y="3010225"/>
            <a:ext cx="5113692" cy="433011"/>
          </a:xfrm>
          <a:prstGeom prst="rect">
            <a:avLst/>
          </a:prstGeom>
        </p:spPr>
        <p:txBody>
          <a:bodyPr>
            <a:noAutofit/>
          </a:bodyPr>
          <a:lstStyle>
            <a:lvl1pPr algn="r">
              <a:lnSpc>
                <a:spcPct val="100000"/>
              </a:lnSpc>
              <a:defRPr sz="2380" b="0" spc="-178">
                <a:solidFill>
                  <a:schemeClr val="accent2"/>
                </a:solidFill>
                <a:effectLst>
                  <a:outerShdw dist="38100" dir="2700000" algn="ctr" rotWithShape="0">
                    <a:srgbClr val="000000">
                      <a:alpha val="15000"/>
                    </a:srgbClr>
                  </a:outerShdw>
                </a:effectLst>
                <a:latin typeface="Calibri" pitchFamily="34" charset="0"/>
                <a:cs typeface="Calibri" pitchFamily="34" charset="0"/>
              </a:defRPr>
            </a:lvl1pPr>
          </a:lstStyle>
          <a:p>
            <a:r>
              <a:rPr lang="en-US" dirty="0"/>
              <a:t>Titre</a:t>
            </a:r>
          </a:p>
        </p:txBody>
      </p:sp>
      <p:sp>
        <p:nvSpPr>
          <p:cNvPr id="12" name="Text Placeholder 7"/>
          <p:cNvSpPr>
            <a:spLocks noGrp="1"/>
          </p:cNvSpPr>
          <p:nvPr>
            <p:ph type="body" sz="quarter" idx="11" hasCustomPrompt="1"/>
          </p:nvPr>
        </p:nvSpPr>
        <p:spPr>
          <a:xfrm>
            <a:off x="458842" y="3451834"/>
            <a:ext cx="5113692" cy="416488"/>
          </a:xfrm>
          <a:prstGeom prst="rect">
            <a:avLst/>
          </a:prstGeom>
        </p:spPr>
        <p:txBody>
          <a:bodyPr>
            <a:noAutofit/>
          </a:bodyPr>
          <a:lstStyle>
            <a:lvl1pPr marL="0" indent="0" algn="r">
              <a:spcBef>
                <a:spcPts val="0"/>
              </a:spcBef>
              <a:buNone/>
              <a:defRPr sz="1904" b="0" spc="0">
                <a:solidFill>
                  <a:srgbClr val="DA0046"/>
                </a:solidFill>
                <a:latin typeface="Calibri" pitchFamily="34" charset="0"/>
                <a:cs typeface="Calibri" pitchFamily="34" charset="0"/>
              </a:defRPr>
            </a:lvl1pPr>
          </a:lstStyle>
          <a:p>
            <a:pPr lvl="0"/>
            <a:r>
              <a:rPr lang="en-US" dirty="0"/>
              <a:t>Sous titre</a:t>
            </a:r>
          </a:p>
        </p:txBody>
      </p:sp>
      <p:sp>
        <p:nvSpPr>
          <p:cNvPr id="8" name="Rectangle 7"/>
          <p:cNvSpPr/>
          <p:nvPr/>
        </p:nvSpPr>
        <p:spPr>
          <a:xfrm>
            <a:off x="1" y="5654897"/>
            <a:ext cx="5604020" cy="464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9" dirty="0">
              <a:solidFill>
                <a:prstClr val="white"/>
              </a:solidFill>
            </a:endParaRPr>
          </a:p>
        </p:txBody>
      </p:sp>
      <p:sp>
        <p:nvSpPr>
          <p:cNvPr id="10" name="Text Placeholder 7"/>
          <p:cNvSpPr>
            <a:spLocks noGrp="1"/>
          </p:cNvSpPr>
          <p:nvPr>
            <p:ph type="body" sz="quarter" idx="12" hasCustomPrompt="1"/>
          </p:nvPr>
        </p:nvSpPr>
        <p:spPr>
          <a:xfrm>
            <a:off x="3567345" y="4531366"/>
            <a:ext cx="2036676" cy="416488"/>
          </a:xfrm>
          <a:prstGeom prst="rect">
            <a:avLst/>
          </a:prstGeom>
        </p:spPr>
        <p:txBody>
          <a:bodyPr>
            <a:noAutofit/>
          </a:bodyPr>
          <a:lstStyle>
            <a:lvl1pPr marL="0" indent="0" algn="r">
              <a:spcBef>
                <a:spcPts val="0"/>
              </a:spcBef>
              <a:buNone/>
              <a:defRPr sz="1428" b="0" spc="0">
                <a:solidFill>
                  <a:schemeClr val="bg1">
                    <a:lumMod val="65000"/>
                  </a:schemeClr>
                </a:solidFill>
                <a:latin typeface="Calibri" pitchFamily="34" charset="0"/>
                <a:cs typeface="Calibri" pitchFamily="34" charset="0"/>
              </a:defRPr>
            </a:lvl1pPr>
          </a:lstStyle>
          <a:p>
            <a:pPr lvl="0"/>
            <a:r>
              <a:rPr lang="fr-FR" dirty="0"/>
              <a:t>24/02/2014</a:t>
            </a:r>
            <a:endParaRPr lang="en-US" dirty="0"/>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0879137" cy="6119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38034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 Text 1 Column">
    <p:spTree>
      <p:nvGrpSpPr>
        <p:cNvPr id="1" name=""/>
        <p:cNvGrpSpPr/>
        <p:nvPr/>
      </p:nvGrpSpPr>
      <p:grpSpPr>
        <a:xfrm>
          <a:off x="0" y="0"/>
          <a:ext cx="0" cy="0"/>
          <a:chOff x="0" y="0"/>
          <a:chExt cx="0" cy="0"/>
        </a:xfrm>
      </p:grpSpPr>
      <p:sp>
        <p:nvSpPr>
          <p:cNvPr id="6" name="Espace réservé du texte 5"/>
          <p:cNvSpPr>
            <a:spLocks noGrp="1"/>
          </p:cNvSpPr>
          <p:nvPr>
            <p:ph type="body" sz="quarter" idx="10"/>
          </p:nvPr>
        </p:nvSpPr>
        <p:spPr>
          <a:xfrm>
            <a:off x="543956" y="1429846"/>
            <a:ext cx="9803875" cy="4034543"/>
          </a:xfrm>
        </p:spPr>
        <p:txBody>
          <a:bodyPr/>
          <a:lstStyle>
            <a:lvl1pPr>
              <a:buClr>
                <a:schemeClr val="bg2">
                  <a:lumMod val="25000"/>
                </a:schemeClr>
              </a:buClr>
              <a:defRPr>
                <a:solidFill>
                  <a:schemeClr val="accent1">
                    <a:lumMod val="75000"/>
                  </a:schemeClr>
                </a:solidFill>
              </a:defRPr>
            </a:lvl1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itre 3"/>
          <p:cNvSpPr>
            <a:spLocks noGrp="1"/>
          </p:cNvSpPr>
          <p:nvPr>
            <p:ph type="title"/>
          </p:nvPr>
        </p:nvSpPr>
        <p:spPr>
          <a:xfrm>
            <a:off x="384921" y="146916"/>
            <a:ext cx="9791224" cy="551451"/>
          </a:xfrm>
          <a:prstGeom prst="rect">
            <a:avLst/>
          </a:prstGeom>
        </p:spPr>
        <p:txBody>
          <a:bodyPr vert="horz" lIns="91440" tIns="45720" rIns="91440" bIns="45720" rtlCol="0" anchor="ctr">
            <a:normAutofit/>
          </a:bodyPr>
          <a:lstStyle>
            <a:lvl1pPr>
              <a:defRPr>
                <a:solidFill>
                  <a:schemeClr val="accent3">
                    <a:lumMod val="75000"/>
                  </a:schemeClr>
                </a:solidFill>
                <a:effectLst/>
              </a:defRPr>
            </a:lvl1pPr>
          </a:lstStyle>
          <a:p>
            <a:r>
              <a:rPr lang="fr-FR" dirty="0"/>
              <a:t>Modifiez le style du titre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84921" y="5604769"/>
            <a:ext cx="599704" cy="358490"/>
          </a:xfrm>
          <a:prstGeom prst="rect">
            <a:avLst/>
          </a:prstGeom>
        </p:spPr>
      </p:pic>
      <p:pic>
        <p:nvPicPr>
          <p:cNvPr id="9" name="Image 8" descr="DB_WWN Logo_RGB Center.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81614" y="5603586"/>
            <a:ext cx="1457131" cy="359673"/>
          </a:xfrm>
          <a:prstGeom prst="rect">
            <a:avLst/>
          </a:prstGeom>
        </p:spPr>
      </p:pic>
    </p:spTree>
    <p:extLst>
      <p:ext uri="{BB962C8B-B14F-4D97-AF65-F5344CB8AC3E}">
        <p14:creationId xmlns:p14="http://schemas.microsoft.com/office/powerpoint/2010/main" val="16795795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70848" y="529498"/>
            <a:ext cx="10137443" cy="681407"/>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70848" y="1371231"/>
            <a:ext cx="10137443" cy="4064884"/>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0080165" y="5548364"/>
            <a:ext cx="652820" cy="468311"/>
          </a:xfrm>
          <a:prstGeom prst="rect">
            <a:avLst/>
          </a:prstGeom>
        </p:spPr>
        <p:txBody>
          <a:bodyPr lIns="91425" tIns="91425" rIns="91425" bIns="91425" anchor="ctr" anchorCtr="0">
            <a:noAutofit/>
          </a:bodyPr>
          <a:lstStyle/>
          <a:p>
            <a:fld id="{00000000-1234-1234-1234-123412341234}" type="slidenum">
              <a:rPr lang="en-GB" smtClean="0"/>
              <a:pPr/>
              <a:t>‹N°›</a:t>
            </a:fld>
            <a:endParaRPr lang="en-GB"/>
          </a:p>
        </p:txBody>
      </p:sp>
    </p:spTree>
    <p:extLst>
      <p:ext uri="{BB962C8B-B14F-4D97-AF65-F5344CB8AC3E}">
        <p14:creationId xmlns:p14="http://schemas.microsoft.com/office/powerpoint/2010/main" val="318595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43957" y="245076"/>
            <a:ext cx="9791224" cy="1019969"/>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543957" y="1369875"/>
            <a:ext cx="4806842" cy="570899"/>
          </a:xfrm>
        </p:spPr>
        <p:txBody>
          <a:bodyPr anchor="b"/>
          <a:lstStyle>
            <a:lvl1pPr marL="0" indent="0">
              <a:buNone/>
              <a:defRPr sz="2142" b="1"/>
            </a:lvl1pPr>
            <a:lvl2pPr marL="407950" indent="0">
              <a:buNone/>
              <a:defRPr sz="1785" b="1"/>
            </a:lvl2pPr>
            <a:lvl3pPr marL="815899" indent="0">
              <a:buNone/>
              <a:defRPr sz="1606" b="1"/>
            </a:lvl3pPr>
            <a:lvl4pPr marL="1223848" indent="0">
              <a:buNone/>
              <a:defRPr sz="1428" b="1"/>
            </a:lvl4pPr>
            <a:lvl5pPr marL="1631797" indent="0">
              <a:buNone/>
              <a:defRPr sz="1428" b="1"/>
            </a:lvl5pPr>
            <a:lvl6pPr marL="2039747" indent="0">
              <a:buNone/>
              <a:defRPr sz="1428" b="1"/>
            </a:lvl6pPr>
            <a:lvl7pPr marL="2447696" indent="0">
              <a:buNone/>
              <a:defRPr sz="1428" b="1"/>
            </a:lvl7pPr>
            <a:lvl8pPr marL="2855646" indent="0">
              <a:buNone/>
              <a:defRPr sz="1428" b="1"/>
            </a:lvl8pPr>
            <a:lvl9pPr marL="3263595" indent="0">
              <a:buNone/>
              <a:defRPr sz="1428" b="1"/>
            </a:lvl9pPr>
          </a:lstStyle>
          <a:p>
            <a:pPr lvl="0"/>
            <a:r>
              <a:rPr lang="fr-FR"/>
              <a:t>Cliquez pour modifier les styles du texte du masque</a:t>
            </a:r>
          </a:p>
        </p:txBody>
      </p:sp>
      <p:sp>
        <p:nvSpPr>
          <p:cNvPr id="4" name="Espace réservé du contenu 3"/>
          <p:cNvSpPr>
            <a:spLocks noGrp="1"/>
          </p:cNvSpPr>
          <p:nvPr>
            <p:ph sz="half" idx="2"/>
          </p:nvPr>
        </p:nvSpPr>
        <p:spPr>
          <a:xfrm>
            <a:off x="543957" y="1940774"/>
            <a:ext cx="4806842" cy="3525976"/>
          </a:xfrm>
        </p:spPr>
        <p:txBody>
          <a:bodyPr/>
          <a:lstStyle>
            <a:lvl1pPr>
              <a:defRPr sz="2142"/>
            </a:lvl1pPr>
            <a:lvl2pPr>
              <a:defRPr sz="1785"/>
            </a:lvl2pPr>
            <a:lvl3pPr>
              <a:defRPr sz="1606"/>
            </a:lvl3pPr>
            <a:lvl4pPr>
              <a:defRPr sz="1428"/>
            </a:lvl4pPr>
            <a:lvl5pPr>
              <a:defRPr sz="1428"/>
            </a:lvl5pPr>
            <a:lvl6pPr>
              <a:defRPr sz="1428"/>
            </a:lvl6pPr>
            <a:lvl7pPr>
              <a:defRPr sz="1428"/>
            </a:lvl7pPr>
            <a:lvl8pPr>
              <a:defRPr sz="1428"/>
            </a:lvl8pPr>
            <a:lvl9pPr>
              <a:defRPr sz="1428"/>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5526453" y="1369875"/>
            <a:ext cx="4808730" cy="570899"/>
          </a:xfrm>
        </p:spPr>
        <p:txBody>
          <a:bodyPr anchor="b"/>
          <a:lstStyle>
            <a:lvl1pPr marL="0" indent="0">
              <a:buNone/>
              <a:defRPr sz="2142" b="1"/>
            </a:lvl1pPr>
            <a:lvl2pPr marL="407950" indent="0">
              <a:buNone/>
              <a:defRPr sz="1785" b="1"/>
            </a:lvl2pPr>
            <a:lvl3pPr marL="815899" indent="0">
              <a:buNone/>
              <a:defRPr sz="1606" b="1"/>
            </a:lvl3pPr>
            <a:lvl4pPr marL="1223848" indent="0">
              <a:buNone/>
              <a:defRPr sz="1428" b="1"/>
            </a:lvl4pPr>
            <a:lvl5pPr marL="1631797" indent="0">
              <a:buNone/>
              <a:defRPr sz="1428" b="1"/>
            </a:lvl5pPr>
            <a:lvl6pPr marL="2039747" indent="0">
              <a:buNone/>
              <a:defRPr sz="1428" b="1"/>
            </a:lvl6pPr>
            <a:lvl7pPr marL="2447696" indent="0">
              <a:buNone/>
              <a:defRPr sz="1428" b="1"/>
            </a:lvl7pPr>
            <a:lvl8pPr marL="2855646" indent="0">
              <a:buNone/>
              <a:defRPr sz="1428" b="1"/>
            </a:lvl8pPr>
            <a:lvl9pPr marL="3263595" indent="0">
              <a:buNone/>
              <a:defRPr sz="1428" b="1"/>
            </a:lvl9pPr>
          </a:lstStyle>
          <a:p>
            <a:pPr lvl="0"/>
            <a:r>
              <a:rPr lang="fr-FR"/>
              <a:t>Cliquez pour modifier les styles du texte du masque</a:t>
            </a:r>
          </a:p>
        </p:txBody>
      </p:sp>
      <p:sp>
        <p:nvSpPr>
          <p:cNvPr id="6" name="Espace réservé du contenu 5"/>
          <p:cNvSpPr>
            <a:spLocks noGrp="1"/>
          </p:cNvSpPr>
          <p:nvPr>
            <p:ph sz="quarter" idx="4"/>
          </p:nvPr>
        </p:nvSpPr>
        <p:spPr>
          <a:xfrm>
            <a:off x="5526453" y="1940774"/>
            <a:ext cx="4808730" cy="3525976"/>
          </a:xfrm>
        </p:spPr>
        <p:txBody>
          <a:bodyPr/>
          <a:lstStyle>
            <a:lvl1pPr>
              <a:defRPr sz="2142"/>
            </a:lvl1pPr>
            <a:lvl2pPr>
              <a:defRPr sz="1785"/>
            </a:lvl2pPr>
            <a:lvl3pPr>
              <a:defRPr sz="1606"/>
            </a:lvl3pPr>
            <a:lvl4pPr>
              <a:defRPr sz="1428"/>
            </a:lvl4pPr>
            <a:lvl5pPr>
              <a:defRPr sz="1428"/>
            </a:lvl5pPr>
            <a:lvl6pPr>
              <a:defRPr sz="1428"/>
            </a:lvl6pPr>
            <a:lvl7pPr>
              <a:defRPr sz="1428"/>
            </a:lvl7pPr>
            <a:lvl8pPr>
              <a:defRPr sz="1428"/>
            </a:lvl8pPr>
            <a:lvl9pPr>
              <a:defRPr sz="1428"/>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5167591" y="5711825"/>
            <a:ext cx="2266487" cy="271992"/>
          </a:xfrm>
          <a:prstGeom prst="rect">
            <a:avLst/>
          </a:prstGeom>
        </p:spPr>
        <p:txBody>
          <a:bodyPr/>
          <a:lstStyle>
            <a:lvl1pPr>
              <a:defRPr/>
            </a:lvl1pPr>
          </a:lstStyle>
          <a:p>
            <a:pPr>
              <a:defRPr/>
            </a:pPr>
            <a:endParaRPr lang="fr-FR"/>
          </a:p>
        </p:txBody>
      </p:sp>
      <p:sp>
        <p:nvSpPr>
          <p:cNvPr id="8" name="Espace réservé du pied de page 7"/>
          <p:cNvSpPr>
            <a:spLocks noGrp="1"/>
          </p:cNvSpPr>
          <p:nvPr>
            <p:ph type="ftr" sz="quarter" idx="11"/>
          </p:nvPr>
        </p:nvSpPr>
        <p:spPr>
          <a:xfrm>
            <a:off x="815935" y="5711825"/>
            <a:ext cx="4351655" cy="271992"/>
          </a:xfrm>
          <a:prstGeom prst="rect">
            <a:avLst/>
          </a:prstGeom>
        </p:spPr>
        <p:txBody>
          <a:bodyPr/>
          <a:lstStyle>
            <a:lvl1pPr>
              <a:defRPr b="0">
                <a:solidFill>
                  <a:schemeClr val="tx1"/>
                </a:solidFill>
              </a:defRPr>
            </a:lvl1pPr>
          </a:lstStyle>
          <a:p>
            <a:pPr>
              <a:defRPr/>
            </a:pPr>
            <a:endParaRPr lang="fr-FR"/>
          </a:p>
        </p:txBody>
      </p:sp>
      <p:sp>
        <p:nvSpPr>
          <p:cNvPr id="9" name="Espace réservé du numéro de diapositive 8"/>
          <p:cNvSpPr>
            <a:spLocks noGrp="1"/>
          </p:cNvSpPr>
          <p:nvPr>
            <p:ph type="sldNum" sz="quarter" idx="12"/>
          </p:nvPr>
        </p:nvSpPr>
        <p:spPr>
          <a:xfrm>
            <a:off x="181319" y="5711825"/>
            <a:ext cx="543957" cy="271992"/>
          </a:xfrm>
          <a:prstGeom prst="rect">
            <a:avLst/>
          </a:prstGeom>
        </p:spPr>
        <p:txBody>
          <a:bodyPr/>
          <a:lstStyle>
            <a:lvl1pPr>
              <a:defRPr/>
            </a:lvl1pPr>
          </a:lstStyle>
          <a:p>
            <a:pPr>
              <a:defRPr/>
            </a:pPr>
            <a:fld id="{53C00461-3DB5-4160-BC8C-AA6EB03D6FF6}" type="slidenum">
              <a:rPr lang="fr-FR" altLang="fr-FR"/>
              <a:pPr>
                <a:defRPr/>
              </a:pPr>
              <a:t>‹N°›</a:t>
            </a:fld>
            <a:endParaRPr lang="fr-FR" altLang="fr-FR" sz="1249"/>
          </a:p>
        </p:txBody>
      </p:sp>
    </p:spTree>
    <p:extLst>
      <p:ext uri="{BB962C8B-B14F-4D97-AF65-F5344CB8AC3E}">
        <p14:creationId xmlns:p14="http://schemas.microsoft.com/office/powerpoint/2010/main" val="2270710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 Text 1 Column">
    <p:spTree>
      <p:nvGrpSpPr>
        <p:cNvPr id="1" name=""/>
        <p:cNvGrpSpPr/>
        <p:nvPr/>
      </p:nvGrpSpPr>
      <p:grpSpPr>
        <a:xfrm>
          <a:off x="0" y="0"/>
          <a:ext cx="0" cy="0"/>
          <a:chOff x="0" y="0"/>
          <a:chExt cx="0" cy="0"/>
        </a:xfrm>
      </p:grpSpPr>
      <p:sp>
        <p:nvSpPr>
          <p:cNvPr id="6" name="Espace réservé du texte 5"/>
          <p:cNvSpPr>
            <a:spLocks noGrp="1"/>
          </p:cNvSpPr>
          <p:nvPr>
            <p:ph type="body" sz="quarter" idx="10"/>
          </p:nvPr>
        </p:nvSpPr>
        <p:spPr>
          <a:xfrm>
            <a:off x="233082" y="1048872"/>
            <a:ext cx="10114749" cy="4415518"/>
          </a:xfrm>
          <a:prstGeom prst="rect">
            <a:avLst/>
          </a:prstGeom>
        </p:spPr>
        <p:txBody>
          <a:bodyPr lIns="108786" tIns="54393" rIns="108786" bIns="54393"/>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78714" y="165260"/>
            <a:ext cx="598359" cy="357669"/>
          </a:xfrm>
          <a:prstGeom prst="rect">
            <a:avLst/>
          </a:prstGeom>
        </p:spPr>
      </p:pic>
      <p:sp>
        <p:nvSpPr>
          <p:cNvPr id="9" name="Titre 9"/>
          <p:cNvSpPr>
            <a:spLocks noGrp="1"/>
          </p:cNvSpPr>
          <p:nvPr>
            <p:ph type="title" hasCustomPrompt="1"/>
          </p:nvPr>
        </p:nvSpPr>
        <p:spPr>
          <a:xfrm>
            <a:off x="241805" y="149220"/>
            <a:ext cx="7776695" cy="399057"/>
          </a:xfrm>
          <a:prstGeom prst="rect">
            <a:avLst/>
          </a:prstGeom>
        </p:spPr>
        <p:txBody>
          <a:bodyPr wrap="square" lIns="0" tIns="0" rIns="0" bIns="0"/>
          <a:lstStyle>
            <a:lvl1pPr>
              <a:defRPr sz="2400" b="1" baseline="0">
                <a:solidFill>
                  <a:schemeClr val="bg2"/>
                </a:solidFill>
                <a:latin typeface="Arial" panose="020B0604020202020204" pitchFamily="34" charset="0"/>
                <a:cs typeface="Arial" panose="020B0604020202020204" pitchFamily="34" charset="0"/>
              </a:defRPr>
            </a:lvl1pPr>
          </a:lstStyle>
          <a:p>
            <a:r>
              <a:rPr lang="fr-FR" dirty="0"/>
              <a:t>MODIFIEZ LE STYLE DU TITRE</a:t>
            </a:r>
          </a:p>
        </p:txBody>
      </p:sp>
    </p:spTree>
    <p:extLst>
      <p:ext uri="{BB962C8B-B14F-4D97-AF65-F5344CB8AC3E}">
        <p14:creationId xmlns:p14="http://schemas.microsoft.com/office/powerpoint/2010/main" val="1249319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e de transition">
    <p:spTree>
      <p:nvGrpSpPr>
        <p:cNvPr id="1" name=""/>
        <p:cNvGrpSpPr/>
        <p:nvPr/>
      </p:nvGrpSpPr>
      <p:grpSpPr>
        <a:xfrm>
          <a:off x="0" y="0"/>
          <a:ext cx="0" cy="0"/>
          <a:chOff x="0" y="0"/>
          <a:chExt cx="0" cy="0"/>
        </a:xfrm>
      </p:grpSpPr>
      <p:sp>
        <p:nvSpPr>
          <p:cNvPr id="3" name="Rectangle 2"/>
          <p:cNvSpPr/>
          <p:nvPr userDrawn="1"/>
        </p:nvSpPr>
        <p:spPr>
          <a:xfrm>
            <a:off x="960" y="0"/>
            <a:ext cx="10879138" cy="61198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9" y="5432"/>
            <a:ext cx="10881077" cy="6108948"/>
          </a:xfrm>
          <a:prstGeom prst="rect">
            <a:avLst/>
          </a:prstGeom>
        </p:spPr>
      </p:pic>
      <p:sp>
        <p:nvSpPr>
          <p:cNvPr id="4" name="Ellipse 3"/>
          <p:cNvSpPr/>
          <p:nvPr userDrawn="1"/>
        </p:nvSpPr>
        <p:spPr>
          <a:xfrm>
            <a:off x="4783254" y="1543050"/>
            <a:ext cx="1102157" cy="108585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sp>
        <p:nvSpPr>
          <p:cNvPr id="6" name="Espace réservé du contenu 5"/>
          <p:cNvSpPr>
            <a:spLocks noGrp="1"/>
          </p:cNvSpPr>
          <p:nvPr>
            <p:ph sz="quarter" idx="10" hasCustomPrompt="1"/>
          </p:nvPr>
        </p:nvSpPr>
        <p:spPr>
          <a:xfrm>
            <a:off x="4885272" y="1866900"/>
            <a:ext cx="898119" cy="438150"/>
          </a:xfrm>
          <a:prstGeom prst="rect">
            <a:avLst/>
          </a:prstGeom>
        </p:spPr>
        <p:txBody>
          <a:bodyPr/>
          <a:lstStyle>
            <a:lvl1pPr marL="0" indent="0" algn="ctr">
              <a:buNone/>
              <a:defRPr>
                <a:solidFill>
                  <a:schemeClr val="bg2"/>
                </a:solidFill>
              </a:defRPr>
            </a:lvl1pPr>
          </a:lstStyle>
          <a:p>
            <a:pPr lvl="0"/>
            <a:fld id="{5A9D47BD-1983-434C-B18D-181BFDE18BF6}" type="slidenum">
              <a:rPr lang="fr-FR" smtClean="0"/>
              <a:t>‹N°›</a:t>
            </a:fld>
            <a:endParaRPr lang="fr-FR" dirty="0"/>
          </a:p>
        </p:txBody>
      </p:sp>
      <p:sp>
        <p:nvSpPr>
          <p:cNvPr id="7" name="Titre 6"/>
          <p:cNvSpPr>
            <a:spLocks noGrp="1"/>
          </p:cNvSpPr>
          <p:nvPr>
            <p:ph type="title" hasCustomPrompt="1"/>
          </p:nvPr>
        </p:nvSpPr>
        <p:spPr>
          <a:xfrm>
            <a:off x="218774" y="2954341"/>
            <a:ext cx="10443510" cy="1182687"/>
          </a:xfrm>
          <a:prstGeom prst="rect">
            <a:avLst/>
          </a:prstGeom>
        </p:spPr>
        <p:txBody>
          <a:bodyPr lIns="0" tIns="0" rIns="0" bIns="0"/>
          <a:lstStyle>
            <a:lvl1pPr algn="ctr">
              <a:defRPr sz="3600" b="1">
                <a:solidFill>
                  <a:schemeClr val="bg1"/>
                </a:solidFill>
                <a:latin typeface="Arial" panose="020B0604020202020204" pitchFamily="34" charset="0"/>
                <a:cs typeface="Arial" panose="020B0604020202020204" pitchFamily="34" charset="0"/>
              </a:defRPr>
            </a:lvl1pPr>
          </a:lstStyle>
          <a:p>
            <a:r>
              <a:rPr lang="fr-FR" dirty="0"/>
              <a:t>Titre de la partie</a:t>
            </a:r>
          </a:p>
        </p:txBody>
      </p:sp>
      <p:pic>
        <p:nvPicPr>
          <p:cNvPr id="13" name="Image 12" descr="DB_WWN Logo_Center K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6755" y="5764804"/>
            <a:ext cx="919286" cy="210218"/>
          </a:xfrm>
          <a:prstGeom prst="rect">
            <a:avLst/>
          </a:prstGeom>
        </p:spPr>
      </p:pic>
    </p:spTree>
    <p:extLst>
      <p:ext uri="{BB962C8B-B14F-4D97-AF65-F5344CB8AC3E}">
        <p14:creationId xmlns:p14="http://schemas.microsoft.com/office/powerpoint/2010/main" val="185016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e de transition">
    <p:spTree>
      <p:nvGrpSpPr>
        <p:cNvPr id="1" name=""/>
        <p:cNvGrpSpPr/>
        <p:nvPr/>
      </p:nvGrpSpPr>
      <p:grpSpPr>
        <a:xfrm>
          <a:off x="0" y="0"/>
          <a:ext cx="0" cy="0"/>
          <a:chOff x="0" y="0"/>
          <a:chExt cx="0" cy="0"/>
        </a:xfrm>
      </p:grpSpPr>
      <p:sp>
        <p:nvSpPr>
          <p:cNvPr id="3" name="Rectangle 2"/>
          <p:cNvSpPr/>
          <p:nvPr userDrawn="1"/>
        </p:nvSpPr>
        <p:spPr>
          <a:xfrm>
            <a:off x="960" y="0"/>
            <a:ext cx="10879138" cy="61198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9" y="5432"/>
            <a:ext cx="10881077" cy="6108948"/>
          </a:xfrm>
          <a:prstGeom prst="rect">
            <a:avLst/>
          </a:prstGeom>
        </p:spPr>
      </p:pic>
      <p:sp>
        <p:nvSpPr>
          <p:cNvPr id="4" name="Ellipse 3"/>
          <p:cNvSpPr/>
          <p:nvPr userDrawn="1"/>
        </p:nvSpPr>
        <p:spPr>
          <a:xfrm>
            <a:off x="4783254" y="1543050"/>
            <a:ext cx="1102157" cy="108585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sp>
        <p:nvSpPr>
          <p:cNvPr id="6" name="Espace réservé du contenu 5"/>
          <p:cNvSpPr>
            <a:spLocks noGrp="1"/>
          </p:cNvSpPr>
          <p:nvPr>
            <p:ph sz="quarter" idx="10" hasCustomPrompt="1"/>
          </p:nvPr>
        </p:nvSpPr>
        <p:spPr>
          <a:xfrm>
            <a:off x="4885272" y="1866900"/>
            <a:ext cx="898119" cy="438150"/>
          </a:xfrm>
          <a:prstGeom prst="rect">
            <a:avLst/>
          </a:prstGeom>
        </p:spPr>
        <p:txBody>
          <a:bodyPr/>
          <a:lstStyle>
            <a:lvl1pPr marL="0" indent="0" algn="ctr">
              <a:buNone/>
              <a:defRPr>
                <a:solidFill>
                  <a:schemeClr val="bg2"/>
                </a:solidFill>
              </a:defRPr>
            </a:lvl1pPr>
          </a:lstStyle>
          <a:p>
            <a:pPr lvl="0"/>
            <a:fld id="{5A9D47BD-1983-434C-B18D-181BFDE18BF6}" type="slidenum">
              <a:rPr lang="fr-FR" smtClean="0"/>
              <a:t>‹N°›</a:t>
            </a:fld>
            <a:endParaRPr lang="fr-FR" dirty="0"/>
          </a:p>
        </p:txBody>
      </p:sp>
      <p:sp>
        <p:nvSpPr>
          <p:cNvPr id="7" name="Titre 6"/>
          <p:cNvSpPr>
            <a:spLocks noGrp="1"/>
          </p:cNvSpPr>
          <p:nvPr>
            <p:ph type="title" hasCustomPrompt="1"/>
          </p:nvPr>
        </p:nvSpPr>
        <p:spPr>
          <a:xfrm>
            <a:off x="218774" y="2954341"/>
            <a:ext cx="10443510" cy="1182687"/>
          </a:xfrm>
          <a:prstGeom prst="rect">
            <a:avLst/>
          </a:prstGeom>
        </p:spPr>
        <p:txBody>
          <a:bodyPr lIns="0" tIns="0" rIns="0" bIns="0"/>
          <a:lstStyle>
            <a:lvl1pPr algn="ctr">
              <a:defRPr sz="3600" b="1">
                <a:solidFill>
                  <a:schemeClr val="bg1"/>
                </a:solidFill>
                <a:latin typeface="Arial" panose="020B0604020202020204" pitchFamily="34" charset="0"/>
                <a:cs typeface="Arial" panose="020B0604020202020204" pitchFamily="34" charset="0"/>
              </a:defRPr>
            </a:lvl1pPr>
          </a:lstStyle>
          <a:p>
            <a:r>
              <a:rPr lang="fr-FR" dirty="0"/>
              <a:t>Titre de la partie</a:t>
            </a:r>
          </a:p>
        </p:txBody>
      </p:sp>
      <p:pic>
        <p:nvPicPr>
          <p:cNvPr id="13" name="Image 12" descr="DB_WWN Logo_Center K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6755" y="5764804"/>
            <a:ext cx="919286" cy="210218"/>
          </a:xfrm>
          <a:prstGeom prst="rect">
            <a:avLst/>
          </a:prstGeom>
        </p:spPr>
      </p:pic>
    </p:spTree>
    <p:extLst>
      <p:ext uri="{BB962C8B-B14F-4D97-AF65-F5344CB8AC3E}">
        <p14:creationId xmlns:p14="http://schemas.microsoft.com/office/powerpoint/2010/main" val="185016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e de transition">
    <p:spTree>
      <p:nvGrpSpPr>
        <p:cNvPr id="1" name=""/>
        <p:cNvGrpSpPr/>
        <p:nvPr/>
      </p:nvGrpSpPr>
      <p:grpSpPr>
        <a:xfrm>
          <a:off x="0" y="0"/>
          <a:ext cx="0" cy="0"/>
          <a:chOff x="0" y="0"/>
          <a:chExt cx="0" cy="0"/>
        </a:xfrm>
      </p:grpSpPr>
      <p:sp>
        <p:nvSpPr>
          <p:cNvPr id="3" name="Rectangle 2"/>
          <p:cNvSpPr/>
          <p:nvPr userDrawn="1"/>
        </p:nvSpPr>
        <p:spPr>
          <a:xfrm>
            <a:off x="960" y="0"/>
            <a:ext cx="10879138" cy="61198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sp>
        <p:nvSpPr>
          <p:cNvPr id="7" name="Titre 6"/>
          <p:cNvSpPr>
            <a:spLocks noGrp="1"/>
          </p:cNvSpPr>
          <p:nvPr>
            <p:ph type="title" hasCustomPrompt="1"/>
          </p:nvPr>
        </p:nvSpPr>
        <p:spPr>
          <a:xfrm>
            <a:off x="218774" y="2954341"/>
            <a:ext cx="10443510" cy="1182687"/>
          </a:xfrm>
          <a:prstGeom prst="rect">
            <a:avLst/>
          </a:prstGeom>
        </p:spPr>
        <p:txBody>
          <a:bodyPr lIns="0" tIns="0" rIns="0" bIns="0"/>
          <a:lstStyle>
            <a:lvl1pPr algn="ctr">
              <a:defRPr sz="3600" b="1">
                <a:solidFill>
                  <a:schemeClr val="bg1"/>
                </a:solidFill>
                <a:latin typeface="Arial" panose="020B0604020202020204" pitchFamily="34" charset="0"/>
                <a:cs typeface="Arial" panose="020B0604020202020204" pitchFamily="34" charset="0"/>
              </a:defRPr>
            </a:lvl1pPr>
          </a:lstStyle>
          <a:p>
            <a:r>
              <a:rPr lang="fr-FR" dirty="0"/>
              <a:t>Titre de la partie</a:t>
            </a:r>
          </a:p>
        </p:txBody>
      </p:sp>
      <p:pic>
        <p:nvPicPr>
          <p:cNvPr id="13" name="Image 12" descr="DB_WWN Logo_Center K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755" y="5764804"/>
            <a:ext cx="919286" cy="210218"/>
          </a:xfrm>
          <a:prstGeom prst="rect">
            <a:avLst/>
          </a:prstGeom>
        </p:spPr>
      </p:pic>
    </p:spTree>
    <p:extLst>
      <p:ext uri="{BB962C8B-B14F-4D97-AF65-F5344CB8AC3E}">
        <p14:creationId xmlns:p14="http://schemas.microsoft.com/office/powerpoint/2010/main" val="185016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iapositive de transition">
    <p:spTree>
      <p:nvGrpSpPr>
        <p:cNvPr id="1" name=""/>
        <p:cNvGrpSpPr/>
        <p:nvPr/>
      </p:nvGrpSpPr>
      <p:grpSpPr>
        <a:xfrm>
          <a:off x="0" y="0"/>
          <a:ext cx="0" cy="0"/>
          <a:chOff x="0" y="0"/>
          <a:chExt cx="0" cy="0"/>
        </a:xfrm>
      </p:grpSpPr>
      <p:sp>
        <p:nvSpPr>
          <p:cNvPr id="3" name="Rectangle 2"/>
          <p:cNvSpPr/>
          <p:nvPr userDrawn="1"/>
        </p:nvSpPr>
        <p:spPr>
          <a:xfrm>
            <a:off x="960" y="0"/>
            <a:ext cx="10879138" cy="61198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9" y="5432"/>
            <a:ext cx="10881077" cy="6108948"/>
          </a:xfrm>
          <a:prstGeom prst="rect">
            <a:avLst/>
          </a:prstGeom>
        </p:spPr>
      </p:pic>
      <p:sp>
        <p:nvSpPr>
          <p:cNvPr id="4" name="Ellipse 3"/>
          <p:cNvSpPr/>
          <p:nvPr userDrawn="1"/>
        </p:nvSpPr>
        <p:spPr>
          <a:xfrm>
            <a:off x="4783254" y="1543050"/>
            <a:ext cx="1102157" cy="108585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sp>
        <p:nvSpPr>
          <p:cNvPr id="6" name="Espace réservé du contenu 5"/>
          <p:cNvSpPr>
            <a:spLocks noGrp="1"/>
          </p:cNvSpPr>
          <p:nvPr>
            <p:ph sz="quarter" idx="10" hasCustomPrompt="1"/>
          </p:nvPr>
        </p:nvSpPr>
        <p:spPr>
          <a:xfrm>
            <a:off x="4885272" y="1866900"/>
            <a:ext cx="898119" cy="438150"/>
          </a:xfrm>
          <a:prstGeom prst="rect">
            <a:avLst/>
          </a:prstGeom>
        </p:spPr>
        <p:txBody>
          <a:bodyPr/>
          <a:lstStyle>
            <a:lvl1pPr marL="0" indent="0" algn="ctr">
              <a:buNone/>
              <a:defRPr>
                <a:solidFill>
                  <a:schemeClr val="bg2"/>
                </a:solidFill>
              </a:defRPr>
            </a:lvl1pPr>
          </a:lstStyle>
          <a:p>
            <a:pPr lvl="0"/>
            <a:fld id="{5A9D47BD-1983-434C-B18D-181BFDE18BF6}" type="slidenum">
              <a:rPr lang="fr-FR" smtClean="0"/>
              <a:t>‹N°›</a:t>
            </a:fld>
            <a:endParaRPr lang="fr-FR" dirty="0"/>
          </a:p>
        </p:txBody>
      </p:sp>
      <p:sp>
        <p:nvSpPr>
          <p:cNvPr id="7" name="Titre 6"/>
          <p:cNvSpPr>
            <a:spLocks noGrp="1"/>
          </p:cNvSpPr>
          <p:nvPr>
            <p:ph type="title" hasCustomPrompt="1"/>
          </p:nvPr>
        </p:nvSpPr>
        <p:spPr>
          <a:xfrm>
            <a:off x="218774" y="2954341"/>
            <a:ext cx="10443510" cy="1182687"/>
          </a:xfrm>
          <a:prstGeom prst="rect">
            <a:avLst/>
          </a:prstGeom>
        </p:spPr>
        <p:txBody>
          <a:bodyPr lIns="0" tIns="0" rIns="0" bIns="0"/>
          <a:lstStyle>
            <a:lvl1pPr algn="ctr">
              <a:defRPr sz="3600" b="1">
                <a:solidFill>
                  <a:schemeClr val="bg1"/>
                </a:solidFill>
                <a:latin typeface="Arial" panose="020B0604020202020204" pitchFamily="34" charset="0"/>
                <a:cs typeface="Arial" panose="020B0604020202020204" pitchFamily="34" charset="0"/>
              </a:defRPr>
            </a:lvl1pPr>
          </a:lstStyle>
          <a:p>
            <a:r>
              <a:rPr lang="fr-FR" dirty="0"/>
              <a:t>Titre de la partie</a:t>
            </a:r>
          </a:p>
        </p:txBody>
      </p:sp>
      <p:pic>
        <p:nvPicPr>
          <p:cNvPr id="13" name="Image 12" descr="DB_WWN Logo_Center K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6755" y="5764804"/>
            <a:ext cx="919286" cy="210218"/>
          </a:xfrm>
          <a:prstGeom prst="rect">
            <a:avLst/>
          </a:prstGeom>
        </p:spPr>
      </p:pic>
    </p:spTree>
    <p:extLst>
      <p:ext uri="{BB962C8B-B14F-4D97-AF65-F5344CB8AC3E}">
        <p14:creationId xmlns:p14="http://schemas.microsoft.com/office/powerpoint/2010/main" val="185016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iapositive de transition">
    <p:spTree>
      <p:nvGrpSpPr>
        <p:cNvPr id="1" name=""/>
        <p:cNvGrpSpPr/>
        <p:nvPr/>
      </p:nvGrpSpPr>
      <p:grpSpPr>
        <a:xfrm>
          <a:off x="0" y="0"/>
          <a:ext cx="0" cy="0"/>
          <a:chOff x="0" y="0"/>
          <a:chExt cx="0" cy="0"/>
        </a:xfrm>
      </p:grpSpPr>
      <p:sp>
        <p:nvSpPr>
          <p:cNvPr id="3" name="Rectangle 2"/>
          <p:cNvSpPr/>
          <p:nvPr userDrawn="1"/>
        </p:nvSpPr>
        <p:spPr>
          <a:xfrm>
            <a:off x="960" y="0"/>
            <a:ext cx="10879138" cy="61198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9" y="5432"/>
            <a:ext cx="10881077" cy="6108948"/>
          </a:xfrm>
          <a:prstGeom prst="rect">
            <a:avLst/>
          </a:prstGeom>
        </p:spPr>
      </p:pic>
      <p:sp>
        <p:nvSpPr>
          <p:cNvPr id="4" name="Ellipse 3"/>
          <p:cNvSpPr/>
          <p:nvPr userDrawn="1"/>
        </p:nvSpPr>
        <p:spPr>
          <a:xfrm>
            <a:off x="4783254" y="1543050"/>
            <a:ext cx="1102157" cy="108585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sp>
        <p:nvSpPr>
          <p:cNvPr id="6" name="Espace réservé du contenu 5"/>
          <p:cNvSpPr>
            <a:spLocks noGrp="1"/>
          </p:cNvSpPr>
          <p:nvPr>
            <p:ph sz="quarter" idx="10" hasCustomPrompt="1"/>
          </p:nvPr>
        </p:nvSpPr>
        <p:spPr>
          <a:xfrm>
            <a:off x="4885272" y="1866900"/>
            <a:ext cx="898119" cy="438150"/>
          </a:xfrm>
          <a:prstGeom prst="rect">
            <a:avLst/>
          </a:prstGeom>
        </p:spPr>
        <p:txBody>
          <a:bodyPr/>
          <a:lstStyle>
            <a:lvl1pPr marL="0" indent="0" algn="ctr">
              <a:buNone/>
              <a:defRPr>
                <a:solidFill>
                  <a:schemeClr val="bg2"/>
                </a:solidFill>
              </a:defRPr>
            </a:lvl1pPr>
          </a:lstStyle>
          <a:p>
            <a:pPr lvl="0"/>
            <a:fld id="{5A9D47BD-1983-434C-B18D-181BFDE18BF6}" type="slidenum">
              <a:rPr lang="fr-FR" smtClean="0"/>
              <a:t>‹N°›</a:t>
            </a:fld>
            <a:endParaRPr lang="fr-FR" dirty="0"/>
          </a:p>
        </p:txBody>
      </p:sp>
      <p:sp>
        <p:nvSpPr>
          <p:cNvPr id="7" name="Titre 6"/>
          <p:cNvSpPr>
            <a:spLocks noGrp="1"/>
          </p:cNvSpPr>
          <p:nvPr>
            <p:ph type="title" hasCustomPrompt="1"/>
          </p:nvPr>
        </p:nvSpPr>
        <p:spPr>
          <a:xfrm>
            <a:off x="218774" y="2954341"/>
            <a:ext cx="10443510" cy="1182687"/>
          </a:xfrm>
          <a:prstGeom prst="rect">
            <a:avLst/>
          </a:prstGeom>
        </p:spPr>
        <p:txBody>
          <a:bodyPr lIns="0" tIns="0" rIns="0" bIns="0"/>
          <a:lstStyle>
            <a:lvl1pPr algn="ctr">
              <a:defRPr sz="3600" b="1">
                <a:solidFill>
                  <a:schemeClr val="bg1"/>
                </a:solidFill>
                <a:latin typeface="Arial" panose="020B0604020202020204" pitchFamily="34" charset="0"/>
                <a:cs typeface="Arial" panose="020B0604020202020204" pitchFamily="34" charset="0"/>
              </a:defRPr>
            </a:lvl1pPr>
          </a:lstStyle>
          <a:p>
            <a:r>
              <a:rPr lang="fr-FR" dirty="0"/>
              <a:t>Titre de la partie</a:t>
            </a:r>
          </a:p>
        </p:txBody>
      </p:sp>
      <p:pic>
        <p:nvPicPr>
          <p:cNvPr id="13" name="Image 12" descr="DB_WWN Logo_Center K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6755" y="5764804"/>
            <a:ext cx="919286" cy="210218"/>
          </a:xfrm>
          <a:prstGeom prst="rect">
            <a:avLst/>
          </a:prstGeom>
        </p:spPr>
      </p:pic>
    </p:spTree>
    <p:extLst>
      <p:ext uri="{BB962C8B-B14F-4D97-AF65-F5344CB8AC3E}">
        <p14:creationId xmlns:p14="http://schemas.microsoft.com/office/powerpoint/2010/main" val="1850166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de Contact">
    <p:spTree>
      <p:nvGrpSpPr>
        <p:cNvPr id="1" name=""/>
        <p:cNvGrpSpPr/>
        <p:nvPr/>
      </p:nvGrpSpPr>
      <p:grpSpPr>
        <a:xfrm>
          <a:off x="0" y="0"/>
          <a:ext cx="0" cy="0"/>
          <a:chOff x="0" y="0"/>
          <a:chExt cx="0" cy="0"/>
        </a:xfrm>
      </p:grpSpPr>
      <p:sp>
        <p:nvSpPr>
          <p:cNvPr id="3" name="Rectangle 2"/>
          <p:cNvSpPr/>
          <p:nvPr userDrawn="1"/>
        </p:nvSpPr>
        <p:spPr>
          <a:xfrm>
            <a:off x="0" y="5715007"/>
            <a:ext cx="10879138" cy="404813"/>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28"/>
          </a:p>
        </p:txBody>
      </p:sp>
      <p:sp>
        <p:nvSpPr>
          <p:cNvPr id="9" name="Espace réservé du contenu 8"/>
          <p:cNvSpPr>
            <a:spLocks noGrp="1"/>
          </p:cNvSpPr>
          <p:nvPr>
            <p:ph sz="quarter" idx="14" hasCustomPrompt="1"/>
          </p:nvPr>
        </p:nvSpPr>
        <p:spPr>
          <a:xfrm>
            <a:off x="1957439" y="1743075"/>
            <a:ext cx="6977693" cy="3333750"/>
          </a:xfrm>
          <a:prstGeom prst="rect">
            <a:avLst/>
          </a:prstGeom>
        </p:spPr>
        <p:txBody>
          <a:bodyPr lIns="0" tIns="0" rIns="0" bIns="0"/>
          <a:lstStyle>
            <a:lvl1pPr marL="0" indent="0">
              <a:buNone/>
              <a:defRPr sz="1800" baseline="0">
                <a:solidFill>
                  <a:schemeClr val="tx2"/>
                </a:solidFill>
                <a:latin typeface="Arial" panose="020B0604020202020204" pitchFamily="34" charset="0"/>
                <a:cs typeface="Arial" panose="020B0604020202020204" pitchFamily="34" charset="0"/>
              </a:defRPr>
            </a:lvl1pPr>
          </a:lstStyle>
          <a:p>
            <a:pPr lvl="0"/>
            <a:r>
              <a:rPr lang="fr-FR" dirty="0"/>
              <a:t>Nom Prénom</a:t>
            </a:r>
          </a:p>
          <a:p>
            <a:pPr lvl="0"/>
            <a:r>
              <a:rPr lang="fr-FR" dirty="0"/>
              <a:t>Fonction dans l’entreprise</a:t>
            </a: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78714" y="165260"/>
            <a:ext cx="598359" cy="357669"/>
          </a:xfrm>
          <a:prstGeom prst="rect">
            <a:avLst/>
          </a:prstGeom>
        </p:spPr>
      </p:pic>
      <p:sp>
        <p:nvSpPr>
          <p:cNvPr id="16" name="Espace réservé du numéro de diapositive 5"/>
          <p:cNvSpPr txBox="1">
            <a:spLocks/>
          </p:cNvSpPr>
          <p:nvPr userDrawn="1"/>
        </p:nvSpPr>
        <p:spPr>
          <a:xfrm>
            <a:off x="8642222" y="5720351"/>
            <a:ext cx="2133600" cy="273844"/>
          </a:xfrm>
          <a:prstGeom prst="rect">
            <a:avLst/>
          </a:prstGeom>
        </p:spPr>
        <p:txBody>
          <a:bodyPr vert="horz" lIns="91440" tIns="45720" rIns="91440" bIns="45720" rtlCol="0" anchor="ctr"/>
          <a:lstStyle>
            <a:lvl1pPr algn="r">
              <a:defRPr sz="900" b="0">
                <a:solidFill>
                  <a:schemeClr val="tx1">
                    <a:tint val="75000"/>
                  </a:schemeClr>
                </a:solidFill>
                <a:latin typeface="Rockwell"/>
                <a:cs typeface="Rockwe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D3E5693-F5ED-9541-B7B8-3B9FA2FB78FF}" type="slidenum">
              <a:rPr kumimoji="0" lang="fr-FR" sz="1100" b="0" i="0" u="none" strike="noStrike" kern="1200" cap="none" spc="0" normalizeH="0" baseline="0" noProof="0" smtClean="0">
                <a:ln>
                  <a:noFill/>
                </a:ln>
                <a:solidFill>
                  <a:schemeClr val="tx1">
                    <a:tint val="75000"/>
                  </a:schemeClr>
                </a:solidFill>
                <a:effectLst/>
                <a:uLnTx/>
                <a:uFillTx/>
                <a:latin typeface="Bebas Neue" panose="020B0606020202050201" pitchFamily="34" charset="0"/>
                <a:ea typeface="ＭＳ Ｐゴシック" pitchFamily="-65" charset="-128"/>
                <a:cs typeface="Rockwell"/>
              </a:rPr>
              <a:pPr marL="0" marR="0" lvl="0" indent="0" algn="r" defTabSz="914400" rtl="0" eaLnBrk="0" fontAlgn="base" latinLnBrk="0" hangingPunct="0">
                <a:lnSpc>
                  <a:spcPct val="100000"/>
                </a:lnSpc>
                <a:spcBef>
                  <a:spcPct val="0"/>
                </a:spcBef>
                <a:spcAft>
                  <a:spcPct val="0"/>
                </a:spcAft>
                <a:buClrTx/>
                <a:buSzTx/>
                <a:buFontTx/>
                <a:buNone/>
                <a:tabLst/>
                <a:defRPr/>
              </a:pPr>
              <a:t>‹N°›</a:t>
            </a:fld>
            <a:endParaRPr kumimoji="0" lang="fr-FR" sz="900" b="0" i="0" u="none" strike="noStrike" kern="1200" cap="none" spc="0" normalizeH="0" baseline="0" noProof="0" dirty="0">
              <a:ln>
                <a:noFill/>
              </a:ln>
              <a:solidFill>
                <a:schemeClr val="tx1">
                  <a:tint val="75000"/>
                </a:schemeClr>
              </a:solidFill>
              <a:effectLst/>
              <a:uLnTx/>
              <a:uFillTx/>
              <a:latin typeface="Bebas Neue" panose="020B0606020202050201" pitchFamily="34" charset="0"/>
              <a:ea typeface="ＭＳ Ｐゴシック" pitchFamily="-65" charset="-128"/>
              <a:cs typeface="Rockwell"/>
            </a:endParaRPr>
          </a:p>
        </p:txBody>
      </p:sp>
      <p:pic>
        <p:nvPicPr>
          <p:cNvPr id="17" name="Image 16" descr="DB_WWN Logo_RGB Cente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9412" y="5818680"/>
            <a:ext cx="808337" cy="199517"/>
          </a:xfrm>
          <a:prstGeom prst="rect">
            <a:avLst/>
          </a:prstGeom>
        </p:spPr>
      </p:pic>
      <p:cxnSp>
        <p:nvCxnSpPr>
          <p:cNvPr id="18" name="Connecteur droit 17"/>
          <p:cNvCxnSpPr/>
          <p:nvPr userDrawn="1"/>
        </p:nvCxnSpPr>
        <p:spPr>
          <a:xfrm>
            <a:off x="1035557" y="5718624"/>
            <a:ext cx="0" cy="401189"/>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9" name="Titre 9"/>
          <p:cNvSpPr>
            <a:spLocks noGrp="1"/>
          </p:cNvSpPr>
          <p:nvPr>
            <p:ph type="title" hasCustomPrompt="1"/>
          </p:nvPr>
        </p:nvSpPr>
        <p:spPr>
          <a:xfrm>
            <a:off x="1958297" y="1334507"/>
            <a:ext cx="6970543" cy="374662"/>
          </a:xfrm>
          <a:prstGeom prst="rect">
            <a:avLst/>
          </a:prstGeom>
        </p:spPr>
        <p:txBody>
          <a:bodyPr lIns="0" tIns="0" rIns="0" bIns="0"/>
          <a:lstStyle>
            <a:lvl1pPr>
              <a:defRPr sz="2400" b="1" baseline="0">
                <a:solidFill>
                  <a:schemeClr val="bg2"/>
                </a:solidFill>
                <a:latin typeface="Arial" panose="020B0604020202020204" pitchFamily="34" charset="0"/>
                <a:cs typeface="Arial" panose="020B0604020202020204" pitchFamily="34" charset="0"/>
              </a:defRPr>
            </a:lvl1pPr>
          </a:lstStyle>
          <a:p>
            <a:r>
              <a:rPr lang="fr-FR" dirty="0"/>
              <a:t>Contact</a:t>
            </a:r>
          </a:p>
        </p:txBody>
      </p:sp>
      <p:sp>
        <p:nvSpPr>
          <p:cNvPr id="11" name="Espace réservé de la date 3"/>
          <p:cNvSpPr>
            <a:spLocks noGrp="1"/>
          </p:cNvSpPr>
          <p:nvPr>
            <p:ph type="dt" sz="half" idx="2"/>
          </p:nvPr>
        </p:nvSpPr>
        <p:spPr>
          <a:xfrm>
            <a:off x="1042744" y="5763467"/>
            <a:ext cx="2133600" cy="273844"/>
          </a:xfrm>
          <a:prstGeom prst="rect">
            <a:avLst/>
          </a:prstGeom>
        </p:spPr>
        <p:txBody>
          <a:bodyPr vert="horz" lIns="91440" tIns="45720" rIns="91440" bIns="45720" rtlCol="0" anchor="ctr"/>
          <a:lstStyle>
            <a:lvl1pPr algn="l">
              <a:defRPr lang="en-US" sz="1100" kern="1200" smtClean="0">
                <a:solidFill>
                  <a:schemeClr val="tx2"/>
                </a:solidFill>
                <a:latin typeface="Arial" panose="020B0604020202020204" pitchFamily="34" charset="0"/>
                <a:ea typeface="+mn-ea"/>
                <a:cs typeface="Arial" panose="020B0604020202020204" pitchFamily="34" charset="0"/>
              </a:defRPr>
            </a:lvl1pPr>
          </a:lstStyle>
          <a:p>
            <a:pPr defTabSz="815919">
              <a:lnSpc>
                <a:spcPct val="90000"/>
              </a:lnSpc>
              <a:spcBef>
                <a:spcPts val="892"/>
              </a:spcBef>
            </a:pPr>
            <a:fld id="{FA3AF8D5-36FF-0041-8A09-730AFAA9FB52}" type="datetime1">
              <a:rPr lang="fr-FR" smtClean="0"/>
              <a:t>24/02/2025</a:t>
            </a:fld>
            <a:endParaRPr lang="en-US" dirty="0"/>
          </a:p>
        </p:txBody>
      </p:sp>
    </p:spTree>
    <p:extLst>
      <p:ext uri="{BB962C8B-B14F-4D97-AF65-F5344CB8AC3E}">
        <p14:creationId xmlns:p14="http://schemas.microsoft.com/office/powerpoint/2010/main" val="19626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vide">
    <p:spTree>
      <p:nvGrpSpPr>
        <p:cNvPr id="1" name=""/>
        <p:cNvGrpSpPr/>
        <p:nvPr/>
      </p:nvGrpSpPr>
      <p:grpSpPr>
        <a:xfrm>
          <a:off x="0" y="0"/>
          <a:ext cx="0" cy="0"/>
          <a:chOff x="0" y="0"/>
          <a:chExt cx="0" cy="0"/>
        </a:xfrm>
      </p:grpSpPr>
      <p:sp>
        <p:nvSpPr>
          <p:cNvPr id="3" name="Rectangle 2"/>
          <p:cNvSpPr/>
          <p:nvPr userDrawn="1"/>
        </p:nvSpPr>
        <p:spPr>
          <a:xfrm>
            <a:off x="0" y="5715007"/>
            <a:ext cx="10879138" cy="404813"/>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fr-FR" sz="1428"/>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78714" y="165260"/>
            <a:ext cx="598359" cy="357669"/>
          </a:xfrm>
          <a:prstGeom prst="rect">
            <a:avLst/>
          </a:prstGeom>
        </p:spPr>
      </p:pic>
      <p:sp>
        <p:nvSpPr>
          <p:cNvPr id="14" name="Espace réservé du numéro de diapositive 5"/>
          <p:cNvSpPr txBox="1">
            <a:spLocks/>
          </p:cNvSpPr>
          <p:nvPr userDrawn="1"/>
        </p:nvSpPr>
        <p:spPr>
          <a:xfrm>
            <a:off x="8642222" y="5720351"/>
            <a:ext cx="2133600" cy="273844"/>
          </a:xfrm>
          <a:prstGeom prst="rect">
            <a:avLst/>
          </a:prstGeom>
        </p:spPr>
        <p:txBody>
          <a:bodyPr vert="horz" lIns="91440" tIns="45720" rIns="91440" bIns="45720" rtlCol="0" anchor="ctr"/>
          <a:lstStyle>
            <a:lvl1pPr algn="r">
              <a:defRPr sz="900" b="0">
                <a:solidFill>
                  <a:schemeClr val="tx1">
                    <a:tint val="75000"/>
                  </a:schemeClr>
                </a:solidFill>
                <a:latin typeface="Rockwell"/>
                <a:cs typeface="Rockwe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D3E5693-F5ED-9541-B7B8-3B9FA2FB78FF}" type="slidenum">
              <a:rPr kumimoji="0" lang="fr-FR" sz="1100" b="0" i="0" u="none" strike="noStrike" kern="1200" cap="none" spc="0" normalizeH="0" baseline="0" noProof="0" smtClean="0">
                <a:ln>
                  <a:noFill/>
                </a:ln>
                <a:solidFill>
                  <a:schemeClr val="tx1">
                    <a:tint val="75000"/>
                  </a:schemeClr>
                </a:solidFill>
                <a:effectLst/>
                <a:uLnTx/>
                <a:uFillTx/>
                <a:latin typeface="Bebas Neue" panose="020B0606020202050201" pitchFamily="34" charset="0"/>
                <a:ea typeface="ＭＳ Ｐゴシック" pitchFamily="-65" charset="-128"/>
                <a:cs typeface="Rockwell"/>
              </a:rPr>
              <a:pPr marL="0" marR="0" lvl="0" indent="0" algn="r" defTabSz="914400" rtl="0" eaLnBrk="0" fontAlgn="base" latinLnBrk="0" hangingPunct="0">
                <a:lnSpc>
                  <a:spcPct val="100000"/>
                </a:lnSpc>
                <a:spcBef>
                  <a:spcPct val="0"/>
                </a:spcBef>
                <a:spcAft>
                  <a:spcPct val="0"/>
                </a:spcAft>
                <a:buClrTx/>
                <a:buSzTx/>
                <a:buFontTx/>
                <a:buNone/>
                <a:tabLst/>
                <a:defRPr/>
              </a:pPr>
              <a:t>‹N°›</a:t>
            </a:fld>
            <a:endParaRPr kumimoji="0" lang="fr-FR" sz="900" b="0" i="0" u="none" strike="noStrike" kern="1200" cap="none" spc="0" normalizeH="0" baseline="0" noProof="0" dirty="0">
              <a:ln>
                <a:noFill/>
              </a:ln>
              <a:solidFill>
                <a:schemeClr val="tx1">
                  <a:tint val="75000"/>
                </a:schemeClr>
              </a:solidFill>
              <a:effectLst/>
              <a:uLnTx/>
              <a:uFillTx/>
              <a:latin typeface="Bebas Neue" panose="020B0606020202050201" pitchFamily="34" charset="0"/>
              <a:ea typeface="ＭＳ Ｐゴシック" pitchFamily="-65" charset="-128"/>
              <a:cs typeface="Rockwell"/>
            </a:endParaRPr>
          </a:p>
        </p:txBody>
      </p:sp>
      <p:pic>
        <p:nvPicPr>
          <p:cNvPr id="15" name="Image 14" descr="DB_WWN Logo_RGB Cente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9412" y="5818680"/>
            <a:ext cx="808337" cy="199517"/>
          </a:xfrm>
          <a:prstGeom prst="rect">
            <a:avLst/>
          </a:prstGeom>
        </p:spPr>
      </p:pic>
      <p:cxnSp>
        <p:nvCxnSpPr>
          <p:cNvPr id="16" name="Connecteur droit 15"/>
          <p:cNvCxnSpPr/>
          <p:nvPr userDrawn="1"/>
        </p:nvCxnSpPr>
        <p:spPr>
          <a:xfrm>
            <a:off x="1035557" y="5718624"/>
            <a:ext cx="0" cy="401189"/>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8" name="Espace réservé de la date 3"/>
          <p:cNvSpPr>
            <a:spLocks noGrp="1"/>
          </p:cNvSpPr>
          <p:nvPr>
            <p:ph type="dt" sz="half" idx="2"/>
          </p:nvPr>
        </p:nvSpPr>
        <p:spPr>
          <a:xfrm>
            <a:off x="1042744" y="5763467"/>
            <a:ext cx="2133600" cy="273844"/>
          </a:xfrm>
          <a:prstGeom prst="rect">
            <a:avLst/>
          </a:prstGeom>
        </p:spPr>
        <p:txBody>
          <a:bodyPr vert="horz" lIns="91440" tIns="45720" rIns="91440" bIns="45720" rtlCol="0" anchor="ctr"/>
          <a:lstStyle>
            <a:lvl1pPr algn="l">
              <a:defRPr lang="en-US" sz="1100" kern="1200" smtClean="0">
                <a:solidFill>
                  <a:schemeClr val="tx2"/>
                </a:solidFill>
                <a:latin typeface="Arial" panose="020B0604020202020204" pitchFamily="34" charset="0"/>
                <a:ea typeface="+mn-ea"/>
                <a:cs typeface="Arial" panose="020B0604020202020204" pitchFamily="34" charset="0"/>
              </a:defRPr>
            </a:lvl1pPr>
          </a:lstStyle>
          <a:p>
            <a:pPr defTabSz="815919">
              <a:lnSpc>
                <a:spcPct val="90000"/>
              </a:lnSpc>
              <a:spcBef>
                <a:spcPts val="892"/>
              </a:spcBef>
            </a:pPr>
            <a:fld id="{B50BD34E-7A9D-D247-B43D-75E312D88F78}" type="datetime1">
              <a:rPr lang="fr-FR" smtClean="0"/>
              <a:t>24/02/2025</a:t>
            </a:fld>
            <a:endParaRPr lang="en-US" dirty="0"/>
          </a:p>
        </p:txBody>
      </p:sp>
    </p:spTree>
    <p:extLst>
      <p:ext uri="{BB962C8B-B14F-4D97-AF65-F5344CB8AC3E}">
        <p14:creationId xmlns:p14="http://schemas.microsoft.com/office/powerpoint/2010/main" val="75594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e remerciement">
    <p:spTree>
      <p:nvGrpSpPr>
        <p:cNvPr id="1" name=""/>
        <p:cNvGrpSpPr/>
        <p:nvPr/>
      </p:nvGrpSpPr>
      <p:grpSpPr>
        <a:xfrm>
          <a:off x="0" y="0"/>
          <a:ext cx="0" cy="0"/>
          <a:chOff x="0" y="0"/>
          <a:chExt cx="0" cy="0"/>
        </a:xfrm>
      </p:grpSpPr>
      <p:sp>
        <p:nvSpPr>
          <p:cNvPr id="3" name="Rectangle 2"/>
          <p:cNvSpPr/>
          <p:nvPr userDrawn="1"/>
        </p:nvSpPr>
        <p:spPr>
          <a:xfrm>
            <a:off x="0" y="5715007"/>
            <a:ext cx="10879138" cy="404813"/>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fr-FR" sz="1428"/>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78714" y="165260"/>
            <a:ext cx="598359" cy="357669"/>
          </a:xfrm>
          <a:prstGeom prst="rect">
            <a:avLst/>
          </a:prstGeom>
        </p:spPr>
      </p:pic>
      <p:sp>
        <p:nvSpPr>
          <p:cNvPr id="10" name="Titre 7"/>
          <p:cNvSpPr txBox="1">
            <a:spLocks/>
          </p:cNvSpPr>
          <p:nvPr userDrawn="1"/>
        </p:nvSpPr>
        <p:spPr>
          <a:xfrm>
            <a:off x="1979471" y="3003315"/>
            <a:ext cx="2756158" cy="313467"/>
          </a:xfrm>
          <a:prstGeom prst="rect">
            <a:avLst/>
          </a:prstGeom>
        </p:spPr>
        <p:txBody>
          <a:bodyPr lIns="0" tIns="0" rIns="0" bIns="0"/>
          <a:lstStyle>
            <a:lvl1pPr algn="r" defTabSz="815919" rtl="0" eaLnBrk="1" latinLnBrk="0" hangingPunct="1">
              <a:lnSpc>
                <a:spcPct val="90000"/>
              </a:lnSpc>
              <a:spcBef>
                <a:spcPct val="0"/>
              </a:spcBef>
              <a:buNone/>
              <a:defRPr sz="3926" kern="1200">
                <a:solidFill>
                  <a:schemeClr val="bg2"/>
                </a:solidFill>
                <a:latin typeface="Arial" panose="020B0604020202020204" pitchFamily="34" charset="0"/>
                <a:ea typeface="+mj-ea"/>
                <a:cs typeface="Arial" panose="020B0604020202020204" pitchFamily="34" charset="0"/>
              </a:defRPr>
            </a:lvl1pPr>
          </a:lstStyle>
          <a:p>
            <a:pPr algn="l"/>
            <a:r>
              <a:rPr lang="fr-FR" sz="2400" dirty="0" err="1"/>
              <a:t>www.altares.com</a:t>
            </a:r>
            <a:endParaRPr lang="fr-FR" sz="2400" dirty="0"/>
          </a:p>
        </p:txBody>
      </p:sp>
      <p:sp>
        <p:nvSpPr>
          <p:cNvPr id="18" name="Espace réservé du numéro de diapositive 5"/>
          <p:cNvSpPr txBox="1">
            <a:spLocks/>
          </p:cNvSpPr>
          <p:nvPr userDrawn="1"/>
        </p:nvSpPr>
        <p:spPr>
          <a:xfrm>
            <a:off x="8642222" y="5720351"/>
            <a:ext cx="2133600" cy="273844"/>
          </a:xfrm>
          <a:prstGeom prst="rect">
            <a:avLst/>
          </a:prstGeom>
        </p:spPr>
        <p:txBody>
          <a:bodyPr vert="horz" lIns="91440" tIns="45720" rIns="91440" bIns="45720" rtlCol="0" anchor="ctr"/>
          <a:lstStyle>
            <a:lvl1pPr algn="r">
              <a:defRPr sz="900" b="0">
                <a:solidFill>
                  <a:schemeClr val="tx1">
                    <a:tint val="75000"/>
                  </a:schemeClr>
                </a:solidFill>
                <a:latin typeface="Rockwell"/>
                <a:cs typeface="Rockwe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D3E5693-F5ED-9541-B7B8-3B9FA2FB78FF}" type="slidenum">
              <a:rPr kumimoji="0" lang="fr-FR" sz="1100" b="0" i="0" u="none" strike="noStrike" kern="1200" cap="none" spc="0" normalizeH="0" baseline="0" noProof="0" smtClean="0">
                <a:ln>
                  <a:noFill/>
                </a:ln>
                <a:solidFill>
                  <a:schemeClr val="tx1">
                    <a:tint val="75000"/>
                  </a:schemeClr>
                </a:solidFill>
                <a:effectLst/>
                <a:uLnTx/>
                <a:uFillTx/>
                <a:latin typeface="Bebas Neue" panose="020B0606020202050201" pitchFamily="34" charset="0"/>
                <a:ea typeface="ＭＳ Ｐゴシック" pitchFamily="-65" charset="-128"/>
                <a:cs typeface="Rockwell"/>
              </a:rPr>
              <a:pPr marL="0" marR="0" lvl="0" indent="0" algn="r" defTabSz="914400" rtl="0" eaLnBrk="0" fontAlgn="base" latinLnBrk="0" hangingPunct="0">
                <a:lnSpc>
                  <a:spcPct val="100000"/>
                </a:lnSpc>
                <a:spcBef>
                  <a:spcPct val="0"/>
                </a:spcBef>
                <a:spcAft>
                  <a:spcPct val="0"/>
                </a:spcAft>
                <a:buClrTx/>
                <a:buSzTx/>
                <a:buFontTx/>
                <a:buNone/>
                <a:tabLst/>
                <a:defRPr/>
              </a:pPr>
              <a:t>‹N°›</a:t>
            </a:fld>
            <a:endParaRPr kumimoji="0" lang="fr-FR" sz="900" b="0" i="0" u="none" strike="noStrike" kern="1200" cap="none" spc="0" normalizeH="0" baseline="0" noProof="0" dirty="0">
              <a:ln>
                <a:noFill/>
              </a:ln>
              <a:solidFill>
                <a:schemeClr val="tx1">
                  <a:tint val="75000"/>
                </a:schemeClr>
              </a:solidFill>
              <a:effectLst/>
              <a:uLnTx/>
              <a:uFillTx/>
              <a:latin typeface="Bebas Neue" panose="020B0606020202050201" pitchFamily="34" charset="0"/>
              <a:ea typeface="ＭＳ Ｐゴシック" pitchFamily="-65" charset="-128"/>
              <a:cs typeface="Rockwell"/>
            </a:endParaRPr>
          </a:p>
        </p:txBody>
      </p:sp>
      <p:pic>
        <p:nvPicPr>
          <p:cNvPr id="19" name="Image 18" descr="DB_WWN Logo_RGB Cente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9412" y="5818680"/>
            <a:ext cx="808337" cy="199517"/>
          </a:xfrm>
          <a:prstGeom prst="rect">
            <a:avLst/>
          </a:prstGeom>
        </p:spPr>
      </p:pic>
      <p:cxnSp>
        <p:nvCxnSpPr>
          <p:cNvPr id="20" name="Connecteur droit 19"/>
          <p:cNvCxnSpPr/>
          <p:nvPr userDrawn="1"/>
        </p:nvCxnSpPr>
        <p:spPr>
          <a:xfrm>
            <a:off x="1035557" y="5718624"/>
            <a:ext cx="0" cy="401189"/>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 name="Connecteur droit 21"/>
          <p:cNvCxnSpPr/>
          <p:nvPr userDrawn="1"/>
        </p:nvCxnSpPr>
        <p:spPr>
          <a:xfrm>
            <a:off x="1970503" y="2909340"/>
            <a:ext cx="6935245" cy="0"/>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pic>
        <p:nvPicPr>
          <p:cNvPr id="6" name="Image 5" descr="bedata-light-319.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08832" y="2853626"/>
            <a:ext cx="1833972" cy="654990"/>
          </a:xfrm>
          <a:prstGeom prst="rect">
            <a:avLst/>
          </a:prstGeom>
        </p:spPr>
      </p:pic>
      <p:sp>
        <p:nvSpPr>
          <p:cNvPr id="12" name="Espace réservé de la date 3"/>
          <p:cNvSpPr>
            <a:spLocks noGrp="1"/>
          </p:cNvSpPr>
          <p:nvPr>
            <p:ph type="dt" sz="half" idx="2"/>
          </p:nvPr>
        </p:nvSpPr>
        <p:spPr>
          <a:xfrm>
            <a:off x="1042744" y="5763467"/>
            <a:ext cx="2133600" cy="273844"/>
          </a:xfrm>
          <a:prstGeom prst="rect">
            <a:avLst/>
          </a:prstGeom>
        </p:spPr>
        <p:txBody>
          <a:bodyPr vert="horz" lIns="91440" tIns="45720" rIns="91440" bIns="45720" rtlCol="0" anchor="ctr"/>
          <a:lstStyle>
            <a:lvl1pPr algn="l">
              <a:defRPr lang="en-US" sz="1100" kern="1200" smtClean="0">
                <a:solidFill>
                  <a:schemeClr val="tx2"/>
                </a:solidFill>
                <a:latin typeface="Arial" panose="020B0604020202020204" pitchFamily="34" charset="0"/>
                <a:ea typeface="+mn-ea"/>
                <a:cs typeface="Arial" panose="020B0604020202020204" pitchFamily="34" charset="0"/>
              </a:defRPr>
            </a:lvl1pPr>
          </a:lstStyle>
          <a:p>
            <a:pPr defTabSz="815919">
              <a:lnSpc>
                <a:spcPct val="90000"/>
              </a:lnSpc>
              <a:spcBef>
                <a:spcPts val="892"/>
              </a:spcBef>
            </a:pPr>
            <a:fld id="{BFF28543-C6AC-9B48-96F3-17D82A2AD820}" type="datetime1">
              <a:rPr lang="fr-FR" smtClean="0"/>
              <a:t>24/02/2025</a:t>
            </a:fld>
            <a:endParaRPr lang="en-US" dirty="0"/>
          </a:p>
        </p:txBody>
      </p:sp>
    </p:spTree>
    <p:extLst>
      <p:ext uri="{BB962C8B-B14F-4D97-AF65-F5344CB8AC3E}">
        <p14:creationId xmlns:p14="http://schemas.microsoft.com/office/powerpoint/2010/main" val="313194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264347"/>
      </p:ext>
    </p:extLst>
  </p:cSld>
  <p:clrMap bg1="lt1" tx1="dk1" bg2="lt2" tx2="dk2" accent1="accent1" accent2="accent2" accent3="accent3" accent4="accent4" accent5="accent5" accent6="accent6" hlink="hlink" folHlink="folHlink"/>
  <p:sldLayoutIdLst>
    <p:sldLayoutId id="2147483691" r:id="rId1"/>
    <p:sldLayoutId id="2147483686" r:id="rId2"/>
    <p:sldLayoutId id="2147483687" r:id="rId3"/>
    <p:sldLayoutId id="2147483688" r:id="rId4"/>
    <p:sldLayoutId id="2147483689" r:id="rId5"/>
    <p:sldLayoutId id="2147483690" r:id="rId6"/>
    <p:sldLayoutId id="2147483665" r:id="rId7"/>
    <p:sldLayoutId id="2147483684" r:id="rId8"/>
    <p:sldLayoutId id="2147483685" r:id="rId9"/>
    <p:sldLayoutId id="2147483701" r:id="rId10"/>
    <p:sldLayoutId id="2147483703" r:id="rId11"/>
    <p:sldLayoutId id="2147483704" r:id="rId12"/>
    <p:sldLayoutId id="2147483708" r:id="rId13"/>
    <p:sldLayoutId id="2147483709" r:id="rId14"/>
    <p:sldLayoutId id="2147483710" r:id="rId15"/>
    <p:sldLayoutId id="2147483711" r:id="rId16"/>
    <p:sldLayoutId id="2147483712" r:id="rId17"/>
  </p:sldLayoutIdLst>
  <p:hf sldNum="0" hdr="0" ftr="0"/>
  <p:txStyles>
    <p:titleStyle>
      <a:lvl1pPr algn="l" defTabSz="815919" rtl="0" eaLnBrk="1" latinLnBrk="0" hangingPunct="1">
        <a:lnSpc>
          <a:spcPct val="90000"/>
        </a:lnSpc>
        <a:spcBef>
          <a:spcPct val="0"/>
        </a:spcBef>
        <a:buNone/>
        <a:defRPr sz="3926" kern="1200">
          <a:solidFill>
            <a:schemeClr val="tx1"/>
          </a:solidFill>
          <a:latin typeface="+mj-lt"/>
          <a:ea typeface="+mj-ea"/>
          <a:cs typeface="+mj-cs"/>
        </a:defRPr>
      </a:lvl1pPr>
    </p:titleStyle>
    <p:bodyStyle>
      <a:lvl1pPr marL="203980" indent="-203980" algn="l" defTabSz="815919" rtl="0" eaLnBrk="1" latinLnBrk="0" hangingPunct="1">
        <a:lnSpc>
          <a:spcPct val="90000"/>
        </a:lnSpc>
        <a:spcBef>
          <a:spcPts val="892"/>
        </a:spcBef>
        <a:buFont typeface="Arial" panose="020B0604020202020204" pitchFamily="34" charset="0"/>
        <a:buChar char="•"/>
        <a:defRPr sz="2498" kern="1200">
          <a:solidFill>
            <a:schemeClr val="tx1"/>
          </a:solidFill>
          <a:latin typeface="+mn-lt"/>
          <a:ea typeface="+mn-ea"/>
          <a:cs typeface="+mn-cs"/>
        </a:defRPr>
      </a:lvl1pPr>
      <a:lvl2pPr marL="611939" indent="-203980" algn="l" defTabSz="815919" rtl="0" eaLnBrk="1" latinLnBrk="0" hangingPunct="1">
        <a:lnSpc>
          <a:spcPct val="90000"/>
        </a:lnSpc>
        <a:spcBef>
          <a:spcPts val="446"/>
        </a:spcBef>
        <a:buFont typeface="Arial" panose="020B0604020202020204" pitchFamily="34" charset="0"/>
        <a:buChar char="•"/>
        <a:defRPr sz="2142" kern="1200">
          <a:solidFill>
            <a:schemeClr val="tx1"/>
          </a:solidFill>
          <a:latin typeface="+mn-lt"/>
          <a:ea typeface="+mn-ea"/>
          <a:cs typeface="+mn-cs"/>
        </a:defRPr>
      </a:lvl2pPr>
      <a:lvl3pPr marL="1019899" indent="-203980" algn="l" defTabSz="815919" rtl="0" eaLnBrk="1" latinLnBrk="0" hangingPunct="1">
        <a:lnSpc>
          <a:spcPct val="90000"/>
        </a:lnSpc>
        <a:spcBef>
          <a:spcPts val="446"/>
        </a:spcBef>
        <a:buFont typeface="Arial" panose="020B0604020202020204" pitchFamily="34" charset="0"/>
        <a:buChar char="•"/>
        <a:defRPr sz="1785" kern="1200">
          <a:solidFill>
            <a:schemeClr val="tx1"/>
          </a:solidFill>
          <a:latin typeface="+mn-lt"/>
          <a:ea typeface="+mn-ea"/>
          <a:cs typeface="+mn-cs"/>
        </a:defRPr>
      </a:lvl3pPr>
      <a:lvl4pPr marL="1427858"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4pPr>
      <a:lvl5pPr marL="1835818"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5pPr>
      <a:lvl6pPr marL="2243778"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6pPr>
      <a:lvl7pPr marL="2651737"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7pPr>
      <a:lvl8pPr marL="3059697"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8pPr>
      <a:lvl9pPr marL="3467656"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9pPr>
    </p:bodyStyle>
    <p:otherStyle>
      <a:defPPr>
        <a:defRPr lang="en-US"/>
      </a:defPPr>
      <a:lvl1pPr marL="0" algn="l" defTabSz="815919" rtl="0" eaLnBrk="1" latinLnBrk="0" hangingPunct="1">
        <a:defRPr sz="1606" kern="1200">
          <a:solidFill>
            <a:schemeClr val="tx1"/>
          </a:solidFill>
          <a:latin typeface="+mn-lt"/>
          <a:ea typeface="+mn-ea"/>
          <a:cs typeface="+mn-cs"/>
        </a:defRPr>
      </a:lvl1pPr>
      <a:lvl2pPr marL="407960" algn="l" defTabSz="815919" rtl="0" eaLnBrk="1" latinLnBrk="0" hangingPunct="1">
        <a:defRPr sz="1606" kern="1200">
          <a:solidFill>
            <a:schemeClr val="tx1"/>
          </a:solidFill>
          <a:latin typeface="+mn-lt"/>
          <a:ea typeface="+mn-ea"/>
          <a:cs typeface="+mn-cs"/>
        </a:defRPr>
      </a:lvl2pPr>
      <a:lvl3pPr marL="815919" algn="l" defTabSz="815919" rtl="0" eaLnBrk="1" latinLnBrk="0" hangingPunct="1">
        <a:defRPr sz="1606" kern="1200">
          <a:solidFill>
            <a:schemeClr val="tx1"/>
          </a:solidFill>
          <a:latin typeface="+mn-lt"/>
          <a:ea typeface="+mn-ea"/>
          <a:cs typeface="+mn-cs"/>
        </a:defRPr>
      </a:lvl3pPr>
      <a:lvl4pPr marL="1223879" algn="l" defTabSz="815919" rtl="0" eaLnBrk="1" latinLnBrk="0" hangingPunct="1">
        <a:defRPr sz="1606" kern="1200">
          <a:solidFill>
            <a:schemeClr val="tx1"/>
          </a:solidFill>
          <a:latin typeface="+mn-lt"/>
          <a:ea typeface="+mn-ea"/>
          <a:cs typeface="+mn-cs"/>
        </a:defRPr>
      </a:lvl4pPr>
      <a:lvl5pPr marL="1631838" algn="l" defTabSz="815919" rtl="0" eaLnBrk="1" latinLnBrk="0" hangingPunct="1">
        <a:defRPr sz="1606" kern="1200">
          <a:solidFill>
            <a:schemeClr val="tx1"/>
          </a:solidFill>
          <a:latin typeface="+mn-lt"/>
          <a:ea typeface="+mn-ea"/>
          <a:cs typeface="+mn-cs"/>
        </a:defRPr>
      </a:lvl5pPr>
      <a:lvl6pPr marL="2039798" algn="l" defTabSz="815919" rtl="0" eaLnBrk="1" latinLnBrk="0" hangingPunct="1">
        <a:defRPr sz="1606" kern="1200">
          <a:solidFill>
            <a:schemeClr val="tx1"/>
          </a:solidFill>
          <a:latin typeface="+mn-lt"/>
          <a:ea typeface="+mn-ea"/>
          <a:cs typeface="+mn-cs"/>
        </a:defRPr>
      </a:lvl6pPr>
      <a:lvl7pPr marL="2447757" algn="l" defTabSz="815919" rtl="0" eaLnBrk="1" latinLnBrk="0" hangingPunct="1">
        <a:defRPr sz="1606" kern="1200">
          <a:solidFill>
            <a:schemeClr val="tx1"/>
          </a:solidFill>
          <a:latin typeface="+mn-lt"/>
          <a:ea typeface="+mn-ea"/>
          <a:cs typeface="+mn-cs"/>
        </a:defRPr>
      </a:lvl7pPr>
      <a:lvl8pPr marL="2855717" algn="l" defTabSz="815919" rtl="0" eaLnBrk="1" latinLnBrk="0" hangingPunct="1">
        <a:defRPr sz="1606" kern="1200">
          <a:solidFill>
            <a:schemeClr val="tx1"/>
          </a:solidFill>
          <a:latin typeface="+mn-lt"/>
          <a:ea typeface="+mn-ea"/>
          <a:cs typeface="+mn-cs"/>
        </a:defRPr>
      </a:lvl8pPr>
      <a:lvl9pPr marL="3263676" algn="l" defTabSz="815919" rtl="0" eaLnBrk="1" latinLnBrk="0" hangingPunct="1">
        <a:defRPr sz="16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directplus.documentation.dnb.com/openAPI.html?apiID=authentication"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directplus.documentation.dnb.com/openAPI.html?apiID=IDRCleanseMatch"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directplus.documentation.dnb.com/html/guides/Identify/IdentityResolution.html#appendix-match-data-profile-mdp-codes-reference"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directplus.documentation.dnb.com/DataBlocks.html"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hyperlink" Target="https://directplus.documentation.dnb.com/DataBlocks.html"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irectplus.documentation.dnb.com/html/guides/Enrich/StandardDataBlocks.html" TargetMode="Externa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irectplus.documentation.dnb.com/html/guides/Enrich/StandardDataBlocks.html" TargetMode="Externa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2.xml"/><Relationship Id="rId7" Type="http://schemas.openxmlformats.org/officeDocument/2006/relationships/hyperlink" Target="https://directplus.documentation.dnb.com/html/guides/Monitor/Monitoring.html" TargetMode="Externa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hyperlink" Target="https://directplus.documentation.dnb.com/openAPI.html?apiID=monSuppressNotifications" TargetMode="External"/><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https://directplus.documentation.dnb/openAPI.html?apiID=monAddSubjectsToRegistration" TargetMode="External"/><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0.png"/><Relationship Id="rId4" Type="http://schemas.openxmlformats.org/officeDocument/2006/relationships/hyperlink" Target="https://directplus.documentation.dnb/openAPI.html?apiID=monAddSingleSubjectToRegistration" TargetMode="External"/><Relationship Id="rId9" Type="http://schemas.openxmlformats.org/officeDocument/2006/relationships/hyperlink" Target="https://plus.dnb.com/v1/monitoring/registrations/Registration_reference/duns/%7bduns"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https://directplus.documentation.dnb.com/openAPI.htmls?apiID=monRemoveSubjectsFromRegistration" TargetMode="External"/><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0.png"/><Relationship Id="rId4" Type="http://schemas.openxmlformats.org/officeDocument/2006/relationships/hyperlink" Target="https://directplus.documentation.dnb.com/openAPI.html?apiID=monRemoveSingleSubjectFromRegistration" TargetMode="External"/><Relationship Id="rId9" Type="http://schemas.openxmlformats.org/officeDocument/2006/relationships/hyperlink" Target="https://plus.dnb.com/v1/monitoring/registrations/Registration_reference/subjects/%7bduns"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https://directplus.documentation.dnb.com/openAPI.html?apiID=monExportSubjects" TargetMode="External"/><Relationship Id="rId7"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34.png"/><Relationship Id="rId5" Type="http://schemas.openxmlformats.org/officeDocument/2006/relationships/image" Target="../media/image37.png"/><Relationship Id="rId10" Type="http://schemas.openxmlformats.org/officeDocument/2006/relationships/image" Target="../media/image35.png"/><Relationship Id="rId4" Type="http://schemas.openxmlformats.org/officeDocument/2006/relationships/hyperlink" Target="https://directplus.documentation.dnb.com/html/pages/MonitoringAPIs.html#export-subject-list" TargetMode="External"/><Relationship Id="rId9"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image" Target="../media/image45.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4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plus.dnb.com/v1/data/duns/DUNSNumber?productId=cmpelk&amp;versionId=v2"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descr="DB_WWN Logo_Center KO.png"/>
          <p:cNvPicPr/>
          <p:nvPr/>
        </p:nvPicPr>
        <p:blipFill>
          <a:blip r:embed="rId2" cstate="print">
            <a:extLst>
              <a:ext uri="{28A0092B-C50C-407E-A947-70E740481C1C}">
                <a14:useLocalDpi xmlns:a14="http://schemas.microsoft.com/office/drawing/2010/main" val="0"/>
              </a:ext>
            </a:extLst>
          </a:blip>
          <a:stretch>
            <a:fillRect/>
          </a:stretch>
        </p:blipFill>
        <p:spPr>
          <a:xfrm>
            <a:off x="8780778" y="232730"/>
            <a:ext cx="1985443" cy="453297"/>
          </a:xfrm>
          <a:prstGeom prst="rect">
            <a:avLst/>
          </a:prstGeom>
        </p:spPr>
      </p:pic>
      <p:pic>
        <p:nvPicPr>
          <p:cNvPr id="16" name="Image 15"/>
          <p:cNvPicPr/>
          <p:nvPr/>
        </p:nvPicPr>
        <p:blipFill>
          <a:blip r:embed="rId3" cstate="print">
            <a:extLst>
              <a:ext uri="{28A0092B-C50C-407E-A947-70E740481C1C}">
                <a14:useLocalDpi xmlns:a14="http://schemas.microsoft.com/office/drawing/2010/main" val="0"/>
              </a:ext>
            </a:extLst>
          </a:blip>
          <a:stretch>
            <a:fillRect/>
          </a:stretch>
        </p:blipFill>
        <p:spPr>
          <a:xfrm>
            <a:off x="9144" y="-45720"/>
            <a:ext cx="2340864" cy="1216152"/>
          </a:xfrm>
          <a:prstGeom prst="rect">
            <a:avLst/>
          </a:prstGeom>
        </p:spPr>
      </p:pic>
      <p:sp>
        <p:nvSpPr>
          <p:cNvPr id="17" name="Rectangle 16"/>
          <p:cNvSpPr/>
          <p:nvPr/>
        </p:nvSpPr>
        <p:spPr>
          <a:xfrm>
            <a:off x="2271216" y="2494102"/>
            <a:ext cx="6852250" cy="11332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14569" algn="ctr">
              <a:lnSpc>
                <a:spcPct val="120000"/>
              </a:lnSpc>
              <a:spcAft>
                <a:spcPts val="714"/>
              </a:spcAft>
            </a:pPr>
            <a:r>
              <a:rPr lang="en-US" sz="2618" b="1" cap="small">
                <a:latin typeface="Arial"/>
                <a:ea typeface="Calibri"/>
                <a:cs typeface="Arial"/>
              </a:rPr>
              <a:t>Third parties integration process</a:t>
            </a:r>
            <a:endParaRPr lang="en-US" sz="1190">
              <a:latin typeface="Arial"/>
              <a:ea typeface="Calibri"/>
              <a:cs typeface="Times New Roman"/>
            </a:endParaRPr>
          </a:p>
        </p:txBody>
      </p:sp>
      <p:sp>
        <p:nvSpPr>
          <p:cNvPr id="18" name="Rectangle 17"/>
          <p:cNvSpPr/>
          <p:nvPr/>
        </p:nvSpPr>
        <p:spPr>
          <a:xfrm>
            <a:off x="2269705" y="1443963"/>
            <a:ext cx="6853761" cy="1058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807" dirty="0">
                <a:solidFill>
                  <a:schemeClr val="bg2">
                    <a:lumMod val="75000"/>
                  </a:schemeClr>
                </a:solidFill>
              </a:rPr>
              <a:t>Direct +</a:t>
            </a:r>
          </a:p>
        </p:txBody>
      </p:sp>
      <p:sp>
        <p:nvSpPr>
          <p:cNvPr id="20" name="Rectangle 19"/>
          <p:cNvSpPr/>
          <p:nvPr/>
        </p:nvSpPr>
        <p:spPr>
          <a:xfrm>
            <a:off x="2269705" y="3627345"/>
            <a:ext cx="6559969" cy="685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indent="214569" algn="ctr">
              <a:lnSpc>
                <a:spcPct val="120000"/>
              </a:lnSpc>
              <a:spcAft>
                <a:spcPts val="714"/>
              </a:spcAft>
            </a:pPr>
            <a:endParaRPr lang="fr-FR" sz="833" i="1" dirty="0">
              <a:solidFill>
                <a:schemeClr val="bg1"/>
              </a:solidFill>
              <a:latin typeface="Arial"/>
              <a:ea typeface="Calibri"/>
              <a:cs typeface="Times New Roman"/>
            </a:endParaRPr>
          </a:p>
        </p:txBody>
      </p:sp>
    </p:spTree>
    <p:extLst>
      <p:ext uri="{BB962C8B-B14F-4D97-AF65-F5344CB8AC3E}">
        <p14:creationId xmlns:p14="http://schemas.microsoft.com/office/powerpoint/2010/main" val="12416714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 name="Rectangle : coins arrondis 69">
            <a:extLst>
              <a:ext uri="{FF2B5EF4-FFF2-40B4-BE49-F238E27FC236}">
                <a16:creationId xmlns:a16="http://schemas.microsoft.com/office/drawing/2014/main" id="{2CB4018D-99F8-4E8D-86A0-06984B31D542}"/>
              </a:ext>
            </a:extLst>
          </p:cNvPr>
          <p:cNvSpPr/>
          <p:nvPr/>
        </p:nvSpPr>
        <p:spPr>
          <a:xfrm>
            <a:off x="3693952" y="4443471"/>
            <a:ext cx="6437425" cy="1045023"/>
          </a:xfrm>
          <a:prstGeom prst="roundRect">
            <a:avLst/>
          </a:prstGeom>
          <a:solidFill>
            <a:srgbClr val="F6F6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 coins arrondis 42">
            <a:extLst>
              <a:ext uri="{FF2B5EF4-FFF2-40B4-BE49-F238E27FC236}">
                <a16:creationId xmlns:a16="http://schemas.microsoft.com/office/drawing/2014/main" id="{4D521DC2-0E6E-4526-88EA-F4EB6B0C87D4}"/>
              </a:ext>
            </a:extLst>
          </p:cNvPr>
          <p:cNvSpPr/>
          <p:nvPr/>
        </p:nvSpPr>
        <p:spPr>
          <a:xfrm>
            <a:off x="3693952" y="4612299"/>
            <a:ext cx="3667516" cy="258788"/>
          </a:xfrm>
          <a:prstGeom prst="round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40" name="Rectangle : coins arrondis 39">
            <a:extLst>
              <a:ext uri="{FF2B5EF4-FFF2-40B4-BE49-F238E27FC236}">
                <a16:creationId xmlns:a16="http://schemas.microsoft.com/office/drawing/2014/main" id="{284768F7-2296-49A2-A264-EA0C24756355}"/>
              </a:ext>
            </a:extLst>
          </p:cNvPr>
          <p:cNvSpPr/>
          <p:nvPr/>
        </p:nvSpPr>
        <p:spPr>
          <a:xfrm>
            <a:off x="3699554" y="3166995"/>
            <a:ext cx="3661914" cy="258788"/>
          </a:xfrm>
          <a:prstGeom prst="round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 coins arrondis 38">
            <a:extLst>
              <a:ext uri="{FF2B5EF4-FFF2-40B4-BE49-F238E27FC236}">
                <a16:creationId xmlns:a16="http://schemas.microsoft.com/office/drawing/2014/main" id="{D2A1CB8B-8592-43D3-9FD2-0969B6806862}"/>
              </a:ext>
            </a:extLst>
          </p:cNvPr>
          <p:cNvSpPr/>
          <p:nvPr/>
        </p:nvSpPr>
        <p:spPr>
          <a:xfrm>
            <a:off x="3713711" y="2132015"/>
            <a:ext cx="3647757" cy="258788"/>
          </a:xfrm>
          <a:prstGeom prst="round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 coins arrondis 1">
            <a:extLst>
              <a:ext uri="{FF2B5EF4-FFF2-40B4-BE49-F238E27FC236}">
                <a16:creationId xmlns:a16="http://schemas.microsoft.com/office/drawing/2014/main" id="{3FBD1EA9-FD6C-4803-9AC4-3FE2654D4432}"/>
              </a:ext>
            </a:extLst>
          </p:cNvPr>
          <p:cNvSpPr/>
          <p:nvPr/>
        </p:nvSpPr>
        <p:spPr>
          <a:xfrm>
            <a:off x="3702986" y="1610899"/>
            <a:ext cx="3658482" cy="258788"/>
          </a:xfrm>
          <a:prstGeom prst="round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2"/>
          <p:cNvSpPr txBox="1">
            <a:spLocks/>
          </p:cNvSpPr>
          <p:nvPr/>
        </p:nvSpPr>
        <p:spPr>
          <a:xfrm>
            <a:off x="160660" y="162866"/>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600" b="1" dirty="0" err="1">
                <a:solidFill>
                  <a:schemeClr val="bg2">
                    <a:lumMod val="75000"/>
                  </a:schemeClr>
                </a:solidFill>
              </a:rPr>
              <a:t>Third</a:t>
            </a:r>
            <a:r>
              <a:rPr lang="fr-FR" sz="3600" b="1" dirty="0">
                <a:solidFill>
                  <a:schemeClr val="bg2">
                    <a:lumMod val="75000"/>
                  </a:schemeClr>
                </a:solidFill>
              </a:rPr>
              <a:t> party </a:t>
            </a:r>
            <a:r>
              <a:rPr lang="fr-FR" sz="3600" b="1" dirty="0" err="1">
                <a:solidFill>
                  <a:schemeClr val="bg2">
                    <a:lumMod val="75000"/>
                  </a:schemeClr>
                </a:solidFill>
              </a:rPr>
              <a:t>integration</a:t>
            </a:r>
            <a:r>
              <a:rPr lang="fr-FR" sz="3600" b="1" dirty="0">
                <a:solidFill>
                  <a:schemeClr val="bg2">
                    <a:lumMod val="75000"/>
                  </a:schemeClr>
                </a:solidFill>
              </a:rPr>
              <a:t> process</a:t>
            </a:r>
          </a:p>
        </p:txBody>
      </p:sp>
      <p:sp>
        <p:nvSpPr>
          <p:cNvPr id="17" name="Rectangle 16">
            <a:extLst>
              <a:ext uri="{FF2B5EF4-FFF2-40B4-BE49-F238E27FC236}">
                <a16:creationId xmlns:a16="http://schemas.microsoft.com/office/drawing/2014/main" id="{A9ACF25D-40D3-4D7B-9156-D2F5BCED9550}"/>
              </a:ext>
            </a:extLst>
          </p:cNvPr>
          <p:cNvSpPr/>
          <p:nvPr/>
        </p:nvSpPr>
        <p:spPr>
          <a:xfrm flipH="1">
            <a:off x="10102519" y="1265987"/>
            <a:ext cx="45719" cy="421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19" name="Connecteur droit avec flèche 18">
            <a:extLst>
              <a:ext uri="{FF2B5EF4-FFF2-40B4-BE49-F238E27FC236}">
                <a16:creationId xmlns:a16="http://schemas.microsoft.com/office/drawing/2014/main" id="{6D2F9ED1-C98F-4D64-952C-FFAC2585C4DF}"/>
              </a:ext>
            </a:extLst>
          </p:cNvPr>
          <p:cNvCxnSpPr>
            <a:cxnSpLocks/>
          </p:cNvCxnSpPr>
          <p:nvPr/>
        </p:nvCxnSpPr>
        <p:spPr>
          <a:xfrm>
            <a:off x="636285" y="1628888"/>
            <a:ext cx="3060000"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567380A-39E9-45D1-A55A-D76DC10D06D1}"/>
              </a:ext>
            </a:extLst>
          </p:cNvPr>
          <p:cNvSpPr/>
          <p:nvPr/>
        </p:nvSpPr>
        <p:spPr>
          <a:xfrm>
            <a:off x="2857582" y="962231"/>
            <a:ext cx="2125269" cy="278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DC9F5B7B-107D-4880-98A8-3455A3E04B7F}"/>
              </a:ext>
            </a:extLst>
          </p:cNvPr>
          <p:cNvSpPr/>
          <p:nvPr/>
        </p:nvSpPr>
        <p:spPr>
          <a:xfrm>
            <a:off x="9815951" y="953923"/>
            <a:ext cx="620358" cy="312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Image 21">
            <a:extLst>
              <a:ext uri="{FF2B5EF4-FFF2-40B4-BE49-F238E27FC236}">
                <a16:creationId xmlns:a16="http://schemas.microsoft.com/office/drawing/2014/main" id="{E0FF0D67-A768-479D-BE4C-190654FD2E3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815951" y="960541"/>
            <a:ext cx="620358" cy="312064"/>
          </a:xfrm>
          <a:prstGeom prst="rect">
            <a:avLst/>
          </a:prstGeom>
          <a:ln>
            <a:noFill/>
          </a:ln>
        </p:spPr>
      </p:pic>
      <p:sp>
        <p:nvSpPr>
          <p:cNvPr id="25" name="ZoneTexte 24">
            <a:extLst>
              <a:ext uri="{FF2B5EF4-FFF2-40B4-BE49-F238E27FC236}">
                <a16:creationId xmlns:a16="http://schemas.microsoft.com/office/drawing/2014/main" id="{CDE61372-453F-468B-B1F2-DF8A1BEF7DCD}"/>
              </a:ext>
            </a:extLst>
          </p:cNvPr>
          <p:cNvSpPr txBox="1"/>
          <p:nvPr/>
        </p:nvSpPr>
        <p:spPr>
          <a:xfrm>
            <a:off x="2996345" y="968840"/>
            <a:ext cx="1986506" cy="312073"/>
          </a:xfrm>
          <a:prstGeom prst="rect">
            <a:avLst/>
          </a:prstGeom>
          <a:noFill/>
        </p:spPr>
        <p:txBody>
          <a:bodyPr wrap="none" rtlCol="0">
            <a:spAutoFit/>
          </a:bodyPr>
          <a:lstStyle/>
          <a:p>
            <a:r>
              <a:rPr lang="fr-FR" dirty="0" err="1">
                <a:solidFill>
                  <a:schemeClr val="bg1"/>
                </a:solidFill>
              </a:rPr>
              <a:t>Third</a:t>
            </a:r>
            <a:r>
              <a:rPr lang="fr-FR" dirty="0">
                <a:solidFill>
                  <a:schemeClr val="bg1"/>
                </a:solidFill>
              </a:rPr>
              <a:t> parties </a:t>
            </a:r>
            <a:r>
              <a:rPr lang="fr-FR" dirty="0" err="1">
                <a:solidFill>
                  <a:schemeClr val="bg1"/>
                </a:solidFill>
              </a:rPr>
              <a:t>referiential</a:t>
            </a:r>
            <a:endParaRPr lang="fr-FR" dirty="0">
              <a:solidFill>
                <a:schemeClr val="bg1"/>
              </a:solidFill>
            </a:endParaRPr>
          </a:p>
        </p:txBody>
      </p:sp>
      <p:cxnSp>
        <p:nvCxnSpPr>
          <p:cNvPr id="34" name="Connecteur droit avec flèche 33">
            <a:extLst>
              <a:ext uri="{FF2B5EF4-FFF2-40B4-BE49-F238E27FC236}">
                <a16:creationId xmlns:a16="http://schemas.microsoft.com/office/drawing/2014/main" id="{F0C05678-66D3-46D4-B742-81AE77393336}"/>
              </a:ext>
            </a:extLst>
          </p:cNvPr>
          <p:cNvCxnSpPr>
            <a:cxnSpLocks/>
          </p:cNvCxnSpPr>
          <p:nvPr/>
        </p:nvCxnSpPr>
        <p:spPr>
          <a:xfrm flipH="1">
            <a:off x="3704626" y="2068895"/>
            <a:ext cx="6397893" cy="0"/>
          </a:xfrm>
          <a:prstGeom prst="straightConnector1">
            <a:avLst/>
          </a:prstGeom>
          <a:ln w="28575">
            <a:solidFill>
              <a:schemeClr val="bg2">
                <a:lumMod val="60000"/>
                <a:lumOff val="4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7C0F7171-49F2-41BC-8010-EE0A1C564A21}"/>
              </a:ext>
            </a:extLst>
          </p:cNvPr>
          <p:cNvCxnSpPr>
            <a:cxnSpLocks/>
          </p:cNvCxnSpPr>
          <p:nvPr/>
        </p:nvCxnSpPr>
        <p:spPr>
          <a:xfrm>
            <a:off x="3714091" y="2390666"/>
            <a:ext cx="6434147"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201B289A-6981-4C73-B056-5F2748E6348D}"/>
              </a:ext>
            </a:extLst>
          </p:cNvPr>
          <p:cNvCxnSpPr>
            <a:cxnSpLocks/>
          </p:cNvCxnSpPr>
          <p:nvPr/>
        </p:nvCxnSpPr>
        <p:spPr>
          <a:xfrm flipH="1">
            <a:off x="3714091" y="2634761"/>
            <a:ext cx="6413053" cy="0"/>
          </a:xfrm>
          <a:prstGeom prst="straightConnector1">
            <a:avLst/>
          </a:prstGeom>
          <a:ln w="28575">
            <a:solidFill>
              <a:schemeClr val="bg2">
                <a:lumMod val="60000"/>
                <a:lumOff val="4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3807C27D-39C2-4E57-8B34-60392E05C1FC}"/>
              </a:ext>
            </a:extLst>
          </p:cNvPr>
          <p:cNvSpPr txBox="1"/>
          <p:nvPr/>
        </p:nvSpPr>
        <p:spPr>
          <a:xfrm>
            <a:off x="613045" y="3058478"/>
            <a:ext cx="2957154" cy="261610"/>
          </a:xfrm>
          <a:prstGeom prst="rect">
            <a:avLst/>
          </a:prstGeom>
          <a:noFill/>
        </p:spPr>
        <p:txBody>
          <a:bodyPr wrap="square" rtlCol="0">
            <a:spAutoFit/>
          </a:bodyPr>
          <a:lstStyle/>
          <a:p>
            <a:pPr algn="ctr"/>
            <a:r>
              <a:rPr lang="fr-FR" sz="1100" dirty="0"/>
              <a:t>Data </a:t>
            </a:r>
            <a:r>
              <a:rPr lang="fr-FR" sz="1100" dirty="0" err="1"/>
              <a:t>enrichment</a:t>
            </a:r>
            <a:r>
              <a:rPr lang="fr-FR" sz="1100" dirty="0"/>
              <a:t> of </a:t>
            </a:r>
            <a:r>
              <a:rPr lang="fr-FR" sz="1100" dirty="0" err="1"/>
              <a:t>company</a:t>
            </a:r>
            <a:endParaRPr lang="fr-FR" sz="1100" dirty="0"/>
          </a:p>
        </p:txBody>
      </p:sp>
      <p:cxnSp>
        <p:nvCxnSpPr>
          <p:cNvPr id="32" name="Connecteur droit avec flèche 31">
            <a:extLst>
              <a:ext uri="{FF2B5EF4-FFF2-40B4-BE49-F238E27FC236}">
                <a16:creationId xmlns:a16="http://schemas.microsoft.com/office/drawing/2014/main" id="{F39E55FC-10D8-4DA3-9118-70F646645087}"/>
              </a:ext>
            </a:extLst>
          </p:cNvPr>
          <p:cNvCxnSpPr>
            <a:cxnSpLocks/>
          </p:cNvCxnSpPr>
          <p:nvPr/>
        </p:nvCxnSpPr>
        <p:spPr>
          <a:xfrm>
            <a:off x="3704626" y="1853028"/>
            <a:ext cx="6408000"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B6226D03-B4E9-40FA-856F-3FEF17B5A19F}"/>
              </a:ext>
            </a:extLst>
          </p:cNvPr>
          <p:cNvSpPr txBox="1"/>
          <p:nvPr/>
        </p:nvSpPr>
        <p:spPr>
          <a:xfrm>
            <a:off x="3592649" y="1588939"/>
            <a:ext cx="2322608" cy="261610"/>
          </a:xfrm>
          <a:prstGeom prst="rect">
            <a:avLst/>
          </a:prstGeom>
          <a:noFill/>
        </p:spPr>
        <p:txBody>
          <a:bodyPr wrap="square" rtlCol="0">
            <a:spAutoFit/>
          </a:bodyPr>
          <a:lstStyle/>
          <a:p>
            <a:pPr algn="ctr"/>
            <a:r>
              <a:rPr lang="fr-FR" sz="1100" b="1" dirty="0" err="1"/>
              <a:t>Retrieval</a:t>
            </a:r>
            <a:r>
              <a:rPr lang="fr-FR" sz="1100" b="1" dirty="0"/>
              <a:t> of identification </a:t>
            </a:r>
            <a:r>
              <a:rPr lang="fr-FR" sz="1100" b="1" dirty="0" err="1"/>
              <a:t>token</a:t>
            </a:r>
            <a:endParaRPr lang="fr-FR" sz="1100" b="1" dirty="0"/>
          </a:p>
        </p:txBody>
      </p:sp>
      <p:cxnSp>
        <p:nvCxnSpPr>
          <p:cNvPr id="46" name="Connecteur droit avec flèche 45">
            <a:extLst>
              <a:ext uri="{FF2B5EF4-FFF2-40B4-BE49-F238E27FC236}">
                <a16:creationId xmlns:a16="http://schemas.microsoft.com/office/drawing/2014/main" id="{A7067D83-F1E3-44E4-8DE7-9210789D5AE9}"/>
              </a:ext>
            </a:extLst>
          </p:cNvPr>
          <p:cNvCxnSpPr>
            <a:cxnSpLocks/>
          </p:cNvCxnSpPr>
          <p:nvPr/>
        </p:nvCxnSpPr>
        <p:spPr>
          <a:xfrm>
            <a:off x="645750" y="3288433"/>
            <a:ext cx="3033346"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5E0FA56-11BE-451B-8F07-E432AF524E5F}"/>
              </a:ext>
            </a:extLst>
          </p:cNvPr>
          <p:cNvSpPr/>
          <p:nvPr/>
        </p:nvSpPr>
        <p:spPr>
          <a:xfrm flipH="1">
            <a:off x="3661628" y="1253760"/>
            <a:ext cx="45719" cy="421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pic>
        <p:nvPicPr>
          <p:cNvPr id="4" name="Image 3">
            <a:extLst>
              <a:ext uri="{FF2B5EF4-FFF2-40B4-BE49-F238E27FC236}">
                <a16:creationId xmlns:a16="http://schemas.microsoft.com/office/drawing/2014/main" id="{504E5A95-E49B-4F61-A228-735D56F8D9A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429" y="780485"/>
            <a:ext cx="541433" cy="591466"/>
          </a:xfrm>
          <a:prstGeom prst="rect">
            <a:avLst/>
          </a:prstGeom>
        </p:spPr>
      </p:pic>
      <p:sp>
        <p:nvSpPr>
          <p:cNvPr id="41" name="Rectangle 40">
            <a:extLst>
              <a:ext uri="{FF2B5EF4-FFF2-40B4-BE49-F238E27FC236}">
                <a16:creationId xmlns:a16="http://schemas.microsoft.com/office/drawing/2014/main" id="{63621D3A-0F05-4241-8A20-5FE081F6C1C6}"/>
              </a:ext>
            </a:extLst>
          </p:cNvPr>
          <p:cNvSpPr/>
          <p:nvPr/>
        </p:nvSpPr>
        <p:spPr>
          <a:xfrm flipH="1">
            <a:off x="636285" y="1353283"/>
            <a:ext cx="45719" cy="421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8" name="ZoneTexte 7">
            <a:extLst>
              <a:ext uri="{FF2B5EF4-FFF2-40B4-BE49-F238E27FC236}">
                <a16:creationId xmlns:a16="http://schemas.microsoft.com/office/drawing/2014/main" id="{561A81E5-6045-40DD-A9AD-A6740E39A5A2}"/>
              </a:ext>
            </a:extLst>
          </p:cNvPr>
          <p:cNvSpPr txBox="1"/>
          <p:nvPr/>
        </p:nvSpPr>
        <p:spPr>
          <a:xfrm>
            <a:off x="636285" y="1377488"/>
            <a:ext cx="1495922" cy="261610"/>
          </a:xfrm>
          <a:prstGeom prst="rect">
            <a:avLst/>
          </a:prstGeom>
          <a:noFill/>
        </p:spPr>
        <p:txBody>
          <a:bodyPr wrap="none" rtlCol="0">
            <a:spAutoFit/>
          </a:bodyPr>
          <a:lstStyle/>
          <a:p>
            <a:r>
              <a:rPr lang="fr-FR" sz="1100" dirty="0"/>
              <a:t>New </a:t>
            </a:r>
            <a:r>
              <a:rPr lang="fr-FR" sz="1100" dirty="0" err="1"/>
              <a:t>third</a:t>
            </a:r>
            <a:r>
              <a:rPr lang="fr-FR" sz="1100" dirty="0"/>
              <a:t> party </a:t>
            </a:r>
            <a:r>
              <a:rPr lang="fr-FR" sz="1100" dirty="0" err="1"/>
              <a:t>search</a:t>
            </a:r>
            <a:endParaRPr lang="fr-FR" sz="1100" dirty="0"/>
          </a:p>
        </p:txBody>
      </p:sp>
      <p:sp>
        <p:nvSpPr>
          <p:cNvPr id="42" name="ZoneTexte 41">
            <a:extLst>
              <a:ext uri="{FF2B5EF4-FFF2-40B4-BE49-F238E27FC236}">
                <a16:creationId xmlns:a16="http://schemas.microsoft.com/office/drawing/2014/main" id="{D46FDCE5-72AE-4D66-8EF2-256EFA40B57F}"/>
              </a:ext>
            </a:extLst>
          </p:cNvPr>
          <p:cNvSpPr txBox="1"/>
          <p:nvPr/>
        </p:nvSpPr>
        <p:spPr>
          <a:xfrm>
            <a:off x="3714091" y="1825768"/>
            <a:ext cx="1155175" cy="261610"/>
          </a:xfrm>
          <a:prstGeom prst="rect">
            <a:avLst/>
          </a:prstGeom>
          <a:noFill/>
        </p:spPr>
        <p:txBody>
          <a:bodyPr wrap="square" rtlCol="0">
            <a:spAutoFit/>
          </a:bodyPr>
          <a:lstStyle/>
          <a:p>
            <a:pPr algn="ctr"/>
            <a:r>
              <a:rPr lang="fr-FR" sz="1100" dirty="0" err="1">
                <a:solidFill>
                  <a:schemeClr val="bg2">
                    <a:lumMod val="75000"/>
                  </a:schemeClr>
                </a:solidFill>
              </a:rPr>
              <a:t>Token</a:t>
            </a:r>
            <a:r>
              <a:rPr lang="fr-FR" sz="1100" dirty="0">
                <a:solidFill>
                  <a:schemeClr val="bg2">
                    <a:lumMod val="75000"/>
                  </a:schemeClr>
                </a:solidFill>
              </a:rPr>
              <a:t> </a:t>
            </a:r>
            <a:r>
              <a:rPr lang="fr-FR" sz="1100" dirty="0" err="1">
                <a:solidFill>
                  <a:schemeClr val="bg2">
                    <a:lumMod val="75000"/>
                  </a:schemeClr>
                </a:solidFill>
              </a:rPr>
              <a:t>retrieved</a:t>
            </a:r>
            <a:endParaRPr lang="fr-FR" sz="1100" dirty="0">
              <a:solidFill>
                <a:schemeClr val="bg2">
                  <a:lumMod val="75000"/>
                </a:schemeClr>
              </a:solidFill>
            </a:endParaRPr>
          </a:p>
        </p:txBody>
      </p:sp>
      <p:sp>
        <p:nvSpPr>
          <p:cNvPr id="52" name="ZoneTexte 51">
            <a:extLst>
              <a:ext uri="{FF2B5EF4-FFF2-40B4-BE49-F238E27FC236}">
                <a16:creationId xmlns:a16="http://schemas.microsoft.com/office/drawing/2014/main" id="{DA0210EF-CD7A-4F73-B742-C98E4B201418}"/>
              </a:ext>
            </a:extLst>
          </p:cNvPr>
          <p:cNvSpPr txBox="1"/>
          <p:nvPr/>
        </p:nvSpPr>
        <p:spPr>
          <a:xfrm>
            <a:off x="3654927" y="2142326"/>
            <a:ext cx="2132443" cy="261610"/>
          </a:xfrm>
          <a:prstGeom prst="rect">
            <a:avLst/>
          </a:prstGeom>
          <a:noFill/>
        </p:spPr>
        <p:txBody>
          <a:bodyPr wrap="square" rtlCol="0">
            <a:spAutoFit/>
          </a:bodyPr>
          <a:lstStyle/>
          <a:p>
            <a:r>
              <a:rPr lang="fr-FR" sz="1100" b="1" dirty="0"/>
              <a:t>New </a:t>
            </a:r>
            <a:r>
              <a:rPr lang="fr-FR" sz="1100" b="1" dirty="0" err="1"/>
              <a:t>third</a:t>
            </a:r>
            <a:r>
              <a:rPr lang="fr-FR" sz="1100" b="1" dirty="0"/>
              <a:t> party </a:t>
            </a:r>
            <a:r>
              <a:rPr lang="fr-FR" sz="1100" b="1" dirty="0" err="1"/>
              <a:t>search</a:t>
            </a:r>
            <a:endParaRPr lang="fr-FR" sz="1100" b="1" dirty="0"/>
          </a:p>
        </p:txBody>
      </p:sp>
      <p:sp>
        <p:nvSpPr>
          <p:cNvPr id="53" name="ZoneTexte 52">
            <a:extLst>
              <a:ext uri="{FF2B5EF4-FFF2-40B4-BE49-F238E27FC236}">
                <a16:creationId xmlns:a16="http://schemas.microsoft.com/office/drawing/2014/main" id="{2E46F09C-A759-4971-BBB5-345992D53DA7}"/>
              </a:ext>
            </a:extLst>
          </p:cNvPr>
          <p:cNvSpPr txBox="1"/>
          <p:nvPr/>
        </p:nvSpPr>
        <p:spPr>
          <a:xfrm>
            <a:off x="3563441" y="2417180"/>
            <a:ext cx="2190494" cy="261610"/>
          </a:xfrm>
          <a:prstGeom prst="rect">
            <a:avLst/>
          </a:prstGeom>
          <a:noFill/>
        </p:spPr>
        <p:txBody>
          <a:bodyPr wrap="square" rtlCol="0">
            <a:spAutoFit/>
          </a:bodyPr>
          <a:lstStyle/>
          <a:p>
            <a:pPr algn="ctr"/>
            <a:r>
              <a:rPr lang="en-US" sz="1100" dirty="0">
                <a:solidFill>
                  <a:schemeClr val="bg2">
                    <a:lumMod val="75000"/>
                  </a:schemeClr>
                </a:solidFill>
              </a:rPr>
              <a:t>List of probable third parties</a:t>
            </a:r>
            <a:endParaRPr lang="fr-FR" sz="1100" dirty="0">
              <a:solidFill>
                <a:schemeClr val="bg2">
                  <a:lumMod val="75000"/>
                </a:schemeClr>
              </a:solidFill>
            </a:endParaRPr>
          </a:p>
        </p:txBody>
      </p:sp>
      <p:cxnSp>
        <p:nvCxnSpPr>
          <p:cNvPr id="55" name="Connecteur droit avec flèche 54">
            <a:extLst>
              <a:ext uri="{FF2B5EF4-FFF2-40B4-BE49-F238E27FC236}">
                <a16:creationId xmlns:a16="http://schemas.microsoft.com/office/drawing/2014/main" id="{4405EE9C-EB3F-47F9-BA3B-2544DDF29529}"/>
              </a:ext>
            </a:extLst>
          </p:cNvPr>
          <p:cNvCxnSpPr>
            <a:cxnSpLocks/>
          </p:cNvCxnSpPr>
          <p:nvPr/>
        </p:nvCxnSpPr>
        <p:spPr>
          <a:xfrm>
            <a:off x="3693953" y="3448517"/>
            <a:ext cx="6428139"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55">
            <a:extLst>
              <a:ext uri="{FF2B5EF4-FFF2-40B4-BE49-F238E27FC236}">
                <a16:creationId xmlns:a16="http://schemas.microsoft.com/office/drawing/2014/main" id="{20090708-4A7F-4485-ACDA-14FAECB060BA}"/>
              </a:ext>
            </a:extLst>
          </p:cNvPr>
          <p:cNvCxnSpPr>
            <a:cxnSpLocks/>
          </p:cNvCxnSpPr>
          <p:nvPr/>
        </p:nvCxnSpPr>
        <p:spPr>
          <a:xfrm flipH="1">
            <a:off x="3714091" y="3738082"/>
            <a:ext cx="6354896" cy="0"/>
          </a:xfrm>
          <a:prstGeom prst="straightConnector1">
            <a:avLst/>
          </a:prstGeom>
          <a:ln w="28575">
            <a:solidFill>
              <a:schemeClr val="bg2">
                <a:lumMod val="60000"/>
                <a:lumOff val="4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F6B08F16-72D6-4EFF-8A0F-08860D6DDB53}"/>
              </a:ext>
            </a:extLst>
          </p:cNvPr>
          <p:cNvCxnSpPr>
            <a:cxnSpLocks/>
          </p:cNvCxnSpPr>
          <p:nvPr/>
        </p:nvCxnSpPr>
        <p:spPr>
          <a:xfrm flipH="1">
            <a:off x="645750" y="2895473"/>
            <a:ext cx="3015878"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60" name="ZoneTexte 59">
            <a:extLst>
              <a:ext uri="{FF2B5EF4-FFF2-40B4-BE49-F238E27FC236}">
                <a16:creationId xmlns:a16="http://schemas.microsoft.com/office/drawing/2014/main" id="{535E4CDA-F35F-40B9-9D7E-3F109B9DC93F}"/>
              </a:ext>
            </a:extLst>
          </p:cNvPr>
          <p:cNvSpPr txBox="1"/>
          <p:nvPr/>
        </p:nvSpPr>
        <p:spPr>
          <a:xfrm>
            <a:off x="682004" y="2636089"/>
            <a:ext cx="2074132" cy="261610"/>
          </a:xfrm>
          <a:prstGeom prst="rect">
            <a:avLst/>
          </a:prstGeom>
          <a:noFill/>
        </p:spPr>
        <p:txBody>
          <a:bodyPr wrap="square" rtlCol="0">
            <a:spAutoFit/>
          </a:bodyPr>
          <a:lstStyle/>
          <a:p>
            <a:r>
              <a:rPr lang="en-US" sz="1100" dirty="0">
                <a:solidFill>
                  <a:schemeClr val="bg2">
                    <a:lumMod val="75000"/>
                  </a:schemeClr>
                </a:solidFill>
              </a:rPr>
              <a:t>List of probable third parties</a:t>
            </a:r>
            <a:endParaRPr lang="fr-FR" sz="1100" dirty="0">
              <a:solidFill>
                <a:schemeClr val="bg2">
                  <a:lumMod val="75000"/>
                </a:schemeClr>
              </a:solidFill>
            </a:endParaRPr>
          </a:p>
        </p:txBody>
      </p:sp>
      <p:cxnSp>
        <p:nvCxnSpPr>
          <p:cNvPr id="61" name="Connecteur droit avec flèche 60">
            <a:extLst>
              <a:ext uri="{FF2B5EF4-FFF2-40B4-BE49-F238E27FC236}">
                <a16:creationId xmlns:a16="http://schemas.microsoft.com/office/drawing/2014/main" id="{F28C5E2F-0C9A-4C74-BBA8-7C824F3D7077}"/>
              </a:ext>
            </a:extLst>
          </p:cNvPr>
          <p:cNvCxnSpPr>
            <a:cxnSpLocks/>
          </p:cNvCxnSpPr>
          <p:nvPr/>
        </p:nvCxnSpPr>
        <p:spPr>
          <a:xfrm flipH="1">
            <a:off x="682006" y="3846335"/>
            <a:ext cx="2978243" cy="0"/>
          </a:xfrm>
          <a:prstGeom prst="straightConnector1">
            <a:avLst/>
          </a:prstGeom>
          <a:ln w="28575">
            <a:solidFill>
              <a:schemeClr val="bg2">
                <a:lumMod val="60000"/>
                <a:lumOff val="4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id="{8D422F1E-FDF7-4F70-B8B7-A18B272009AE}"/>
              </a:ext>
            </a:extLst>
          </p:cNvPr>
          <p:cNvSpPr txBox="1"/>
          <p:nvPr/>
        </p:nvSpPr>
        <p:spPr>
          <a:xfrm>
            <a:off x="3588813" y="3185038"/>
            <a:ext cx="3348882" cy="261610"/>
          </a:xfrm>
          <a:prstGeom prst="rect">
            <a:avLst/>
          </a:prstGeom>
          <a:noFill/>
        </p:spPr>
        <p:txBody>
          <a:bodyPr wrap="square" rtlCol="0">
            <a:spAutoFit/>
          </a:bodyPr>
          <a:lstStyle/>
          <a:p>
            <a:pPr algn="ctr"/>
            <a:r>
              <a:rPr lang="fr-FR" sz="1100" dirty="0"/>
              <a:t>Data </a:t>
            </a:r>
            <a:r>
              <a:rPr lang="fr-FR" sz="1100" dirty="0" err="1"/>
              <a:t>enrichment</a:t>
            </a:r>
            <a:r>
              <a:rPr lang="fr-FR" sz="1100" dirty="0"/>
              <a:t> of </a:t>
            </a:r>
            <a:r>
              <a:rPr lang="fr-FR" sz="1100" dirty="0" err="1"/>
              <a:t>company</a:t>
            </a:r>
            <a:r>
              <a:rPr lang="fr-FR" sz="1100" dirty="0"/>
              <a:t> (call of </a:t>
            </a:r>
            <a:r>
              <a:rPr lang="fr-FR" sz="1100" dirty="0" err="1"/>
              <a:t>DataBlocks</a:t>
            </a:r>
            <a:r>
              <a:rPr lang="fr-FR" sz="1100" dirty="0"/>
              <a:t>)</a:t>
            </a:r>
          </a:p>
        </p:txBody>
      </p:sp>
      <p:sp>
        <p:nvSpPr>
          <p:cNvPr id="63" name="ZoneTexte 62">
            <a:extLst>
              <a:ext uri="{FF2B5EF4-FFF2-40B4-BE49-F238E27FC236}">
                <a16:creationId xmlns:a16="http://schemas.microsoft.com/office/drawing/2014/main" id="{0DD19B4F-2747-4465-8ADF-E6EDC0721C2D}"/>
              </a:ext>
            </a:extLst>
          </p:cNvPr>
          <p:cNvSpPr txBox="1"/>
          <p:nvPr/>
        </p:nvSpPr>
        <p:spPr>
          <a:xfrm>
            <a:off x="3709360" y="3481751"/>
            <a:ext cx="1527408" cy="261610"/>
          </a:xfrm>
          <a:prstGeom prst="rect">
            <a:avLst/>
          </a:prstGeom>
          <a:noFill/>
        </p:spPr>
        <p:txBody>
          <a:bodyPr wrap="square" rtlCol="0">
            <a:spAutoFit/>
          </a:bodyPr>
          <a:lstStyle/>
          <a:p>
            <a:r>
              <a:rPr lang="fr-FR" sz="1100" dirty="0">
                <a:solidFill>
                  <a:schemeClr val="bg2">
                    <a:lumMod val="75000"/>
                  </a:schemeClr>
                </a:solidFill>
              </a:rPr>
              <a:t>Data blocks </a:t>
            </a:r>
            <a:r>
              <a:rPr lang="fr-FR" sz="1100" dirty="0" err="1">
                <a:solidFill>
                  <a:schemeClr val="bg2">
                    <a:lumMod val="75000"/>
                  </a:schemeClr>
                </a:solidFill>
              </a:rPr>
              <a:t>enriched</a:t>
            </a:r>
            <a:endParaRPr lang="fr-FR" sz="1100" dirty="0">
              <a:solidFill>
                <a:schemeClr val="bg2">
                  <a:lumMod val="75000"/>
                </a:schemeClr>
              </a:solidFill>
            </a:endParaRPr>
          </a:p>
        </p:txBody>
      </p:sp>
      <p:sp>
        <p:nvSpPr>
          <p:cNvPr id="64" name="ZoneTexte 63">
            <a:extLst>
              <a:ext uri="{FF2B5EF4-FFF2-40B4-BE49-F238E27FC236}">
                <a16:creationId xmlns:a16="http://schemas.microsoft.com/office/drawing/2014/main" id="{4911923C-2221-44E4-840D-D442FFE82F82}"/>
              </a:ext>
            </a:extLst>
          </p:cNvPr>
          <p:cNvSpPr txBox="1"/>
          <p:nvPr/>
        </p:nvSpPr>
        <p:spPr>
          <a:xfrm>
            <a:off x="682004" y="3535680"/>
            <a:ext cx="2886778" cy="261610"/>
          </a:xfrm>
          <a:prstGeom prst="rect">
            <a:avLst/>
          </a:prstGeom>
          <a:noFill/>
        </p:spPr>
        <p:txBody>
          <a:bodyPr wrap="square" rtlCol="0">
            <a:spAutoFit/>
          </a:bodyPr>
          <a:lstStyle/>
          <a:p>
            <a:r>
              <a:rPr lang="fr-FR" sz="1100" dirty="0">
                <a:solidFill>
                  <a:schemeClr val="bg2">
                    <a:lumMod val="75000"/>
                  </a:schemeClr>
                </a:solidFill>
              </a:rPr>
              <a:t>Data </a:t>
            </a:r>
            <a:r>
              <a:rPr lang="fr-FR" sz="1100" dirty="0" err="1">
                <a:solidFill>
                  <a:schemeClr val="bg2">
                    <a:lumMod val="75000"/>
                  </a:schemeClr>
                </a:solidFill>
              </a:rPr>
              <a:t>enriched</a:t>
            </a:r>
            <a:endParaRPr lang="fr-FR" sz="1100" dirty="0">
              <a:solidFill>
                <a:schemeClr val="bg2">
                  <a:lumMod val="75000"/>
                </a:schemeClr>
              </a:solidFill>
            </a:endParaRPr>
          </a:p>
        </p:txBody>
      </p:sp>
      <p:sp>
        <p:nvSpPr>
          <p:cNvPr id="66" name="ZoneTexte 65">
            <a:extLst>
              <a:ext uri="{FF2B5EF4-FFF2-40B4-BE49-F238E27FC236}">
                <a16:creationId xmlns:a16="http://schemas.microsoft.com/office/drawing/2014/main" id="{8AA9E39B-31C8-484B-AC7A-CF05EAD77F75}"/>
              </a:ext>
            </a:extLst>
          </p:cNvPr>
          <p:cNvSpPr txBox="1"/>
          <p:nvPr/>
        </p:nvSpPr>
        <p:spPr>
          <a:xfrm>
            <a:off x="3654927" y="4622773"/>
            <a:ext cx="3767623" cy="261610"/>
          </a:xfrm>
          <a:prstGeom prst="rect">
            <a:avLst/>
          </a:prstGeom>
          <a:noFill/>
        </p:spPr>
        <p:txBody>
          <a:bodyPr wrap="square" rtlCol="0">
            <a:spAutoFit/>
          </a:bodyPr>
          <a:lstStyle/>
          <a:p>
            <a:pPr algn="ctr"/>
            <a:r>
              <a:rPr lang="en-US" sz="1100" b="1" dirty="0"/>
              <a:t>Monitoring of the companies integrated during the day</a:t>
            </a:r>
            <a:endParaRPr lang="fr-FR" sz="1100" b="1" dirty="0"/>
          </a:p>
        </p:txBody>
      </p:sp>
      <p:cxnSp>
        <p:nvCxnSpPr>
          <p:cNvPr id="67" name="Connecteur droit avec flèche 66">
            <a:extLst>
              <a:ext uri="{FF2B5EF4-FFF2-40B4-BE49-F238E27FC236}">
                <a16:creationId xmlns:a16="http://schemas.microsoft.com/office/drawing/2014/main" id="{90FC59A5-C381-403C-A01A-C9F81C8000D0}"/>
              </a:ext>
            </a:extLst>
          </p:cNvPr>
          <p:cNvCxnSpPr>
            <a:cxnSpLocks/>
          </p:cNvCxnSpPr>
          <p:nvPr/>
        </p:nvCxnSpPr>
        <p:spPr>
          <a:xfrm>
            <a:off x="3703238" y="4897370"/>
            <a:ext cx="6428139"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a16="http://schemas.microsoft.com/office/drawing/2014/main" id="{D7A587F8-6D9E-4113-B3EC-AD96397D93B4}"/>
              </a:ext>
            </a:extLst>
          </p:cNvPr>
          <p:cNvCxnSpPr>
            <a:cxnSpLocks/>
          </p:cNvCxnSpPr>
          <p:nvPr/>
        </p:nvCxnSpPr>
        <p:spPr>
          <a:xfrm flipH="1">
            <a:off x="3703238" y="5216507"/>
            <a:ext cx="6397893" cy="0"/>
          </a:xfrm>
          <a:prstGeom prst="straightConnector1">
            <a:avLst/>
          </a:prstGeom>
          <a:ln w="28575">
            <a:solidFill>
              <a:schemeClr val="bg2">
                <a:lumMod val="60000"/>
                <a:lumOff val="4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69" name="ZoneTexte 68">
            <a:extLst>
              <a:ext uri="{FF2B5EF4-FFF2-40B4-BE49-F238E27FC236}">
                <a16:creationId xmlns:a16="http://schemas.microsoft.com/office/drawing/2014/main" id="{E9A84F5C-4850-4031-AB90-5685F4A09E30}"/>
              </a:ext>
            </a:extLst>
          </p:cNvPr>
          <p:cNvSpPr txBox="1"/>
          <p:nvPr/>
        </p:nvSpPr>
        <p:spPr>
          <a:xfrm>
            <a:off x="3710226" y="4941909"/>
            <a:ext cx="1957004" cy="261610"/>
          </a:xfrm>
          <a:prstGeom prst="rect">
            <a:avLst/>
          </a:prstGeom>
          <a:noFill/>
        </p:spPr>
        <p:txBody>
          <a:bodyPr wrap="square" rtlCol="0">
            <a:spAutoFit/>
          </a:bodyPr>
          <a:lstStyle/>
          <a:p>
            <a:r>
              <a:rPr lang="fr-FR" sz="1100" dirty="0" err="1">
                <a:solidFill>
                  <a:schemeClr val="bg2">
                    <a:lumMod val="75000"/>
                  </a:schemeClr>
                </a:solidFill>
              </a:rPr>
              <a:t>Integration</a:t>
            </a:r>
            <a:r>
              <a:rPr lang="fr-FR" sz="1100" dirty="0">
                <a:solidFill>
                  <a:schemeClr val="bg2">
                    <a:lumMod val="75000"/>
                  </a:schemeClr>
                </a:solidFill>
              </a:rPr>
              <a:t> feedback</a:t>
            </a:r>
          </a:p>
        </p:txBody>
      </p:sp>
      <p:sp>
        <p:nvSpPr>
          <p:cNvPr id="71" name="ZoneTexte 70">
            <a:extLst>
              <a:ext uri="{FF2B5EF4-FFF2-40B4-BE49-F238E27FC236}">
                <a16:creationId xmlns:a16="http://schemas.microsoft.com/office/drawing/2014/main" id="{A3C56B0C-058B-4082-8735-D34FF5699403}"/>
              </a:ext>
            </a:extLst>
          </p:cNvPr>
          <p:cNvSpPr txBox="1"/>
          <p:nvPr/>
        </p:nvSpPr>
        <p:spPr>
          <a:xfrm>
            <a:off x="3661628" y="4128380"/>
            <a:ext cx="2346220" cy="312073"/>
          </a:xfrm>
          <a:prstGeom prst="rect">
            <a:avLst/>
          </a:prstGeom>
          <a:noFill/>
        </p:spPr>
        <p:txBody>
          <a:bodyPr wrap="none" rtlCol="0">
            <a:spAutoFit/>
          </a:bodyPr>
          <a:lstStyle/>
          <a:p>
            <a:r>
              <a:rPr lang="fr-FR" dirty="0" err="1"/>
              <a:t>Companies</a:t>
            </a:r>
            <a:r>
              <a:rPr lang="fr-FR" dirty="0"/>
              <a:t> Monitoring Batch</a:t>
            </a:r>
          </a:p>
        </p:txBody>
      </p:sp>
    </p:spTree>
    <p:extLst>
      <p:ext uri="{BB962C8B-B14F-4D97-AF65-F5344CB8AC3E}">
        <p14:creationId xmlns:p14="http://schemas.microsoft.com/office/powerpoint/2010/main" val="329973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08125" y="1443963"/>
            <a:ext cx="6853761" cy="1306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807" dirty="0">
                <a:solidFill>
                  <a:schemeClr val="bg2">
                    <a:lumMod val="75000"/>
                  </a:schemeClr>
                </a:solidFill>
              </a:rPr>
              <a:t>The Identification </a:t>
            </a:r>
            <a:r>
              <a:rPr lang="fr-FR" sz="3807" dirty="0" err="1">
                <a:solidFill>
                  <a:schemeClr val="bg2">
                    <a:lumMod val="75000"/>
                  </a:schemeClr>
                </a:solidFill>
              </a:rPr>
              <a:t>Token</a:t>
            </a:r>
            <a:endParaRPr lang="fr-FR" sz="2800" dirty="0">
              <a:solidFill>
                <a:schemeClr val="bg2">
                  <a:lumMod val="75000"/>
                </a:schemeClr>
              </a:solidFill>
            </a:endParaRPr>
          </a:p>
        </p:txBody>
      </p:sp>
    </p:spTree>
    <p:extLst>
      <p:ext uri="{BB962C8B-B14F-4D97-AF65-F5344CB8AC3E}">
        <p14:creationId xmlns:p14="http://schemas.microsoft.com/office/powerpoint/2010/main" val="9676078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 name="Rectangle : coins arrondis 26">
            <a:extLst>
              <a:ext uri="{FF2B5EF4-FFF2-40B4-BE49-F238E27FC236}">
                <a16:creationId xmlns:a16="http://schemas.microsoft.com/office/drawing/2014/main" id="{6A20C2E5-8345-4D49-89DF-411EE05C77A2}"/>
              </a:ext>
            </a:extLst>
          </p:cNvPr>
          <p:cNvSpPr/>
          <p:nvPr/>
        </p:nvSpPr>
        <p:spPr>
          <a:xfrm>
            <a:off x="627725" y="3983203"/>
            <a:ext cx="3645126" cy="667325"/>
          </a:xfrm>
          <a:prstGeom prst="round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 coins arrondis 3">
            <a:extLst>
              <a:ext uri="{FF2B5EF4-FFF2-40B4-BE49-F238E27FC236}">
                <a16:creationId xmlns:a16="http://schemas.microsoft.com/office/drawing/2014/main" id="{3F3BA238-8E94-4C11-BEF1-6132CCA5AC67}"/>
              </a:ext>
            </a:extLst>
          </p:cNvPr>
          <p:cNvSpPr/>
          <p:nvPr/>
        </p:nvSpPr>
        <p:spPr>
          <a:xfrm>
            <a:off x="641618" y="2813026"/>
            <a:ext cx="3615687" cy="667325"/>
          </a:xfrm>
          <a:prstGeom prst="roundRect">
            <a:avLst/>
          </a:prstGeom>
          <a:solidFill>
            <a:srgbClr val="FF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2"/>
          <p:cNvSpPr txBox="1">
            <a:spLocks/>
          </p:cNvSpPr>
          <p:nvPr/>
        </p:nvSpPr>
        <p:spPr>
          <a:xfrm>
            <a:off x="176028" y="286948"/>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600" b="1" dirty="0">
                <a:solidFill>
                  <a:schemeClr val="bg2">
                    <a:lumMod val="75000"/>
                  </a:schemeClr>
                </a:solidFill>
              </a:rPr>
              <a:t>The identification </a:t>
            </a:r>
            <a:r>
              <a:rPr lang="fr-FR" sz="3600" b="1" dirty="0" err="1">
                <a:solidFill>
                  <a:schemeClr val="bg2">
                    <a:lumMod val="75000"/>
                  </a:schemeClr>
                </a:solidFill>
              </a:rPr>
              <a:t>token</a:t>
            </a:r>
            <a:endParaRPr lang="fr-FR" sz="3600" b="1" dirty="0">
              <a:solidFill>
                <a:schemeClr val="bg2">
                  <a:lumMod val="75000"/>
                </a:schemeClr>
              </a:solidFill>
              <a:latin typeface="+mn-lt"/>
              <a:ea typeface="+mn-ea"/>
              <a:cs typeface="+mn-cs"/>
            </a:endParaRPr>
          </a:p>
        </p:txBody>
      </p:sp>
      <p:sp>
        <p:nvSpPr>
          <p:cNvPr id="5" name="ZoneTexte 4">
            <a:extLst>
              <a:ext uri="{FF2B5EF4-FFF2-40B4-BE49-F238E27FC236}">
                <a16:creationId xmlns:a16="http://schemas.microsoft.com/office/drawing/2014/main" id="{B4E5EBA3-1AD8-4A61-8FB8-456603E556A1}"/>
              </a:ext>
            </a:extLst>
          </p:cNvPr>
          <p:cNvSpPr txBox="1"/>
          <p:nvPr/>
        </p:nvSpPr>
        <p:spPr>
          <a:xfrm>
            <a:off x="176028" y="927705"/>
            <a:ext cx="10502682" cy="751552"/>
          </a:xfrm>
          <a:prstGeom prst="rect">
            <a:avLst/>
          </a:prstGeom>
          <a:noFill/>
        </p:spPr>
        <p:txBody>
          <a:bodyPr wrap="square" rtlCol="0">
            <a:spAutoFit/>
          </a:bodyPr>
          <a:lstStyle/>
          <a:p>
            <a:r>
              <a:rPr lang="fr-FR" b="1" i="1" dirty="0" err="1"/>
              <a:t>Purpose</a:t>
            </a:r>
            <a:r>
              <a:rPr lang="fr-FR" i="1" dirty="0"/>
              <a:t> : </a:t>
            </a:r>
            <a:r>
              <a:rPr lang="en-US" dirty="0"/>
              <a:t>Retrieving a token to identify yourself when querying Direct+ Services</a:t>
            </a:r>
          </a:p>
          <a:p>
            <a:r>
              <a:rPr lang="fr-FR" b="1" dirty="0" err="1"/>
              <a:t>Detailed</a:t>
            </a:r>
            <a:r>
              <a:rPr lang="fr-FR" b="1" dirty="0"/>
              <a:t> documentation</a:t>
            </a:r>
            <a:r>
              <a:rPr lang="fr-FR" dirty="0"/>
              <a:t>: </a:t>
            </a:r>
            <a:r>
              <a:rPr lang="fr-FR" dirty="0">
                <a:hlinkClick r:id="rId3"/>
              </a:rPr>
              <a:t>https://directplus.documentation.dnb.com/openAPI.html?apiID=authentication</a:t>
            </a:r>
            <a:endParaRPr lang="fr-FR" dirty="0"/>
          </a:p>
          <a:p>
            <a:endParaRPr lang="fr-FR" dirty="0"/>
          </a:p>
        </p:txBody>
      </p:sp>
      <p:sp>
        <p:nvSpPr>
          <p:cNvPr id="15" name="Rectangle 14">
            <a:extLst>
              <a:ext uri="{FF2B5EF4-FFF2-40B4-BE49-F238E27FC236}">
                <a16:creationId xmlns:a16="http://schemas.microsoft.com/office/drawing/2014/main" id="{4CB53C8D-E1DC-4A03-9B57-7976AE2B7888}"/>
              </a:ext>
            </a:extLst>
          </p:cNvPr>
          <p:cNvSpPr/>
          <p:nvPr/>
        </p:nvSpPr>
        <p:spPr>
          <a:xfrm flipH="1">
            <a:off x="610369" y="2512679"/>
            <a:ext cx="45719" cy="2711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A9ACF25D-40D3-4D7B-9156-D2F5BCED9550}"/>
              </a:ext>
            </a:extLst>
          </p:cNvPr>
          <p:cNvSpPr/>
          <p:nvPr/>
        </p:nvSpPr>
        <p:spPr>
          <a:xfrm flipH="1">
            <a:off x="4257305" y="2459445"/>
            <a:ext cx="45719" cy="27116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19" name="Connecteur droit avec flèche 18">
            <a:extLst>
              <a:ext uri="{FF2B5EF4-FFF2-40B4-BE49-F238E27FC236}">
                <a16:creationId xmlns:a16="http://schemas.microsoft.com/office/drawing/2014/main" id="{6D2F9ED1-C98F-4D64-952C-FFAC2585C4DF}"/>
              </a:ext>
            </a:extLst>
          </p:cNvPr>
          <p:cNvCxnSpPr>
            <a:cxnSpLocks/>
          </p:cNvCxnSpPr>
          <p:nvPr/>
        </p:nvCxnSpPr>
        <p:spPr>
          <a:xfrm>
            <a:off x="636851" y="2794990"/>
            <a:ext cx="3636000"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567380A-39E9-45D1-A55A-D76DC10D06D1}"/>
              </a:ext>
            </a:extLst>
          </p:cNvPr>
          <p:cNvSpPr/>
          <p:nvPr/>
        </p:nvSpPr>
        <p:spPr>
          <a:xfrm>
            <a:off x="176028" y="2200615"/>
            <a:ext cx="914400" cy="312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DC9F5B7B-107D-4880-98A8-3455A3E04B7F}"/>
              </a:ext>
            </a:extLst>
          </p:cNvPr>
          <p:cNvSpPr/>
          <p:nvPr/>
        </p:nvSpPr>
        <p:spPr>
          <a:xfrm>
            <a:off x="3970737" y="2147381"/>
            <a:ext cx="620358" cy="312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Image 21">
            <a:extLst>
              <a:ext uri="{FF2B5EF4-FFF2-40B4-BE49-F238E27FC236}">
                <a16:creationId xmlns:a16="http://schemas.microsoft.com/office/drawing/2014/main" id="{E0FF0D67-A768-479D-BE4C-190654FD2E3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970737" y="2153999"/>
            <a:ext cx="620358" cy="312064"/>
          </a:xfrm>
          <a:prstGeom prst="rect">
            <a:avLst/>
          </a:prstGeom>
          <a:ln>
            <a:noFill/>
          </a:ln>
        </p:spPr>
      </p:pic>
      <p:sp>
        <p:nvSpPr>
          <p:cNvPr id="24" name="ZoneTexte 23">
            <a:extLst>
              <a:ext uri="{FF2B5EF4-FFF2-40B4-BE49-F238E27FC236}">
                <a16:creationId xmlns:a16="http://schemas.microsoft.com/office/drawing/2014/main" id="{6703792B-49B8-461F-A4F7-2B324A056518}"/>
              </a:ext>
            </a:extLst>
          </p:cNvPr>
          <p:cNvSpPr txBox="1"/>
          <p:nvPr/>
        </p:nvSpPr>
        <p:spPr>
          <a:xfrm>
            <a:off x="7354595" y="3528428"/>
            <a:ext cx="1735540" cy="312073"/>
          </a:xfrm>
          <a:prstGeom prst="rect">
            <a:avLst/>
          </a:prstGeom>
          <a:noFill/>
        </p:spPr>
        <p:txBody>
          <a:bodyPr wrap="none" rtlCol="0">
            <a:spAutoFit/>
          </a:bodyPr>
          <a:lstStyle/>
          <a:p>
            <a:r>
              <a:rPr lang="fr-FR" dirty="0" err="1">
                <a:solidFill>
                  <a:srgbClr val="C00000"/>
                </a:solidFill>
              </a:rPr>
              <a:t>Credencial</a:t>
            </a:r>
            <a:r>
              <a:rPr lang="fr-FR" dirty="0"/>
              <a:t> = Base64</a:t>
            </a:r>
          </a:p>
        </p:txBody>
      </p:sp>
      <p:sp>
        <p:nvSpPr>
          <p:cNvPr id="25" name="ZoneTexte 24">
            <a:extLst>
              <a:ext uri="{FF2B5EF4-FFF2-40B4-BE49-F238E27FC236}">
                <a16:creationId xmlns:a16="http://schemas.microsoft.com/office/drawing/2014/main" id="{CDE61372-453F-468B-B1F2-DF8A1BEF7DCD}"/>
              </a:ext>
            </a:extLst>
          </p:cNvPr>
          <p:cNvSpPr txBox="1"/>
          <p:nvPr/>
        </p:nvSpPr>
        <p:spPr>
          <a:xfrm>
            <a:off x="314790" y="2207224"/>
            <a:ext cx="612604" cy="312073"/>
          </a:xfrm>
          <a:prstGeom prst="rect">
            <a:avLst/>
          </a:prstGeom>
          <a:noFill/>
        </p:spPr>
        <p:txBody>
          <a:bodyPr wrap="none" rtlCol="0">
            <a:spAutoFit/>
          </a:bodyPr>
          <a:lstStyle/>
          <a:p>
            <a:r>
              <a:rPr lang="fr-FR" dirty="0">
                <a:solidFill>
                  <a:schemeClr val="bg1"/>
                </a:solidFill>
              </a:rPr>
              <a:t>Client</a:t>
            </a:r>
          </a:p>
        </p:txBody>
      </p:sp>
      <p:sp>
        <p:nvSpPr>
          <p:cNvPr id="26" name="Rectangle 25">
            <a:extLst>
              <a:ext uri="{FF2B5EF4-FFF2-40B4-BE49-F238E27FC236}">
                <a16:creationId xmlns:a16="http://schemas.microsoft.com/office/drawing/2014/main" id="{50FA246F-2548-467C-AE86-8DDCCB683823}"/>
              </a:ext>
            </a:extLst>
          </p:cNvPr>
          <p:cNvSpPr/>
          <p:nvPr/>
        </p:nvSpPr>
        <p:spPr>
          <a:xfrm>
            <a:off x="4761995" y="2519297"/>
            <a:ext cx="5426389" cy="861774"/>
          </a:xfrm>
          <a:prstGeom prst="rect">
            <a:avLst/>
          </a:prstGeom>
          <a:ln>
            <a:solidFill>
              <a:schemeClr val="bg2">
                <a:lumMod val="75000"/>
              </a:schemeClr>
            </a:solidFill>
          </a:ln>
        </p:spPr>
        <p:txBody>
          <a:bodyPr wrap="square">
            <a:spAutoFit/>
          </a:bodyPr>
          <a:lstStyle/>
          <a:p>
            <a:r>
              <a:rPr lang="fr-FR" sz="1000" dirty="0" err="1"/>
              <a:t>HttpResponse</a:t>
            </a:r>
            <a:r>
              <a:rPr lang="fr-FR" sz="1000" dirty="0"/>
              <a:t>&lt;String&gt; </a:t>
            </a:r>
            <a:r>
              <a:rPr lang="fr-FR" sz="1000" dirty="0" err="1"/>
              <a:t>response</a:t>
            </a:r>
            <a:r>
              <a:rPr lang="fr-FR" sz="1000" dirty="0"/>
              <a:t> = </a:t>
            </a:r>
            <a:r>
              <a:rPr lang="fr-FR" sz="1000" dirty="0" err="1"/>
              <a:t>Unirest.post</a:t>
            </a:r>
            <a:r>
              <a:rPr lang="fr-FR" sz="1000" dirty="0"/>
              <a:t>("https://plus.dnb.com/v2/</a:t>
            </a:r>
            <a:r>
              <a:rPr lang="fr-FR" sz="1000" dirty="0" err="1"/>
              <a:t>token</a:t>
            </a:r>
            <a:r>
              <a:rPr lang="fr-FR" sz="1000" dirty="0"/>
              <a:t>")  </a:t>
            </a:r>
          </a:p>
          <a:p>
            <a:r>
              <a:rPr lang="fr-FR" sz="1000" dirty="0"/>
              <a:t>.header("</a:t>
            </a:r>
            <a:r>
              <a:rPr lang="fr-FR" sz="1000" b="1" dirty="0">
                <a:solidFill>
                  <a:schemeClr val="bg2">
                    <a:lumMod val="75000"/>
                  </a:schemeClr>
                </a:solidFill>
              </a:rPr>
              <a:t>Content-Type</a:t>
            </a:r>
            <a:r>
              <a:rPr lang="fr-FR" sz="1000" dirty="0"/>
              <a:t>", "</a:t>
            </a:r>
            <a:r>
              <a:rPr lang="fr-FR" sz="1000" dirty="0">
                <a:solidFill>
                  <a:schemeClr val="bg2">
                    <a:lumMod val="75000"/>
                  </a:schemeClr>
                </a:solidFill>
              </a:rPr>
              <a:t>application/</a:t>
            </a:r>
            <a:r>
              <a:rPr lang="fr-FR" sz="1000" dirty="0" err="1">
                <a:solidFill>
                  <a:schemeClr val="bg2">
                    <a:lumMod val="75000"/>
                  </a:schemeClr>
                </a:solidFill>
              </a:rPr>
              <a:t>json</a:t>
            </a:r>
            <a:r>
              <a:rPr lang="fr-FR" sz="1000" dirty="0"/>
              <a:t>")  </a:t>
            </a:r>
          </a:p>
          <a:p>
            <a:r>
              <a:rPr lang="fr-FR" sz="1000" dirty="0"/>
              <a:t>.header("</a:t>
            </a:r>
            <a:r>
              <a:rPr lang="fr-FR" sz="1000" b="1" dirty="0" err="1">
                <a:solidFill>
                  <a:schemeClr val="bg2">
                    <a:lumMod val="75000"/>
                  </a:schemeClr>
                </a:solidFill>
              </a:rPr>
              <a:t>Authorization</a:t>
            </a:r>
            <a:r>
              <a:rPr lang="fr-FR" sz="1000" dirty="0"/>
              <a:t>", "</a:t>
            </a:r>
            <a:r>
              <a:rPr lang="fr-FR" sz="1000" b="1" dirty="0">
                <a:solidFill>
                  <a:schemeClr val="bg2">
                    <a:lumMod val="75000"/>
                  </a:schemeClr>
                </a:solidFill>
              </a:rPr>
              <a:t>Basic</a:t>
            </a:r>
            <a:r>
              <a:rPr lang="fr-FR" sz="1000" dirty="0"/>
              <a:t> </a:t>
            </a:r>
            <a:r>
              <a:rPr lang="fr-FR" sz="1000" dirty="0">
                <a:solidFill>
                  <a:srgbClr val="C00000"/>
                </a:solidFill>
              </a:rPr>
              <a:t>Rxxxxs5R0Q6VHNJdXh4NHA4RkxzN2VDaA==</a:t>
            </a:r>
            <a:r>
              <a:rPr lang="fr-FR" sz="1000" dirty="0"/>
              <a:t>")  </a:t>
            </a:r>
          </a:p>
          <a:p>
            <a:r>
              <a:rPr lang="fr-FR" sz="1000" dirty="0"/>
              <a:t>.body("{ \"</a:t>
            </a:r>
            <a:r>
              <a:rPr lang="fr-FR" sz="1000" dirty="0" err="1"/>
              <a:t>grant_type</a:t>
            </a:r>
            <a:r>
              <a:rPr lang="fr-FR" sz="1000" dirty="0"/>
              <a:t>\" : \"</a:t>
            </a:r>
            <a:r>
              <a:rPr lang="fr-FR" sz="1000" dirty="0" err="1"/>
              <a:t>client_credentials</a:t>
            </a:r>
            <a:r>
              <a:rPr lang="fr-FR" sz="1000" dirty="0"/>
              <a:t>\" }")  </a:t>
            </a:r>
          </a:p>
          <a:p>
            <a:r>
              <a:rPr lang="fr-FR" sz="1000" dirty="0"/>
              <a:t>.</a:t>
            </a:r>
            <a:r>
              <a:rPr lang="fr-FR" sz="1000" dirty="0" err="1"/>
              <a:t>asString</a:t>
            </a:r>
            <a:r>
              <a:rPr lang="fr-FR" sz="1000" dirty="0"/>
              <a:t>();</a:t>
            </a:r>
          </a:p>
        </p:txBody>
      </p:sp>
      <p:sp>
        <p:nvSpPr>
          <p:cNvPr id="28" name="ZoneTexte 27">
            <a:extLst>
              <a:ext uri="{FF2B5EF4-FFF2-40B4-BE49-F238E27FC236}">
                <a16:creationId xmlns:a16="http://schemas.microsoft.com/office/drawing/2014/main" id="{F22E95A5-6981-43BA-999B-53C794D4DAF4}"/>
              </a:ext>
            </a:extLst>
          </p:cNvPr>
          <p:cNvSpPr txBox="1"/>
          <p:nvPr/>
        </p:nvSpPr>
        <p:spPr>
          <a:xfrm>
            <a:off x="4688265" y="2223146"/>
            <a:ext cx="1348190" cy="312073"/>
          </a:xfrm>
          <a:prstGeom prst="rect">
            <a:avLst/>
          </a:prstGeom>
          <a:noFill/>
        </p:spPr>
        <p:txBody>
          <a:bodyPr wrap="none" rtlCol="0">
            <a:spAutoFit/>
          </a:bodyPr>
          <a:lstStyle/>
          <a:p>
            <a:r>
              <a:rPr lang="fr-FR" u="sng" dirty="0"/>
              <a:t>Call </a:t>
            </a:r>
            <a:r>
              <a:rPr lang="fr-FR" u="sng" dirty="0" err="1"/>
              <a:t>parameters</a:t>
            </a:r>
            <a:endParaRPr lang="fr-FR" u="sng" dirty="0"/>
          </a:p>
        </p:txBody>
      </p:sp>
      <p:cxnSp>
        <p:nvCxnSpPr>
          <p:cNvPr id="30" name="Connecteur droit avec flèche 29">
            <a:extLst>
              <a:ext uri="{FF2B5EF4-FFF2-40B4-BE49-F238E27FC236}">
                <a16:creationId xmlns:a16="http://schemas.microsoft.com/office/drawing/2014/main" id="{E2BEF8C8-2EE4-46DB-A65E-E2271A084058}"/>
              </a:ext>
            </a:extLst>
          </p:cNvPr>
          <p:cNvCxnSpPr>
            <a:cxnSpLocks/>
          </p:cNvCxnSpPr>
          <p:nvPr/>
        </p:nvCxnSpPr>
        <p:spPr>
          <a:xfrm flipH="1" flipV="1">
            <a:off x="7668022" y="3042878"/>
            <a:ext cx="118034" cy="516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F0C05678-66D3-46D4-B742-81AE77393336}"/>
              </a:ext>
            </a:extLst>
          </p:cNvPr>
          <p:cNvCxnSpPr/>
          <p:nvPr/>
        </p:nvCxnSpPr>
        <p:spPr>
          <a:xfrm flipH="1">
            <a:off x="648988" y="3988014"/>
            <a:ext cx="3600000" cy="0"/>
          </a:xfrm>
          <a:prstGeom prst="straightConnector1">
            <a:avLst/>
          </a:prstGeom>
          <a:ln w="28575">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A0F06DFA-3D6B-498D-88AC-CF443546FCB4}"/>
              </a:ext>
            </a:extLst>
          </p:cNvPr>
          <p:cNvSpPr txBox="1"/>
          <p:nvPr/>
        </p:nvSpPr>
        <p:spPr>
          <a:xfrm>
            <a:off x="4688265" y="3988014"/>
            <a:ext cx="1794530" cy="312073"/>
          </a:xfrm>
          <a:prstGeom prst="rect">
            <a:avLst/>
          </a:prstGeom>
          <a:noFill/>
        </p:spPr>
        <p:txBody>
          <a:bodyPr wrap="none" rtlCol="0">
            <a:spAutoFit/>
          </a:bodyPr>
          <a:lstStyle/>
          <a:p>
            <a:r>
              <a:rPr lang="fr-FR" u="sng" dirty="0" err="1"/>
              <a:t>Returned</a:t>
            </a:r>
            <a:r>
              <a:rPr lang="fr-FR" u="sng" dirty="0"/>
              <a:t> information</a:t>
            </a:r>
          </a:p>
        </p:txBody>
      </p:sp>
      <p:sp>
        <p:nvSpPr>
          <p:cNvPr id="36" name="ZoneTexte 35">
            <a:extLst>
              <a:ext uri="{FF2B5EF4-FFF2-40B4-BE49-F238E27FC236}">
                <a16:creationId xmlns:a16="http://schemas.microsoft.com/office/drawing/2014/main" id="{37796A59-623E-499D-9276-D5ADE35578D1}"/>
              </a:ext>
            </a:extLst>
          </p:cNvPr>
          <p:cNvSpPr txBox="1"/>
          <p:nvPr/>
        </p:nvSpPr>
        <p:spPr>
          <a:xfrm>
            <a:off x="656088" y="3698455"/>
            <a:ext cx="3592900" cy="261610"/>
          </a:xfrm>
          <a:prstGeom prst="rect">
            <a:avLst/>
          </a:prstGeom>
          <a:noFill/>
        </p:spPr>
        <p:txBody>
          <a:bodyPr wrap="square" rtlCol="0">
            <a:spAutoFit/>
          </a:bodyPr>
          <a:lstStyle/>
          <a:p>
            <a:r>
              <a:rPr lang="fr-FR" sz="1100" dirty="0" err="1"/>
              <a:t>Token</a:t>
            </a:r>
            <a:r>
              <a:rPr lang="fr-FR" sz="1100" dirty="0"/>
              <a:t> information:</a:t>
            </a:r>
          </a:p>
        </p:txBody>
      </p:sp>
      <p:sp>
        <p:nvSpPr>
          <p:cNvPr id="37" name="Rectangle 36">
            <a:extLst>
              <a:ext uri="{FF2B5EF4-FFF2-40B4-BE49-F238E27FC236}">
                <a16:creationId xmlns:a16="http://schemas.microsoft.com/office/drawing/2014/main" id="{F5C580BF-BD88-458F-9B44-0CE4D3406BB8}"/>
              </a:ext>
            </a:extLst>
          </p:cNvPr>
          <p:cNvSpPr/>
          <p:nvPr/>
        </p:nvSpPr>
        <p:spPr>
          <a:xfrm>
            <a:off x="673444" y="4101386"/>
            <a:ext cx="3493548" cy="430887"/>
          </a:xfrm>
          <a:prstGeom prst="rect">
            <a:avLst/>
          </a:prstGeom>
        </p:spPr>
        <p:txBody>
          <a:bodyPr wrap="square">
            <a:spAutoFit/>
          </a:bodyPr>
          <a:lstStyle/>
          <a:p>
            <a:pPr marL="171450" indent="-171450">
              <a:buFontTx/>
              <a:buChar char="-"/>
            </a:pPr>
            <a:r>
              <a:rPr lang="fr-FR" sz="1100" b="1" dirty="0" err="1"/>
              <a:t>access_token</a:t>
            </a:r>
            <a:r>
              <a:rPr lang="fr-FR" sz="1100" b="1" dirty="0"/>
              <a:t> </a:t>
            </a:r>
            <a:r>
              <a:rPr lang="fr-FR" sz="1100" dirty="0"/>
              <a:t>: </a:t>
            </a:r>
            <a:r>
              <a:rPr lang="fr-FR" sz="1100" dirty="0" err="1"/>
              <a:t>token</a:t>
            </a:r>
            <a:r>
              <a:rPr lang="fr-FR" sz="1100" dirty="0"/>
              <a:t> </a:t>
            </a:r>
            <a:r>
              <a:rPr lang="fr-FR" sz="1100" dirty="0" err="1"/>
              <a:t>number</a:t>
            </a:r>
            <a:endParaRPr lang="fr-FR" sz="1100" dirty="0"/>
          </a:p>
          <a:p>
            <a:pPr marL="171450" indent="-171450">
              <a:buFontTx/>
              <a:buChar char="-"/>
            </a:pPr>
            <a:r>
              <a:rPr lang="fr-FR" sz="1100" b="1" dirty="0" err="1"/>
              <a:t>expiresIn</a:t>
            </a:r>
            <a:r>
              <a:rPr lang="fr-FR" sz="1100" dirty="0"/>
              <a:t> : </a:t>
            </a:r>
            <a:r>
              <a:rPr lang="fr-FR" sz="1100" dirty="0" err="1"/>
              <a:t>expressed</a:t>
            </a:r>
            <a:r>
              <a:rPr lang="fr-FR" sz="1100" dirty="0"/>
              <a:t> in seconds</a:t>
            </a:r>
          </a:p>
        </p:txBody>
      </p:sp>
      <p:sp>
        <p:nvSpPr>
          <p:cNvPr id="39" name="Rectangle 38">
            <a:extLst>
              <a:ext uri="{FF2B5EF4-FFF2-40B4-BE49-F238E27FC236}">
                <a16:creationId xmlns:a16="http://schemas.microsoft.com/office/drawing/2014/main" id="{B19790F7-F1FB-41FB-9DB3-55411AA20570}"/>
              </a:ext>
            </a:extLst>
          </p:cNvPr>
          <p:cNvSpPr/>
          <p:nvPr/>
        </p:nvSpPr>
        <p:spPr>
          <a:xfrm>
            <a:off x="4761995" y="4300087"/>
            <a:ext cx="5438775" cy="707886"/>
          </a:xfrm>
          <a:prstGeom prst="rect">
            <a:avLst/>
          </a:prstGeom>
          <a:ln>
            <a:solidFill>
              <a:schemeClr val="bg2">
                <a:lumMod val="75000"/>
              </a:schemeClr>
            </a:solidFill>
          </a:ln>
        </p:spPr>
        <p:txBody>
          <a:bodyPr>
            <a:spAutoFit/>
          </a:bodyPr>
          <a:lstStyle/>
          <a:p>
            <a:r>
              <a:rPr lang="fr-FR" sz="1000" dirty="0"/>
              <a:t>{    </a:t>
            </a:r>
          </a:p>
          <a:p>
            <a:r>
              <a:rPr lang="fr-FR" sz="1000" dirty="0"/>
              <a:t>"</a:t>
            </a:r>
            <a:r>
              <a:rPr lang="fr-FR" sz="1000" b="1" dirty="0" err="1">
                <a:solidFill>
                  <a:schemeClr val="bg2">
                    <a:lumMod val="75000"/>
                  </a:schemeClr>
                </a:solidFill>
              </a:rPr>
              <a:t>access_token</a:t>
            </a:r>
            <a:r>
              <a:rPr lang="fr-FR" sz="1000" dirty="0"/>
              <a:t>": "</a:t>
            </a:r>
            <a:r>
              <a:rPr lang="fr-FR" sz="1000" dirty="0">
                <a:solidFill>
                  <a:schemeClr val="bg2">
                    <a:lumMod val="75000"/>
                  </a:schemeClr>
                </a:solidFill>
              </a:rPr>
              <a:t>k8wf061Fn4ZO4H4L5xA4CIOy7DNA</a:t>
            </a:r>
            <a:r>
              <a:rPr lang="fr-FR" sz="1000" dirty="0"/>
              <a:t>",    </a:t>
            </a:r>
          </a:p>
          <a:p>
            <a:r>
              <a:rPr lang="fr-FR" sz="1000" dirty="0"/>
              <a:t>"</a:t>
            </a:r>
            <a:r>
              <a:rPr lang="fr-FR" sz="1000" b="1" dirty="0" err="1">
                <a:solidFill>
                  <a:schemeClr val="bg2">
                    <a:lumMod val="75000"/>
                  </a:schemeClr>
                </a:solidFill>
              </a:rPr>
              <a:t>expiresIn</a:t>
            </a:r>
            <a:r>
              <a:rPr lang="fr-FR" sz="1000" dirty="0"/>
              <a:t>": </a:t>
            </a:r>
            <a:r>
              <a:rPr lang="fr-FR" sz="1000" dirty="0">
                <a:solidFill>
                  <a:schemeClr val="bg2">
                    <a:lumMod val="75000"/>
                  </a:schemeClr>
                </a:solidFill>
              </a:rPr>
              <a:t>86400</a:t>
            </a:r>
          </a:p>
          <a:p>
            <a:r>
              <a:rPr lang="fr-FR" sz="1000" dirty="0"/>
              <a:t>}</a:t>
            </a:r>
          </a:p>
        </p:txBody>
      </p:sp>
      <p:sp>
        <p:nvSpPr>
          <p:cNvPr id="40" name="ZoneTexte 39">
            <a:extLst>
              <a:ext uri="{FF2B5EF4-FFF2-40B4-BE49-F238E27FC236}">
                <a16:creationId xmlns:a16="http://schemas.microsoft.com/office/drawing/2014/main" id="{8C80CB41-52DD-42CE-BC6E-CFFB692B9E53}"/>
              </a:ext>
            </a:extLst>
          </p:cNvPr>
          <p:cNvSpPr txBox="1"/>
          <p:nvPr/>
        </p:nvSpPr>
        <p:spPr>
          <a:xfrm>
            <a:off x="636851" y="2525906"/>
            <a:ext cx="3649241" cy="261610"/>
          </a:xfrm>
          <a:prstGeom prst="rect">
            <a:avLst/>
          </a:prstGeom>
          <a:noFill/>
        </p:spPr>
        <p:txBody>
          <a:bodyPr wrap="square" rtlCol="0">
            <a:spAutoFit/>
          </a:bodyPr>
          <a:lstStyle/>
          <a:p>
            <a:r>
              <a:rPr lang="fr-FR" sz="1100" dirty="0" err="1"/>
              <a:t>Token</a:t>
            </a:r>
            <a:r>
              <a:rPr lang="fr-FR" sz="1100" dirty="0"/>
              <a:t> </a:t>
            </a:r>
            <a:r>
              <a:rPr lang="fr-FR" sz="1100" dirty="0" err="1"/>
              <a:t>retrieval</a:t>
            </a:r>
            <a:r>
              <a:rPr lang="fr-FR" sz="1100" dirty="0"/>
              <a:t>: https://plus.dnb.com/v2/token</a:t>
            </a:r>
          </a:p>
        </p:txBody>
      </p:sp>
      <p:sp>
        <p:nvSpPr>
          <p:cNvPr id="41" name="ZoneTexte 40">
            <a:extLst>
              <a:ext uri="{FF2B5EF4-FFF2-40B4-BE49-F238E27FC236}">
                <a16:creationId xmlns:a16="http://schemas.microsoft.com/office/drawing/2014/main" id="{BAFCECB6-366C-4EE3-8826-EE101533871C}"/>
              </a:ext>
            </a:extLst>
          </p:cNvPr>
          <p:cNvSpPr txBox="1"/>
          <p:nvPr/>
        </p:nvSpPr>
        <p:spPr>
          <a:xfrm>
            <a:off x="6190373" y="5057400"/>
            <a:ext cx="2260940" cy="312073"/>
          </a:xfrm>
          <a:prstGeom prst="rect">
            <a:avLst/>
          </a:prstGeom>
          <a:noFill/>
        </p:spPr>
        <p:txBody>
          <a:bodyPr wrap="none" rtlCol="0">
            <a:spAutoFit/>
          </a:bodyPr>
          <a:lstStyle/>
          <a:p>
            <a:r>
              <a:rPr lang="fr-FR" dirty="0" err="1"/>
              <a:t>Token</a:t>
            </a:r>
            <a:r>
              <a:rPr lang="fr-FR" dirty="0"/>
              <a:t> </a:t>
            </a:r>
            <a:r>
              <a:rPr lang="fr-FR" dirty="0" err="1"/>
              <a:t>available</a:t>
            </a:r>
            <a:r>
              <a:rPr lang="fr-FR" dirty="0"/>
              <a:t> for 24 </a:t>
            </a:r>
            <a:r>
              <a:rPr lang="fr-FR" dirty="0" err="1"/>
              <a:t>hours</a:t>
            </a:r>
            <a:endParaRPr lang="fr-FR" dirty="0"/>
          </a:p>
        </p:txBody>
      </p:sp>
      <p:cxnSp>
        <p:nvCxnSpPr>
          <p:cNvPr id="42" name="Connecteur droit avec flèche 41">
            <a:extLst>
              <a:ext uri="{FF2B5EF4-FFF2-40B4-BE49-F238E27FC236}">
                <a16:creationId xmlns:a16="http://schemas.microsoft.com/office/drawing/2014/main" id="{553C9CBC-C6F3-4B63-BC9A-A057C168FF21}"/>
              </a:ext>
            </a:extLst>
          </p:cNvPr>
          <p:cNvCxnSpPr>
            <a:cxnSpLocks/>
            <a:stCxn id="41" idx="1"/>
          </p:cNvCxnSpPr>
          <p:nvPr/>
        </p:nvCxnSpPr>
        <p:spPr>
          <a:xfrm flipH="1" flipV="1">
            <a:off x="5817929" y="4749621"/>
            <a:ext cx="372444" cy="46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8C4EA810-4462-460A-AE1B-070C90BBDC7B}"/>
              </a:ext>
            </a:extLst>
          </p:cNvPr>
          <p:cNvSpPr txBox="1"/>
          <p:nvPr/>
        </p:nvSpPr>
        <p:spPr>
          <a:xfrm>
            <a:off x="9343220" y="5614916"/>
            <a:ext cx="1493422" cy="312073"/>
          </a:xfrm>
          <a:prstGeom prst="rect">
            <a:avLst/>
          </a:prstGeom>
          <a:noFill/>
        </p:spPr>
        <p:txBody>
          <a:bodyPr wrap="none" rtlCol="0">
            <a:spAutoFit/>
          </a:bodyPr>
          <a:lstStyle/>
          <a:p>
            <a:r>
              <a:rPr lang="en-US" i="1" dirty="0"/>
              <a:t>Java code snippet</a:t>
            </a:r>
          </a:p>
        </p:txBody>
      </p:sp>
      <p:sp>
        <p:nvSpPr>
          <p:cNvPr id="3" name="ZoneTexte 2">
            <a:extLst>
              <a:ext uri="{FF2B5EF4-FFF2-40B4-BE49-F238E27FC236}">
                <a16:creationId xmlns:a16="http://schemas.microsoft.com/office/drawing/2014/main" id="{53263D50-FC54-4E7E-8BC9-42FC123701FE}"/>
              </a:ext>
            </a:extLst>
          </p:cNvPr>
          <p:cNvSpPr txBox="1"/>
          <p:nvPr/>
        </p:nvSpPr>
        <p:spPr>
          <a:xfrm>
            <a:off x="854145" y="2980803"/>
            <a:ext cx="2992935" cy="312073"/>
          </a:xfrm>
          <a:prstGeom prst="rect">
            <a:avLst/>
          </a:prstGeom>
          <a:noFill/>
        </p:spPr>
        <p:txBody>
          <a:bodyPr wrap="none" rtlCol="0">
            <a:spAutoFit/>
          </a:bodyPr>
          <a:lstStyle/>
          <a:p>
            <a:r>
              <a:rPr lang="en-US" dirty="0"/>
              <a:t>Encrypting Base 64 (Login : password)</a:t>
            </a:r>
          </a:p>
        </p:txBody>
      </p:sp>
    </p:spTree>
    <p:extLst>
      <p:ext uri="{BB962C8B-B14F-4D97-AF65-F5344CB8AC3E}">
        <p14:creationId xmlns:p14="http://schemas.microsoft.com/office/powerpoint/2010/main" val="216135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308125" y="1443963"/>
            <a:ext cx="6853761" cy="1306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807" dirty="0" err="1">
                <a:solidFill>
                  <a:schemeClr val="bg2">
                    <a:lumMod val="75000"/>
                  </a:schemeClr>
                </a:solidFill>
              </a:rPr>
              <a:t>Search</a:t>
            </a:r>
            <a:r>
              <a:rPr lang="fr-FR" sz="3807" dirty="0">
                <a:solidFill>
                  <a:schemeClr val="bg2">
                    <a:lumMod val="75000"/>
                  </a:schemeClr>
                </a:solidFill>
              </a:rPr>
              <a:t> process</a:t>
            </a:r>
          </a:p>
          <a:p>
            <a:pPr algn="ctr"/>
            <a:r>
              <a:rPr lang="fr-FR" sz="2800" dirty="0" err="1">
                <a:solidFill>
                  <a:schemeClr val="bg2">
                    <a:lumMod val="75000"/>
                  </a:schemeClr>
                </a:solidFill>
              </a:rPr>
              <a:t>Company</a:t>
            </a:r>
            <a:r>
              <a:rPr lang="fr-FR" sz="2800" dirty="0">
                <a:solidFill>
                  <a:schemeClr val="bg2">
                    <a:lumMod val="75000"/>
                  </a:schemeClr>
                </a:solidFill>
              </a:rPr>
              <a:t> identification</a:t>
            </a:r>
          </a:p>
        </p:txBody>
      </p:sp>
    </p:spTree>
    <p:extLst>
      <p:ext uri="{BB962C8B-B14F-4D97-AF65-F5344CB8AC3E}">
        <p14:creationId xmlns:p14="http://schemas.microsoft.com/office/powerpoint/2010/main" val="290314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41C7B62-40DC-487A-98DF-B4F136B1B3C8}"/>
              </a:ext>
            </a:extLst>
          </p:cNvPr>
          <p:cNvSpPr/>
          <p:nvPr/>
        </p:nvSpPr>
        <p:spPr>
          <a:xfrm>
            <a:off x="112558" y="1035696"/>
            <a:ext cx="914400" cy="312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2"/>
          <p:cNvSpPr txBox="1">
            <a:spLocks/>
          </p:cNvSpPr>
          <p:nvPr/>
        </p:nvSpPr>
        <p:spPr>
          <a:xfrm>
            <a:off x="176028" y="42044"/>
            <a:ext cx="10330049" cy="497584"/>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200" b="1" dirty="0" err="1">
                <a:solidFill>
                  <a:schemeClr val="bg2">
                    <a:lumMod val="75000"/>
                  </a:schemeClr>
                </a:solidFill>
              </a:rPr>
              <a:t>Search</a:t>
            </a:r>
            <a:r>
              <a:rPr lang="fr-FR" sz="3200" b="1" dirty="0">
                <a:solidFill>
                  <a:schemeClr val="bg2">
                    <a:lumMod val="75000"/>
                  </a:schemeClr>
                </a:solidFill>
              </a:rPr>
              <a:t> </a:t>
            </a:r>
            <a:r>
              <a:rPr lang="fr-FR" sz="3200" b="1" dirty="0" err="1">
                <a:solidFill>
                  <a:schemeClr val="bg2">
                    <a:lumMod val="75000"/>
                  </a:schemeClr>
                </a:solidFill>
              </a:rPr>
              <a:t>method</a:t>
            </a:r>
            <a:r>
              <a:rPr lang="fr-FR" sz="3200" b="1" dirty="0">
                <a:solidFill>
                  <a:schemeClr val="bg2">
                    <a:lumMod val="75000"/>
                  </a:schemeClr>
                </a:solidFill>
              </a:rPr>
              <a:t> – </a:t>
            </a:r>
            <a:r>
              <a:rPr lang="fr-FR" sz="3200" b="1" dirty="0" err="1">
                <a:solidFill>
                  <a:schemeClr val="bg2">
                    <a:lumMod val="75000"/>
                  </a:schemeClr>
                </a:solidFill>
              </a:rPr>
              <a:t>cleanseMatch</a:t>
            </a:r>
            <a:r>
              <a:rPr lang="fr-FR" sz="3200" b="1" dirty="0">
                <a:solidFill>
                  <a:schemeClr val="bg2">
                    <a:lumMod val="75000"/>
                  </a:schemeClr>
                </a:solidFill>
              </a:rPr>
              <a:t> – call </a:t>
            </a:r>
            <a:r>
              <a:rPr lang="fr-FR" sz="3200" b="1" dirty="0" err="1">
                <a:solidFill>
                  <a:schemeClr val="bg2">
                    <a:lumMod val="75000"/>
                  </a:schemeClr>
                </a:solidFill>
              </a:rPr>
              <a:t>sequence</a:t>
            </a:r>
            <a:endParaRPr lang="fr-FR" sz="3200" b="1" dirty="0">
              <a:solidFill>
                <a:schemeClr val="bg2">
                  <a:lumMod val="75000"/>
                </a:schemeClr>
              </a:solidFill>
              <a:latin typeface="+mn-lt"/>
              <a:ea typeface="+mn-ea"/>
              <a:cs typeface="+mn-cs"/>
            </a:endParaRPr>
          </a:p>
        </p:txBody>
      </p:sp>
      <p:sp>
        <p:nvSpPr>
          <p:cNvPr id="2" name="ZoneTexte 1">
            <a:extLst>
              <a:ext uri="{FF2B5EF4-FFF2-40B4-BE49-F238E27FC236}">
                <a16:creationId xmlns:a16="http://schemas.microsoft.com/office/drawing/2014/main" id="{E5F18E3D-90AF-4EB9-9168-326AB26DAB7A}"/>
              </a:ext>
            </a:extLst>
          </p:cNvPr>
          <p:cNvSpPr txBox="1"/>
          <p:nvPr/>
        </p:nvSpPr>
        <p:spPr>
          <a:xfrm>
            <a:off x="251320" y="495171"/>
            <a:ext cx="6976012" cy="461665"/>
          </a:xfrm>
          <a:prstGeom prst="rect">
            <a:avLst/>
          </a:prstGeom>
          <a:noFill/>
        </p:spPr>
        <p:txBody>
          <a:bodyPr wrap="none" rtlCol="0">
            <a:spAutoFit/>
          </a:bodyPr>
          <a:lstStyle/>
          <a:p>
            <a:r>
              <a:rPr lang="fr-FR" sz="1200" b="1" dirty="0" err="1"/>
              <a:t>Purpose</a:t>
            </a:r>
            <a:r>
              <a:rPr lang="fr-FR" sz="1200" dirty="0"/>
              <a:t> : </a:t>
            </a:r>
            <a:r>
              <a:rPr lang="fr-FR" sz="1200" dirty="0" err="1"/>
              <a:t>Search</a:t>
            </a:r>
            <a:r>
              <a:rPr lang="fr-FR" sz="1200" dirty="0"/>
              <a:t> for a </a:t>
            </a:r>
            <a:r>
              <a:rPr lang="fr-FR" sz="1200" dirty="0" err="1"/>
              <a:t>third</a:t>
            </a:r>
            <a:r>
              <a:rPr lang="fr-FR" sz="1200" dirty="0"/>
              <a:t> party</a:t>
            </a:r>
          </a:p>
          <a:p>
            <a:r>
              <a:rPr lang="fr-FR" sz="1200" b="1" dirty="0" err="1"/>
              <a:t>Detailed</a:t>
            </a:r>
            <a:r>
              <a:rPr lang="fr-FR" sz="1200" b="1" dirty="0"/>
              <a:t> documentation</a:t>
            </a:r>
            <a:r>
              <a:rPr lang="fr-FR" sz="1200" dirty="0"/>
              <a:t>: </a:t>
            </a:r>
            <a:r>
              <a:rPr lang="fr-FR" sz="1200" u="sng" dirty="0">
                <a:hlinkClick r:id="rId3"/>
              </a:rPr>
              <a:t>https://directplus.documentation.dnb.com/openAPI.html?apiID=IDRCleanseMatch</a:t>
            </a:r>
            <a:endParaRPr lang="fr-FR" sz="1200" dirty="0"/>
          </a:p>
        </p:txBody>
      </p:sp>
      <p:sp>
        <p:nvSpPr>
          <p:cNvPr id="27" name="Rectangle 26">
            <a:extLst>
              <a:ext uri="{FF2B5EF4-FFF2-40B4-BE49-F238E27FC236}">
                <a16:creationId xmlns:a16="http://schemas.microsoft.com/office/drawing/2014/main" id="{24847383-B364-4FBB-AD65-FA0C5B8056A9}"/>
              </a:ext>
            </a:extLst>
          </p:cNvPr>
          <p:cNvSpPr/>
          <p:nvPr/>
        </p:nvSpPr>
        <p:spPr>
          <a:xfrm flipH="1">
            <a:off x="422910" y="1392512"/>
            <a:ext cx="45719" cy="46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A516796E-6E20-4A6E-AE8A-4BA55FD5BD84}"/>
              </a:ext>
            </a:extLst>
          </p:cNvPr>
          <p:cNvSpPr txBox="1"/>
          <p:nvPr/>
        </p:nvSpPr>
        <p:spPr>
          <a:xfrm>
            <a:off x="251320" y="1042305"/>
            <a:ext cx="612604" cy="312073"/>
          </a:xfrm>
          <a:prstGeom prst="rect">
            <a:avLst/>
          </a:prstGeom>
          <a:noFill/>
        </p:spPr>
        <p:txBody>
          <a:bodyPr wrap="none" rtlCol="0">
            <a:spAutoFit/>
          </a:bodyPr>
          <a:lstStyle/>
          <a:p>
            <a:r>
              <a:rPr lang="fr-FR" dirty="0">
                <a:solidFill>
                  <a:schemeClr val="bg1"/>
                </a:solidFill>
              </a:rPr>
              <a:t>Client</a:t>
            </a:r>
          </a:p>
        </p:txBody>
      </p:sp>
      <p:cxnSp>
        <p:nvCxnSpPr>
          <p:cNvPr id="33" name="Connecteur droit avec flèche 32">
            <a:extLst>
              <a:ext uri="{FF2B5EF4-FFF2-40B4-BE49-F238E27FC236}">
                <a16:creationId xmlns:a16="http://schemas.microsoft.com/office/drawing/2014/main" id="{E27F943D-6DF0-4236-A420-AEAFCB834C44}"/>
              </a:ext>
            </a:extLst>
          </p:cNvPr>
          <p:cNvCxnSpPr>
            <a:cxnSpLocks/>
          </p:cNvCxnSpPr>
          <p:nvPr/>
        </p:nvCxnSpPr>
        <p:spPr>
          <a:xfrm>
            <a:off x="498448" y="1507046"/>
            <a:ext cx="10044000"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80AFB6D-BADE-411D-9E2B-50B3980E34D4}"/>
              </a:ext>
            </a:extLst>
          </p:cNvPr>
          <p:cNvSpPr/>
          <p:nvPr/>
        </p:nvSpPr>
        <p:spPr>
          <a:xfrm>
            <a:off x="10191668" y="1052419"/>
            <a:ext cx="620358" cy="312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3" name="Image 42">
            <a:extLst>
              <a:ext uri="{FF2B5EF4-FFF2-40B4-BE49-F238E27FC236}">
                <a16:creationId xmlns:a16="http://schemas.microsoft.com/office/drawing/2014/main" id="{96800FD7-56AB-42FB-BB0A-62F8B0FE1ED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191668" y="1051353"/>
            <a:ext cx="620358" cy="312064"/>
          </a:xfrm>
          <a:prstGeom prst="rect">
            <a:avLst/>
          </a:prstGeom>
          <a:ln>
            <a:noFill/>
          </a:ln>
        </p:spPr>
      </p:pic>
      <p:sp>
        <p:nvSpPr>
          <p:cNvPr id="45" name="ZoneTexte 44">
            <a:extLst>
              <a:ext uri="{FF2B5EF4-FFF2-40B4-BE49-F238E27FC236}">
                <a16:creationId xmlns:a16="http://schemas.microsoft.com/office/drawing/2014/main" id="{F339F998-A9B6-4E10-B061-164BA07D75FD}"/>
              </a:ext>
            </a:extLst>
          </p:cNvPr>
          <p:cNvSpPr txBox="1"/>
          <p:nvPr/>
        </p:nvSpPr>
        <p:spPr>
          <a:xfrm>
            <a:off x="952696" y="1271498"/>
            <a:ext cx="4101448" cy="261610"/>
          </a:xfrm>
          <a:prstGeom prst="rect">
            <a:avLst/>
          </a:prstGeom>
          <a:noFill/>
        </p:spPr>
        <p:txBody>
          <a:bodyPr wrap="square" rtlCol="0">
            <a:spAutoFit/>
          </a:bodyPr>
          <a:lstStyle/>
          <a:p>
            <a:r>
              <a:rPr lang="fr-FR" sz="1100" dirty="0"/>
              <a:t>Method URL: </a:t>
            </a:r>
            <a:r>
              <a:rPr lang="fr-FR" sz="1100" dirty="0">
                <a:highlight>
                  <a:srgbClr val="ED7D31"/>
                </a:highlight>
              </a:rPr>
              <a:t>https://plus.dnb.com/v1/match/cleanseMatch</a:t>
            </a:r>
          </a:p>
        </p:txBody>
      </p:sp>
      <p:sp>
        <p:nvSpPr>
          <p:cNvPr id="48" name="ZoneTexte 47">
            <a:extLst>
              <a:ext uri="{FF2B5EF4-FFF2-40B4-BE49-F238E27FC236}">
                <a16:creationId xmlns:a16="http://schemas.microsoft.com/office/drawing/2014/main" id="{33669E4B-A079-44A9-91E8-61689EE59460}"/>
              </a:ext>
            </a:extLst>
          </p:cNvPr>
          <p:cNvSpPr txBox="1"/>
          <p:nvPr/>
        </p:nvSpPr>
        <p:spPr>
          <a:xfrm rot="16200000">
            <a:off x="-852485" y="2541245"/>
            <a:ext cx="2072639" cy="312073"/>
          </a:xfrm>
          <a:prstGeom prst="rect">
            <a:avLst/>
          </a:prstGeom>
          <a:noFill/>
        </p:spPr>
        <p:txBody>
          <a:bodyPr wrap="square" rtlCol="0">
            <a:spAutoFit/>
          </a:bodyPr>
          <a:lstStyle/>
          <a:p>
            <a:pPr algn="ctr"/>
            <a:r>
              <a:rPr lang="fr-FR" b="1" u="sng" dirty="0" err="1">
                <a:solidFill>
                  <a:srgbClr val="FF9933"/>
                </a:solidFill>
              </a:rPr>
              <a:t>Query</a:t>
            </a:r>
            <a:r>
              <a:rPr lang="fr-FR" b="1" u="sng" dirty="0">
                <a:solidFill>
                  <a:srgbClr val="FF9933"/>
                </a:solidFill>
              </a:rPr>
              <a:t> </a:t>
            </a:r>
            <a:r>
              <a:rPr lang="fr-FR" b="1" u="sng" dirty="0" err="1">
                <a:solidFill>
                  <a:srgbClr val="FF9933"/>
                </a:solidFill>
              </a:rPr>
              <a:t>parameters</a:t>
            </a:r>
            <a:endParaRPr lang="fr-FR" b="1" u="sng" dirty="0">
              <a:solidFill>
                <a:srgbClr val="FF9933"/>
              </a:solidFill>
            </a:endParaRPr>
          </a:p>
        </p:txBody>
      </p:sp>
      <p:graphicFrame>
        <p:nvGraphicFramePr>
          <p:cNvPr id="4" name="Tableau 4">
            <a:extLst>
              <a:ext uri="{FF2B5EF4-FFF2-40B4-BE49-F238E27FC236}">
                <a16:creationId xmlns:a16="http://schemas.microsoft.com/office/drawing/2014/main" id="{AF7638CA-B4B0-46CB-9F4E-11C901DBF4B2}"/>
              </a:ext>
            </a:extLst>
          </p:cNvPr>
          <p:cNvGraphicFramePr>
            <a:graphicFrameLocks noGrp="1"/>
          </p:cNvGraphicFramePr>
          <p:nvPr>
            <p:extLst>
              <p:ext uri="{D42A27DB-BD31-4B8C-83A1-F6EECF244321}">
                <p14:modId xmlns:p14="http://schemas.microsoft.com/office/powerpoint/2010/main" val="2315512689"/>
              </p:ext>
            </p:extLst>
          </p:nvPr>
        </p:nvGraphicFramePr>
        <p:xfrm>
          <a:off x="550774" y="1660963"/>
          <a:ext cx="9912471" cy="2072640"/>
        </p:xfrm>
        <a:graphic>
          <a:graphicData uri="http://schemas.openxmlformats.org/drawingml/2006/table">
            <a:tbl>
              <a:tblPr firstRow="1" bandRow="1">
                <a:tableStyleId>{5C22544A-7EE6-4342-B048-85BDC9FD1C3A}</a:tableStyleId>
              </a:tblPr>
              <a:tblGrid>
                <a:gridCol w="1794193">
                  <a:extLst>
                    <a:ext uri="{9D8B030D-6E8A-4147-A177-3AD203B41FA5}">
                      <a16:colId xmlns:a16="http://schemas.microsoft.com/office/drawing/2014/main" val="1539493500"/>
                    </a:ext>
                  </a:extLst>
                </a:gridCol>
                <a:gridCol w="2256639">
                  <a:extLst>
                    <a:ext uri="{9D8B030D-6E8A-4147-A177-3AD203B41FA5}">
                      <a16:colId xmlns:a16="http://schemas.microsoft.com/office/drawing/2014/main" val="3089411599"/>
                    </a:ext>
                  </a:extLst>
                </a:gridCol>
                <a:gridCol w="5861639">
                  <a:extLst>
                    <a:ext uri="{9D8B030D-6E8A-4147-A177-3AD203B41FA5}">
                      <a16:colId xmlns:a16="http://schemas.microsoft.com/office/drawing/2014/main" val="3059947495"/>
                    </a:ext>
                  </a:extLst>
                </a:gridCol>
              </a:tblGrid>
              <a:tr h="198629">
                <a:tc>
                  <a:txBody>
                    <a:bodyPr/>
                    <a:lstStyle/>
                    <a:p>
                      <a:pPr algn="ctr"/>
                      <a:r>
                        <a:rPr lang="fr-FR" sz="1000" dirty="0" err="1"/>
                        <a:t>Parameter</a:t>
                      </a:r>
                      <a:endParaRPr lang="fr-FR" sz="1000" dirty="0"/>
                    </a:p>
                  </a:txBody>
                  <a:tcPr anchor="ctr"/>
                </a:tc>
                <a:tc>
                  <a:txBody>
                    <a:bodyPr/>
                    <a:lstStyle/>
                    <a:p>
                      <a:pPr algn="ctr"/>
                      <a:r>
                        <a:rPr lang="fr-FR" sz="1000" dirty="0"/>
                        <a:t>Description</a:t>
                      </a:r>
                    </a:p>
                  </a:txBody>
                  <a:tcPr anchor="ctr"/>
                </a:tc>
                <a:tc>
                  <a:txBody>
                    <a:bodyPr/>
                    <a:lstStyle/>
                    <a:p>
                      <a:pPr algn="ctr"/>
                      <a:r>
                        <a:rPr lang="fr-FR" sz="1000" dirty="0"/>
                        <a:t>Example</a:t>
                      </a:r>
                    </a:p>
                  </a:txBody>
                  <a:tcPr anchor="ctr"/>
                </a:tc>
                <a:extLst>
                  <a:ext uri="{0D108BD9-81ED-4DB2-BD59-A6C34878D82A}">
                    <a16:rowId xmlns:a16="http://schemas.microsoft.com/office/drawing/2014/main" val="1387915840"/>
                  </a:ext>
                </a:extLst>
              </a:tr>
              <a:tr h="0">
                <a:tc>
                  <a:txBody>
                    <a:bodyPr/>
                    <a:lstStyle/>
                    <a:p>
                      <a:pPr marL="0" algn="l" defTabSz="815919" rtl="0" eaLnBrk="1" latinLnBrk="0" hangingPunct="1"/>
                      <a:r>
                        <a:rPr lang="fr-FR" sz="800" b="0" kern="1200" dirty="0" err="1">
                          <a:solidFill>
                            <a:schemeClr val="dk1"/>
                          </a:solidFill>
                          <a:latin typeface="+mn-lt"/>
                          <a:ea typeface="+mn-ea"/>
                          <a:cs typeface="+mn-cs"/>
                        </a:rPr>
                        <a:t>autorization</a:t>
                      </a:r>
                      <a:endParaRPr lang="fr-FR" sz="800" b="0" kern="1200" dirty="0">
                        <a:solidFill>
                          <a:schemeClr val="dk1"/>
                        </a:solidFill>
                        <a:latin typeface="+mn-lt"/>
                        <a:ea typeface="+mn-ea"/>
                        <a:cs typeface="+mn-cs"/>
                      </a:endParaRPr>
                    </a:p>
                  </a:txBody>
                  <a:tcPr anchor="ctr"/>
                </a:tc>
                <a:tc>
                  <a:txBody>
                    <a:bodyPr/>
                    <a:lstStyle/>
                    <a:p>
                      <a:pPr marL="0" algn="l" defTabSz="815919" rtl="0" eaLnBrk="1" latinLnBrk="0" hangingPunct="1"/>
                      <a:r>
                        <a:rPr lang="fr-FR" sz="800" b="0" kern="1200" dirty="0">
                          <a:solidFill>
                            <a:schemeClr val="dk1"/>
                          </a:solidFill>
                          <a:latin typeface="+mn-lt"/>
                          <a:ea typeface="+mn-ea"/>
                          <a:cs typeface="+mn-cs"/>
                        </a:rPr>
                        <a:t>Identification </a:t>
                      </a:r>
                      <a:r>
                        <a:rPr lang="fr-FR" sz="800" b="0" kern="1200" dirty="0" err="1">
                          <a:solidFill>
                            <a:schemeClr val="dk1"/>
                          </a:solidFill>
                          <a:latin typeface="+mn-lt"/>
                          <a:ea typeface="+mn-ea"/>
                          <a:cs typeface="+mn-cs"/>
                        </a:rPr>
                        <a:t>token</a:t>
                      </a:r>
                      <a:r>
                        <a:rPr lang="fr-FR" sz="800" b="0" kern="1200" dirty="0">
                          <a:solidFill>
                            <a:schemeClr val="dk1"/>
                          </a:solidFill>
                          <a:latin typeface="+mn-lt"/>
                          <a:ea typeface="+mn-ea"/>
                          <a:cs typeface="+mn-cs"/>
                        </a:rPr>
                        <a:t> </a:t>
                      </a:r>
                      <a:r>
                        <a:rPr lang="fr-FR" sz="800" dirty="0" err="1">
                          <a:solidFill>
                            <a:srgbClr val="FF0000"/>
                          </a:solidFill>
                        </a:rPr>
                        <a:t>mandatory</a:t>
                      </a:r>
                      <a:endParaRPr lang="fr-FR" sz="800" b="0" kern="1200" dirty="0">
                        <a:solidFill>
                          <a:schemeClr val="dk1"/>
                        </a:solidFill>
                        <a:latin typeface="+mn-lt"/>
                        <a:ea typeface="+mn-ea"/>
                        <a:cs typeface="+mn-cs"/>
                      </a:endParaRPr>
                    </a:p>
                  </a:txBody>
                  <a:tcPr/>
                </a:tc>
                <a:tc rowSpan="8">
                  <a:txBody>
                    <a:bodyPr/>
                    <a:lstStyle/>
                    <a:p>
                      <a:r>
                        <a:rPr lang="fr-FR" sz="1100" dirty="0" err="1"/>
                        <a:t>HttpResponse</a:t>
                      </a:r>
                      <a:r>
                        <a:rPr lang="fr-FR" sz="1100" dirty="0"/>
                        <a:t>&lt;String&gt; </a:t>
                      </a:r>
                      <a:r>
                        <a:rPr lang="fr-FR" sz="1100" dirty="0" err="1"/>
                        <a:t>response</a:t>
                      </a:r>
                      <a:r>
                        <a:rPr lang="fr-FR" sz="1100" dirty="0"/>
                        <a:t> = </a:t>
                      </a:r>
                      <a:r>
                        <a:rPr lang="fr-FR" sz="1100" dirty="0" err="1"/>
                        <a:t>Unirest.get</a:t>
                      </a:r>
                      <a:r>
                        <a:rPr lang="fr-FR" sz="1100" dirty="0"/>
                        <a:t>("</a:t>
                      </a:r>
                      <a:r>
                        <a:rPr lang="fr-FR" sz="1100" dirty="0">
                          <a:solidFill>
                            <a:schemeClr val="bg2">
                              <a:lumMod val="75000"/>
                            </a:schemeClr>
                          </a:solidFill>
                        </a:rPr>
                        <a:t>https://plus.dnb.com/v1/match/</a:t>
                      </a:r>
                      <a:r>
                        <a:rPr lang="fr-FR" sz="1100" dirty="0" err="1">
                          <a:solidFill>
                            <a:schemeClr val="bg2">
                              <a:lumMod val="75000"/>
                            </a:schemeClr>
                          </a:solidFill>
                        </a:rPr>
                        <a:t>cleanseMatch</a:t>
                      </a:r>
                      <a:r>
                        <a:rPr lang="fr-FR" sz="1100" dirty="0" err="1"/>
                        <a:t>?</a:t>
                      </a:r>
                      <a:r>
                        <a:rPr lang="fr-FR" sz="1100" b="1" dirty="0" err="1">
                          <a:solidFill>
                            <a:schemeClr val="accent6">
                              <a:lumMod val="75000"/>
                            </a:schemeClr>
                          </a:solidFill>
                        </a:rPr>
                        <a:t>name</a:t>
                      </a:r>
                      <a:r>
                        <a:rPr lang="fr-FR" sz="1100" dirty="0"/>
                        <a:t>=Gorman+Manufacturing&amp;</a:t>
                      </a:r>
                      <a:r>
                        <a:rPr lang="fr-FR" sz="1100" b="1" dirty="0">
                          <a:solidFill>
                            <a:schemeClr val="accent6">
                              <a:lumMod val="75000"/>
                            </a:schemeClr>
                          </a:solidFill>
                        </a:rPr>
                        <a:t>streetAddressLine1</a:t>
                      </a:r>
                      <a:r>
                        <a:rPr lang="fr-FR" sz="1100" dirty="0"/>
                        <a:t>=492%20KOLLER%20STREET&amp;</a:t>
                      </a:r>
                      <a:r>
                        <a:rPr lang="fr-FR" sz="1100" b="1" dirty="0">
                          <a:solidFill>
                            <a:schemeClr val="accent6">
                              <a:lumMod val="75000"/>
                            </a:schemeClr>
                          </a:solidFill>
                        </a:rPr>
                        <a:t>countryISOAlpha2Code</a:t>
                      </a:r>
                      <a:r>
                        <a:rPr lang="fr-FR" sz="1100" dirty="0"/>
                        <a:t>=</a:t>
                      </a:r>
                      <a:r>
                        <a:rPr lang="fr-FR" sz="1100" dirty="0" err="1"/>
                        <a:t>US&amp;</a:t>
                      </a:r>
                      <a:r>
                        <a:rPr lang="fr-FR" sz="1100" b="1" dirty="0" err="1">
                          <a:solidFill>
                            <a:schemeClr val="accent6">
                              <a:lumMod val="75000"/>
                            </a:schemeClr>
                          </a:solidFill>
                        </a:rPr>
                        <a:t>addressLocality</a:t>
                      </a:r>
                      <a:r>
                        <a:rPr lang="fr-FR" sz="1100" dirty="0"/>
                        <a:t>=SAN%20FRANCISCO&amp;</a:t>
                      </a:r>
                      <a:r>
                        <a:rPr lang="fr-FR" sz="1100" b="1" dirty="0">
                          <a:solidFill>
                            <a:schemeClr val="accent6">
                              <a:lumMod val="75000"/>
                            </a:schemeClr>
                          </a:solidFill>
                        </a:rPr>
                        <a:t>addressRegion</a:t>
                      </a:r>
                      <a:r>
                        <a:rPr lang="fr-FR" sz="1100" dirty="0"/>
                        <a:t>=</a:t>
                      </a:r>
                      <a:r>
                        <a:rPr lang="fr-FR" sz="1100" dirty="0" err="1"/>
                        <a:t>CA&amp;</a:t>
                      </a:r>
                      <a:r>
                        <a:rPr lang="fr-FR" sz="1100" b="1" dirty="0" err="1">
                          <a:solidFill>
                            <a:schemeClr val="accent6">
                              <a:lumMod val="75000"/>
                            </a:schemeClr>
                          </a:solidFill>
                        </a:rPr>
                        <a:t>postalCode</a:t>
                      </a:r>
                      <a:r>
                        <a:rPr lang="fr-FR" sz="1100" dirty="0"/>
                        <a:t>=94110&amp;</a:t>
                      </a:r>
                      <a:r>
                        <a:rPr lang="fr-FR" sz="1100" b="1" dirty="0">
                          <a:solidFill>
                            <a:schemeClr val="accent6">
                              <a:lumMod val="75000"/>
                            </a:schemeClr>
                          </a:solidFill>
                        </a:rPr>
                        <a:t>telephoneNumber</a:t>
                      </a:r>
                      <a:r>
                        <a:rPr lang="fr-FR" sz="1100" dirty="0"/>
                        <a:t>=6505550000")  </a:t>
                      </a:r>
                    </a:p>
                    <a:p>
                      <a:r>
                        <a:rPr lang="fr-FR" sz="1100" dirty="0"/>
                        <a:t>.header("</a:t>
                      </a:r>
                      <a:r>
                        <a:rPr lang="fr-FR" sz="1100" dirty="0" err="1"/>
                        <a:t>Authorization</a:t>
                      </a:r>
                      <a:r>
                        <a:rPr lang="fr-FR" sz="1100" dirty="0"/>
                        <a:t>", "</a:t>
                      </a:r>
                      <a:r>
                        <a:rPr lang="fr-FR" sz="1100" dirty="0" err="1"/>
                        <a:t>Bearer</a:t>
                      </a:r>
                      <a:r>
                        <a:rPr lang="fr-FR" sz="1100" dirty="0"/>
                        <a:t> LwVDAj50Ow6kPsuHu1NCb8qJsSZc")  </a:t>
                      </a:r>
                    </a:p>
                    <a:p>
                      <a:r>
                        <a:rPr lang="fr-FR" sz="1100" dirty="0"/>
                        <a:t>.header("Origin", "www.dnb.com")  </a:t>
                      </a:r>
                    </a:p>
                    <a:p>
                      <a:r>
                        <a:rPr lang="fr-FR" sz="1100" dirty="0"/>
                        <a:t>.header("cache-control", "no-cache")  </a:t>
                      </a:r>
                    </a:p>
                    <a:p>
                      <a:r>
                        <a:rPr lang="fr-FR" sz="1100" dirty="0"/>
                        <a:t>.</a:t>
                      </a:r>
                      <a:r>
                        <a:rPr lang="fr-FR" sz="1100" dirty="0" err="1"/>
                        <a:t>asString</a:t>
                      </a:r>
                      <a:r>
                        <a:rPr lang="fr-FR" sz="1100" dirty="0"/>
                        <a:t>();</a:t>
                      </a:r>
                    </a:p>
                    <a:p>
                      <a:endParaRPr lang="fr-FR" sz="1050" dirty="0"/>
                    </a:p>
                  </a:txBody>
                  <a:tcPr/>
                </a:tc>
                <a:extLst>
                  <a:ext uri="{0D108BD9-81ED-4DB2-BD59-A6C34878D82A}">
                    <a16:rowId xmlns:a16="http://schemas.microsoft.com/office/drawing/2014/main" val="2316897783"/>
                  </a:ext>
                </a:extLst>
              </a:tr>
              <a:tr h="198629">
                <a:tc>
                  <a:txBody>
                    <a:bodyPr/>
                    <a:lstStyle/>
                    <a:p>
                      <a:pPr marL="0" algn="l" defTabSz="815919" rtl="0" eaLnBrk="1" latinLnBrk="0" hangingPunct="1"/>
                      <a:r>
                        <a:rPr lang="fr-FR" sz="800" b="0" kern="1200" dirty="0">
                          <a:solidFill>
                            <a:schemeClr val="dk1"/>
                          </a:solidFill>
                          <a:latin typeface="+mn-lt"/>
                          <a:ea typeface="+mn-ea"/>
                          <a:cs typeface="+mn-cs"/>
                        </a:rPr>
                        <a:t>Name</a:t>
                      </a:r>
                    </a:p>
                  </a:txBody>
                  <a:tcPr anchor="ctr"/>
                </a:tc>
                <a:tc>
                  <a:txBody>
                    <a:bodyPr/>
                    <a:lstStyle/>
                    <a:p>
                      <a:r>
                        <a:rPr lang="en-US" sz="800" dirty="0"/>
                        <a:t>company name or trade name or former name</a:t>
                      </a:r>
                    </a:p>
                  </a:txBody>
                  <a:tcPr/>
                </a:tc>
                <a:tc vMerge="1">
                  <a:txBody>
                    <a:bodyPr/>
                    <a:lstStyle/>
                    <a:p>
                      <a:endParaRPr lang="fr-FR"/>
                    </a:p>
                  </a:txBody>
                  <a:tcPr/>
                </a:tc>
                <a:extLst>
                  <a:ext uri="{0D108BD9-81ED-4DB2-BD59-A6C34878D82A}">
                    <a16:rowId xmlns:a16="http://schemas.microsoft.com/office/drawing/2014/main" val="1173142889"/>
                  </a:ext>
                </a:extLst>
              </a:tr>
              <a:tr h="198629">
                <a:tc>
                  <a:txBody>
                    <a:bodyPr/>
                    <a:lstStyle/>
                    <a:p>
                      <a:pPr marL="0" algn="l" defTabSz="815919" rtl="0" eaLnBrk="1" latinLnBrk="0" hangingPunct="1"/>
                      <a:r>
                        <a:rPr lang="fr-FR" sz="800" b="0" kern="1200" dirty="0">
                          <a:solidFill>
                            <a:schemeClr val="dk1"/>
                          </a:solidFill>
                          <a:latin typeface="+mn-lt"/>
                          <a:ea typeface="+mn-ea"/>
                          <a:cs typeface="+mn-cs"/>
                        </a:rPr>
                        <a:t>Country code</a:t>
                      </a:r>
                    </a:p>
                  </a:txBody>
                  <a:tcPr anchor="ctr"/>
                </a:tc>
                <a:tc>
                  <a:txBody>
                    <a:bodyPr/>
                    <a:lstStyle/>
                    <a:p>
                      <a:r>
                        <a:rPr lang="fr-FR" sz="800" dirty="0"/>
                        <a:t>ISO 2 format </a:t>
                      </a:r>
                      <a:r>
                        <a:rPr lang="fr-FR" sz="800" dirty="0" err="1">
                          <a:solidFill>
                            <a:srgbClr val="FF0000"/>
                          </a:solidFill>
                        </a:rPr>
                        <a:t>mandatory</a:t>
                      </a:r>
                      <a:endParaRPr lang="fr-FR" sz="800" dirty="0">
                        <a:solidFill>
                          <a:srgbClr val="FF0000"/>
                        </a:solidFill>
                      </a:endParaRPr>
                    </a:p>
                  </a:txBody>
                  <a:tcPr/>
                </a:tc>
                <a:tc vMerge="1">
                  <a:txBody>
                    <a:bodyPr/>
                    <a:lstStyle/>
                    <a:p>
                      <a:endParaRPr lang="fr-FR" sz="800" dirty="0">
                        <a:solidFill>
                          <a:srgbClr val="FF0000"/>
                        </a:solidFill>
                      </a:endParaRPr>
                    </a:p>
                  </a:txBody>
                  <a:tcPr/>
                </a:tc>
                <a:extLst>
                  <a:ext uri="{0D108BD9-81ED-4DB2-BD59-A6C34878D82A}">
                    <a16:rowId xmlns:a16="http://schemas.microsoft.com/office/drawing/2014/main" val="2737730862"/>
                  </a:ext>
                </a:extLst>
              </a:tr>
              <a:tr h="198629">
                <a:tc>
                  <a:txBody>
                    <a:bodyPr/>
                    <a:lstStyle/>
                    <a:p>
                      <a:pPr marL="0" algn="l" defTabSz="815919" rtl="0" eaLnBrk="1" latinLnBrk="0" hangingPunct="1"/>
                      <a:r>
                        <a:rPr lang="fr-FR" sz="800" b="0" kern="1200" dirty="0" err="1">
                          <a:solidFill>
                            <a:schemeClr val="dk1"/>
                          </a:solidFill>
                          <a:latin typeface="+mn-lt"/>
                          <a:ea typeface="+mn-ea"/>
                          <a:cs typeface="+mn-cs"/>
                        </a:rPr>
                        <a:t>PrimaryAddress</a:t>
                      </a:r>
                      <a:endParaRPr lang="fr-FR" sz="800" b="0" kern="1200" dirty="0">
                        <a:solidFill>
                          <a:schemeClr val="dk1"/>
                        </a:solidFill>
                        <a:latin typeface="+mn-lt"/>
                        <a:ea typeface="+mn-ea"/>
                        <a:cs typeface="+mn-cs"/>
                      </a:endParaRPr>
                    </a:p>
                  </a:txBody>
                  <a:tcPr anchor="ctr"/>
                </a:tc>
                <a:tc>
                  <a:txBody>
                    <a:bodyPr/>
                    <a:lstStyle/>
                    <a:p>
                      <a:r>
                        <a:rPr lang="fr-FR" sz="800" dirty="0" err="1"/>
                        <a:t>Primary</a:t>
                      </a:r>
                      <a:r>
                        <a:rPr lang="fr-FR" sz="800" dirty="0"/>
                        <a:t> </a:t>
                      </a:r>
                      <a:r>
                        <a:rPr lang="fr-FR" sz="800" dirty="0" err="1"/>
                        <a:t>address</a:t>
                      </a:r>
                      <a:endParaRPr lang="fr-FR" sz="800" dirty="0"/>
                    </a:p>
                  </a:txBody>
                  <a:tcPr/>
                </a:tc>
                <a:tc vMerge="1">
                  <a:txBody>
                    <a:bodyPr/>
                    <a:lstStyle/>
                    <a:p>
                      <a:endParaRPr lang="fr-FR" sz="800" dirty="0"/>
                    </a:p>
                  </a:txBody>
                  <a:tcPr/>
                </a:tc>
                <a:extLst>
                  <a:ext uri="{0D108BD9-81ED-4DB2-BD59-A6C34878D82A}">
                    <a16:rowId xmlns:a16="http://schemas.microsoft.com/office/drawing/2014/main" val="1874766365"/>
                  </a:ext>
                </a:extLst>
              </a:tr>
              <a:tr h="198629">
                <a:tc>
                  <a:txBody>
                    <a:bodyPr/>
                    <a:lstStyle/>
                    <a:p>
                      <a:pPr marL="0" algn="l" defTabSz="815919" rtl="0" eaLnBrk="1" latinLnBrk="0" hangingPunct="1"/>
                      <a:r>
                        <a:rPr lang="fr-FR" sz="800" b="0" kern="1200" dirty="0" err="1">
                          <a:solidFill>
                            <a:schemeClr val="dk1"/>
                          </a:solidFill>
                          <a:latin typeface="+mn-lt"/>
                          <a:ea typeface="+mn-ea"/>
                          <a:cs typeface="+mn-cs"/>
                        </a:rPr>
                        <a:t>Telephone</a:t>
                      </a:r>
                      <a:endParaRPr lang="fr-FR" sz="800" b="0" kern="1200" dirty="0">
                        <a:solidFill>
                          <a:schemeClr val="dk1"/>
                        </a:solidFill>
                        <a:latin typeface="+mn-lt"/>
                        <a:ea typeface="+mn-ea"/>
                        <a:cs typeface="+mn-cs"/>
                      </a:endParaRPr>
                    </a:p>
                  </a:txBody>
                  <a:tcPr anchor="ctr"/>
                </a:tc>
                <a:tc>
                  <a:txBody>
                    <a:bodyPr/>
                    <a:lstStyle/>
                    <a:p>
                      <a:r>
                        <a:rPr lang="fr-FR" sz="800" dirty="0" err="1"/>
                        <a:t>Telephone</a:t>
                      </a:r>
                      <a:r>
                        <a:rPr lang="fr-FR" sz="800" dirty="0"/>
                        <a:t> </a:t>
                      </a:r>
                      <a:r>
                        <a:rPr lang="fr-FR" sz="800" dirty="0" err="1"/>
                        <a:t>number</a:t>
                      </a:r>
                      <a:endParaRPr lang="fr-FR" sz="800" dirty="0"/>
                    </a:p>
                  </a:txBody>
                  <a:tcPr/>
                </a:tc>
                <a:tc vMerge="1">
                  <a:txBody>
                    <a:bodyPr/>
                    <a:lstStyle/>
                    <a:p>
                      <a:endParaRPr lang="fr-FR" sz="800" dirty="0"/>
                    </a:p>
                  </a:txBody>
                  <a:tcPr/>
                </a:tc>
                <a:extLst>
                  <a:ext uri="{0D108BD9-81ED-4DB2-BD59-A6C34878D82A}">
                    <a16:rowId xmlns:a16="http://schemas.microsoft.com/office/drawing/2014/main" val="134393937"/>
                  </a:ext>
                </a:extLst>
              </a:tr>
              <a:tr h="198629">
                <a:tc>
                  <a:txBody>
                    <a:bodyPr/>
                    <a:lstStyle/>
                    <a:p>
                      <a:pPr marL="0" algn="l" defTabSz="815919" rtl="0" eaLnBrk="1" latinLnBrk="0" hangingPunct="1"/>
                      <a:r>
                        <a:rPr lang="fr-FR" sz="800" b="0" kern="1200" dirty="0" err="1">
                          <a:solidFill>
                            <a:schemeClr val="dk1"/>
                          </a:solidFill>
                          <a:latin typeface="+mn-lt"/>
                          <a:ea typeface="+mn-ea"/>
                          <a:cs typeface="+mn-cs"/>
                        </a:rPr>
                        <a:t>RegistrationNumbers</a:t>
                      </a:r>
                      <a:endParaRPr lang="fr-FR" sz="800" b="0" kern="1200" dirty="0">
                        <a:solidFill>
                          <a:schemeClr val="dk1"/>
                        </a:solidFill>
                        <a:latin typeface="+mn-lt"/>
                        <a:ea typeface="+mn-ea"/>
                        <a:cs typeface="+mn-cs"/>
                      </a:endParaRPr>
                    </a:p>
                  </a:txBody>
                  <a:tcPr anchor="ctr"/>
                </a:tc>
                <a:tc>
                  <a:txBody>
                    <a:bodyPr/>
                    <a:lstStyle/>
                    <a:p>
                      <a:r>
                        <a:rPr lang="en-US" sz="800" dirty="0"/>
                        <a:t>Local identifier (with its code to be specified in the tag </a:t>
                      </a:r>
                      <a:r>
                        <a:rPr lang="en-US" sz="800" dirty="0" err="1"/>
                        <a:t>registrationNumberType</a:t>
                      </a:r>
                      <a:r>
                        <a:rPr lang="en-US" sz="800" dirty="0"/>
                        <a:t>)</a:t>
                      </a:r>
                      <a:endParaRPr lang="fr-FR" sz="800" dirty="0"/>
                    </a:p>
                  </a:txBody>
                  <a:tcPr/>
                </a:tc>
                <a:tc vMerge="1">
                  <a:txBody>
                    <a:bodyPr/>
                    <a:lstStyle/>
                    <a:p>
                      <a:endParaRPr lang="fr-FR" sz="800" dirty="0"/>
                    </a:p>
                  </a:txBody>
                  <a:tcPr/>
                </a:tc>
                <a:extLst>
                  <a:ext uri="{0D108BD9-81ED-4DB2-BD59-A6C34878D82A}">
                    <a16:rowId xmlns:a16="http://schemas.microsoft.com/office/drawing/2014/main" val="764900843"/>
                  </a:ext>
                </a:extLst>
              </a:tr>
              <a:tr h="198629">
                <a:tc>
                  <a:txBody>
                    <a:bodyPr/>
                    <a:lstStyle/>
                    <a:p>
                      <a:pPr marL="0" algn="l" defTabSz="815919" rtl="0" eaLnBrk="1" latinLnBrk="0" hangingPunct="1"/>
                      <a:r>
                        <a:rPr lang="fr-FR" sz="800" b="0" kern="1200" dirty="0" err="1">
                          <a:solidFill>
                            <a:schemeClr val="dk1"/>
                          </a:solidFill>
                          <a:latin typeface="+mn-lt"/>
                          <a:ea typeface="+mn-ea"/>
                          <a:cs typeface="+mn-cs"/>
                        </a:rPr>
                        <a:t>ConfidenceLowerLevelThresholdValue</a:t>
                      </a:r>
                      <a:endParaRPr lang="fr-FR" sz="800" b="0" kern="1200" dirty="0">
                        <a:solidFill>
                          <a:schemeClr val="dk1"/>
                        </a:solidFill>
                        <a:latin typeface="+mn-lt"/>
                        <a:ea typeface="+mn-ea"/>
                        <a:cs typeface="+mn-cs"/>
                      </a:endParaRPr>
                    </a:p>
                  </a:txBody>
                  <a:tcPr anchor="ctr"/>
                </a:tc>
                <a:tc>
                  <a:txBody>
                    <a:bodyPr/>
                    <a:lstStyle/>
                    <a:p>
                      <a:r>
                        <a:rPr lang="en-US" sz="800" dirty="0"/>
                        <a:t>Quality of the match (max 10) recommended : 8</a:t>
                      </a:r>
                      <a:endParaRPr lang="fr-FR" sz="800" dirty="0"/>
                    </a:p>
                  </a:txBody>
                  <a:tcPr/>
                </a:tc>
                <a:tc vMerge="1">
                  <a:txBody>
                    <a:bodyPr/>
                    <a:lstStyle/>
                    <a:p>
                      <a:endParaRPr lang="fr-FR" sz="800" dirty="0"/>
                    </a:p>
                  </a:txBody>
                  <a:tcPr/>
                </a:tc>
                <a:extLst>
                  <a:ext uri="{0D108BD9-81ED-4DB2-BD59-A6C34878D82A}">
                    <a16:rowId xmlns:a16="http://schemas.microsoft.com/office/drawing/2014/main" val="151479429"/>
                  </a:ext>
                </a:extLst>
              </a:tr>
              <a:tr h="198629">
                <a:tc>
                  <a:txBody>
                    <a:bodyPr/>
                    <a:lstStyle/>
                    <a:p>
                      <a:pPr marL="0" algn="l" defTabSz="815919" rtl="0" eaLnBrk="1" latinLnBrk="0" hangingPunct="1"/>
                      <a:r>
                        <a:rPr lang="fr-FR" sz="800" b="0" kern="1200" dirty="0" err="1">
                          <a:solidFill>
                            <a:schemeClr val="dk1"/>
                          </a:solidFill>
                          <a:latin typeface="+mn-lt"/>
                          <a:ea typeface="+mn-ea"/>
                          <a:cs typeface="+mn-cs"/>
                        </a:rPr>
                        <a:t>CandidateMaximumQuantity</a:t>
                      </a:r>
                      <a:endParaRPr lang="fr-FR" sz="800" b="0" kern="1200" dirty="0">
                        <a:solidFill>
                          <a:schemeClr val="dk1"/>
                        </a:solidFill>
                        <a:latin typeface="+mn-lt"/>
                        <a:ea typeface="+mn-ea"/>
                        <a:cs typeface="+mn-cs"/>
                      </a:endParaRPr>
                    </a:p>
                  </a:txBody>
                  <a:tcPr anchor="ctr"/>
                </a:tc>
                <a:tc>
                  <a:txBody>
                    <a:bodyPr/>
                    <a:lstStyle/>
                    <a:p>
                      <a:r>
                        <a:rPr lang="fr-FR" sz="800" dirty="0"/>
                        <a:t>Maximum </a:t>
                      </a:r>
                      <a:r>
                        <a:rPr lang="fr-FR" sz="800" dirty="0" err="1"/>
                        <a:t>number</a:t>
                      </a:r>
                      <a:r>
                        <a:rPr lang="fr-FR" sz="800" dirty="0"/>
                        <a:t> of </a:t>
                      </a:r>
                      <a:r>
                        <a:rPr lang="fr-FR" sz="800" dirty="0" err="1"/>
                        <a:t>returned</a:t>
                      </a:r>
                      <a:r>
                        <a:rPr lang="fr-FR" sz="800" dirty="0"/>
                        <a:t> </a:t>
                      </a:r>
                      <a:r>
                        <a:rPr lang="fr-FR" sz="800" dirty="0" err="1"/>
                        <a:t>third</a:t>
                      </a:r>
                      <a:r>
                        <a:rPr lang="fr-FR" sz="800" dirty="0"/>
                        <a:t> parties </a:t>
                      </a:r>
                    </a:p>
                  </a:txBody>
                  <a:tcPr/>
                </a:tc>
                <a:tc vMerge="1">
                  <a:txBody>
                    <a:bodyPr/>
                    <a:lstStyle/>
                    <a:p>
                      <a:endParaRPr lang="fr-FR" sz="800" dirty="0"/>
                    </a:p>
                  </a:txBody>
                  <a:tcPr/>
                </a:tc>
                <a:extLst>
                  <a:ext uri="{0D108BD9-81ED-4DB2-BD59-A6C34878D82A}">
                    <a16:rowId xmlns:a16="http://schemas.microsoft.com/office/drawing/2014/main" val="288113956"/>
                  </a:ext>
                </a:extLst>
              </a:tr>
            </a:tbl>
          </a:graphicData>
        </a:graphic>
      </p:graphicFrame>
      <p:sp>
        <p:nvSpPr>
          <p:cNvPr id="28" name="ZoneTexte 27">
            <a:extLst>
              <a:ext uri="{FF2B5EF4-FFF2-40B4-BE49-F238E27FC236}">
                <a16:creationId xmlns:a16="http://schemas.microsoft.com/office/drawing/2014/main" id="{7167976E-E0BB-4CCF-966B-BC8F57B6776C}"/>
              </a:ext>
            </a:extLst>
          </p:cNvPr>
          <p:cNvSpPr txBox="1"/>
          <p:nvPr/>
        </p:nvSpPr>
        <p:spPr>
          <a:xfrm>
            <a:off x="498448" y="3811479"/>
            <a:ext cx="3592900" cy="261610"/>
          </a:xfrm>
          <a:prstGeom prst="rect">
            <a:avLst/>
          </a:prstGeom>
          <a:noFill/>
        </p:spPr>
        <p:txBody>
          <a:bodyPr wrap="square" rtlCol="0">
            <a:spAutoFit/>
          </a:bodyPr>
          <a:lstStyle/>
          <a:p>
            <a:r>
              <a:rPr lang="en-US" sz="1100" dirty="0"/>
              <a:t>A list of third parties matching the search criteria :</a:t>
            </a:r>
            <a:endParaRPr lang="fr-FR" sz="1100" dirty="0"/>
          </a:p>
        </p:txBody>
      </p:sp>
      <p:sp>
        <p:nvSpPr>
          <p:cNvPr id="30" name="ZoneTexte 29">
            <a:extLst>
              <a:ext uri="{FF2B5EF4-FFF2-40B4-BE49-F238E27FC236}">
                <a16:creationId xmlns:a16="http://schemas.microsoft.com/office/drawing/2014/main" id="{4C0DA7D1-CAC8-4736-BE6D-D4526423305B}"/>
              </a:ext>
            </a:extLst>
          </p:cNvPr>
          <p:cNvSpPr txBox="1"/>
          <p:nvPr/>
        </p:nvSpPr>
        <p:spPr>
          <a:xfrm rot="16200000">
            <a:off x="-782827" y="4877814"/>
            <a:ext cx="1933325" cy="312073"/>
          </a:xfrm>
          <a:prstGeom prst="rect">
            <a:avLst/>
          </a:prstGeom>
          <a:noFill/>
        </p:spPr>
        <p:txBody>
          <a:bodyPr wrap="square" rtlCol="0">
            <a:spAutoFit/>
          </a:bodyPr>
          <a:lstStyle/>
          <a:p>
            <a:pPr algn="ctr"/>
            <a:r>
              <a:rPr lang="fr-FR" b="1" u="sng" dirty="0" err="1">
                <a:solidFill>
                  <a:srgbClr val="FF9933"/>
                </a:solidFill>
              </a:rPr>
              <a:t>Query</a:t>
            </a:r>
            <a:r>
              <a:rPr lang="fr-FR" b="1" u="sng" dirty="0">
                <a:solidFill>
                  <a:srgbClr val="FF9933"/>
                </a:solidFill>
              </a:rPr>
              <a:t> feedback</a:t>
            </a:r>
          </a:p>
        </p:txBody>
      </p:sp>
      <p:cxnSp>
        <p:nvCxnSpPr>
          <p:cNvPr id="34" name="Connecteur droit avec flèche 33">
            <a:extLst>
              <a:ext uri="{FF2B5EF4-FFF2-40B4-BE49-F238E27FC236}">
                <a16:creationId xmlns:a16="http://schemas.microsoft.com/office/drawing/2014/main" id="{576EBBF7-93DD-4AF0-842D-BD531E881189}"/>
              </a:ext>
            </a:extLst>
          </p:cNvPr>
          <p:cNvCxnSpPr>
            <a:cxnSpLocks/>
          </p:cNvCxnSpPr>
          <p:nvPr/>
        </p:nvCxnSpPr>
        <p:spPr>
          <a:xfrm flipH="1">
            <a:off x="487321" y="4067189"/>
            <a:ext cx="10044000" cy="0"/>
          </a:xfrm>
          <a:prstGeom prst="straightConnector1">
            <a:avLst/>
          </a:prstGeom>
          <a:ln w="28575">
            <a:prstDash val="lg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Tableau 4">
            <a:extLst>
              <a:ext uri="{FF2B5EF4-FFF2-40B4-BE49-F238E27FC236}">
                <a16:creationId xmlns:a16="http://schemas.microsoft.com/office/drawing/2014/main" id="{F5775AD3-9E2B-4022-913E-F8993740A778}"/>
              </a:ext>
            </a:extLst>
          </p:cNvPr>
          <p:cNvGraphicFramePr>
            <a:graphicFrameLocks noGrp="1"/>
          </p:cNvGraphicFramePr>
          <p:nvPr>
            <p:extLst>
              <p:ext uri="{D42A27DB-BD31-4B8C-83A1-F6EECF244321}">
                <p14:modId xmlns:p14="http://schemas.microsoft.com/office/powerpoint/2010/main" val="140407002"/>
              </p:ext>
            </p:extLst>
          </p:nvPr>
        </p:nvGraphicFramePr>
        <p:xfrm>
          <a:off x="541954" y="4152659"/>
          <a:ext cx="9992988" cy="1865630"/>
        </p:xfrm>
        <a:graphic>
          <a:graphicData uri="http://schemas.openxmlformats.org/drawingml/2006/table">
            <a:tbl>
              <a:tblPr firstRow="1" bandRow="1">
                <a:tableStyleId>{5C22544A-7EE6-4342-B048-85BDC9FD1C3A}</a:tableStyleId>
              </a:tblPr>
              <a:tblGrid>
                <a:gridCol w="1874710">
                  <a:extLst>
                    <a:ext uri="{9D8B030D-6E8A-4147-A177-3AD203B41FA5}">
                      <a16:colId xmlns:a16="http://schemas.microsoft.com/office/drawing/2014/main" val="1539493500"/>
                    </a:ext>
                  </a:extLst>
                </a:gridCol>
                <a:gridCol w="2256639">
                  <a:extLst>
                    <a:ext uri="{9D8B030D-6E8A-4147-A177-3AD203B41FA5}">
                      <a16:colId xmlns:a16="http://schemas.microsoft.com/office/drawing/2014/main" val="3089411599"/>
                    </a:ext>
                  </a:extLst>
                </a:gridCol>
                <a:gridCol w="5861639">
                  <a:extLst>
                    <a:ext uri="{9D8B030D-6E8A-4147-A177-3AD203B41FA5}">
                      <a16:colId xmlns:a16="http://schemas.microsoft.com/office/drawing/2014/main" val="3059947495"/>
                    </a:ext>
                  </a:extLst>
                </a:gridCol>
              </a:tblGrid>
              <a:tr h="198629">
                <a:tc>
                  <a:txBody>
                    <a:bodyPr/>
                    <a:lstStyle/>
                    <a:p>
                      <a:pPr algn="ctr"/>
                      <a:r>
                        <a:rPr lang="fr-FR" sz="1000" dirty="0"/>
                        <a:t>Feedback info</a:t>
                      </a:r>
                    </a:p>
                  </a:txBody>
                  <a:tcPr anchor="ctr"/>
                </a:tc>
                <a:tc>
                  <a:txBody>
                    <a:bodyPr/>
                    <a:lstStyle/>
                    <a:p>
                      <a:pPr algn="ctr"/>
                      <a:r>
                        <a:rPr lang="fr-FR" sz="1000" dirty="0"/>
                        <a:t>Description</a:t>
                      </a:r>
                    </a:p>
                  </a:txBody>
                  <a:tcPr anchor="ctr"/>
                </a:tc>
                <a:tc>
                  <a:txBody>
                    <a:bodyPr/>
                    <a:lstStyle/>
                    <a:p>
                      <a:pPr algn="ctr"/>
                      <a:r>
                        <a:rPr lang="fr-FR" sz="1000" dirty="0"/>
                        <a:t>Example</a:t>
                      </a:r>
                    </a:p>
                  </a:txBody>
                  <a:tcPr anchor="ctr"/>
                </a:tc>
                <a:extLst>
                  <a:ext uri="{0D108BD9-81ED-4DB2-BD59-A6C34878D82A}">
                    <a16:rowId xmlns:a16="http://schemas.microsoft.com/office/drawing/2014/main" val="1387915840"/>
                  </a:ext>
                </a:extLst>
              </a:tr>
              <a:tr h="0">
                <a:tc>
                  <a:txBody>
                    <a:bodyPr/>
                    <a:lstStyle/>
                    <a:p>
                      <a:pPr marL="0" algn="l" defTabSz="815919" rtl="0" eaLnBrk="1" latinLnBrk="0" hangingPunct="1"/>
                      <a:r>
                        <a:rPr lang="fr-FR" sz="800" b="0" kern="1200" dirty="0">
                          <a:solidFill>
                            <a:schemeClr val="dk1"/>
                          </a:solidFill>
                          <a:latin typeface="+mn-lt"/>
                          <a:ea typeface="+mn-ea"/>
                          <a:cs typeface="+mn-cs"/>
                        </a:rPr>
                        <a:t>Duns</a:t>
                      </a:r>
                    </a:p>
                  </a:txBody>
                  <a:tcPr anchor="ctr"/>
                </a:tc>
                <a:tc>
                  <a:txBody>
                    <a:bodyPr/>
                    <a:lstStyle/>
                    <a:p>
                      <a:pPr algn="l" fontAlgn="b"/>
                      <a:r>
                        <a:rPr lang="en-US" sz="1100" b="0" i="0" u="none" strike="noStrike" dirty="0">
                          <a:solidFill>
                            <a:srgbClr val="000000"/>
                          </a:solidFill>
                          <a:effectLst/>
                          <a:latin typeface="Calibri" panose="020F0502020204030204" pitchFamily="34" charset="0"/>
                        </a:rPr>
                        <a:t>international company identifier</a:t>
                      </a:r>
                    </a:p>
                  </a:txBody>
                  <a:tcPr marL="6350" marR="6350" marT="6350" marB="0" anchor="b"/>
                </a:tc>
                <a:tc rowSpan="7">
                  <a:txBody>
                    <a:bodyPr/>
                    <a:lstStyle/>
                    <a:p>
                      <a:endParaRPr lang="fr-FR" sz="1050" dirty="0"/>
                    </a:p>
                    <a:p>
                      <a:endParaRPr lang="fr-FR" sz="1050" dirty="0"/>
                    </a:p>
                    <a:p>
                      <a:endParaRPr lang="fr-FR" sz="1050" dirty="0"/>
                    </a:p>
                    <a:p>
                      <a:endParaRPr lang="fr-FR" sz="1050" dirty="0"/>
                    </a:p>
                    <a:p>
                      <a:endParaRPr lang="fr-FR" sz="1050" dirty="0"/>
                    </a:p>
                    <a:p>
                      <a:endParaRPr lang="fr-FR" sz="1050" dirty="0"/>
                    </a:p>
                    <a:p>
                      <a:endParaRPr lang="fr-FR" sz="1050" dirty="0"/>
                    </a:p>
                    <a:p>
                      <a:endParaRPr lang="fr-FR" sz="1050" dirty="0"/>
                    </a:p>
                    <a:p>
                      <a:endParaRPr lang="fr-FR" sz="1050" dirty="0"/>
                    </a:p>
                  </a:txBody>
                  <a:tcPr/>
                </a:tc>
                <a:extLst>
                  <a:ext uri="{0D108BD9-81ED-4DB2-BD59-A6C34878D82A}">
                    <a16:rowId xmlns:a16="http://schemas.microsoft.com/office/drawing/2014/main" val="2316897783"/>
                  </a:ext>
                </a:extLst>
              </a:tr>
              <a:tr h="198629">
                <a:tc>
                  <a:txBody>
                    <a:bodyPr/>
                    <a:lstStyle/>
                    <a:p>
                      <a:pPr marL="0" algn="l" defTabSz="815919" rtl="0" eaLnBrk="1" latinLnBrk="0" hangingPunct="1"/>
                      <a:r>
                        <a:rPr lang="fr-FR" sz="800" b="0" kern="1200" dirty="0" err="1">
                          <a:solidFill>
                            <a:schemeClr val="dk1"/>
                          </a:solidFill>
                          <a:latin typeface="+mn-lt"/>
                          <a:ea typeface="+mn-ea"/>
                          <a:cs typeface="+mn-cs"/>
                        </a:rPr>
                        <a:t>primaryName</a:t>
                      </a:r>
                      <a:endParaRPr lang="fr-FR" sz="800" b="0" kern="1200" dirty="0">
                        <a:solidFill>
                          <a:schemeClr val="dk1"/>
                        </a:solidFill>
                        <a:latin typeface="+mn-lt"/>
                        <a:ea typeface="+mn-ea"/>
                        <a:cs typeface="+mn-cs"/>
                      </a:endParaRPr>
                    </a:p>
                  </a:txBody>
                  <a:tcPr anchor="ctr"/>
                </a:tc>
                <a:tc>
                  <a:txBody>
                    <a:bodyPr/>
                    <a:lstStyle/>
                    <a:p>
                      <a:pPr algn="l" fontAlgn="b"/>
                      <a:r>
                        <a:rPr lang="en-US" sz="1100" b="0" i="0" u="none" strike="noStrike">
                          <a:solidFill>
                            <a:srgbClr val="000000"/>
                          </a:solidFill>
                          <a:effectLst/>
                          <a:latin typeface="Calibri" panose="020F0502020204030204" pitchFamily="34" charset="0"/>
                        </a:rPr>
                        <a:t>Company reason</a:t>
                      </a:r>
                    </a:p>
                  </a:txBody>
                  <a:tcPr marL="6350" marR="6350" marT="6350" marB="0" anchor="b"/>
                </a:tc>
                <a:tc vMerge="1">
                  <a:txBody>
                    <a:bodyPr/>
                    <a:lstStyle/>
                    <a:p>
                      <a:endParaRPr lang="fr-FR"/>
                    </a:p>
                  </a:txBody>
                  <a:tcPr/>
                </a:tc>
                <a:extLst>
                  <a:ext uri="{0D108BD9-81ED-4DB2-BD59-A6C34878D82A}">
                    <a16:rowId xmlns:a16="http://schemas.microsoft.com/office/drawing/2014/main" val="1173142889"/>
                  </a:ext>
                </a:extLst>
              </a:tr>
              <a:tr h="198629">
                <a:tc>
                  <a:txBody>
                    <a:bodyPr/>
                    <a:lstStyle/>
                    <a:p>
                      <a:pPr marL="0" algn="l" defTabSz="815919" rtl="0" eaLnBrk="1" latinLnBrk="0" hangingPunct="1"/>
                      <a:r>
                        <a:rPr lang="fr-FR" sz="800" b="0" kern="1200" dirty="0" err="1">
                          <a:solidFill>
                            <a:schemeClr val="dk1"/>
                          </a:solidFill>
                          <a:latin typeface="+mn-lt"/>
                          <a:ea typeface="+mn-ea"/>
                          <a:cs typeface="+mn-cs"/>
                        </a:rPr>
                        <a:t>tradeStyleNames</a:t>
                      </a:r>
                      <a:endParaRPr lang="fr-FR" sz="800" b="0" kern="1200" dirty="0">
                        <a:solidFill>
                          <a:schemeClr val="dk1"/>
                        </a:solidFill>
                        <a:latin typeface="+mn-lt"/>
                        <a:ea typeface="+mn-ea"/>
                        <a:cs typeface="+mn-cs"/>
                      </a:endParaRPr>
                    </a:p>
                  </a:txBody>
                  <a:tcPr anchor="ctr"/>
                </a:tc>
                <a:tc>
                  <a:txBody>
                    <a:bodyPr/>
                    <a:lstStyle/>
                    <a:p>
                      <a:pPr algn="l" fontAlgn="b"/>
                      <a:r>
                        <a:rPr lang="en-US" sz="1100" b="0" i="0" u="none" strike="noStrike">
                          <a:solidFill>
                            <a:srgbClr val="000000"/>
                          </a:solidFill>
                          <a:effectLst/>
                          <a:latin typeface="Calibri" panose="020F0502020204030204" pitchFamily="34" charset="0"/>
                        </a:rPr>
                        <a:t>Trade name</a:t>
                      </a:r>
                    </a:p>
                  </a:txBody>
                  <a:tcPr marL="6350" marR="6350" marT="6350" marB="0" anchor="b"/>
                </a:tc>
                <a:tc vMerge="1">
                  <a:txBody>
                    <a:bodyPr/>
                    <a:lstStyle/>
                    <a:p>
                      <a:endParaRPr lang="fr-FR" sz="800" dirty="0">
                        <a:solidFill>
                          <a:srgbClr val="FF0000"/>
                        </a:solidFill>
                      </a:endParaRPr>
                    </a:p>
                  </a:txBody>
                  <a:tcPr/>
                </a:tc>
                <a:extLst>
                  <a:ext uri="{0D108BD9-81ED-4DB2-BD59-A6C34878D82A}">
                    <a16:rowId xmlns:a16="http://schemas.microsoft.com/office/drawing/2014/main" val="2737730862"/>
                  </a:ext>
                </a:extLst>
              </a:tr>
              <a:tr h="198629">
                <a:tc>
                  <a:txBody>
                    <a:bodyPr/>
                    <a:lstStyle/>
                    <a:p>
                      <a:pPr marL="0" algn="l" defTabSz="815919" rtl="0" eaLnBrk="1" latinLnBrk="0" hangingPunct="1"/>
                      <a:r>
                        <a:rPr lang="fr-FR" sz="800" b="0" kern="1200" dirty="0" err="1">
                          <a:solidFill>
                            <a:schemeClr val="dk1"/>
                          </a:solidFill>
                          <a:latin typeface="+mn-lt"/>
                          <a:ea typeface="+mn-ea"/>
                          <a:cs typeface="+mn-cs"/>
                        </a:rPr>
                        <a:t>primaryAddress</a:t>
                      </a:r>
                      <a:endParaRPr lang="fr-FR" sz="800" b="0" kern="1200" dirty="0">
                        <a:solidFill>
                          <a:schemeClr val="dk1"/>
                        </a:solidFill>
                        <a:latin typeface="+mn-lt"/>
                        <a:ea typeface="+mn-ea"/>
                        <a:cs typeface="+mn-cs"/>
                      </a:endParaRPr>
                    </a:p>
                  </a:txBody>
                  <a:tcPr anchor="ctr"/>
                </a:tc>
                <a:tc>
                  <a:txBody>
                    <a:bodyPr/>
                    <a:lstStyle/>
                    <a:p>
                      <a:pPr algn="l" fontAlgn="b"/>
                      <a:r>
                        <a:rPr lang="en-US" sz="1100" b="0" i="0" u="none" strike="noStrike">
                          <a:solidFill>
                            <a:srgbClr val="000000"/>
                          </a:solidFill>
                          <a:effectLst/>
                          <a:latin typeface="Calibri" panose="020F0502020204030204" pitchFamily="34" charset="0"/>
                        </a:rPr>
                        <a:t>Quality of the match</a:t>
                      </a:r>
                    </a:p>
                  </a:txBody>
                  <a:tcPr marL="6350" marR="6350" marT="6350" marB="0" anchor="b"/>
                </a:tc>
                <a:tc vMerge="1">
                  <a:txBody>
                    <a:bodyPr/>
                    <a:lstStyle/>
                    <a:p>
                      <a:endParaRPr lang="fr-FR" sz="800" dirty="0"/>
                    </a:p>
                  </a:txBody>
                  <a:tcPr/>
                </a:tc>
                <a:extLst>
                  <a:ext uri="{0D108BD9-81ED-4DB2-BD59-A6C34878D82A}">
                    <a16:rowId xmlns:a16="http://schemas.microsoft.com/office/drawing/2014/main" val="1874766365"/>
                  </a:ext>
                </a:extLst>
              </a:tr>
              <a:tr h="198629">
                <a:tc>
                  <a:txBody>
                    <a:bodyPr/>
                    <a:lstStyle/>
                    <a:p>
                      <a:pPr marL="0" algn="l" defTabSz="815919" rtl="0" eaLnBrk="1" latinLnBrk="0" hangingPunct="1"/>
                      <a:r>
                        <a:rPr lang="fr-FR" sz="800" b="0" kern="1200" dirty="0" err="1">
                          <a:solidFill>
                            <a:schemeClr val="dk1"/>
                          </a:solidFill>
                          <a:latin typeface="+mn-lt"/>
                          <a:ea typeface="+mn-ea"/>
                          <a:cs typeface="+mn-cs"/>
                        </a:rPr>
                        <a:t>mostSeniorPrincipals</a:t>
                      </a:r>
                      <a:endParaRPr lang="fr-FR" sz="800" b="0" kern="1200" dirty="0">
                        <a:solidFill>
                          <a:schemeClr val="dk1"/>
                        </a:solidFill>
                        <a:latin typeface="+mn-lt"/>
                        <a:ea typeface="+mn-ea"/>
                        <a:cs typeface="+mn-cs"/>
                      </a:endParaRPr>
                    </a:p>
                  </a:txBody>
                  <a:tcPr anchor="ctr"/>
                </a:tc>
                <a:tc>
                  <a:txBody>
                    <a:bodyPr/>
                    <a:lstStyle/>
                    <a:p>
                      <a:pPr algn="l" fontAlgn="b"/>
                      <a:r>
                        <a:rPr lang="en-US" sz="1100" b="0" i="0" u="none" strike="noStrike">
                          <a:solidFill>
                            <a:srgbClr val="000000"/>
                          </a:solidFill>
                          <a:effectLst/>
                          <a:latin typeface="Calibri" panose="020F0502020204030204" pitchFamily="34" charset="0"/>
                        </a:rPr>
                        <a:t>The principal officer</a:t>
                      </a:r>
                    </a:p>
                  </a:txBody>
                  <a:tcPr marL="6350" marR="6350" marT="6350" marB="0" anchor="b"/>
                </a:tc>
                <a:tc vMerge="1">
                  <a:txBody>
                    <a:bodyPr/>
                    <a:lstStyle/>
                    <a:p>
                      <a:endParaRPr lang="fr-FR" sz="800" dirty="0"/>
                    </a:p>
                  </a:txBody>
                  <a:tcPr/>
                </a:tc>
                <a:extLst>
                  <a:ext uri="{0D108BD9-81ED-4DB2-BD59-A6C34878D82A}">
                    <a16:rowId xmlns:a16="http://schemas.microsoft.com/office/drawing/2014/main" val="134393937"/>
                  </a:ext>
                </a:extLst>
              </a:tr>
              <a:tr h="198629">
                <a:tc>
                  <a:txBody>
                    <a:bodyPr/>
                    <a:lstStyle/>
                    <a:p>
                      <a:pPr marL="0" algn="l" defTabSz="815919" rtl="0" eaLnBrk="1" latinLnBrk="0" hangingPunct="1"/>
                      <a:r>
                        <a:rPr lang="fr-FR" sz="800" b="0" kern="1200" dirty="0" err="1">
                          <a:solidFill>
                            <a:schemeClr val="dk1"/>
                          </a:solidFill>
                          <a:latin typeface="+mn-lt"/>
                          <a:ea typeface="+mn-ea"/>
                          <a:cs typeface="+mn-cs"/>
                        </a:rPr>
                        <a:t>registrationNumbers</a:t>
                      </a:r>
                      <a:endParaRPr lang="fr-FR" sz="800" b="0" kern="1200" dirty="0">
                        <a:solidFill>
                          <a:schemeClr val="dk1"/>
                        </a:solidFill>
                        <a:latin typeface="+mn-lt"/>
                        <a:ea typeface="+mn-ea"/>
                        <a:cs typeface="+mn-cs"/>
                      </a:endParaRPr>
                    </a:p>
                  </a:txBody>
                  <a:tcPr anchor="ctr"/>
                </a:tc>
                <a:tc>
                  <a:txBody>
                    <a:bodyPr/>
                    <a:lstStyle/>
                    <a:p>
                      <a:pPr algn="l" fontAlgn="b"/>
                      <a:r>
                        <a:rPr lang="en-US" sz="1100" b="0" i="0" u="none" strike="noStrike">
                          <a:solidFill>
                            <a:srgbClr val="000000"/>
                          </a:solidFill>
                          <a:effectLst/>
                          <a:latin typeface="Calibri" panose="020F0502020204030204" pitchFamily="34" charset="0"/>
                        </a:rPr>
                        <a:t>A local identifier</a:t>
                      </a:r>
                    </a:p>
                  </a:txBody>
                  <a:tcPr marL="6350" marR="6350" marT="6350" marB="0" anchor="b"/>
                </a:tc>
                <a:tc vMerge="1">
                  <a:txBody>
                    <a:bodyPr/>
                    <a:lstStyle/>
                    <a:p>
                      <a:endParaRPr lang="fr-FR" sz="800" dirty="0"/>
                    </a:p>
                  </a:txBody>
                  <a:tcPr/>
                </a:tc>
                <a:extLst>
                  <a:ext uri="{0D108BD9-81ED-4DB2-BD59-A6C34878D82A}">
                    <a16:rowId xmlns:a16="http://schemas.microsoft.com/office/drawing/2014/main" val="764900843"/>
                  </a:ext>
                </a:extLst>
              </a:tr>
              <a:tr h="198629">
                <a:tc>
                  <a:txBody>
                    <a:bodyPr/>
                    <a:lstStyle/>
                    <a:p>
                      <a:pPr marL="0" algn="l" defTabSz="815919" rtl="0" eaLnBrk="1" latinLnBrk="0" hangingPunct="1"/>
                      <a:r>
                        <a:rPr lang="fr-FR" sz="800" b="0" kern="1200" dirty="0" err="1">
                          <a:solidFill>
                            <a:schemeClr val="dk1"/>
                          </a:solidFill>
                          <a:latin typeface="+mn-lt"/>
                          <a:ea typeface="+mn-ea"/>
                          <a:cs typeface="+mn-cs"/>
                        </a:rPr>
                        <a:t>matchGrade</a:t>
                      </a:r>
                      <a:endParaRPr lang="fr-FR" sz="800" b="0" kern="1200" dirty="0">
                        <a:solidFill>
                          <a:schemeClr val="dk1"/>
                        </a:solidFill>
                        <a:latin typeface="+mn-lt"/>
                        <a:ea typeface="+mn-ea"/>
                        <a:cs typeface="+mn-cs"/>
                      </a:endParaRPr>
                    </a:p>
                  </a:txBody>
                  <a:tcPr anchor="ctr"/>
                </a:tc>
                <a:tc>
                  <a:txBody>
                    <a:bodyPr/>
                    <a:lstStyle/>
                    <a:p>
                      <a:pPr algn="l" fontAlgn="b"/>
                      <a:r>
                        <a:rPr lang="en-US" sz="1100" b="0" i="0" u="none" strike="noStrike" dirty="0">
                          <a:solidFill>
                            <a:srgbClr val="000000"/>
                          </a:solidFill>
                          <a:effectLst/>
                          <a:latin typeface="Calibri" panose="020F0502020204030204" pitchFamily="34" charset="0"/>
                        </a:rPr>
                        <a:t>Quality of the match (max 10) (Tolerance 8)</a:t>
                      </a:r>
                    </a:p>
                  </a:txBody>
                  <a:tcPr marL="6350" marR="6350" marT="6350" marB="0" anchor="b"/>
                </a:tc>
                <a:tc vMerge="1">
                  <a:txBody>
                    <a:bodyPr/>
                    <a:lstStyle/>
                    <a:p>
                      <a:endParaRPr lang="fr-FR" sz="800" dirty="0"/>
                    </a:p>
                  </a:txBody>
                  <a:tcPr/>
                </a:tc>
                <a:extLst>
                  <a:ext uri="{0D108BD9-81ED-4DB2-BD59-A6C34878D82A}">
                    <a16:rowId xmlns:a16="http://schemas.microsoft.com/office/drawing/2014/main" val="151479429"/>
                  </a:ext>
                </a:extLst>
              </a:tr>
            </a:tbl>
          </a:graphicData>
        </a:graphic>
      </p:graphicFrame>
      <p:sp>
        <p:nvSpPr>
          <p:cNvPr id="32" name="Rectangle 31">
            <a:extLst>
              <a:ext uri="{FF2B5EF4-FFF2-40B4-BE49-F238E27FC236}">
                <a16:creationId xmlns:a16="http://schemas.microsoft.com/office/drawing/2014/main" id="{EB3472EF-D00F-4A37-98F2-840D485DA319}"/>
              </a:ext>
            </a:extLst>
          </p:cNvPr>
          <p:cNvSpPr/>
          <p:nvPr/>
        </p:nvSpPr>
        <p:spPr>
          <a:xfrm flipH="1">
            <a:off x="10508462" y="1395298"/>
            <a:ext cx="45719" cy="46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pic>
        <p:nvPicPr>
          <p:cNvPr id="6" name="Image 5">
            <a:extLst>
              <a:ext uri="{FF2B5EF4-FFF2-40B4-BE49-F238E27FC236}">
                <a16:creationId xmlns:a16="http://schemas.microsoft.com/office/drawing/2014/main" id="{6A918DE8-8225-4F69-ABBF-B8237B66903E}"/>
              </a:ext>
            </a:extLst>
          </p:cNvPr>
          <p:cNvPicPr>
            <a:picLocks noChangeAspect="1"/>
          </p:cNvPicPr>
          <p:nvPr/>
        </p:nvPicPr>
        <p:blipFill>
          <a:blip r:embed="rId5"/>
          <a:stretch>
            <a:fillRect/>
          </a:stretch>
        </p:blipFill>
        <p:spPr>
          <a:xfrm>
            <a:off x="4734327" y="4427523"/>
            <a:ext cx="1937917" cy="1462210"/>
          </a:xfrm>
          <a:prstGeom prst="rect">
            <a:avLst/>
          </a:prstGeom>
        </p:spPr>
      </p:pic>
      <p:sp>
        <p:nvSpPr>
          <p:cNvPr id="36" name="Accolade fermante 35">
            <a:extLst>
              <a:ext uri="{FF2B5EF4-FFF2-40B4-BE49-F238E27FC236}">
                <a16:creationId xmlns:a16="http://schemas.microsoft.com/office/drawing/2014/main" id="{84D3D245-DA5B-440E-91AA-D75C3776254D}"/>
              </a:ext>
            </a:extLst>
          </p:cNvPr>
          <p:cNvSpPr/>
          <p:nvPr/>
        </p:nvSpPr>
        <p:spPr>
          <a:xfrm>
            <a:off x="6723939" y="4435461"/>
            <a:ext cx="150388" cy="75732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7" name="ZoneTexte 36">
            <a:extLst>
              <a:ext uri="{FF2B5EF4-FFF2-40B4-BE49-F238E27FC236}">
                <a16:creationId xmlns:a16="http://schemas.microsoft.com/office/drawing/2014/main" id="{96E4F1DC-5049-4F3A-84A3-5244D2645F12}"/>
              </a:ext>
            </a:extLst>
          </p:cNvPr>
          <p:cNvSpPr txBox="1"/>
          <p:nvPr/>
        </p:nvSpPr>
        <p:spPr>
          <a:xfrm>
            <a:off x="6862341" y="4666923"/>
            <a:ext cx="2471772" cy="276999"/>
          </a:xfrm>
          <a:prstGeom prst="rect">
            <a:avLst/>
          </a:prstGeom>
          <a:noFill/>
        </p:spPr>
        <p:txBody>
          <a:bodyPr wrap="square" rtlCol="0">
            <a:spAutoFit/>
          </a:bodyPr>
          <a:lstStyle/>
          <a:p>
            <a:r>
              <a:rPr lang="fr-FR" sz="1200" dirty="0"/>
              <a:t>Match </a:t>
            </a:r>
            <a:r>
              <a:rPr lang="fr-FR" sz="1200" dirty="0" err="1"/>
              <a:t>identity</a:t>
            </a:r>
            <a:r>
              <a:rPr lang="fr-FR" sz="1200" dirty="0"/>
              <a:t> information</a:t>
            </a:r>
          </a:p>
        </p:txBody>
      </p:sp>
      <p:sp>
        <p:nvSpPr>
          <p:cNvPr id="39" name="Accolade fermante 38">
            <a:extLst>
              <a:ext uri="{FF2B5EF4-FFF2-40B4-BE49-F238E27FC236}">
                <a16:creationId xmlns:a16="http://schemas.microsoft.com/office/drawing/2014/main" id="{29AC09C6-E6B7-4CA0-ACD8-716F68FEC2BC}"/>
              </a:ext>
            </a:extLst>
          </p:cNvPr>
          <p:cNvSpPr/>
          <p:nvPr/>
        </p:nvSpPr>
        <p:spPr>
          <a:xfrm>
            <a:off x="6742357" y="5285000"/>
            <a:ext cx="190200" cy="576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0" name="ZoneTexte 39">
            <a:extLst>
              <a:ext uri="{FF2B5EF4-FFF2-40B4-BE49-F238E27FC236}">
                <a16:creationId xmlns:a16="http://schemas.microsoft.com/office/drawing/2014/main" id="{1974F2CF-74CC-456A-9399-30E17C101537}"/>
              </a:ext>
            </a:extLst>
          </p:cNvPr>
          <p:cNvSpPr txBox="1"/>
          <p:nvPr/>
        </p:nvSpPr>
        <p:spPr>
          <a:xfrm>
            <a:off x="6932557" y="5434500"/>
            <a:ext cx="1043812" cy="276999"/>
          </a:xfrm>
          <a:prstGeom prst="rect">
            <a:avLst/>
          </a:prstGeom>
          <a:noFill/>
        </p:spPr>
        <p:txBody>
          <a:bodyPr wrap="none" rtlCol="0">
            <a:spAutoFit/>
          </a:bodyPr>
          <a:lstStyle/>
          <a:p>
            <a:r>
              <a:rPr lang="fr-FR" sz="1200" dirty="0"/>
              <a:t>Match </a:t>
            </a:r>
            <a:r>
              <a:rPr lang="fr-FR" sz="1200" dirty="0" err="1"/>
              <a:t>quality</a:t>
            </a:r>
            <a:endParaRPr lang="fr-FR" sz="1200" dirty="0"/>
          </a:p>
        </p:txBody>
      </p:sp>
      <p:sp>
        <p:nvSpPr>
          <p:cNvPr id="7" name="ZoneTexte 6">
            <a:extLst>
              <a:ext uri="{FF2B5EF4-FFF2-40B4-BE49-F238E27FC236}">
                <a16:creationId xmlns:a16="http://schemas.microsoft.com/office/drawing/2014/main" id="{5380BC6F-DBD4-47BF-A840-46E5D624BD8F}"/>
              </a:ext>
            </a:extLst>
          </p:cNvPr>
          <p:cNvSpPr txBox="1"/>
          <p:nvPr/>
        </p:nvSpPr>
        <p:spPr>
          <a:xfrm>
            <a:off x="3982419" y="3765836"/>
            <a:ext cx="4542013" cy="312073"/>
          </a:xfrm>
          <a:prstGeom prst="rect">
            <a:avLst/>
          </a:prstGeom>
          <a:noFill/>
        </p:spPr>
        <p:txBody>
          <a:bodyPr wrap="none" rtlCol="0">
            <a:spAutoFit/>
          </a:bodyPr>
          <a:lstStyle/>
          <a:p>
            <a:r>
              <a:rPr lang="en-US" dirty="0">
                <a:solidFill>
                  <a:srgbClr val="FF9933"/>
                </a:solidFill>
              </a:rPr>
              <a:t>Information for selecting the right company to be enriched</a:t>
            </a:r>
            <a:endParaRPr lang="fr-FR" dirty="0">
              <a:solidFill>
                <a:srgbClr val="FF9933"/>
              </a:solidFill>
            </a:endParaRPr>
          </a:p>
        </p:txBody>
      </p:sp>
    </p:spTree>
    <p:extLst>
      <p:ext uri="{BB962C8B-B14F-4D97-AF65-F5344CB8AC3E}">
        <p14:creationId xmlns:p14="http://schemas.microsoft.com/office/powerpoint/2010/main" val="127069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itre 2"/>
          <p:cNvSpPr txBox="1">
            <a:spLocks/>
          </p:cNvSpPr>
          <p:nvPr/>
        </p:nvSpPr>
        <p:spPr>
          <a:xfrm>
            <a:off x="176028" y="10111"/>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200" b="1" dirty="0" err="1">
                <a:solidFill>
                  <a:schemeClr val="bg2">
                    <a:lumMod val="75000"/>
                  </a:schemeClr>
                </a:solidFill>
              </a:rPr>
              <a:t>Search</a:t>
            </a:r>
            <a:r>
              <a:rPr lang="fr-FR" sz="3200" b="1" dirty="0">
                <a:solidFill>
                  <a:schemeClr val="bg2">
                    <a:lumMod val="75000"/>
                  </a:schemeClr>
                </a:solidFill>
              </a:rPr>
              <a:t> </a:t>
            </a:r>
            <a:r>
              <a:rPr lang="fr-FR" sz="3200" b="1" dirty="0" err="1">
                <a:solidFill>
                  <a:schemeClr val="bg2">
                    <a:lumMod val="75000"/>
                  </a:schemeClr>
                </a:solidFill>
              </a:rPr>
              <a:t>method</a:t>
            </a:r>
            <a:r>
              <a:rPr lang="fr-FR" sz="3200" b="1" dirty="0">
                <a:solidFill>
                  <a:schemeClr val="bg2">
                    <a:lumMod val="75000"/>
                  </a:schemeClr>
                </a:solidFill>
              </a:rPr>
              <a:t> – </a:t>
            </a:r>
            <a:r>
              <a:rPr lang="fr-FR" sz="3200" b="1" dirty="0" err="1">
                <a:solidFill>
                  <a:schemeClr val="bg2">
                    <a:lumMod val="75000"/>
                  </a:schemeClr>
                </a:solidFill>
              </a:rPr>
              <a:t>cleanseMatch</a:t>
            </a:r>
            <a:r>
              <a:rPr lang="fr-FR" sz="3200" b="1" dirty="0">
                <a:solidFill>
                  <a:schemeClr val="bg2">
                    <a:lumMod val="75000"/>
                  </a:schemeClr>
                </a:solidFill>
              </a:rPr>
              <a:t> – </a:t>
            </a:r>
            <a:r>
              <a:rPr lang="fr-FR" sz="3200" b="1" dirty="0" err="1">
                <a:solidFill>
                  <a:schemeClr val="bg2">
                    <a:lumMod val="75000"/>
                  </a:schemeClr>
                </a:solidFill>
              </a:rPr>
              <a:t>other</a:t>
            </a:r>
            <a:r>
              <a:rPr lang="fr-FR" sz="3200" b="1" dirty="0">
                <a:solidFill>
                  <a:schemeClr val="bg2">
                    <a:lumMod val="75000"/>
                  </a:schemeClr>
                </a:solidFill>
              </a:rPr>
              <a:t> </a:t>
            </a:r>
            <a:r>
              <a:rPr lang="fr-FR" sz="3200" b="1" dirty="0" err="1">
                <a:solidFill>
                  <a:schemeClr val="bg2">
                    <a:lumMod val="75000"/>
                  </a:schemeClr>
                </a:solidFill>
              </a:rPr>
              <a:t>query</a:t>
            </a:r>
            <a:r>
              <a:rPr lang="fr-FR" sz="3200" b="1" dirty="0">
                <a:solidFill>
                  <a:schemeClr val="bg2">
                    <a:lumMod val="75000"/>
                  </a:schemeClr>
                </a:solidFill>
              </a:rPr>
              <a:t> </a:t>
            </a:r>
            <a:r>
              <a:rPr lang="fr-FR" sz="3200" b="1" dirty="0" err="1">
                <a:solidFill>
                  <a:schemeClr val="bg2">
                    <a:lumMod val="75000"/>
                  </a:schemeClr>
                </a:solidFill>
              </a:rPr>
              <a:t>parameters</a:t>
            </a:r>
            <a:endParaRPr lang="fr-FR" sz="3200" b="1" dirty="0">
              <a:solidFill>
                <a:schemeClr val="bg2">
                  <a:lumMod val="75000"/>
                </a:schemeClr>
              </a:solidFill>
            </a:endParaRPr>
          </a:p>
        </p:txBody>
      </p:sp>
      <p:graphicFrame>
        <p:nvGraphicFramePr>
          <p:cNvPr id="3" name="Tableau 2">
            <a:extLst>
              <a:ext uri="{FF2B5EF4-FFF2-40B4-BE49-F238E27FC236}">
                <a16:creationId xmlns:a16="http://schemas.microsoft.com/office/drawing/2014/main" id="{AE13EA65-2BC9-4A4C-B5EF-F750A1C25769}"/>
              </a:ext>
            </a:extLst>
          </p:cNvPr>
          <p:cNvGraphicFramePr>
            <a:graphicFrameLocks noGrp="1"/>
          </p:cNvGraphicFramePr>
          <p:nvPr>
            <p:extLst>
              <p:ext uri="{D42A27DB-BD31-4B8C-83A1-F6EECF244321}">
                <p14:modId xmlns:p14="http://schemas.microsoft.com/office/powerpoint/2010/main" val="2982727878"/>
              </p:ext>
            </p:extLst>
          </p:nvPr>
        </p:nvGraphicFramePr>
        <p:xfrm>
          <a:off x="84819" y="635380"/>
          <a:ext cx="10688195" cy="4399280"/>
        </p:xfrm>
        <a:graphic>
          <a:graphicData uri="http://schemas.openxmlformats.org/drawingml/2006/table">
            <a:tbl>
              <a:tblPr firstRow="1" bandRow="1">
                <a:tableStyleId>{5C22544A-7EE6-4342-B048-85BDC9FD1C3A}</a:tableStyleId>
              </a:tblPr>
              <a:tblGrid>
                <a:gridCol w="3008523">
                  <a:extLst>
                    <a:ext uri="{9D8B030D-6E8A-4147-A177-3AD203B41FA5}">
                      <a16:colId xmlns:a16="http://schemas.microsoft.com/office/drawing/2014/main" val="795282673"/>
                    </a:ext>
                  </a:extLst>
                </a:gridCol>
                <a:gridCol w="7679672">
                  <a:extLst>
                    <a:ext uri="{9D8B030D-6E8A-4147-A177-3AD203B41FA5}">
                      <a16:colId xmlns:a16="http://schemas.microsoft.com/office/drawing/2014/main" val="2870361055"/>
                    </a:ext>
                  </a:extLst>
                </a:gridCol>
              </a:tblGrid>
              <a:tr h="370840">
                <a:tc>
                  <a:txBody>
                    <a:bodyPr/>
                    <a:lstStyle/>
                    <a:p>
                      <a:pPr algn="ctr"/>
                      <a:r>
                        <a:rPr lang="fr-FR" sz="1600" dirty="0" err="1"/>
                        <a:t>Parameter</a:t>
                      </a:r>
                      <a:endParaRPr lang="fr-FR" sz="1600" dirty="0"/>
                    </a:p>
                  </a:txBody>
                  <a:tcPr/>
                </a:tc>
                <a:tc>
                  <a:txBody>
                    <a:bodyPr/>
                    <a:lstStyle/>
                    <a:p>
                      <a:pPr algn="ctr"/>
                      <a:r>
                        <a:rPr lang="fr-FR" sz="1600" dirty="0"/>
                        <a:t>Description</a:t>
                      </a:r>
                    </a:p>
                  </a:txBody>
                  <a:tcPr/>
                </a:tc>
                <a:extLst>
                  <a:ext uri="{0D108BD9-81ED-4DB2-BD59-A6C34878D82A}">
                    <a16:rowId xmlns:a16="http://schemas.microsoft.com/office/drawing/2014/main" val="1037281518"/>
                  </a:ext>
                </a:extLst>
              </a:tr>
              <a:tr h="370840">
                <a:tc>
                  <a:txBody>
                    <a:bodyPr/>
                    <a:lstStyle/>
                    <a:p>
                      <a:r>
                        <a:rPr lang="fr-FR" sz="1200" dirty="0" err="1"/>
                        <a:t>customerBillingEndorsement</a:t>
                      </a:r>
                      <a:endParaRPr lang="fr-FR" sz="1200" dirty="0"/>
                    </a:p>
                  </a:txBody>
                  <a:tcPr anchor="ctr"/>
                </a:tc>
                <a:tc>
                  <a:txBody>
                    <a:bodyPr/>
                    <a:lstStyle/>
                    <a:p>
                      <a:r>
                        <a:rPr lang="en-US" sz="1200" dirty="0"/>
                        <a:t>Information provided by the Customer and used for Internal Billing. This may include the name of a person, service or any other useful information that identifies the "Consumer" of the Service. Not Mandatory</a:t>
                      </a:r>
                    </a:p>
                  </a:txBody>
                  <a:tcPr/>
                </a:tc>
                <a:extLst>
                  <a:ext uri="{0D108BD9-81ED-4DB2-BD59-A6C34878D82A}">
                    <a16:rowId xmlns:a16="http://schemas.microsoft.com/office/drawing/2014/main" val="1602626998"/>
                  </a:ext>
                </a:extLst>
              </a:tr>
              <a:tr h="370840">
                <a:tc>
                  <a:txBody>
                    <a:bodyPr/>
                    <a:lstStyle/>
                    <a:p>
                      <a:r>
                        <a:rPr lang="fr-FR" sz="1200" dirty="0" err="1"/>
                        <a:t>candidateMaximumQuantity</a:t>
                      </a:r>
                      <a:endParaRPr lang="fr-FR" sz="1200" dirty="0"/>
                    </a:p>
                  </a:txBody>
                  <a:tcPr anchor="ctr"/>
                </a:tc>
                <a:tc>
                  <a:txBody>
                    <a:bodyPr/>
                    <a:lstStyle/>
                    <a:p>
                      <a:r>
                        <a:rPr lang="en-US" sz="1200" b="1" dirty="0">
                          <a:solidFill>
                            <a:schemeClr val="accent2">
                              <a:lumMod val="75000"/>
                            </a:schemeClr>
                          </a:solidFill>
                        </a:rPr>
                        <a:t>Limits the number of candidates returned by the search. By default this value is the 10 most probable. Not Mandatory</a:t>
                      </a:r>
                      <a:endParaRPr lang="fr-FR" sz="1200" dirty="0"/>
                    </a:p>
                  </a:txBody>
                  <a:tcPr/>
                </a:tc>
                <a:extLst>
                  <a:ext uri="{0D108BD9-81ED-4DB2-BD59-A6C34878D82A}">
                    <a16:rowId xmlns:a16="http://schemas.microsoft.com/office/drawing/2014/main" val="1786431206"/>
                  </a:ext>
                </a:extLst>
              </a:tr>
              <a:tr h="370840">
                <a:tc>
                  <a:txBody>
                    <a:bodyPr/>
                    <a:lstStyle/>
                    <a:p>
                      <a:r>
                        <a:rPr lang="fr-FR" sz="1200" dirty="0" err="1"/>
                        <a:t>confidenceLowerLevelThresholdValue</a:t>
                      </a:r>
                      <a:endParaRPr lang="fr-FR" sz="1200" dirty="0"/>
                    </a:p>
                  </a:txBody>
                  <a:tcPr anchor="ctr"/>
                </a:tc>
                <a:tc>
                  <a:txBody>
                    <a:bodyPr/>
                    <a:lstStyle/>
                    <a:p>
                      <a:r>
                        <a:rPr lang="en-US" sz="1200" b="1" dirty="0">
                          <a:solidFill>
                            <a:schemeClr val="accent2">
                              <a:lumMod val="75000"/>
                            </a:schemeClr>
                          </a:solidFill>
                        </a:rPr>
                        <a:t>Minimum quality level of matching candidates to be returned. It is related to the value of the </a:t>
                      </a:r>
                      <a:r>
                        <a:rPr lang="en-US" sz="1200" b="1" dirty="0" err="1">
                          <a:solidFill>
                            <a:schemeClr val="accent2">
                              <a:lumMod val="75000"/>
                            </a:schemeClr>
                          </a:solidFill>
                        </a:rPr>
                        <a:t>confidenceCode</a:t>
                      </a:r>
                      <a:r>
                        <a:rPr lang="en-US" sz="1200" b="1" dirty="0">
                          <a:solidFill>
                            <a:schemeClr val="accent2">
                              <a:lumMod val="75000"/>
                            </a:schemeClr>
                          </a:solidFill>
                        </a:rPr>
                        <a:t> response. Not Mandatory</a:t>
                      </a:r>
                      <a:endParaRPr lang="fr-FR" sz="1200" dirty="0"/>
                    </a:p>
                  </a:txBody>
                  <a:tcPr/>
                </a:tc>
                <a:extLst>
                  <a:ext uri="{0D108BD9-81ED-4DB2-BD59-A6C34878D82A}">
                    <a16:rowId xmlns:a16="http://schemas.microsoft.com/office/drawing/2014/main" val="252947910"/>
                  </a:ext>
                </a:extLst>
              </a:tr>
              <a:tr h="370840">
                <a:tc>
                  <a:txBody>
                    <a:bodyPr/>
                    <a:lstStyle/>
                    <a:p>
                      <a:r>
                        <a:rPr lang="fr-FR" sz="1200" dirty="0" err="1"/>
                        <a:t>exclusionCriteria</a:t>
                      </a:r>
                      <a:endParaRPr lang="fr-FR" sz="1200" dirty="0"/>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200" b="1" dirty="0">
                          <a:solidFill>
                            <a:schemeClr val="accent2">
                              <a:lumMod val="75000"/>
                            </a:schemeClr>
                          </a:solidFill>
                        </a:rPr>
                        <a:t>Exclusion parameters of the candidates searched for. No Mandatory</a:t>
                      </a:r>
                      <a:endParaRPr lang="fr-FR" sz="1200" dirty="0"/>
                    </a:p>
                    <a:p>
                      <a:pPr marL="285750" indent="-285750">
                        <a:buFont typeface="Arial" panose="020B0604020202020204" pitchFamily="34" charset="0"/>
                        <a:buChar char="•"/>
                      </a:pPr>
                      <a:r>
                        <a:rPr lang="en-US" sz="1200" dirty="0" err="1"/>
                        <a:t>ExcludeNonHeadQuarters</a:t>
                      </a:r>
                      <a:r>
                        <a:rPr lang="en-US" sz="1200" dirty="0"/>
                        <a:t>: Returns only the headquarters of the companies</a:t>
                      </a:r>
                    </a:p>
                    <a:p>
                      <a:pPr marL="285750" indent="-285750">
                        <a:buFont typeface="Arial" panose="020B0604020202020204" pitchFamily="34" charset="0"/>
                        <a:buChar char="•"/>
                      </a:pPr>
                      <a:r>
                        <a:rPr lang="en-US" sz="1200" dirty="0" err="1"/>
                        <a:t>ExcludeNonMarketable</a:t>
                      </a:r>
                      <a:r>
                        <a:rPr lang="en-US" sz="1200" dirty="0"/>
                        <a:t>: Returns commercially active companies</a:t>
                      </a:r>
                    </a:p>
                    <a:p>
                      <a:pPr marL="285750" indent="-285750">
                        <a:buFont typeface="Arial" panose="020B0604020202020204" pitchFamily="34" charset="0"/>
                        <a:buChar char="•"/>
                      </a:pPr>
                      <a:r>
                        <a:rPr lang="en-US" sz="1200" dirty="0" err="1"/>
                        <a:t>ExcludeOutofBusiness</a:t>
                      </a:r>
                      <a:r>
                        <a:rPr lang="en-US" sz="1200" dirty="0"/>
                        <a:t>: Returns only active third parties</a:t>
                      </a:r>
                    </a:p>
                    <a:p>
                      <a:pPr marL="285750" indent="-285750">
                        <a:buFont typeface="Arial" panose="020B0604020202020204" pitchFamily="34" charset="0"/>
                        <a:buChar char="•"/>
                      </a:pPr>
                      <a:r>
                        <a:rPr lang="en-US" sz="1200" dirty="0" err="1"/>
                        <a:t>ExcludeUndeliverable</a:t>
                      </a:r>
                      <a:r>
                        <a:rPr lang="en-US" sz="1200" dirty="0"/>
                        <a:t>: Returns companies with a physical address</a:t>
                      </a:r>
                    </a:p>
                    <a:p>
                      <a:pPr marL="285750" indent="-285750">
                        <a:buFont typeface="Arial" panose="020B0604020202020204" pitchFamily="34" charset="0"/>
                        <a:buChar char="•"/>
                      </a:pPr>
                      <a:r>
                        <a:rPr lang="en-US" sz="1200" dirty="0" err="1"/>
                        <a:t>ExcludeUnreachable</a:t>
                      </a:r>
                      <a:r>
                        <a:rPr lang="en-US" sz="1200" dirty="0"/>
                        <a:t>: no contact information for the company (</a:t>
                      </a:r>
                      <a:r>
                        <a:rPr lang="en-US" sz="1200" dirty="0" err="1"/>
                        <a:t>tel</a:t>
                      </a:r>
                      <a:r>
                        <a:rPr lang="en-US" sz="1200" dirty="0"/>
                        <a:t>, fax, email)</a:t>
                      </a:r>
                    </a:p>
                    <a:p>
                      <a:pPr marL="0" indent="0">
                        <a:buFont typeface="Arial" panose="020B0604020202020204" pitchFamily="34" charset="0"/>
                        <a:buNone/>
                      </a:pPr>
                      <a:r>
                        <a:rPr lang="en-US" sz="1200" kern="1200" dirty="0">
                          <a:solidFill>
                            <a:schemeClr val="dk1"/>
                          </a:solidFill>
                          <a:latin typeface="+mn-lt"/>
                          <a:ea typeface="+mn-ea"/>
                          <a:cs typeface="+mn-cs"/>
                        </a:rPr>
                        <a:t>Example: ... &amp;</a:t>
                      </a:r>
                      <a:r>
                        <a:rPr lang="en-US" sz="1200" kern="1200" dirty="0" err="1">
                          <a:solidFill>
                            <a:schemeClr val="dk1"/>
                          </a:solidFill>
                          <a:latin typeface="+mn-lt"/>
                          <a:ea typeface="+mn-ea"/>
                          <a:cs typeface="+mn-cs"/>
                        </a:rPr>
                        <a:t>exclusionCriteria</a:t>
                      </a:r>
                      <a:r>
                        <a:rPr lang="en-US" sz="1200" kern="1200" dirty="0">
                          <a:solidFill>
                            <a:schemeClr val="dk1"/>
                          </a:solidFill>
                          <a:latin typeface="+mn-lt"/>
                          <a:ea typeface="+mn-ea"/>
                          <a:cs typeface="+mn-cs"/>
                        </a:rPr>
                        <a:t>=ExcludeNonHeadQuarters%2CExcludeNonMarketable</a:t>
                      </a:r>
                    </a:p>
                  </a:txBody>
                  <a:tcPr/>
                </a:tc>
                <a:extLst>
                  <a:ext uri="{0D108BD9-81ED-4DB2-BD59-A6C34878D82A}">
                    <a16:rowId xmlns:a16="http://schemas.microsoft.com/office/drawing/2014/main" val="1418803637"/>
                  </a:ext>
                </a:extLst>
              </a:tr>
              <a:tr h="370840">
                <a:tc>
                  <a:txBody>
                    <a:bodyPr/>
                    <a:lstStyle/>
                    <a:p>
                      <a:r>
                        <a:rPr lang="fr-FR" sz="1050" b="0" dirty="0" err="1"/>
                        <a:t>isCleanseAndStandardizeInformationRequired</a:t>
                      </a:r>
                      <a:endParaRPr lang="fr-FR" sz="1050" b="0" dirty="0"/>
                    </a:p>
                  </a:txBody>
                  <a:tcPr anchor="ctr"/>
                </a:tc>
                <a:tc>
                  <a:txBody>
                    <a:bodyPr/>
                    <a:lstStyle/>
                    <a:p>
                      <a:r>
                        <a:rPr lang="en-US" sz="1200" b="0" dirty="0">
                          <a:solidFill>
                            <a:schemeClr val="tx1"/>
                          </a:solidFill>
                        </a:rPr>
                        <a:t>Presents the Standardization of Address Parameters on which the search was based to perform the search on the third party's address. Not Mandatory</a:t>
                      </a:r>
                    </a:p>
                    <a:p>
                      <a:r>
                        <a:rPr lang="fr-FR" sz="1200" dirty="0"/>
                        <a:t>Ex : </a:t>
                      </a:r>
                    </a:p>
                    <a:p>
                      <a:r>
                        <a:rPr lang="fr-FR" sz="1200" dirty="0" err="1"/>
                        <a:t>Search</a:t>
                      </a:r>
                      <a:r>
                        <a:rPr lang="fr-FR" sz="1200" dirty="0"/>
                        <a:t> </a:t>
                      </a:r>
                      <a:r>
                        <a:rPr lang="fr-FR" sz="1200" kern="1200" dirty="0" err="1">
                          <a:solidFill>
                            <a:schemeClr val="dk1"/>
                          </a:solidFill>
                          <a:latin typeface="+mn-lt"/>
                          <a:ea typeface="+mn-ea"/>
                          <a:cs typeface="+mn-cs"/>
                        </a:rPr>
                        <a:t>addressLocality</a:t>
                      </a:r>
                      <a:r>
                        <a:rPr lang="fr-FR" sz="1200" kern="1200" dirty="0">
                          <a:solidFill>
                            <a:schemeClr val="dk1"/>
                          </a:solidFill>
                          <a:latin typeface="+mn-lt"/>
                          <a:ea typeface="+mn-ea"/>
                          <a:cs typeface="+mn-cs"/>
                        </a:rPr>
                        <a:t> = « ST FRANCISCO » </a:t>
                      </a:r>
                    </a:p>
                    <a:p>
                      <a:pPr marL="285750" indent="-285750">
                        <a:buFont typeface="Symbol" panose="05050102010706020507" pitchFamily="18" charset="2"/>
                        <a:buChar char="Þ"/>
                      </a:pPr>
                      <a:r>
                        <a:rPr lang="en-US" sz="1200" kern="1200" noProof="0" dirty="0">
                          <a:solidFill>
                            <a:schemeClr val="dk1"/>
                          </a:solidFill>
                          <a:latin typeface="+mn-lt"/>
                          <a:ea typeface="+mn-ea"/>
                          <a:cs typeface="+mn-cs"/>
                        </a:rPr>
                        <a:t>Standardized  </a:t>
                      </a:r>
                      <a:r>
                        <a:rPr lang="en-US" sz="1200" kern="1200" noProof="0" dirty="0" err="1">
                          <a:solidFill>
                            <a:schemeClr val="dk1"/>
                          </a:solidFill>
                          <a:latin typeface="+mn-lt"/>
                          <a:ea typeface="+mn-ea"/>
                          <a:cs typeface="+mn-cs"/>
                        </a:rPr>
                        <a:t>addressLocality</a:t>
                      </a:r>
                      <a:r>
                        <a:rPr lang="en-US" sz="1200" kern="1200" noProof="0" dirty="0">
                          <a:solidFill>
                            <a:schemeClr val="dk1"/>
                          </a:solidFill>
                          <a:latin typeface="+mn-lt"/>
                          <a:ea typeface="+mn-ea"/>
                          <a:cs typeface="+mn-cs"/>
                        </a:rPr>
                        <a:t> = « SAN FRANCISCO » </a:t>
                      </a:r>
                    </a:p>
                    <a:p>
                      <a:pPr marL="285750" indent="-285750">
                        <a:buFont typeface="Symbol" panose="05050102010706020507" pitchFamily="18" charset="2"/>
                        <a:buChar char="Þ"/>
                      </a:pPr>
                      <a:r>
                        <a:rPr lang="en-US" sz="1200" noProof="0" dirty="0"/>
                        <a:t>true :  taken into account.</a:t>
                      </a:r>
                      <a:br>
                        <a:rPr lang="en-US" sz="1200" noProof="0" dirty="0"/>
                      </a:br>
                      <a:r>
                        <a:rPr lang="en-US" sz="1200" noProof="0" dirty="0"/>
                        <a:t>false :  not taken into account(</a:t>
                      </a:r>
                      <a:r>
                        <a:rPr lang="en-US" sz="1200" noProof="0" dirty="0" err="1"/>
                        <a:t>defaut</a:t>
                      </a:r>
                      <a:r>
                        <a:rPr lang="en-US" sz="1200" noProof="0" dirty="0"/>
                        <a:t>)</a:t>
                      </a:r>
                      <a:endParaRPr lang="en-US" sz="1200" kern="1200" noProof="0" dirty="0">
                        <a:solidFill>
                          <a:schemeClr val="dk1"/>
                        </a:solidFill>
                        <a:latin typeface="+mn-lt"/>
                        <a:ea typeface="+mn-ea"/>
                        <a:cs typeface="+mn-cs"/>
                      </a:endParaRPr>
                    </a:p>
                  </a:txBody>
                  <a:tcPr/>
                </a:tc>
                <a:extLst>
                  <a:ext uri="{0D108BD9-81ED-4DB2-BD59-A6C34878D82A}">
                    <a16:rowId xmlns:a16="http://schemas.microsoft.com/office/drawing/2014/main" val="3377056322"/>
                  </a:ext>
                </a:extLst>
              </a:tr>
            </a:tbl>
          </a:graphicData>
        </a:graphic>
      </p:graphicFrame>
    </p:spTree>
    <p:extLst>
      <p:ext uri="{BB962C8B-B14F-4D97-AF65-F5344CB8AC3E}">
        <p14:creationId xmlns:p14="http://schemas.microsoft.com/office/powerpoint/2010/main" val="332074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itre 2"/>
          <p:cNvSpPr txBox="1">
            <a:spLocks/>
          </p:cNvSpPr>
          <p:nvPr/>
        </p:nvSpPr>
        <p:spPr>
          <a:xfrm>
            <a:off x="176028" y="1722"/>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200" b="1" dirty="0" err="1">
                <a:solidFill>
                  <a:schemeClr val="bg2">
                    <a:lumMod val="75000"/>
                  </a:schemeClr>
                </a:solidFill>
              </a:rPr>
              <a:t>Search</a:t>
            </a:r>
            <a:r>
              <a:rPr lang="fr-FR" sz="3200" b="1" dirty="0">
                <a:solidFill>
                  <a:schemeClr val="bg2">
                    <a:lumMod val="75000"/>
                  </a:schemeClr>
                </a:solidFill>
              </a:rPr>
              <a:t> </a:t>
            </a:r>
            <a:r>
              <a:rPr lang="fr-FR" sz="3200" b="1" dirty="0" err="1">
                <a:solidFill>
                  <a:schemeClr val="bg2">
                    <a:lumMod val="75000"/>
                  </a:schemeClr>
                </a:solidFill>
              </a:rPr>
              <a:t>method</a:t>
            </a:r>
            <a:r>
              <a:rPr lang="fr-FR" sz="3200" b="1" dirty="0">
                <a:solidFill>
                  <a:schemeClr val="bg2">
                    <a:lumMod val="75000"/>
                  </a:schemeClr>
                </a:solidFill>
              </a:rPr>
              <a:t> – </a:t>
            </a:r>
            <a:r>
              <a:rPr lang="fr-FR" sz="3200" b="1" dirty="0" err="1">
                <a:solidFill>
                  <a:schemeClr val="bg2">
                    <a:lumMod val="75000"/>
                  </a:schemeClr>
                </a:solidFill>
              </a:rPr>
              <a:t>cleanseMatch</a:t>
            </a:r>
            <a:r>
              <a:rPr lang="fr-FR" sz="3200" b="1" dirty="0">
                <a:solidFill>
                  <a:schemeClr val="bg2">
                    <a:lumMod val="75000"/>
                  </a:schemeClr>
                </a:solidFill>
              </a:rPr>
              <a:t> – </a:t>
            </a:r>
            <a:r>
              <a:rPr lang="fr-FR" sz="3200" b="1" dirty="0" err="1">
                <a:solidFill>
                  <a:schemeClr val="bg2">
                    <a:lumMod val="75000"/>
                  </a:schemeClr>
                </a:solidFill>
              </a:rPr>
              <a:t>other</a:t>
            </a:r>
            <a:r>
              <a:rPr lang="fr-FR" sz="3200" b="1" dirty="0">
                <a:solidFill>
                  <a:schemeClr val="bg2">
                    <a:lumMod val="75000"/>
                  </a:schemeClr>
                </a:solidFill>
              </a:rPr>
              <a:t> </a:t>
            </a:r>
            <a:r>
              <a:rPr lang="fr-FR" sz="3200" b="1" dirty="0" err="1">
                <a:solidFill>
                  <a:schemeClr val="bg2">
                    <a:lumMod val="75000"/>
                  </a:schemeClr>
                </a:solidFill>
              </a:rPr>
              <a:t>query</a:t>
            </a:r>
            <a:r>
              <a:rPr lang="fr-FR" sz="3200" b="1" dirty="0">
                <a:solidFill>
                  <a:schemeClr val="bg2">
                    <a:lumMod val="75000"/>
                  </a:schemeClr>
                </a:solidFill>
              </a:rPr>
              <a:t> feedbacks</a:t>
            </a:r>
          </a:p>
        </p:txBody>
      </p:sp>
      <p:graphicFrame>
        <p:nvGraphicFramePr>
          <p:cNvPr id="3" name="Tableau 2">
            <a:extLst>
              <a:ext uri="{FF2B5EF4-FFF2-40B4-BE49-F238E27FC236}">
                <a16:creationId xmlns:a16="http://schemas.microsoft.com/office/drawing/2014/main" id="{AE13EA65-2BC9-4A4C-B5EF-F750A1C25769}"/>
              </a:ext>
            </a:extLst>
          </p:cNvPr>
          <p:cNvGraphicFramePr>
            <a:graphicFrameLocks noGrp="1"/>
          </p:cNvGraphicFramePr>
          <p:nvPr>
            <p:extLst>
              <p:ext uri="{D42A27DB-BD31-4B8C-83A1-F6EECF244321}">
                <p14:modId xmlns:p14="http://schemas.microsoft.com/office/powerpoint/2010/main" val="2218473922"/>
              </p:ext>
            </p:extLst>
          </p:nvPr>
        </p:nvGraphicFramePr>
        <p:xfrm>
          <a:off x="95471" y="617400"/>
          <a:ext cx="10688195" cy="2575560"/>
        </p:xfrm>
        <a:graphic>
          <a:graphicData uri="http://schemas.openxmlformats.org/drawingml/2006/table">
            <a:tbl>
              <a:tblPr firstRow="1" bandRow="1">
                <a:tableStyleId>{5C22544A-7EE6-4342-B048-85BDC9FD1C3A}</a:tableStyleId>
              </a:tblPr>
              <a:tblGrid>
                <a:gridCol w="3008523">
                  <a:extLst>
                    <a:ext uri="{9D8B030D-6E8A-4147-A177-3AD203B41FA5}">
                      <a16:colId xmlns:a16="http://schemas.microsoft.com/office/drawing/2014/main" val="795282673"/>
                    </a:ext>
                  </a:extLst>
                </a:gridCol>
                <a:gridCol w="7679672">
                  <a:extLst>
                    <a:ext uri="{9D8B030D-6E8A-4147-A177-3AD203B41FA5}">
                      <a16:colId xmlns:a16="http://schemas.microsoft.com/office/drawing/2014/main" val="2870361055"/>
                    </a:ext>
                  </a:extLst>
                </a:gridCol>
              </a:tblGrid>
              <a:tr h="370840">
                <a:tc>
                  <a:txBody>
                    <a:bodyPr/>
                    <a:lstStyle/>
                    <a:p>
                      <a:pPr algn="ctr"/>
                      <a:r>
                        <a:rPr lang="fr-FR" sz="1600" dirty="0"/>
                        <a:t>Paramètre</a:t>
                      </a:r>
                    </a:p>
                  </a:txBody>
                  <a:tcPr/>
                </a:tc>
                <a:tc>
                  <a:txBody>
                    <a:bodyPr/>
                    <a:lstStyle/>
                    <a:p>
                      <a:pPr algn="ctr"/>
                      <a:r>
                        <a:rPr lang="fr-FR" sz="1600" dirty="0"/>
                        <a:t>Description</a:t>
                      </a:r>
                    </a:p>
                  </a:txBody>
                  <a:tcPr/>
                </a:tc>
                <a:extLst>
                  <a:ext uri="{0D108BD9-81ED-4DB2-BD59-A6C34878D82A}">
                    <a16:rowId xmlns:a16="http://schemas.microsoft.com/office/drawing/2014/main" val="1037281518"/>
                  </a:ext>
                </a:extLst>
              </a:tr>
              <a:tr h="370840">
                <a:tc>
                  <a:txBody>
                    <a:bodyPr/>
                    <a:lstStyle/>
                    <a:p>
                      <a:pPr algn="l"/>
                      <a:r>
                        <a:rPr lang="fr-FR" sz="1200" dirty="0" err="1"/>
                        <a:t>candidatesMatchedQuantity</a:t>
                      </a:r>
                      <a:endParaRPr lang="fr-FR" sz="1200" dirty="0"/>
                    </a:p>
                  </a:txBody>
                  <a:tcPr anchor="ctr"/>
                </a:tc>
                <a:tc>
                  <a:txBody>
                    <a:bodyPr/>
                    <a:lstStyle/>
                    <a:p>
                      <a:pPr marL="0" algn="l" defTabSz="815919" rtl="0" eaLnBrk="1" latinLnBrk="0" hangingPunct="1"/>
                      <a:r>
                        <a:rPr lang="en-US" sz="1200" b="1" kern="1200" dirty="0">
                          <a:solidFill>
                            <a:schemeClr val="accent2">
                              <a:lumMod val="75000"/>
                            </a:schemeClr>
                          </a:solidFill>
                          <a:latin typeface="+mn-lt"/>
                          <a:ea typeface="+mn-ea"/>
                          <a:cs typeface="+mn-cs"/>
                        </a:rPr>
                        <a:t>Number of Candidates returned by search criteria</a:t>
                      </a:r>
                      <a:endParaRPr lang="fr-FR" sz="1200" kern="1200" dirty="0">
                        <a:solidFill>
                          <a:schemeClr val="dk1"/>
                        </a:solidFill>
                        <a:latin typeface="+mn-lt"/>
                        <a:ea typeface="+mn-ea"/>
                        <a:cs typeface="+mn-cs"/>
                      </a:endParaRPr>
                    </a:p>
                  </a:txBody>
                  <a:tcPr/>
                </a:tc>
                <a:extLst>
                  <a:ext uri="{0D108BD9-81ED-4DB2-BD59-A6C34878D82A}">
                    <a16:rowId xmlns:a16="http://schemas.microsoft.com/office/drawing/2014/main" val="1602626998"/>
                  </a:ext>
                </a:extLst>
              </a:tr>
              <a:tr h="370840">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dirty="0" err="1"/>
                        <a:t>matchDataCriteria</a:t>
                      </a:r>
                      <a:endParaRPr lang="fr-FR" sz="1200" dirty="0"/>
                    </a:p>
                  </a:txBody>
                  <a:tcPr anchor="ctr"/>
                </a:tc>
                <a:tc>
                  <a:txBody>
                    <a:bodyPr/>
                    <a:lstStyle/>
                    <a:p>
                      <a:r>
                        <a:rPr lang="en-US" sz="1200" b="1" kern="1200" dirty="0">
                          <a:solidFill>
                            <a:schemeClr val="accent2">
                              <a:lumMod val="75000"/>
                            </a:schemeClr>
                          </a:solidFill>
                          <a:latin typeface="+mn-lt"/>
                          <a:ea typeface="+mn-ea"/>
                          <a:cs typeface="+mn-cs"/>
                        </a:rPr>
                        <a:t>Type of match made for the search:</a:t>
                      </a:r>
                      <a:endParaRPr lang="fr-FR" sz="1200" dirty="0"/>
                    </a:p>
                    <a:p>
                      <a:pPr marL="285750" indent="-285750" algn="l" defTabSz="815919" rtl="0" eaLnBrk="1" latinLnBrk="0" hangingPunct="1">
                        <a:buFont typeface="Arial" panose="020B0604020202020204" pitchFamily="34" charset="0"/>
                        <a:buChar char="•"/>
                      </a:pPr>
                      <a:r>
                        <a:rPr lang="en-US" sz="1200" b="1" kern="1200" dirty="0">
                          <a:solidFill>
                            <a:schemeClr val="dk1"/>
                          </a:solidFill>
                          <a:latin typeface="+mn-lt"/>
                          <a:ea typeface="+mn-ea"/>
                          <a:cs typeface="+mn-cs"/>
                        </a:rPr>
                        <a:t>DUNS Number Lookup: If the Duns is passed in parameter only this parameter is taken into account.</a:t>
                      </a:r>
                    </a:p>
                    <a:p>
                      <a:pPr marL="285750" indent="-285750" algn="l" defTabSz="815919" rtl="0" eaLnBrk="1" latinLnBrk="0" hangingPunct="1">
                        <a:buFont typeface="Arial" panose="020B0604020202020204" pitchFamily="34" charset="0"/>
                        <a:buChar char="•"/>
                      </a:pPr>
                      <a:r>
                        <a:rPr lang="en-US" sz="1200" b="1" kern="1200" dirty="0">
                          <a:solidFill>
                            <a:schemeClr val="dk1"/>
                          </a:solidFill>
                          <a:latin typeface="+mn-lt"/>
                          <a:ea typeface="+mn-ea"/>
                          <a:cs typeface="+mn-cs"/>
                        </a:rPr>
                        <a:t>Name and Address Lookup: If the name or address is filled in</a:t>
                      </a:r>
                    </a:p>
                    <a:p>
                      <a:pPr marL="285750" indent="-285750" algn="l" defTabSz="815919" rtl="0" eaLnBrk="1" latinLnBrk="0" hangingPunct="1">
                        <a:buFont typeface="Arial" panose="020B0604020202020204" pitchFamily="34" charset="0"/>
                        <a:buChar char="•"/>
                      </a:pPr>
                      <a:r>
                        <a:rPr lang="en-US" sz="1200" b="1" kern="1200" dirty="0">
                          <a:solidFill>
                            <a:schemeClr val="dk1"/>
                          </a:solidFill>
                          <a:latin typeface="+mn-lt"/>
                          <a:ea typeface="+mn-ea"/>
                          <a:cs typeface="+mn-cs"/>
                        </a:rPr>
                        <a:t>National ID Lookup : If the local id is filled in, it has priority (but after DUNS)</a:t>
                      </a:r>
                    </a:p>
                    <a:p>
                      <a:pPr marL="285750" indent="-285750" algn="l" defTabSz="815919" rtl="0" eaLnBrk="1" latinLnBrk="0" hangingPunct="1">
                        <a:buFont typeface="Arial" panose="020B0604020202020204" pitchFamily="34" charset="0"/>
                        <a:buChar char="•"/>
                      </a:pPr>
                      <a:r>
                        <a:rPr lang="en-US" sz="1200" b="1" kern="1200" dirty="0">
                          <a:solidFill>
                            <a:schemeClr val="dk1"/>
                          </a:solidFill>
                          <a:latin typeface="+mn-lt"/>
                          <a:ea typeface="+mn-ea"/>
                          <a:cs typeface="+mn-cs"/>
                        </a:rPr>
                        <a:t>Telephone Number Lookup: If it is the only one to be filled in</a:t>
                      </a:r>
                      <a:endParaRPr lang="fr-FR" sz="1200" kern="1200" dirty="0">
                        <a:solidFill>
                          <a:schemeClr val="dk1"/>
                        </a:solidFill>
                        <a:latin typeface="+mn-lt"/>
                        <a:ea typeface="+mn-ea"/>
                        <a:cs typeface="+mn-cs"/>
                      </a:endParaRPr>
                    </a:p>
                  </a:txBody>
                  <a:tcPr/>
                </a:tc>
                <a:extLst>
                  <a:ext uri="{0D108BD9-81ED-4DB2-BD59-A6C34878D82A}">
                    <a16:rowId xmlns:a16="http://schemas.microsoft.com/office/drawing/2014/main" val="1786431206"/>
                  </a:ext>
                </a:extLst>
              </a:tr>
              <a:tr h="370840">
                <a:tc>
                  <a:txBody>
                    <a:bodyPr/>
                    <a:lstStyle/>
                    <a:p>
                      <a:pPr algn="l"/>
                      <a:r>
                        <a:rPr lang="fr-FR" sz="1200" dirty="0" err="1"/>
                        <a:t>displaySequence</a:t>
                      </a:r>
                      <a:endParaRPr lang="fr-FR" sz="1200" dirty="0"/>
                    </a:p>
                  </a:txBody>
                  <a:tcPr anchor="ctr"/>
                </a:tc>
                <a:tc>
                  <a:txBody>
                    <a:bodyPr/>
                    <a:lstStyle/>
                    <a:p>
                      <a:r>
                        <a:rPr lang="en-US" sz="1200" b="1" kern="1200" dirty="0">
                          <a:solidFill>
                            <a:schemeClr val="accent2">
                              <a:lumMod val="75000"/>
                            </a:schemeClr>
                          </a:solidFill>
                          <a:latin typeface="+mn-lt"/>
                          <a:ea typeface="+mn-ea"/>
                          <a:cs typeface="+mn-cs"/>
                        </a:rPr>
                        <a:t>Order of appearance of the candidate in the answer. Candidates appear in the answer in descending order of probability of matching. (Most likely first)</a:t>
                      </a:r>
                      <a:endParaRPr lang="fr-FR" sz="1200" dirty="0"/>
                    </a:p>
                  </a:txBody>
                  <a:tcPr/>
                </a:tc>
                <a:extLst>
                  <a:ext uri="{0D108BD9-81ED-4DB2-BD59-A6C34878D82A}">
                    <a16:rowId xmlns:a16="http://schemas.microsoft.com/office/drawing/2014/main" val="252947910"/>
                  </a:ext>
                </a:extLst>
              </a:tr>
              <a:tr h="370840">
                <a:tc>
                  <a:txBody>
                    <a:bodyPr/>
                    <a:lstStyle/>
                    <a:p>
                      <a:pPr algn="l"/>
                      <a:r>
                        <a:rPr lang="fr-FR" sz="1200" dirty="0" err="1"/>
                        <a:t>operatingStatus</a:t>
                      </a:r>
                      <a:endParaRPr lang="fr-FR" sz="1200" dirty="0"/>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Returns the status of an applicant. 2 possibilities: active or out of business</a:t>
                      </a:r>
                    </a:p>
                  </a:txBody>
                  <a:tcPr/>
                </a:tc>
                <a:extLst>
                  <a:ext uri="{0D108BD9-81ED-4DB2-BD59-A6C34878D82A}">
                    <a16:rowId xmlns:a16="http://schemas.microsoft.com/office/drawing/2014/main" val="1418803637"/>
                  </a:ext>
                </a:extLst>
              </a:tr>
            </a:tbl>
          </a:graphicData>
        </a:graphic>
      </p:graphicFrame>
    </p:spTree>
    <p:extLst>
      <p:ext uri="{BB962C8B-B14F-4D97-AF65-F5344CB8AC3E}">
        <p14:creationId xmlns:p14="http://schemas.microsoft.com/office/powerpoint/2010/main" val="115863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itre 2"/>
          <p:cNvSpPr txBox="1">
            <a:spLocks/>
          </p:cNvSpPr>
          <p:nvPr/>
        </p:nvSpPr>
        <p:spPr>
          <a:xfrm>
            <a:off x="264374" y="150955"/>
            <a:ext cx="10458258"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600" b="1" dirty="0" err="1">
                <a:solidFill>
                  <a:schemeClr val="bg2">
                    <a:lumMod val="75000"/>
                  </a:schemeClr>
                </a:solidFill>
              </a:rPr>
              <a:t>Search</a:t>
            </a:r>
            <a:r>
              <a:rPr lang="fr-FR" sz="3600" b="1" dirty="0">
                <a:solidFill>
                  <a:schemeClr val="bg2">
                    <a:lumMod val="75000"/>
                  </a:schemeClr>
                </a:solidFill>
              </a:rPr>
              <a:t> </a:t>
            </a:r>
            <a:r>
              <a:rPr lang="fr-FR" sz="3600" b="1" dirty="0" err="1">
                <a:solidFill>
                  <a:schemeClr val="bg2">
                    <a:lumMod val="75000"/>
                  </a:schemeClr>
                </a:solidFill>
              </a:rPr>
              <a:t>method</a:t>
            </a:r>
            <a:r>
              <a:rPr lang="fr-FR" sz="3600" b="1" dirty="0">
                <a:solidFill>
                  <a:schemeClr val="bg2">
                    <a:lumMod val="75000"/>
                  </a:schemeClr>
                </a:solidFill>
              </a:rPr>
              <a:t> – </a:t>
            </a:r>
            <a:r>
              <a:rPr lang="fr-FR" sz="3600" b="1" dirty="0" err="1">
                <a:solidFill>
                  <a:schemeClr val="bg2">
                    <a:lumMod val="75000"/>
                  </a:schemeClr>
                </a:solidFill>
              </a:rPr>
              <a:t>cleanseMatch</a:t>
            </a:r>
            <a:r>
              <a:rPr lang="fr-FR" sz="3600" b="1" dirty="0">
                <a:solidFill>
                  <a:schemeClr val="bg2">
                    <a:lumMod val="75000"/>
                  </a:schemeClr>
                </a:solidFill>
              </a:rPr>
              <a:t> – Match </a:t>
            </a:r>
            <a:r>
              <a:rPr lang="fr-FR" sz="3600" b="1" dirty="0" err="1">
                <a:solidFill>
                  <a:schemeClr val="bg2">
                    <a:lumMod val="75000"/>
                  </a:schemeClr>
                </a:solidFill>
              </a:rPr>
              <a:t>quality</a:t>
            </a:r>
            <a:r>
              <a:rPr lang="fr-FR" sz="3600" b="1" dirty="0">
                <a:solidFill>
                  <a:schemeClr val="bg2">
                    <a:lumMod val="75000"/>
                  </a:schemeClr>
                </a:solidFill>
              </a:rPr>
              <a:t> 1/3</a:t>
            </a:r>
            <a:endParaRPr lang="fr-FR" sz="3600" b="1" dirty="0">
              <a:solidFill>
                <a:schemeClr val="bg2">
                  <a:lumMod val="75000"/>
                </a:schemeClr>
              </a:solidFill>
              <a:latin typeface="+mn-lt"/>
              <a:ea typeface="+mn-ea"/>
              <a:cs typeface="+mn-cs"/>
            </a:endParaRPr>
          </a:p>
        </p:txBody>
      </p:sp>
      <p:sp>
        <p:nvSpPr>
          <p:cNvPr id="5" name="ZoneTexte 4">
            <a:extLst>
              <a:ext uri="{FF2B5EF4-FFF2-40B4-BE49-F238E27FC236}">
                <a16:creationId xmlns:a16="http://schemas.microsoft.com/office/drawing/2014/main" id="{C371A49D-A79F-41F9-A8E3-CAEE27481DDC}"/>
              </a:ext>
            </a:extLst>
          </p:cNvPr>
          <p:cNvSpPr txBox="1"/>
          <p:nvPr/>
        </p:nvSpPr>
        <p:spPr>
          <a:xfrm>
            <a:off x="252868" y="979754"/>
            <a:ext cx="6926191" cy="312073"/>
          </a:xfrm>
          <a:prstGeom prst="rect">
            <a:avLst/>
          </a:prstGeom>
          <a:noFill/>
        </p:spPr>
        <p:txBody>
          <a:bodyPr wrap="none" rtlCol="0">
            <a:spAutoFit/>
          </a:bodyPr>
          <a:lstStyle/>
          <a:p>
            <a:r>
              <a:rPr lang="fr-FR" b="1" dirty="0"/>
              <a:t>Description </a:t>
            </a:r>
            <a:r>
              <a:rPr lang="fr-FR" dirty="0"/>
              <a:t>: </a:t>
            </a:r>
            <a:r>
              <a:rPr lang="en-US" dirty="0"/>
              <a:t>Provide information on the quality of the Match for each third party returned</a:t>
            </a:r>
            <a:endParaRPr lang="fr-FR" dirty="0"/>
          </a:p>
        </p:txBody>
      </p:sp>
      <p:sp>
        <p:nvSpPr>
          <p:cNvPr id="2" name="Rectangle 1">
            <a:extLst>
              <a:ext uri="{FF2B5EF4-FFF2-40B4-BE49-F238E27FC236}">
                <a16:creationId xmlns:a16="http://schemas.microsoft.com/office/drawing/2014/main" id="{16BF82C0-8E4B-4B9A-9CA9-8551CF2A4F6C}"/>
              </a:ext>
            </a:extLst>
          </p:cNvPr>
          <p:cNvSpPr/>
          <p:nvPr/>
        </p:nvSpPr>
        <p:spPr>
          <a:xfrm>
            <a:off x="69180" y="1367014"/>
            <a:ext cx="2354042" cy="338554"/>
          </a:xfrm>
          <a:prstGeom prst="rect">
            <a:avLst/>
          </a:prstGeom>
          <a:solidFill>
            <a:schemeClr val="tx2">
              <a:lumMod val="75000"/>
            </a:schemeClr>
          </a:solidFill>
          <a:ln>
            <a:solidFill>
              <a:schemeClr val="bg2">
                <a:lumMod val="75000"/>
              </a:schemeClr>
            </a:solidFill>
          </a:ln>
        </p:spPr>
        <p:txBody>
          <a:bodyPr wrap="none">
            <a:spAutoFit/>
          </a:bodyPr>
          <a:lstStyle/>
          <a:p>
            <a:r>
              <a:rPr lang="fr-FR" sz="1600" b="1" dirty="0" err="1">
                <a:solidFill>
                  <a:schemeClr val="bg1"/>
                </a:solidFill>
              </a:rPr>
              <a:t>matchQualityInformation</a:t>
            </a:r>
            <a:endParaRPr lang="fr-FR" dirty="0">
              <a:solidFill>
                <a:schemeClr val="bg1"/>
              </a:solidFill>
            </a:endParaRPr>
          </a:p>
        </p:txBody>
      </p:sp>
      <p:cxnSp>
        <p:nvCxnSpPr>
          <p:cNvPr id="10" name="Connecteur droit 9">
            <a:extLst>
              <a:ext uri="{FF2B5EF4-FFF2-40B4-BE49-F238E27FC236}">
                <a16:creationId xmlns:a16="http://schemas.microsoft.com/office/drawing/2014/main" id="{28CFA8D5-3138-454C-B549-4CF8CA54ACA4}"/>
              </a:ext>
            </a:extLst>
          </p:cNvPr>
          <p:cNvCxnSpPr/>
          <p:nvPr/>
        </p:nvCxnSpPr>
        <p:spPr>
          <a:xfrm>
            <a:off x="1084177" y="1697685"/>
            <a:ext cx="0" cy="39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557C54ED-3CF2-44D1-BF34-3C5817556F6C}"/>
              </a:ext>
            </a:extLst>
          </p:cNvPr>
          <p:cNvCxnSpPr/>
          <p:nvPr/>
        </p:nvCxnSpPr>
        <p:spPr>
          <a:xfrm>
            <a:off x="1084177" y="2009187"/>
            <a:ext cx="151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BDB85AED-D495-4ADD-80BD-370C59F251DF}"/>
              </a:ext>
            </a:extLst>
          </p:cNvPr>
          <p:cNvCxnSpPr/>
          <p:nvPr/>
        </p:nvCxnSpPr>
        <p:spPr>
          <a:xfrm>
            <a:off x="1083946" y="2567537"/>
            <a:ext cx="151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3321BA1F-66D3-4414-8EB6-EF4BDA4E4970}"/>
              </a:ext>
            </a:extLst>
          </p:cNvPr>
          <p:cNvCxnSpPr/>
          <p:nvPr/>
        </p:nvCxnSpPr>
        <p:spPr>
          <a:xfrm>
            <a:off x="1083946" y="3114580"/>
            <a:ext cx="151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AC281DEC-5A89-4F0D-A10B-CD3E19289BF8}"/>
              </a:ext>
            </a:extLst>
          </p:cNvPr>
          <p:cNvCxnSpPr/>
          <p:nvPr/>
        </p:nvCxnSpPr>
        <p:spPr>
          <a:xfrm>
            <a:off x="1083946" y="3654075"/>
            <a:ext cx="151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5766F082-9184-42AC-80D0-8FBE1530778E}"/>
              </a:ext>
            </a:extLst>
          </p:cNvPr>
          <p:cNvCxnSpPr/>
          <p:nvPr/>
        </p:nvCxnSpPr>
        <p:spPr>
          <a:xfrm>
            <a:off x="1083946" y="4161906"/>
            <a:ext cx="151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E122CB60-D2ED-4AF0-91C6-8BBB511C59FA}"/>
              </a:ext>
            </a:extLst>
          </p:cNvPr>
          <p:cNvCxnSpPr/>
          <p:nvPr/>
        </p:nvCxnSpPr>
        <p:spPr>
          <a:xfrm>
            <a:off x="1083946" y="4667257"/>
            <a:ext cx="151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0E0AB6D1-1282-48D3-9623-B4C953FE915D}"/>
              </a:ext>
            </a:extLst>
          </p:cNvPr>
          <p:cNvCxnSpPr/>
          <p:nvPr/>
        </p:nvCxnSpPr>
        <p:spPr>
          <a:xfrm>
            <a:off x="1083940" y="5135614"/>
            <a:ext cx="151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759D125B-481D-4346-B62E-532BA20FAB87}"/>
              </a:ext>
            </a:extLst>
          </p:cNvPr>
          <p:cNvCxnSpPr/>
          <p:nvPr/>
        </p:nvCxnSpPr>
        <p:spPr>
          <a:xfrm>
            <a:off x="1083940" y="5660047"/>
            <a:ext cx="15120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15F8607D-107D-45DD-B5F0-568E068BA75A}"/>
              </a:ext>
            </a:extLst>
          </p:cNvPr>
          <p:cNvSpPr txBox="1"/>
          <p:nvPr/>
        </p:nvSpPr>
        <p:spPr>
          <a:xfrm>
            <a:off x="4746973" y="1795398"/>
            <a:ext cx="5853145" cy="369332"/>
          </a:xfrm>
          <a:prstGeom prst="rect">
            <a:avLst/>
          </a:prstGeom>
          <a:noFill/>
        </p:spPr>
        <p:txBody>
          <a:bodyPr wrap="square" rtlCol="0">
            <a:spAutoFit/>
          </a:bodyPr>
          <a:lstStyle/>
          <a:p>
            <a:r>
              <a:rPr lang="en-US" sz="900" b="1" dirty="0">
                <a:solidFill>
                  <a:schemeClr val="accent2">
                    <a:lumMod val="75000"/>
                  </a:schemeClr>
                </a:solidFill>
              </a:rPr>
              <a:t>Overall rating on the quality of the match. This score consolidates the </a:t>
            </a:r>
            <a:r>
              <a:rPr lang="en-US" sz="900" b="1" dirty="0" err="1">
                <a:solidFill>
                  <a:schemeClr val="accent2">
                    <a:lumMod val="75000"/>
                  </a:schemeClr>
                </a:solidFill>
              </a:rPr>
              <a:t>matchGrade</a:t>
            </a:r>
            <a:r>
              <a:rPr lang="en-US" sz="900" b="1" dirty="0">
                <a:solidFill>
                  <a:schemeClr val="accent2">
                    <a:lumMod val="75000"/>
                  </a:schemeClr>
                </a:solidFill>
              </a:rPr>
              <a:t> scores</a:t>
            </a:r>
          </a:p>
          <a:p>
            <a:r>
              <a:rPr lang="fr-FR" sz="900" dirty="0"/>
              <a:t>Ex : 8</a:t>
            </a:r>
          </a:p>
        </p:txBody>
      </p:sp>
      <p:sp>
        <p:nvSpPr>
          <p:cNvPr id="7" name="Rectangle 6">
            <a:extLst>
              <a:ext uri="{FF2B5EF4-FFF2-40B4-BE49-F238E27FC236}">
                <a16:creationId xmlns:a16="http://schemas.microsoft.com/office/drawing/2014/main" id="{B6EB9ADB-66CC-4F4F-B5ED-E99DB01FB290}"/>
              </a:ext>
            </a:extLst>
          </p:cNvPr>
          <p:cNvSpPr/>
          <p:nvPr/>
        </p:nvSpPr>
        <p:spPr>
          <a:xfrm>
            <a:off x="1358343" y="2360343"/>
            <a:ext cx="3382936" cy="338554"/>
          </a:xfrm>
          <a:prstGeom prst="rect">
            <a:avLst/>
          </a:prstGeom>
          <a:solidFill>
            <a:schemeClr val="bg2">
              <a:lumMod val="20000"/>
              <a:lumOff val="80000"/>
            </a:schemeClr>
          </a:solidFill>
          <a:ln>
            <a:solidFill>
              <a:schemeClr val="bg2">
                <a:lumMod val="75000"/>
              </a:schemeClr>
            </a:solidFill>
          </a:ln>
        </p:spPr>
        <p:txBody>
          <a:bodyPr wrap="square">
            <a:spAutoFit/>
          </a:bodyPr>
          <a:lstStyle/>
          <a:p>
            <a:r>
              <a:rPr lang="fr-FR" sz="1600" b="1" dirty="0" err="1">
                <a:solidFill>
                  <a:schemeClr val="bg2">
                    <a:lumMod val="75000"/>
                  </a:schemeClr>
                </a:solidFill>
              </a:rPr>
              <a:t>matchGrade</a:t>
            </a:r>
            <a:endParaRPr lang="fr-FR" sz="1600" b="1" dirty="0">
              <a:solidFill>
                <a:schemeClr val="bg2">
                  <a:lumMod val="75000"/>
                </a:schemeClr>
              </a:solidFill>
            </a:endParaRPr>
          </a:p>
        </p:txBody>
      </p:sp>
      <p:sp>
        <p:nvSpPr>
          <p:cNvPr id="8" name="Rectangle 7">
            <a:extLst>
              <a:ext uri="{FF2B5EF4-FFF2-40B4-BE49-F238E27FC236}">
                <a16:creationId xmlns:a16="http://schemas.microsoft.com/office/drawing/2014/main" id="{B4E891E5-8971-433B-A673-F2C144DB9965}"/>
              </a:ext>
            </a:extLst>
          </p:cNvPr>
          <p:cNvSpPr/>
          <p:nvPr/>
        </p:nvSpPr>
        <p:spPr>
          <a:xfrm>
            <a:off x="1358343" y="1826176"/>
            <a:ext cx="3382937" cy="338554"/>
          </a:xfrm>
          <a:prstGeom prst="rect">
            <a:avLst/>
          </a:prstGeom>
          <a:solidFill>
            <a:schemeClr val="bg2">
              <a:lumMod val="20000"/>
              <a:lumOff val="80000"/>
            </a:schemeClr>
          </a:solidFill>
          <a:ln>
            <a:solidFill>
              <a:schemeClr val="bg2">
                <a:lumMod val="75000"/>
              </a:schemeClr>
            </a:solidFill>
          </a:ln>
        </p:spPr>
        <p:txBody>
          <a:bodyPr wrap="square">
            <a:spAutoFit/>
          </a:bodyPr>
          <a:lstStyle/>
          <a:p>
            <a:r>
              <a:rPr lang="fr-FR" sz="1600" b="1" dirty="0" err="1">
                <a:solidFill>
                  <a:schemeClr val="bg2">
                    <a:lumMod val="75000"/>
                  </a:schemeClr>
                </a:solidFill>
              </a:rPr>
              <a:t>confidenceCode</a:t>
            </a:r>
            <a:endParaRPr lang="fr-FR" sz="1600" b="1" dirty="0">
              <a:solidFill>
                <a:schemeClr val="bg2">
                  <a:lumMod val="75000"/>
                </a:schemeClr>
              </a:solidFill>
            </a:endParaRPr>
          </a:p>
        </p:txBody>
      </p:sp>
      <p:sp>
        <p:nvSpPr>
          <p:cNvPr id="11" name="Rectangle 10">
            <a:extLst>
              <a:ext uri="{FF2B5EF4-FFF2-40B4-BE49-F238E27FC236}">
                <a16:creationId xmlns:a16="http://schemas.microsoft.com/office/drawing/2014/main" id="{86183F1B-883B-475B-99B3-9577ECD073E8}"/>
              </a:ext>
            </a:extLst>
          </p:cNvPr>
          <p:cNvSpPr/>
          <p:nvPr/>
        </p:nvSpPr>
        <p:spPr>
          <a:xfrm>
            <a:off x="1358346" y="2952987"/>
            <a:ext cx="3382943" cy="338554"/>
          </a:xfrm>
          <a:prstGeom prst="rect">
            <a:avLst/>
          </a:prstGeom>
          <a:solidFill>
            <a:schemeClr val="bg1"/>
          </a:solidFill>
          <a:ln>
            <a:solidFill>
              <a:schemeClr val="bg2">
                <a:lumMod val="75000"/>
              </a:schemeClr>
            </a:solidFill>
          </a:ln>
        </p:spPr>
        <p:txBody>
          <a:bodyPr wrap="square">
            <a:spAutoFit/>
          </a:bodyPr>
          <a:lstStyle/>
          <a:p>
            <a:r>
              <a:rPr lang="fr-FR" sz="1600" b="1" dirty="0" err="1">
                <a:solidFill>
                  <a:schemeClr val="bg2">
                    <a:lumMod val="75000"/>
                  </a:schemeClr>
                </a:solidFill>
              </a:rPr>
              <a:t>matchGradeComponentsCount</a:t>
            </a:r>
            <a:endParaRPr lang="fr-FR" sz="1600" b="1" dirty="0">
              <a:solidFill>
                <a:schemeClr val="bg2">
                  <a:lumMod val="75000"/>
                </a:schemeClr>
              </a:solidFill>
            </a:endParaRPr>
          </a:p>
        </p:txBody>
      </p:sp>
      <p:sp>
        <p:nvSpPr>
          <p:cNvPr id="16" name="Rectangle 15">
            <a:extLst>
              <a:ext uri="{FF2B5EF4-FFF2-40B4-BE49-F238E27FC236}">
                <a16:creationId xmlns:a16="http://schemas.microsoft.com/office/drawing/2014/main" id="{5B0D5F94-2829-4DA3-B639-74A6F4533430}"/>
              </a:ext>
            </a:extLst>
          </p:cNvPr>
          <p:cNvSpPr/>
          <p:nvPr/>
        </p:nvSpPr>
        <p:spPr>
          <a:xfrm>
            <a:off x="1358346" y="3492482"/>
            <a:ext cx="3382943" cy="338554"/>
          </a:xfrm>
          <a:prstGeom prst="rect">
            <a:avLst/>
          </a:prstGeom>
          <a:solidFill>
            <a:schemeClr val="bg2">
              <a:lumMod val="20000"/>
              <a:lumOff val="80000"/>
            </a:schemeClr>
          </a:solidFill>
          <a:ln>
            <a:solidFill>
              <a:schemeClr val="bg2">
                <a:lumMod val="75000"/>
              </a:schemeClr>
            </a:solidFill>
          </a:ln>
        </p:spPr>
        <p:txBody>
          <a:bodyPr wrap="square">
            <a:spAutoFit/>
          </a:bodyPr>
          <a:lstStyle/>
          <a:p>
            <a:r>
              <a:rPr lang="fr-FR" sz="1600" b="1" dirty="0" err="1">
                <a:solidFill>
                  <a:schemeClr val="bg2">
                    <a:lumMod val="75000"/>
                  </a:schemeClr>
                </a:solidFill>
              </a:rPr>
              <a:t>matchGradeComponents</a:t>
            </a:r>
            <a:endParaRPr lang="fr-FR" sz="1600" b="1" dirty="0">
              <a:solidFill>
                <a:schemeClr val="bg2">
                  <a:lumMod val="75000"/>
                </a:schemeClr>
              </a:solidFill>
            </a:endParaRPr>
          </a:p>
        </p:txBody>
      </p:sp>
      <p:sp>
        <p:nvSpPr>
          <p:cNvPr id="18" name="Rectangle 17">
            <a:extLst>
              <a:ext uri="{FF2B5EF4-FFF2-40B4-BE49-F238E27FC236}">
                <a16:creationId xmlns:a16="http://schemas.microsoft.com/office/drawing/2014/main" id="{FE4F2CCB-9ECB-4CE1-AE34-DEA96836043C}"/>
              </a:ext>
            </a:extLst>
          </p:cNvPr>
          <p:cNvSpPr/>
          <p:nvPr/>
        </p:nvSpPr>
        <p:spPr>
          <a:xfrm>
            <a:off x="1358341" y="3992629"/>
            <a:ext cx="3382943" cy="338554"/>
          </a:xfrm>
          <a:prstGeom prst="rect">
            <a:avLst/>
          </a:prstGeom>
          <a:solidFill>
            <a:schemeClr val="bg1"/>
          </a:solidFill>
          <a:ln>
            <a:solidFill>
              <a:schemeClr val="bg2">
                <a:lumMod val="75000"/>
              </a:schemeClr>
            </a:solidFill>
          </a:ln>
        </p:spPr>
        <p:txBody>
          <a:bodyPr wrap="square">
            <a:spAutoFit/>
          </a:bodyPr>
          <a:lstStyle/>
          <a:p>
            <a:r>
              <a:rPr lang="fr-FR" sz="1600" b="1" dirty="0" err="1">
                <a:solidFill>
                  <a:schemeClr val="bg2">
                    <a:lumMod val="75000"/>
                  </a:schemeClr>
                </a:solidFill>
              </a:rPr>
              <a:t>matchDataProfile</a:t>
            </a:r>
            <a:endParaRPr lang="fr-FR" sz="1600" b="1" dirty="0">
              <a:solidFill>
                <a:schemeClr val="bg2">
                  <a:lumMod val="75000"/>
                </a:schemeClr>
              </a:solidFill>
            </a:endParaRPr>
          </a:p>
        </p:txBody>
      </p:sp>
      <p:sp>
        <p:nvSpPr>
          <p:cNvPr id="19" name="Rectangle 18">
            <a:extLst>
              <a:ext uri="{FF2B5EF4-FFF2-40B4-BE49-F238E27FC236}">
                <a16:creationId xmlns:a16="http://schemas.microsoft.com/office/drawing/2014/main" id="{D88726C8-1D5A-4B90-8962-5A661797F399}"/>
              </a:ext>
            </a:extLst>
          </p:cNvPr>
          <p:cNvSpPr/>
          <p:nvPr/>
        </p:nvSpPr>
        <p:spPr>
          <a:xfrm>
            <a:off x="1358341" y="4497980"/>
            <a:ext cx="3382965" cy="338554"/>
          </a:xfrm>
          <a:prstGeom prst="rect">
            <a:avLst/>
          </a:prstGeom>
          <a:solidFill>
            <a:schemeClr val="bg1"/>
          </a:solidFill>
          <a:ln>
            <a:solidFill>
              <a:schemeClr val="bg2">
                <a:lumMod val="75000"/>
              </a:schemeClr>
            </a:solidFill>
          </a:ln>
        </p:spPr>
        <p:txBody>
          <a:bodyPr wrap="square">
            <a:spAutoFit/>
          </a:bodyPr>
          <a:lstStyle/>
          <a:p>
            <a:r>
              <a:rPr lang="fr-FR" sz="1600" b="1" dirty="0" err="1">
                <a:solidFill>
                  <a:schemeClr val="bg2">
                    <a:lumMod val="75000"/>
                  </a:schemeClr>
                </a:solidFill>
              </a:rPr>
              <a:t>matchDataProfileComponentsCount</a:t>
            </a:r>
            <a:endParaRPr lang="fr-FR" sz="1600" b="1" dirty="0">
              <a:solidFill>
                <a:schemeClr val="bg2">
                  <a:lumMod val="75000"/>
                </a:schemeClr>
              </a:solidFill>
            </a:endParaRPr>
          </a:p>
        </p:txBody>
      </p:sp>
      <p:sp>
        <p:nvSpPr>
          <p:cNvPr id="20" name="Rectangle 19">
            <a:extLst>
              <a:ext uri="{FF2B5EF4-FFF2-40B4-BE49-F238E27FC236}">
                <a16:creationId xmlns:a16="http://schemas.microsoft.com/office/drawing/2014/main" id="{FB6DAD12-6B4E-4BA8-B99E-06B2D5FE946A}"/>
              </a:ext>
            </a:extLst>
          </p:cNvPr>
          <p:cNvSpPr/>
          <p:nvPr/>
        </p:nvSpPr>
        <p:spPr>
          <a:xfrm>
            <a:off x="1358341" y="4992383"/>
            <a:ext cx="3382943" cy="338554"/>
          </a:xfrm>
          <a:prstGeom prst="rect">
            <a:avLst/>
          </a:prstGeom>
          <a:solidFill>
            <a:schemeClr val="bg2">
              <a:lumMod val="20000"/>
              <a:lumOff val="80000"/>
            </a:schemeClr>
          </a:solidFill>
          <a:ln>
            <a:solidFill>
              <a:schemeClr val="bg2">
                <a:lumMod val="75000"/>
              </a:schemeClr>
            </a:solidFill>
          </a:ln>
        </p:spPr>
        <p:txBody>
          <a:bodyPr wrap="square">
            <a:spAutoFit/>
          </a:bodyPr>
          <a:lstStyle/>
          <a:p>
            <a:r>
              <a:rPr lang="fr-FR" sz="1600" b="1" dirty="0" err="1">
                <a:solidFill>
                  <a:schemeClr val="bg2">
                    <a:lumMod val="75000"/>
                  </a:schemeClr>
                </a:solidFill>
              </a:rPr>
              <a:t>matchDataProfileComponents</a:t>
            </a:r>
            <a:endParaRPr lang="fr-FR" sz="1600" b="1" dirty="0">
              <a:solidFill>
                <a:schemeClr val="bg2">
                  <a:lumMod val="75000"/>
                </a:schemeClr>
              </a:solidFill>
            </a:endParaRPr>
          </a:p>
        </p:txBody>
      </p:sp>
      <p:sp>
        <p:nvSpPr>
          <p:cNvPr id="24" name="Rectangle 23">
            <a:extLst>
              <a:ext uri="{FF2B5EF4-FFF2-40B4-BE49-F238E27FC236}">
                <a16:creationId xmlns:a16="http://schemas.microsoft.com/office/drawing/2014/main" id="{E7074F57-EC56-4E2A-B06A-54A1A3247FE5}"/>
              </a:ext>
            </a:extLst>
          </p:cNvPr>
          <p:cNvSpPr/>
          <p:nvPr/>
        </p:nvSpPr>
        <p:spPr>
          <a:xfrm>
            <a:off x="1358341" y="5498148"/>
            <a:ext cx="3382943" cy="338554"/>
          </a:xfrm>
          <a:prstGeom prst="rect">
            <a:avLst/>
          </a:prstGeom>
          <a:solidFill>
            <a:schemeClr val="bg1"/>
          </a:solidFill>
          <a:ln>
            <a:solidFill>
              <a:schemeClr val="bg2">
                <a:lumMod val="75000"/>
              </a:schemeClr>
            </a:solidFill>
          </a:ln>
        </p:spPr>
        <p:txBody>
          <a:bodyPr wrap="square">
            <a:spAutoFit/>
          </a:bodyPr>
          <a:lstStyle/>
          <a:p>
            <a:r>
              <a:rPr lang="fr-FR" sz="1600" b="1" dirty="0" err="1">
                <a:solidFill>
                  <a:schemeClr val="bg2">
                    <a:lumMod val="75000"/>
                  </a:schemeClr>
                </a:solidFill>
              </a:rPr>
              <a:t>nameMatchScore</a:t>
            </a:r>
            <a:endParaRPr lang="fr-FR" sz="1600" b="1" dirty="0">
              <a:solidFill>
                <a:schemeClr val="bg2">
                  <a:lumMod val="75000"/>
                </a:schemeClr>
              </a:solidFill>
            </a:endParaRPr>
          </a:p>
        </p:txBody>
      </p:sp>
      <p:sp>
        <p:nvSpPr>
          <p:cNvPr id="27" name="ZoneTexte 26">
            <a:extLst>
              <a:ext uri="{FF2B5EF4-FFF2-40B4-BE49-F238E27FC236}">
                <a16:creationId xmlns:a16="http://schemas.microsoft.com/office/drawing/2014/main" id="{DC15806E-3F3C-421F-8265-97B304FE703B}"/>
              </a:ext>
            </a:extLst>
          </p:cNvPr>
          <p:cNvSpPr txBox="1"/>
          <p:nvPr/>
        </p:nvSpPr>
        <p:spPr>
          <a:xfrm>
            <a:off x="4741277" y="2285797"/>
            <a:ext cx="5853145" cy="507831"/>
          </a:xfrm>
          <a:prstGeom prst="rect">
            <a:avLst/>
          </a:prstGeom>
          <a:noFill/>
        </p:spPr>
        <p:txBody>
          <a:bodyPr wrap="square" rtlCol="0">
            <a:spAutoFit/>
          </a:bodyPr>
          <a:lstStyle/>
          <a:p>
            <a:r>
              <a:rPr lang="en-US" sz="900" dirty="0"/>
              <a:t>Provides a grade for each element that helped identify the third party.</a:t>
            </a:r>
          </a:p>
          <a:p>
            <a:r>
              <a:rPr lang="en-US" sz="900" dirty="0"/>
              <a:t>Each grade compares the value passed as a parameter and the value returned for the third party in question.</a:t>
            </a:r>
          </a:p>
          <a:p>
            <a:r>
              <a:rPr lang="fr-FR" sz="900" dirty="0"/>
              <a:t>Ex : ABAAZZZFFZZ</a:t>
            </a:r>
          </a:p>
        </p:txBody>
      </p:sp>
      <p:sp>
        <p:nvSpPr>
          <p:cNvPr id="28" name="ZoneTexte 27">
            <a:extLst>
              <a:ext uri="{FF2B5EF4-FFF2-40B4-BE49-F238E27FC236}">
                <a16:creationId xmlns:a16="http://schemas.microsoft.com/office/drawing/2014/main" id="{2922868E-AAFB-450C-ACE3-E1C9AA9E8F7B}"/>
              </a:ext>
            </a:extLst>
          </p:cNvPr>
          <p:cNvSpPr txBox="1"/>
          <p:nvPr/>
        </p:nvSpPr>
        <p:spPr>
          <a:xfrm>
            <a:off x="4741278" y="4004107"/>
            <a:ext cx="2474026" cy="369332"/>
          </a:xfrm>
          <a:prstGeom prst="rect">
            <a:avLst/>
          </a:prstGeom>
          <a:noFill/>
        </p:spPr>
        <p:txBody>
          <a:bodyPr wrap="square" rtlCol="0">
            <a:spAutoFit/>
          </a:bodyPr>
          <a:lstStyle/>
          <a:p>
            <a:r>
              <a:rPr lang="fr-FR" sz="900" dirty="0" err="1"/>
              <a:t>Technical</a:t>
            </a:r>
            <a:r>
              <a:rPr lang="fr-FR" sz="900" dirty="0"/>
              <a:t> rating on </a:t>
            </a:r>
            <a:r>
              <a:rPr lang="fr-FR" sz="900" dirty="0" err="1"/>
              <a:t>matching</a:t>
            </a:r>
            <a:endParaRPr lang="fr-FR" sz="900" dirty="0"/>
          </a:p>
          <a:p>
            <a:r>
              <a:rPr lang="fr-FR" sz="900" dirty="0"/>
              <a:t>Ex : 0000000000989896000000009898</a:t>
            </a:r>
          </a:p>
        </p:txBody>
      </p:sp>
      <p:sp>
        <p:nvSpPr>
          <p:cNvPr id="29" name="ZoneTexte 28">
            <a:extLst>
              <a:ext uri="{FF2B5EF4-FFF2-40B4-BE49-F238E27FC236}">
                <a16:creationId xmlns:a16="http://schemas.microsoft.com/office/drawing/2014/main" id="{0834CBB0-811A-46E8-B78C-0B234EF60EC8}"/>
              </a:ext>
            </a:extLst>
          </p:cNvPr>
          <p:cNvSpPr txBox="1"/>
          <p:nvPr/>
        </p:nvSpPr>
        <p:spPr>
          <a:xfrm>
            <a:off x="4741278" y="2947835"/>
            <a:ext cx="5853145" cy="369332"/>
          </a:xfrm>
          <a:prstGeom prst="rect">
            <a:avLst/>
          </a:prstGeom>
          <a:noFill/>
        </p:spPr>
        <p:txBody>
          <a:bodyPr wrap="square" rtlCol="0">
            <a:spAutoFit/>
          </a:bodyPr>
          <a:lstStyle/>
          <a:p>
            <a:r>
              <a:rPr lang="en-US" sz="900" dirty="0"/>
              <a:t>Number of elements tested to define the </a:t>
            </a:r>
            <a:r>
              <a:rPr lang="en-US" sz="900" dirty="0" err="1"/>
              <a:t>matchGrade</a:t>
            </a:r>
            <a:r>
              <a:rPr lang="en-US" sz="900" dirty="0"/>
              <a:t>. This value is usually 7</a:t>
            </a:r>
          </a:p>
          <a:p>
            <a:r>
              <a:rPr lang="fr-FR" sz="900" dirty="0"/>
              <a:t>Ex : 7</a:t>
            </a:r>
          </a:p>
        </p:txBody>
      </p:sp>
      <p:sp>
        <p:nvSpPr>
          <p:cNvPr id="30" name="ZoneTexte 29">
            <a:extLst>
              <a:ext uri="{FF2B5EF4-FFF2-40B4-BE49-F238E27FC236}">
                <a16:creationId xmlns:a16="http://schemas.microsoft.com/office/drawing/2014/main" id="{2AAFE985-7F59-42E1-A192-40EDA416F2C5}"/>
              </a:ext>
            </a:extLst>
          </p:cNvPr>
          <p:cNvSpPr txBox="1"/>
          <p:nvPr/>
        </p:nvSpPr>
        <p:spPr>
          <a:xfrm>
            <a:off x="4741277" y="3337471"/>
            <a:ext cx="5981354" cy="646331"/>
          </a:xfrm>
          <a:prstGeom prst="rect">
            <a:avLst/>
          </a:prstGeom>
          <a:noFill/>
        </p:spPr>
        <p:txBody>
          <a:bodyPr wrap="square" rtlCol="0">
            <a:spAutoFit/>
          </a:bodyPr>
          <a:lstStyle/>
          <a:p>
            <a:r>
              <a:rPr lang="en-US" sz="900" dirty="0"/>
              <a:t>Describes for each element of the </a:t>
            </a:r>
            <a:r>
              <a:rPr lang="en-US" sz="900" dirty="0" err="1"/>
              <a:t>matchGrade</a:t>
            </a:r>
            <a:r>
              <a:rPr lang="en-US" sz="900" dirty="0"/>
              <a:t> the grade. The number of elements corresponds to the </a:t>
            </a:r>
            <a:r>
              <a:rPr lang="en-US" sz="900" dirty="0" err="1"/>
              <a:t>matchGradeComponentsCount</a:t>
            </a:r>
            <a:r>
              <a:rPr lang="en-US" sz="900" dirty="0"/>
              <a:t> </a:t>
            </a:r>
          </a:p>
          <a:p>
            <a:r>
              <a:rPr lang="fr-FR" sz="900" dirty="0"/>
              <a:t>Ex "</a:t>
            </a:r>
            <a:r>
              <a:rPr lang="fr-FR" sz="900" dirty="0" err="1"/>
              <a:t>componentType</a:t>
            </a:r>
            <a:r>
              <a:rPr lang="fr-FR" sz="900" dirty="0"/>
              <a:t>": "Name",                        </a:t>
            </a:r>
          </a:p>
          <a:p>
            <a:r>
              <a:rPr lang="fr-FR" sz="900" dirty="0"/>
              <a:t>     "</a:t>
            </a:r>
            <a:r>
              <a:rPr lang="fr-FR" sz="900" dirty="0" err="1"/>
              <a:t>componentRating</a:t>
            </a:r>
            <a:r>
              <a:rPr lang="fr-FR" sz="900" dirty="0"/>
              <a:t>": "A"</a:t>
            </a:r>
          </a:p>
        </p:txBody>
      </p:sp>
      <p:sp>
        <p:nvSpPr>
          <p:cNvPr id="31" name="ZoneTexte 30">
            <a:extLst>
              <a:ext uri="{FF2B5EF4-FFF2-40B4-BE49-F238E27FC236}">
                <a16:creationId xmlns:a16="http://schemas.microsoft.com/office/drawing/2014/main" id="{20DAB035-D9C5-4F51-80FF-395A2AE964EB}"/>
              </a:ext>
            </a:extLst>
          </p:cNvPr>
          <p:cNvSpPr txBox="1"/>
          <p:nvPr/>
        </p:nvSpPr>
        <p:spPr>
          <a:xfrm>
            <a:off x="4741277" y="4551841"/>
            <a:ext cx="3157910" cy="230832"/>
          </a:xfrm>
          <a:prstGeom prst="rect">
            <a:avLst/>
          </a:prstGeom>
          <a:noFill/>
        </p:spPr>
        <p:txBody>
          <a:bodyPr wrap="square" rtlCol="0">
            <a:spAutoFit/>
          </a:bodyPr>
          <a:lstStyle/>
          <a:p>
            <a:r>
              <a:rPr lang="fr-FR" sz="900" dirty="0" err="1"/>
              <a:t>Number</a:t>
            </a:r>
            <a:r>
              <a:rPr lang="fr-FR" sz="900" dirty="0"/>
              <a:t> of </a:t>
            </a:r>
            <a:r>
              <a:rPr lang="fr-FR" sz="900" dirty="0" err="1"/>
              <a:t>tested</a:t>
            </a:r>
            <a:r>
              <a:rPr lang="fr-FR" sz="900" dirty="0"/>
              <a:t> </a:t>
            </a:r>
            <a:r>
              <a:rPr lang="fr-FR" sz="900" dirty="0" err="1"/>
              <a:t>elements</a:t>
            </a:r>
            <a:r>
              <a:rPr lang="fr-FR" sz="900" dirty="0"/>
              <a:t> to </a:t>
            </a:r>
            <a:r>
              <a:rPr lang="fr-FR" sz="900" dirty="0" err="1"/>
              <a:t>define</a:t>
            </a:r>
            <a:r>
              <a:rPr lang="fr-FR" sz="900" dirty="0"/>
              <a:t> the </a:t>
            </a:r>
            <a:r>
              <a:rPr lang="fr-FR" sz="900" dirty="0" err="1"/>
              <a:t>matchDataProfile</a:t>
            </a:r>
            <a:endParaRPr lang="fr-FR" sz="900" dirty="0"/>
          </a:p>
        </p:txBody>
      </p:sp>
      <p:sp>
        <p:nvSpPr>
          <p:cNvPr id="32" name="Rectangle 31">
            <a:extLst>
              <a:ext uri="{FF2B5EF4-FFF2-40B4-BE49-F238E27FC236}">
                <a16:creationId xmlns:a16="http://schemas.microsoft.com/office/drawing/2014/main" id="{D26610A5-8692-4481-887E-E684DEEA5FB3}"/>
              </a:ext>
            </a:extLst>
          </p:cNvPr>
          <p:cNvSpPr/>
          <p:nvPr/>
        </p:nvSpPr>
        <p:spPr>
          <a:xfrm>
            <a:off x="4741277" y="4913425"/>
            <a:ext cx="5438775" cy="507831"/>
          </a:xfrm>
          <a:prstGeom prst="rect">
            <a:avLst/>
          </a:prstGeom>
        </p:spPr>
        <p:txBody>
          <a:bodyPr>
            <a:spAutoFit/>
          </a:bodyPr>
          <a:lstStyle/>
          <a:p>
            <a:r>
              <a:rPr lang="en-US" sz="900" dirty="0"/>
              <a:t>Explains for the values tested what the comparison was based on.</a:t>
            </a:r>
          </a:p>
          <a:p>
            <a:r>
              <a:rPr lang="fr-FR" sz="900" dirty="0"/>
              <a:t>Ex : "</a:t>
            </a:r>
            <a:r>
              <a:rPr lang="fr-FR" sz="900" dirty="0" err="1"/>
              <a:t>componentType</a:t>
            </a:r>
            <a:r>
              <a:rPr lang="fr-FR" sz="900" dirty="0"/>
              <a:t>": "Name",                        </a:t>
            </a:r>
          </a:p>
          <a:p>
            <a:r>
              <a:rPr lang="fr-FR" sz="900" dirty="0"/>
              <a:t>        "</a:t>
            </a:r>
            <a:r>
              <a:rPr lang="fr-FR" sz="900" dirty="0" err="1"/>
              <a:t>componentValue</a:t>
            </a:r>
            <a:r>
              <a:rPr lang="fr-FR" sz="900" dirty="0"/>
              <a:t>": "00«        =&gt; Business Name</a:t>
            </a:r>
          </a:p>
        </p:txBody>
      </p:sp>
      <p:sp>
        <p:nvSpPr>
          <p:cNvPr id="33" name="ZoneTexte 32">
            <a:extLst>
              <a:ext uri="{FF2B5EF4-FFF2-40B4-BE49-F238E27FC236}">
                <a16:creationId xmlns:a16="http://schemas.microsoft.com/office/drawing/2014/main" id="{CC854E02-3903-4011-8B9F-950BF263B78B}"/>
              </a:ext>
            </a:extLst>
          </p:cNvPr>
          <p:cNvSpPr txBox="1"/>
          <p:nvPr/>
        </p:nvSpPr>
        <p:spPr>
          <a:xfrm>
            <a:off x="4741277" y="5529399"/>
            <a:ext cx="3157910" cy="369332"/>
          </a:xfrm>
          <a:prstGeom prst="rect">
            <a:avLst/>
          </a:prstGeom>
          <a:noFill/>
        </p:spPr>
        <p:txBody>
          <a:bodyPr wrap="square" rtlCol="0">
            <a:spAutoFit/>
          </a:bodyPr>
          <a:lstStyle/>
          <a:p>
            <a:r>
              <a:rPr lang="en-US" sz="900" dirty="0"/>
              <a:t>Summarizes how the search was validated</a:t>
            </a:r>
          </a:p>
          <a:p>
            <a:r>
              <a:rPr lang="fr-FR" sz="900" dirty="0"/>
              <a:t>Ex : Name and </a:t>
            </a:r>
            <a:r>
              <a:rPr lang="fr-FR" sz="900" dirty="0" err="1"/>
              <a:t>Address</a:t>
            </a:r>
            <a:r>
              <a:rPr lang="fr-FR" sz="900" dirty="0"/>
              <a:t> </a:t>
            </a:r>
            <a:r>
              <a:rPr lang="fr-FR" sz="900" dirty="0" err="1"/>
              <a:t>Lookup</a:t>
            </a:r>
            <a:endParaRPr lang="fr-FR" sz="900" dirty="0"/>
          </a:p>
        </p:txBody>
      </p:sp>
    </p:spTree>
    <p:extLst>
      <p:ext uri="{BB962C8B-B14F-4D97-AF65-F5344CB8AC3E}">
        <p14:creationId xmlns:p14="http://schemas.microsoft.com/office/powerpoint/2010/main" val="1722431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itre 2"/>
          <p:cNvSpPr txBox="1">
            <a:spLocks/>
          </p:cNvSpPr>
          <p:nvPr/>
        </p:nvSpPr>
        <p:spPr>
          <a:xfrm>
            <a:off x="176028" y="286948"/>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600" b="1" dirty="0" err="1">
                <a:solidFill>
                  <a:schemeClr val="bg2">
                    <a:lumMod val="75000"/>
                  </a:schemeClr>
                </a:solidFill>
              </a:rPr>
              <a:t>Search</a:t>
            </a:r>
            <a:r>
              <a:rPr lang="fr-FR" sz="3600" b="1" dirty="0">
                <a:solidFill>
                  <a:schemeClr val="bg2">
                    <a:lumMod val="75000"/>
                  </a:schemeClr>
                </a:solidFill>
              </a:rPr>
              <a:t> </a:t>
            </a:r>
            <a:r>
              <a:rPr lang="fr-FR" sz="3600" b="1" dirty="0" err="1">
                <a:solidFill>
                  <a:schemeClr val="bg2">
                    <a:lumMod val="75000"/>
                  </a:schemeClr>
                </a:solidFill>
              </a:rPr>
              <a:t>method</a:t>
            </a:r>
            <a:r>
              <a:rPr lang="fr-FR" sz="3600" b="1" dirty="0">
                <a:solidFill>
                  <a:schemeClr val="bg2">
                    <a:lumMod val="75000"/>
                  </a:schemeClr>
                </a:solidFill>
              </a:rPr>
              <a:t> – </a:t>
            </a:r>
            <a:r>
              <a:rPr lang="fr-FR" sz="3600" b="1" dirty="0" err="1">
                <a:solidFill>
                  <a:schemeClr val="bg2">
                    <a:lumMod val="75000"/>
                  </a:schemeClr>
                </a:solidFill>
              </a:rPr>
              <a:t>cleanseMatch</a:t>
            </a:r>
            <a:r>
              <a:rPr lang="fr-FR" sz="3600" b="1" dirty="0">
                <a:solidFill>
                  <a:schemeClr val="bg2">
                    <a:lumMod val="75000"/>
                  </a:schemeClr>
                </a:solidFill>
              </a:rPr>
              <a:t> – Match </a:t>
            </a:r>
            <a:r>
              <a:rPr lang="fr-FR" sz="3600" b="1" dirty="0" err="1">
                <a:solidFill>
                  <a:schemeClr val="bg2">
                    <a:lumMod val="75000"/>
                  </a:schemeClr>
                </a:solidFill>
              </a:rPr>
              <a:t>quality</a:t>
            </a:r>
            <a:r>
              <a:rPr lang="fr-FR" sz="3600" b="1" dirty="0">
                <a:solidFill>
                  <a:schemeClr val="bg2">
                    <a:lumMod val="75000"/>
                  </a:schemeClr>
                </a:solidFill>
              </a:rPr>
              <a:t> 2/3</a:t>
            </a:r>
          </a:p>
        </p:txBody>
      </p:sp>
      <p:graphicFrame>
        <p:nvGraphicFramePr>
          <p:cNvPr id="3" name="Tableau 2">
            <a:extLst>
              <a:ext uri="{FF2B5EF4-FFF2-40B4-BE49-F238E27FC236}">
                <a16:creationId xmlns:a16="http://schemas.microsoft.com/office/drawing/2014/main" id="{684AD574-EE77-4944-BC5D-E83EF303EDBD}"/>
              </a:ext>
            </a:extLst>
          </p:cNvPr>
          <p:cNvGraphicFramePr>
            <a:graphicFrameLocks noGrp="1"/>
          </p:cNvGraphicFramePr>
          <p:nvPr>
            <p:extLst>
              <p:ext uri="{D42A27DB-BD31-4B8C-83A1-F6EECF244321}">
                <p14:modId xmlns:p14="http://schemas.microsoft.com/office/powerpoint/2010/main" val="3951090938"/>
              </p:ext>
            </p:extLst>
          </p:nvPr>
        </p:nvGraphicFramePr>
        <p:xfrm>
          <a:off x="4890005" y="1450851"/>
          <a:ext cx="5894844" cy="1295400"/>
        </p:xfrm>
        <a:graphic>
          <a:graphicData uri="http://schemas.openxmlformats.org/drawingml/2006/table">
            <a:tbl>
              <a:tblPr/>
              <a:tblGrid>
                <a:gridCol w="539075">
                  <a:extLst>
                    <a:ext uri="{9D8B030D-6E8A-4147-A177-3AD203B41FA5}">
                      <a16:colId xmlns:a16="http://schemas.microsoft.com/office/drawing/2014/main" val="2711121495"/>
                    </a:ext>
                  </a:extLst>
                </a:gridCol>
                <a:gridCol w="2443523">
                  <a:extLst>
                    <a:ext uri="{9D8B030D-6E8A-4147-A177-3AD203B41FA5}">
                      <a16:colId xmlns:a16="http://schemas.microsoft.com/office/drawing/2014/main" val="701874616"/>
                    </a:ext>
                  </a:extLst>
                </a:gridCol>
                <a:gridCol w="2912246">
                  <a:extLst>
                    <a:ext uri="{9D8B030D-6E8A-4147-A177-3AD203B41FA5}">
                      <a16:colId xmlns:a16="http://schemas.microsoft.com/office/drawing/2014/main" val="1147137912"/>
                    </a:ext>
                  </a:extLst>
                </a:gridCol>
              </a:tblGrid>
              <a:tr h="0">
                <a:tc>
                  <a:txBody>
                    <a:bodyPr/>
                    <a:lstStyle/>
                    <a:p>
                      <a:r>
                        <a:rPr lang="fr-FR" sz="1100" b="1" dirty="0"/>
                        <a:t>Grade</a:t>
                      </a:r>
                      <a:endParaRPr lang="fr-FR" sz="1100" dirty="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2">
                        <a:lumMod val="60000"/>
                        <a:lumOff val="40000"/>
                      </a:schemeClr>
                    </a:solidFill>
                  </a:tcPr>
                </a:tc>
                <a:tc>
                  <a:txBody>
                    <a:bodyPr/>
                    <a:lstStyle/>
                    <a:p>
                      <a:r>
                        <a:rPr lang="fr-FR" sz="1100" b="1" dirty="0" err="1"/>
                        <a:t>Definition</a:t>
                      </a:r>
                      <a:endParaRPr lang="fr-FR" sz="1100" dirty="0"/>
                    </a:p>
                  </a:txBody>
                  <a:tcPr anchor="ctr">
                    <a:lnL>
                      <a:noFill/>
                    </a:lnL>
                    <a:lnR>
                      <a:noFill/>
                    </a:lnR>
                    <a:lnT w="12700" cap="flat" cmpd="sng" algn="ctr">
                      <a:solidFill>
                        <a:schemeClr val="tx1"/>
                      </a:solidFill>
                      <a:prstDash val="solid"/>
                      <a:round/>
                      <a:headEnd type="none" w="med" len="med"/>
                      <a:tailEnd type="none" w="med" len="med"/>
                    </a:lnT>
                    <a:lnB>
                      <a:noFill/>
                    </a:lnB>
                    <a:solidFill>
                      <a:schemeClr val="bg2">
                        <a:lumMod val="60000"/>
                        <a:lumOff val="40000"/>
                      </a:schemeClr>
                    </a:solidFill>
                  </a:tcPr>
                </a:tc>
                <a:tc>
                  <a:txBody>
                    <a:bodyPr/>
                    <a:lstStyle/>
                    <a:p>
                      <a:r>
                        <a:rPr lang="fr-FR" sz="1100" b="1" dirty="0"/>
                        <a:t>Example</a:t>
                      </a:r>
                      <a:endParaRPr lang="fr-FR" sz="11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2">
                        <a:lumMod val="60000"/>
                        <a:lumOff val="40000"/>
                      </a:schemeClr>
                    </a:solidFill>
                  </a:tcPr>
                </a:tc>
                <a:extLst>
                  <a:ext uri="{0D108BD9-81ED-4DB2-BD59-A6C34878D82A}">
                    <a16:rowId xmlns:a16="http://schemas.microsoft.com/office/drawing/2014/main" val="2003380384"/>
                  </a:ext>
                </a:extLst>
              </a:tr>
              <a:tr h="0">
                <a:tc>
                  <a:txBody>
                    <a:bodyPr/>
                    <a:lstStyle/>
                    <a:p>
                      <a:pPr algn="ctr"/>
                      <a:r>
                        <a:rPr lang="fr-FR" sz="1100" dirty="0"/>
                        <a:t>A</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rtl="0" fontAlgn="ctr"/>
                      <a:r>
                        <a:rPr lang="en-US" sz="1100" b="0" i="0" u="none" strike="noStrike">
                          <a:solidFill>
                            <a:srgbClr val="000000"/>
                          </a:solidFill>
                          <a:effectLst/>
                          <a:latin typeface="Calibri" panose="020F0502020204030204" pitchFamily="34" charset="0"/>
                        </a:rPr>
                        <a:t>values considered identical</a:t>
                      </a:r>
                    </a:p>
                  </a:txBody>
                  <a:tcPr marL="6350" marR="6350" marT="6350" marB="0" anchor="ctr">
                    <a:lnL>
                      <a:noFill/>
                    </a:lnL>
                    <a:lnR>
                      <a:noFill/>
                    </a:lnR>
                    <a:lnT>
                      <a:noFill/>
                    </a:lnT>
                    <a:lnB>
                      <a:noFill/>
                    </a:lnB>
                  </a:tcPr>
                </a:tc>
                <a:tc>
                  <a:txBody>
                    <a:bodyPr/>
                    <a:lstStyle/>
                    <a:p>
                      <a:r>
                        <a:rPr lang="en-US" sz="1100" dirty="0" err="1"/>
                        <a:t>Altares</a:t>
                      </a:r>
                      <a:r>
                        <a:rPr lang="en-US" sz="1100" dirty="0"/>
                        <a:t>  / </a:t>
                      </a:r>
                      <a:r>
                        <a:rPr lang="en-US" sz="1100" dirty="0" err="1"/>
                        <a:t>Altares</a:t>
                      </a:r>
                      <a:r>
                        <a:rPr lang="en-US" sz="1100" dirty="0"/>
                        <a:t> D&amp;B</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60927205"/>
                  </a:ext>
                </a:extLst>
              </a:tr>
              <a:tr h="0">
                <a:tc>
                  <a:txBody>
                    <a:bodyPr/>
                    <a:lstStyle/>
                    <a:p>
                      <a:pPr algn="ctr"/>
                      <a:r>
                        <a:rPr lang="fr-FR" sz="1100"/>
                        <a:t>B</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rtl="0" fontAlgn="ctr"/>
                      <a:r>
                        <a:rPr lang="en-US" sz="1100" b="0" i="0" u="none" strike="noStrike">
                          <a:solidFill>
                            <a:srgbClr val="000000"/>
                          </a:solidFill>
                          <a:effectLst/>
                          <a:latin typeface="Calibri" panose="020F0502020204030204" pitchFamily="34" charset="0"/>
                        </a:rPr>
                        <a:t>Values with strong similarities</a:t>
                      </a:r>
                    </a:p>
                  </a:txBody>
                  <a:tcPr marL="6350" marR="6350" marT="6350" marB="0" anchor="ctr">
                    <a:lnL>
                      <a:noFill/>
                    </a:lnL>
                    <a:lnR>
                      <a:noFill/>
                    </a:lnR>
                    <a:lnT>
                      <a:noFill/>
                    </a:lnT>
                    <a:lnB>
                      <a:noFill/>
                    </a:lnB>
                  </a:tcPr>
                </a:tc>
                <a:tc>
                  <a:txBody>
                    <a:bodyPr/>
                    <a:lstStyle/>
                    <a:p>
                      <a:r>
                        <a:rPr lang="en-US" sz="1100" dirty="0"/>
                        <a:t>Groupe </a:t>
                      </a:r>
                      <a:r>
                        <a:rPr lang="en-US" sz="1100" dirty="0" err="1"/>
                        <a:t>Galaxie</a:t>
                      </a:r>
                      <a:r>
                        <a:rPr lang="en-US" sz="1100" dirty="0"/>
                        <a:t> / Groupe </a:t>
                      </a:r>
                      <a:r>
                        <a:rPr lang="en-US" sz="1100" dirty="0" err="1"/>
                        <a:t>Galaxie</a:t>
                      </a:r>
                      <a:r>
                        <a:rPr lang="en-US" sz="1100" dirty="0"/>
                        <a:t> </a:t>
                      </a:r>
                      <a:r>
                        <a:rPr lang="en-US" sz="1100" dirty="0" err="1"/>
                        <a:t>n’Co</a:t>
                      </a:r>
                      <a:endParaRPr lang="en-US" sz="1100" dirty="0"/>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762764122"/>
                  </a:ext>
                </a:extLst>
              </a:tr>
              <a:tr h="0">
                <a:tc>
                  <a:txBody>
                    <a:bodyPr/>
                    <a:lstStyle/>
                    <a:p>
                      <a:pPr algn="ctr"/>
                      <a:r>
                        <a:rPr lang="fr-FR" sz="1100"/>
                        <a:t>F</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l" rtl="0" fontAlgn="ctr"/>
                      <a:r>
                        <a:rPr lang="en-US" sz="1100" b="0" i="0" u="none" strike="noStrike">
                          <a:solidFill>
                            <a:srgbClr val="000000"/>
                          </a:solidFill>
                          <a:effectLst/>
                          <a:latin typeface="Calibri" panose="020F0502020204030204" pitchFamily="34" charset="0"/>
                        </a:rPr>
                        <a:t>Values considered to be different</a:t>
                      </a:r>
                    </a:p>
                  </a:txBody>
                  <a:tcPr marL="6350" marR="6350" marT="6350" marB="0" anchor="ctr">
                    <a:lnL>
                      <a:noFill/>
                    </a:lnL>
                    <a:lnR>
                      <a:noFill/>
                    </a:lnR>
                    <a:lnT>
                      <a:noFill/>
                    </a:lnT>
                    <a:lnB>
                      <a:noFill/>
                    </a:lnB>
                  </a:tcPr>
                </a:tc>
                <a:tc>
                  <a:txBody>
                    <a:bodyPr/>
                    <a:lstStyle/>
                    <a:p>
                      <a:r>
                        <a:rPr lang="en-US" sz="1100" dirty="0"/>
                        <a:t> </a:t>
                      </a:r>
                      <a:r>
                        <a:rPr lang="en-US" sz="1100" dirty="0" err="1"/>
                        <a:t>Etablissement</a:t>
                      </a:r>
                      <a:r>
                        <a:rPr lang="en-US" sz="1100" dirty="0"/>
                        <a:t> Eloi </a:t>
                      </a:r>
                      <a:r>
                        <a:rPr lang="en-US" sz="1100" dirty="0" err="1"/>
                        <a:t>Pernet</a:t>
                      </a:r>
                      <a:r>
                        <a:rPr lang="en-US" sz="1100" dirty="0"/>
                        <a:t>/ EURL Saint Eloi</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001671459"/>
                  </a:ext>
                </a:extLst>
              </a:tr>
              <a:tr h="0">
                <a:tc>
                  <a:txBody>
                    <a:bodyPr/>
                    <a:lstStyle/>
                    <a:p>
                      <a:pPr algn="ctr"/>
                      <a:r>
                        <a:rPr lang="fr-FR" sz="1100" dirty="0"/>
                        <a:t>Z</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l" rtl="0" fontAlgn="ctr"/>
                      <a:r>
                        <a:rPr lang="en-US" sz="1100" b="0" i="0" u="none" strike="noStrike" dirty="0">
                          <a:solidFill>
                            <a:srgbClr val="000000"/>
                          </a:solidFill>
                          <a:effectLst/>
                          <a:latin typeface="Calibri" panose="020F0502020204030204" pitchFamily="34" charset="0"/>
                        </a:rPr>
                        <a:t>No values for comparison</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en-US" sz="1100" dirty="0"/>
                        <a:t>Pas de </a:t>
                      </a:r>
                      <a:r>
                        <a:rPr lang="en-US" sz="1100" dirty="0" err="1"/>
                        <a:t>donnée</a:t>
                      </a:r>
                      <a:r>
                        <a:rPr lang="en-US" sz="1100" dirty="0"/>
                        <a:t> </a:t>
                      </a:r>
                      <a:r>
                        <a:rPr lang="en-US" sz="1100" dirty="0" err="1"/>
                        <a:t>envoyée</a:t>
                      </a:r>
                      <a:r>
                        <a:rPr lang="en-US" sz="1100" dirty="0"/>
                        <a:t> </a:t>
                      </a:r>
                      <a:r>
                        <a:rPr lang="en-US" sz="1100" dirty="0" err="1"/>
                        <a:t>dans</a:t>
                      </a:r>
                      <a:r>
                        <a:rPr lang="en-US" sz="1100" dirty="0"/>
                        <a:t> la </a:t>
                      </a:r>
                      <a:r>
                        <a:rPr lang="en-US" sz="1100" dirty="0" err="1"/>
                        <a:t>requête</a:t>
                      </a:r>
                      <a:endParaRPr lang="en-US" sz="1100" dirty="0"/>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1887046"/>
                  </a:ext>
                </a:extLst>
              </a:tr>
            </a:tbl>
          </a:graphicData>
        </a:graphic>
      </p:graphicFrame>
      <p:graphicFrame>
        <p:nvGraphicFramePr>
          <p:cNvPr id="29" name="Tableau 28">
            <a:extLst>
              <a:ext uri="{FF2B5EF4-FFF2-40B4-BE49-F238E27FC236}">
                <a16:creationId xmlns:a16="http://schemas.microsoft.com/office/drawing/2014/main" id="{F74F591E-3165-46EC-8281-18D1A95A44E3}"/>
              </a:ext>
            </a:extLst>
          </p:cNvPr>
          <p:cNvGraphicFramePr>
            <a:graphicFrameLocks noGrp="1"/>
          </p:cNvGraphicFramePr>
          <p:nvPr>
            <p:extLst>
              <p:ext uri="{D42A27DB-BD31-4B8C-83A1-F6EECF244321}">
                <p14:modId xmlns:p14="http://schemas.microsoft.com/office/powerpoint/2010/main" val="1928014900"/>
              </p:ext>
            </p:extLst>
          </p:nvPr>
        </p:nvGraphicFramePr>
        <p:xfrm>
          <a:off x="63553" y="1450851"/>
          <a:ext cx="4741310" cy="2575560"/>
        </p:xfrm>
        <a:graphic>
          <a:graphicData uri="http://schemas.openxmlformats.org/drawingml/2006/table">
            <a:tbl>
              <a:tblPr/>
              <a:tblGrid>
                <a:gridCol w="1545791">
                  <a:extLst>
                    <a:ext uri="{9D8B030D-6E8A-4147-A177-3AD203B41FA5}">
                      <a16:colId xmlns:a16="http://schemas.microsoft.com/office/drawing/2014/main" val="701874616"/>
                    </a:ext>
                  </a:extLst>
                </a:gridCol>
                <a:gridCol w="3195519">
                  <a:extLst>
                    <a:ext uri="{9D8B030D-6E8A-4147-A177-3AD203B41FA5}">
                      <a16:colId xmlns:a16="http://schemas.microsoft.com/office/drawing/2014/main" val="1147137912"/>
                    </a:ext>
                  </a:extLst>
                </a:gridCol>
              </a:tblGrid>
              <a:tr h="0">
                <a:tc gridSpan="2">
                  <a:txBody>
                    <a:bodyPr/>
                    <a:lstStyle/>
                    <a:p>
                      <a:pPr algn="ctr"/>
                      <a:r>
                        <a:rPr lang="fr-FR" sz="1100" b="1" dirty="0" err="1"/>
                        <a:t>Definition</a:t>
                      </a:r>
                      <a:endParaRPr lang="fr-FR"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2">
                        <a:lumMod val="60000"/>
                        <a:lumOff val="40000"/>
                      </a:schemeClr>
                    </a:solidFill>
                  </a:tcPr>
                </a:tc>
                <a:tc hMerge="1">
                  <a:txBody>
                    <a:bodyPr/>
                    <a:lstStyle/>
                    <a:p>
                      <a:endParaRPr lang="fr-FR" sz="11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2">
                        <a:lumMod val="60000"/>
                        <a:lumOff val="40000"/>
                      </a:schemeClr>
                    </a:solidFill>
                  </a:tcPr>
                </a:tc>
                <a:extLst>
                  <a:ext uri="{0D108BD9-81ED-4DB2-BD59-A6C34878D82A}">
                    <a16:rowId xmlns:a16="http://schemas.microsoft.com/office/drawing/2014/main" val="2003380384"/>
                  </a:ext>
                </a:extLst>
              </a:tr>
              <a:tr h="0">
                <a:tc>
                  <a:txBody>
                    <a:bodyPr/>
                    <a:lstStyle/>
                    <a:p>
                      <a:pPr>
                        <a:buFont typeface="Arial" panose="020B0604020202020204" pitchFamily="34" charset="0"/>
                        <a:buNone/>
                      </a:pPr>
                      <a:r>
                        <a:rPr lang="en-US" sz="1100" dirty="0"/>
                        <a:t>1- name</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100" dirty="0"/>
                        <a:t>6- URL (</a:t>
                      </a:r>
                      <a:r>
                        <a:rPr lang="en-US" sz="1100" dirty="0" err="1"/>
                        <a:t>mai</a:t>
                      </a:r>
                      <a:r>
                        <a:rPr lang="en-US" sz="1100" dirty="0"/>
                        <a:t> or domain)</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160927205"/>
                  </a:ext>
                </a:extLst>
              </a:tr>
              <a:tr h="0">
                <a:tc>
                  <a:txBody>
                    <a:bodyPr/>
                    <a:lstStyle/>
                    <a:p>
                      <a:pPr>
                        <a:buFont typeface="Arial" panose="020B0604020202020204" pitchFamily="34" charset="0"/>
                        <a:buNone/>
                      </a:pPr>
                      <a:r>
                        <a:rPr lang="en-US" sz="1100" dirty="0"/>
                        <a:t>2- Street number</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100" dirty="0"/>
                        <a:t>7- Telephone number</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762764122"/>
                  </a:ext>
                </a:extLst>
              </a:tr>
              <a:tr h="0">
                <a:tc>
                  <a:txBody>
                    <a:bodyPr/>
                    <a:lstStyle/>
                    <a:p>
                      <a:pPr>
                        <a:buFont typeface="Arial" panose="020B0604020202020204" pitchFamily="34" charset="0"/>
                        <a:buNone/>
                      </a:pPr>
                      <a:r>
                        <a:rPr lang="en-US" sz="1100" dirty="0"/>
                        <a:t>3- Street name</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100" dirty="0"/>
                        <a:t>8- Postal Code</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4001671459"/>
                  </a:ext>
                </a:extLst>
              </a:tr>
              <a:tr h="0">
                <a:tc>
                  <a:txBody>
                    <a:bodyPr/>
                    <a:lstStyle/>
                    <a:p>
                      <a:pPr>
                        <a:buFont typeface="Arial" panose="020B0604020202020204" pitchFamily="34" charset="0"/>
                        <a:buNone/>
                      </a:pPr>
                      <a:r>
                        <a:rPr lang="en-US" sz="1100" dirty="0"/>
                        <a:t>4- City</a:t>
                      </a:r>
                    </a:p>
                  </a:txBody>
                  <a:tcPr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100" dirty="0"/>
                        <a:t>9- Density (Number of companies with the same postal code)</a:t>
                      </a:r>
                    </a:p>
                  </a:txBody>
                  <a:tcPr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2111887046"/>
                  </a:ext>
                </a:extLst>
              </a:tr>
              <a:tr h="0">
                <a:tc>
                  <a:txBody>
                    <a:bodyPr/>
                    <a:lstStyle/>
                    <a:p>
                      <a:pPr>
                        <a:buFont typeface="Arial" panose="020B0604020202020204" pitchFamily="34" charset="0"/>
                        <a:buNone/>
                      </a:pPr>
                      <a:r>
                        <a:rPr lang="en-US" sz="1100" dirty="0"/>
                        <a:t>5- Country/state</a:t>
                      </a:r>
                    </a:p>
                  </a:txBody>
                  <a:tcPr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100" dirty="0"/>
                        <a:t>10- Uniqueness (number of a search for this name in a region or country)</a:t>
                      </a:r>
                    </a:p>
                    <a:p>
                      <a:endParaRPr lang="en-US" sz="1100" dirty="0"/>
                    </a:p>
                  </a:txBody>
                  <a:tcPr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451655219"/>
                  </a:ext>
                </a:extLst>
              </a:tr>
              <a:tr h="0">
                <a:tc>
                  <a:txBody>
                    <a:bodyPr/>
                    <a:lstStyle/>
                    <a:p>
                      <a:pPr>
                        <a:buFont typeface="Arial" panose="020B0604020202020204" pitchFamily="34" charset="0"/>
                        <a:buNone/>
                      </a:pPr>
                      <a:endParaRPr lang="en-US" sz="1100" dirty="0"/>
                    </a:p>
                  </a:txBody>
                  <a:tcPr anchor="ctr">
                    <a:lnL w="12700" cap="flat" cmpd="sng" algn="ctr">
                      <a:solidFill>
                        <a:schemeClr val="tx1"/>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100" dirty="0"/>
                        <a:t>11- SIC : Activity code</a:t>
                      </a:r>
                    </a:p>
                  </a:txBody>
                  <a:tcPr anchor="ctr">
                    <a:lnL>
                      <a:noFill/>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677870041"/>
                  </a:ext>
                </a:extLst>
              </a:tr>
              <a:tr h="0">
                <a:tc>
                  <a:txBody>
                    <a:bodyPr/>
                    <a:lstStyle/>
                    <a:p>
                      <a:pPr>
                        <a:buFont typeface="Arial" panose="020B0604020202020204" pitchFamily="34" charset="0"/>
                        <a:buNone/>
                      </a:pPr>
                      <a:endParaRPr lang="en-US" sz="1100" dirty="0"/>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endParaRPr lang="en-US" sz="1100" dirty="0"/>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8270060"/>
                  </a:ext>
                </a:extLst>
              </a:tr>
            </a:tbl>
          </a:graphicData>
        </a:graphic>
      </p:graphicFrame>
      <p:sp>
        <p:nvSpPr>
          <p:cNvPr id="6" name="Rectangle 5">
            <a:extLst>
              <a:ext uri="{FF2B5EF4-FFF2-40B4-BE49-F238E27FC236}">
                <a16:creationId xmlns:a16="http://schemas.microsoft.com/office/drawing/2014/main" id="{B178E42C-B754-417D-BC91-22A56AB449A2}"/>
              </a:ext>
            </a:extLst>
          </p:cNvPr>
          <p:cNvSpPr/>
          <p:nvPr/>
        </p:nvSpPr>
        <p:spPr>
          <a:xfrm>
            <a:off x="152976" y="906954"/>
            <a:ext cx="1096775" cy="307777"/>
          </a:xfrm>
          <a:prstGeom prst="rect">
            <a:avLst/>
          </a:prstGeom>
        </p:spPr>
        <p:txBody>
          <a:bodyPr wrap="none">
            <a:spAutoFit/>
          </a:bodyPr>
          <a:lstStyle/>
          <a:p>
            <a:r>
              <a:rPr lang="fr-FR" sz="1400" b="1" u="sng" dirty="0" err="1">
                <a:solidFill>
                  <a:schemeClr val="bg2">
                    <a:lumMod val="75000"/>
                  </a:schemeClr>
                </a:solidFill>
              </a:rPr>
              <a:t>matchGrade</a:t>
            </a:r>
            <a:endParaRPr lang="fr-FR" u="sng" dirty="0"/>
          </a:p>
        </p:txBody>
      </p:sp>
      <p:grpSp>
        <p:nvGrpSpPr>
          <p:cNvPr id="30" name="Group 4">
            <a:extLst>
              <a:ext uri="{FF2B5EF4-FFF2-40B4-BE49-F238E27FC236}">
                <a16:creationId xmlns:a16="http://schemas.microsoft.com/office/drawing/2014/main" id="{6CCC8E73-C72C-4095-AEE6-48C5D310BBF3}"/>
              </a:ext>
            </a:extLst>
          </p:cNvPr>
          <p:cNvGrpSpPr>
            <a:grpSpLocks/>
          </p:cNvGrpSpPr>
          <p:nvPr/>
        </p:nvGrpSpPr>
        <p:grpSpPr bwMode="auto">
          <a:xfrm>
            <a:off x="2109854" y="4015153"/>
            <a:ext cx="6980780" cy="1120548"/>
            <a:chOff x="1008" y="1409"/>
            <a:chExt cx="3696" cy="791"/>
          </a:xfrm>
        </p:grpSpPr>
        <p:sp>
          <p:nvSpPr>
            <p:cNvPr id="31" name="Rectangle 5">
              <a:extLst>
                <a:ext uri="{FF2B5EF4-FFF2-40B4-BE49-F238E27FC236}">
                  <a16:creationId xmlns:a16="http://schemas.microsoft.com/office/drawing/2014/main" id="{12C2E055-9DD7-40B7-B57E-42A27E850092}"/>
                </a:ext>
              </a:extLst>
            </p:cNvPr>
            <p:cNvSpPr>
              <a:spLocks noChangeArrowheads="1"/>
            </p:cNvSpPr>
            <p:nvPr/>
          </p:nvSpPr>
          <p:spPr bwMode="auto">
            <a:xfrm>
              <a:off x="1008" y="1642"/>
              <a:ext cx="336" cy="305"/>
            </a:xfrm>
            <a:prstGeom prst="rect">
              <a:avLst/>
            </a:prstGeom>
            <a:solidFill>
              <a:schemeClr val="bg2">
                <a:lumMod val="75000"/>
              </a:schemeClr>
            </a:solidFill>
            <a:ln w="9525">
              <a:solidFill>
                <a:schemeClr val="tx1"/>
              </a:solidFill>
              <a:miter lim="800000"/>
              <a:headEnd/>
              <a:tailEnd/>
            </a:ln>
          </p:spPr>
          <p:txBody>
            <a:bodyPr wrap="none" anchor="ctr"/>
            <a:lstStyle/>
            <a:p>
              <a:pPr marL="0" marR="0" lvl="0" indent="0" algn="ctr" defTabSz="725668"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a:ea typeface="+mn-ea"/>
                  <a:cs typeface="+mn-cs"/>
                </a:rPr>
                <a:t>A</a:t>
              </a:r>
            </a:p>
          </p:txBody>
        </p:sp>
        <p:sp>
          <p:nvSpPr>
            <p:cNvPr id="32" name="Rectangle 6">
              <a:extLst>
                <a:ext uri="{FF2B5EF4-FFF2-40B4-BE49-F238E27FC236}">
                  <a16:creationId xmlns:a16="http://schemas.microsoft.com/office/drawing/2014/main" id="{CD30FEDE-22D3-4375-8C1F-A840DBB1AA28}"/>
                </a:ext>
              </a:extLst>
            </p:cNvPr>
            <p:cNvSpPr>
              <a:spLocks noChangeArrowheads="1"/>
            </p:cNvSpPr>
            <p:nvPr/>
          </p:nvSpPr>
          <p:spPr bwMode="auto">
            <a:xfrm>
              <a:off x="1344" y="1642"/>
              <a:ext cx="336" cy="305"/>
            </a:xfrm>
            <a:prstGeom prst="rect">
              <a:avLst/>
            </a:prstGeom>
            <a:solidFill>
              <a:schemeClr val="bg2">
                <a:lumMod val="75000"/>
              </a:schemeClr>
            </a:solidFill>
            <a:ln w="9525">
              <a:solidFill>
                <a:schemeClr val="tx1"/>
              </a:solidFill>
              <a:miter lim="800000"/>
              <a:headEnd/>
              <a:tailEnd/>
            </a:ln>
          </p:spPr>
          <p:txBody>
            <a:bodyPr wrap="none" anchor="ctr"/>
            <a:lstStyle/>
            <a:p>
              <a:pPr marL="0" marR="0" lvl="0" indent="0" algn="ctr" defTabSz="725668"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a:ea typeface="+mn-ea"/>
                  <a:cs typeface="+mn-cs"/>
                </a:rPr>
                <a:t>A</a:t>
              </a:r>
            </a:p>
          </p:txBody>
        </p:sp>
        <p:sp>
          <p:nvSpPr>
            <p:cNvPr id="33" name="Rectangle 7">
              <a:extLst>
                <a:ext uri="{FF2B5EF4-FFF2-40B4-BE49-F238E27FC236}">
                  <a16:creationId xmlns:a16="http://schemas.microsoft.com/office/drawing/2014/main" id="{77FA0841-D219-42B0-987A-91CB14A698C6}"/>
                </a:ext>
              </a:extLst>
            </p:cNvPr>
            <p:cNvSpPr>
              <a:spLocks noChangeArrowheads="1"/>
            </p:cNvSpPr>
            <p:nvPr/>
          </p:nvSpPr>
          <p:spPr bwMode="auto">
            <a:xfrm>
              <a:off x="1680" y="1642"/>
              <a:ext cx="336" cy="305"/>
            </a:xfrm>
            <a:prstGeom prst="rect">
              <a:avLst/>
            </a:prstGeom>
            <a:solidFill>
              <a:schemeClr val="bg2">
                <a:lumMod val="75000"/>
              </a:schemeClr>
            </a:solidFill>
            <a:ln w="9525">
              <a:solidFill>
                <a:schemeClr val="tx1"/>
              </a:solidFill>
              <a:miter lim="800000"/>
              <a:headEnd/>
              <a:tailEnd/>
            </a:ln>
          </p:spPr>
          <p:txBody>
            <a:bodyPr wrap="none" anchor="ctr"/>
            <a:lstStyle/>
            <a:p>
              <a:pPr marL="0" marR="0" lvl="0" indent="0" algn="ctr" defTabSz="725668"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a:ea typeface="+mn-ea"/>
                  <a:cs typeface="+mn-cs"/>
                </a:rPr>
                <a:t>A</a:t>
              </a:r>
            </a:p>
          </p:txBody>
        </p:sp>
        <p:sp>
          <p:nvSpPr>
            <p:cNvPr id="34" name="Rectangle 8">
              <a:extLst>
                <a:ext uri="{FF2B5EF4-FFF2-40B4-BE49-F238E27FC236}">
                  <a16:creationId xmlns:a16="http://schemas.microsoft.com/office/drawing/2014/main" id="{7EA542D0-81CD-4F67-8B97-2D8946CF3723}"/>
                </a:ext>
              </a:extLst>
            </p:cNvPr>
            <p:cNvSpPr>
              <a:spLocks noChangeArrowheads="1"/>
            </p:cNvSpPr>
            <p:nvPr/>
          </p:nvSpPr>
          <p:spPr bwMode="auto">
            <a:xfrm>
              <a:off x="2016" y="1642"/>
              <a:ext cx="336" cy="305"/>
            </a:xfrm>
            <a:prstGeom prst="rect">
              <a:avLst/>
            </a:prstGeom>
            <a:solidFill>
              <a:schemeClr val="bg2">
                <a:lumMod val="75000"/>
              </a:schemeClr>
            </a:solidFill>
            <a:ln w="9525">
              <a:solidFill>
                <a:schemeClr val="tx1"/>
              </a:solidFill>
              <a:miter lim="800000"/>
              <a:headEnd/>
              <a:tailEnd/>
            </a:ln>
          </p:spPr>
          <p:txBody>
            <a:bodyPr wrap="none" anchor="ctr"/>
            <a:lstStyle/>
            <a:p>
              <a:pPr marL="0" marR="0" lvl="0" indent="0" algn="ctr" defTabSz="725668"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a:ea typeface="+mn-ea"/>
                  <a:cs typeface="+mn-cs"/>
                </a:rPr>
                <a:t>B</a:t>
              </a:r>
            </a:p>
          </p:txBody>
        </p:sp>
        <p:sp>
          <p:nvSpPr>
            <p:cNvPr id="35" name="Rectangle 9">
              <a:extLst>
                <a:ext uri="{FF2B5EF4-FFF2-40B4-BE49-F238E27FC236}">
                  <a16:creationId xmlns:a16="http://schemas.microsoft.com/office/drawing/2014/main" id="{7B59FE78-A217-41B4-9785-A1D8639DF7C9}"/>
                </a:ext>
              </a:extLst>
            </p:cNvPr>
            <p:cNvSpPr>
              <a:spLocks noChangeArrowheads="1"/>
            </p:cNvSpPr>
            <p:nvPr/>
          </p:nvSpPr>
          <p:spPr bwMode="auto">
            <a:xfrm>
              <a:off x="2352" y="1642"/>
              <a:ext cx="336" cy="305"/>
            </a:xfrm>
            <a:prstGeom prst="rect">
              <a:avLst/>
            </a:prstGeom>
            <a:solidFill>
              <a:schemeClr val="bg2">
                <a:lumMod val="75000"/>
              </a:schemeClr>
            </a:solidFill>
            <a:ln w="9525">
              <a:solidFill>
                <a:schemeClr val="tx1"/>
              </a:solidFill>
              <a:miter lim="800000"/>
              <a:headEnd/>
              <a:tailEnd/>
            </a:ln>
          </p:spPr>
          <p:txBody>
            <a:bodyPr wrap="none" anchor="ctr"/>
            <a:lstStyle/>
            <a:p>
              <a:pPr marL="0" marR="0" lvl="0" indent="0" algn="ctr" defTabSz="725668"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a:ea typeface="+mn-ea"/>
                  <a:cs typeface="+mn-cs"/>
                </a:rPr>
                <a:t>A</a:t>
              </a:r>
            </a:p>
          </p:txBody>
        </p:sp>
        <p:sp>
          <p:nvSpPr>
            <p:cNvPr id="36" name="Rectangle 10">
              <a:extLst>
                <a:ext uri="{FF2B5EF4-FFF2-40B4-BE49-F238E27FC236}">
                  <a16:creationId xmlns:a16="http://schemas.microsoft.com/office/drawing/2014/main" id="{25DAB2E6-499A-4D91-A3C9-3768ECC80D94}"/>
                </a:ext>
              </a:extLst>
            </p:cNvPr>
            <p:cNvSpPr>
              <a:spLocks noChangeArrowheads="1"/>
            </p:cNvSpPr>
            <p:nvPr/>
          </p:nvSpPr>
          <p:spPr bwMode="auto">
            <a:xfrm>
              <a:off x="2688" y="1642"/>
              <a:ext cx="336" cy="305"/>
            </a:xfrm>
            <a:prstGeom prst="rect">
              <a:avLst/>
            </a:prstGeom>
            <a:solidFill>
              <a:schemeClr val="bg2">
                <a:lumMod val="75000"/>
              </a:schemeClr>
            </a:solidFill>
            <a:ln w="9525">
              <a:solidFill>
                <a:schemeClr val="tx1"/>
              </a:solidFill>
              <a:miter lim="800000"/>
              <a:headEnd/>
              <a:tailEnd/>
            </a:ln>
          </p:spPr>
          <p:txBody>
            <a:bodyPr wrap="none" anchor="ctr"/>
            <a:lstStyle/>
            <a:p>
              <a:pPr marL="0" marR="0" lvl="0" indent="0" algn="ctr" defTabSz="725668"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a:ea typeface="+mn-ea"/>
                  <a:cs typeface="+mn-cs"/>
                </a:rPr>
                <a:t>Z</a:t>
              </a:r>
            </a:p>
          </p:txBody>
        </p:sp>
        <p:sp>
          <p:nvSpPr>
            <p:cNvPr id="37" name="Rectangle 11">
              <a:extLst>
                <a:ext uri="{FF2B5EF4-FFF2-40B4-BE49-F238E27FC236}">
                  <a16:creationId xmlns:a16="http://schemas.microsoft.com/office/drawing/2014/main" id="{5A3ACCA7-A667-4BEC-96E9-C364332CB6F1}"/>
                </a:ext>
              </a:extLst>
            </p:cNvPr>
            <p:cNvSpPr>
              <a:spLocks noChangeArrowheads="1"/>
            </p:cNvSpPr>
            <p:nvPr/>
          </p:nvSpPr>
          <p:spPr bwMode="auto">
            <a:xfrm>
              <a:off x="3024" y="1642"/>
              <a:ext cx="336" cy="305"/>
            </a:xfrm>
            <a:prstGeom prst="rect">
              <a:avLst/>
            </a:prstGeom>
            <a:solidFill>
              <a:schemeClr val="bg2">
                <a:lumMod val="75000"/>
              </a:schemeClr>
            </a:solidFill>
            <a:ln w="9525">
              <a:solidFill>
                <a:schemeClr val="tx1"/>
              </a:solidFill>
              <a:miter lim="800000"/>
              <a:headEnd/>
              <a:tailEnd/>
            </a:ln>
          </p:spPr>
          <p:txBody>
            <a:bodyPr wrap="none" anchor="ctr"/>
            <a:lstStyle/>
            <a:p>
              <a:pPr marL="0" marR="0" lvl="0" indent="0" algn="ctr" defTabSz="725668"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Calibri"/>
                  <a:ea typeface="+mn-ea"/>
                  <a:cs typeface="+mn-cs"/>
                </a:rPr>
                <a:t>B</a:t>
              </a:r>
            </a:p>
          </p:txBody>
        </p:sp>
        <p:sp>
          <p:nvSpPr>
            <p:cNvPr id="38" name="Rectangle 12">
              <a:extLst>
                <a:ext uri="{FF2B5EF4-FFF2-40B4-BE49-F238E27FC236}">
                  <a16:creationId xmlns:a16="http://schemas.microsoft.com/office/drawing/2014/main" id="{C29F0C6F-7B52-4659-B64F-430465A7499D}"/>
                </a:ext>
              </a:extLst>
            </p:cNvPr>
            <p:cNvSpPr>
              <a:spLocks noChangeArrowheads="1"/>
            </p:cNvSpPr>
            <p:nvPr/>
          </p:nvSpPr>
          <p:spPr bwMode="auto">
            <a:xfrm>
              <a:off x="3360" y="1642"/>
              <a:ext cx="336" cy="305"/>
            </a:xfrm>
            <a:prstGeom prst="rect">
              <a:avLst/>
            </a:prstGeom>
            <a:solidFill>
              <a:schemeClr val="bg2">
                <a:alpha val="50980"/>
              </a:schemeClr>
            </a:solidFill>
            <a:ln w="9525">
              <a:solidFill>
                <a:schemeClr val="tx1"/>
              </a:solidFill>
              <a:miter lim="800000"/>
              <a:headEnd/>
              <a:tailEnd/>
            </a:ln>
          </p:spPr>
          <p:txBody>
            <a:bodyPr wrap="none" anchor="ctr"/>
            <a:lstStyle/>
            <a:p>
              <a:pPr marL="0" marR="0" lvl="0" indent="0" algn="ctr" defTabSz="725668"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FFFFFF"/>
                  </a:solidFill>
                  <a:effectLst/>
                  <a:uLnTx/>
                  <a:uFillTx/>
                  <a:latin typeface="Calibri"/>
                  <a:ea typeface="+mn-ea"/>
                  <a:cs typeface="+mn-cs"/>
                </a:rPr>
                <a:t>F</a:t>
              </a:r>
            </a:p>
          </p:txBody>
        </p:sp>
        <p:sp>
          <p:nvSpPr>
            <p:cNvPr id="39" name="Rectangle 13">
              <a:extLst>
                <a:ext uri="{FF2B5EF4-FFF2-40B4-BE49-F238E27FC236}">
                  <a16:creationId xmlns:a16="http://schemas.microsoft.com/office/drawing/2014/main" id="{7107346F-D9F7-42C6-87A6-BB6E78AEF38F}"/>
                </a:ext>
              </a:extLst>
            </p:cNvPr>
            <p:cNvSpPr>
              <a:spLocks noChangeArrowheads="1"/>
            </p:cNvSpPr>
            <p:nvPr/>
          </p:nvSpPr>
          <p:spPr bwMode="auto">
            <a:xfrm>
              <a:off x="3696" y="1642"/>
              <a:ext cx="336" cy="305"/>
            </a:xfrm>
            <a:prstGeom prst="rect">
              <a:avLst/>
            </a:prstGeom>
            <a:solidFill>
              <a:schemeClr val="bg2">
                <a:alpha val="50980"/>
              </a:schemeClr>
            </a:solidFill>
            <a:ln w="9525">
              <a:solidFill>
                <a:schemeClr val="tx1"/>
              </a:solidFill>
              <a:miter lim="800000"/>
              <a:headEnd/>
              <a:tailEnd/>
            </a:ln>
          </p:spPr>
          <p:txBody>
            <a:bodyPr wrap="none" anchor="ctr"/>
            <a:lstStyle/>
            <a:p>
              <a:pPr marL="0" marR="0" lvl="0" indent="0" algn="ctr" defTabSz="725668"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FFFFFF"/>
                  </a:solidFill>
                  <a:effectLst/>
                  <a:uLnTx/>
                  <a:uFillTx/>
                  <a:latin typeface="Calibri"/>
                  <a:ea typeface="+mn-ea"/>
                  <a:cs typeface="+mn-cs"/>
                </a:rPr>
                <a:t>A</a:t>
              </a:r>
            </a:p>
          </p:txBody>
        </p:sp>
        <p:sp>
          <p:nvSpPr>
            <p:cNvPr id="40" name="Rectangle 14">
              <a:extLst>
                <a:ext uri="{FF2B5EF4-FFF2-40B4-BE49-F238E27FC236}">
                  <a16:creationId xmlns:a16="http://schemas.microsoft.com/office/drawing/2014/main" id="{7E6B771F-4946-45E6-8804-F581EF3A9D40}"/>
                </a:ext>
              </a:extLst>
            </p:cNvPr>
            <p:cNvSpPr>
              <a:spLocks noChangeArrowheads="1"/>
            </p:cNvSpPr>
            <p:nvPr/>
          </p:nvSpPr>
          <p:spPr bwMode="auto">
            <a:xfrm>
              <a:off x="4032" y="1642"/>
              <a:ext cx="336" cy="305"/>
            </a:xfrm>
            <a:prstGeom prst="rect">
              <a:avLst/>
            </a:prstGeom>
            <a:solidFill>
              <a:schemeClr val="bg2">
                <a:alpha val="50980"/>
              </a:schemeClr>
            </a:solidFill>
            <a:ln w="9525">
              <a:solidFill>
                <a:schemeClr val="tx1"/>
              </a:solidFill>
              <a:miter lim="800000"/>
              <a:headEnd/>
              <a:tailEnd/>
            </a:ln>
          </p:spPr>
          <p:txBody>
            <a:bodyPr wrap="none" anchor="ctr"/>
            <a:lstStyle/>
            <a:p>
              <a:pPr marL="0" marR="0" lvl="0" indent="0" algn="ctr" defTabSz="725668"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FFFFFF"/>
                  </a:solidFill>
                  <a:effectLst/>
                  <a:uLnTx/>
                  <a:uFillTx/>
                  <a:latin typeface="Calibri"/>
                  <a:ea typeface="+mn-ea"/>
                  <a:cs typeface="+mn-cs"/>
                </a:rPr>
                <a:t>Z</a:t>
              </a:r>
            </a:p>
          </p:txBody>
        </p:sp>
        <p:sp>
          <p:nvSpPr>
            <p:cNvPr id="41" name="Rectangle 15">
              <a:extLst>
                <a:ext uri="{FF2B5EF4-FFF2-40B4-BE49-F238E27FC236}">
                  <a16:creationId xmlns:a16="http://schemas.microsoft.com/office/drawing/2014/main" id="{2872006E-214A-437A-9B50-13EA24744CD5}"/>
                </a:ext>
              </a:extLst>
            </p:cNvPr>
            <p:cNvSpPr>
              <a:spLocks noChangeArrowheads="1"/>
            </p:cNvSpPr>
            <p:nvPr/>
          </p:nvSpPr>
          <p:spPr bwMode="auto">
            <a:xfrm>
              <a:off x="4368" y="1642"/>
              <a:ext cx="336" cy="305"/>
            </a:xfrm>
            <a:prstGeom prst="rect">
              <a:avLst/>
            </a:prstGeom>
            <a:solidFill>
              <a:schemeClr val="bg2">
                <a:alpha val="50980"/>
              </a:schemeClr>
            </a:solidFill>
            <a:ln w="9525">
              <a:solidFill>
                <a:schemeClr val="tx1"/>
              </a:solidFill>
              <a:miter lim="800000"/>
              <a:headEnd/>
              <a:tailEnd/>
            </a:ln>
          </p:spPr>
          <p:txBody>
            <a:bodyPr wrap="none" anchor="ctr"/>
            <a:lstStyle/>
            <a:p>
              <a:pPr marL="0" marR="0" lvl="0" indent="0" algn="ctr" defTabSz="725668"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FFFFFF"/>
                  </a:solidFill>
                  <a:effectLst/>
                  <a:uLnTx/>
                  <a:uFillTx/>
                  <a:latin typeface="Calibri"/>
                  <a:ea typeface="+mn-ea"/>
                  <a:cs typeface="+mn-cs"/>
                </a:rPr>
                <a:t>B</a:t>
              </a:r>
            </a:p>
          </p:txBody>
        </p:sp>
        <p:sp>
          <p:nvSpPr>
            <p:cNvPr id="42" name="Text Box 16">
              <a:extLst>
                <a:ext uri="{FF2B5EF4-FFF2-40B4-BE49-F238E27FC236}">
                  <a16:creationId xmlns:a16="http://schemas.microsoft.com/office/drawing/2014/main" id="{2084DECE-7412-4AD7-B41F-B719A543A3B7}"/>
                </a:ext>
              </a:extLst>
            </p:cNvPr>
            <p:cNvSpPr txBox="1">
              <a:spLocks noChangeArrowheads="1"/>
            </p:cNvSpPr>
            <p:nvPr/>
          </p:nvSpPr>
          <p:spPr bwMode="auto">
            <a:xfrm>
              <a:off x="1013" y="1433"/>
              <a:ext cx="361" cy="239"/>
            </a:xfrm>
            <a:prstGeom prst="rect">
              <a:avLst/>
            </a:prstGeom>
            <a:noFill/>
            <a:ln w="9525">
              <a:noFill/>
              <a:miter lim="800000"/>
              <a:headEnd/>
              <a:tailEnd/>
            </a:ln>
          </p:spPr>
          <p:txBody>
            <a:bodyPr wrap="none">
              <a:spAutoFit/>
            </a:bodyPr>
            <a:lstStyle/>
            <a:p>
              <a:pPr marL="0" marR="0" lvl="0" indent="0" algn="l" defTabSz="72566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Name</a:t>
              </a:r>
            </a:p>
          </p:txBody>
        </p:sp>
        <p:sp>
          <p:nvSpPr>
            <p:cNvPr id="43" name="Text Box 17">
              <a:extLst>
                <a:ext uri="{FF2B5EF4-FFF2-40B4-BE49-F238E27FC236}">
                  <a16:creationId xmlns:a16="http://schemas.microsoft.com/office/drawing/2014/main" id="{BB91C57E-0860-45BB-B942-F74B06270334}"/>
                </a:ext>
              </a:extLst>
            </p:cNvPr>
            <p:cNvSpPr txBox="1">
              <a:spLocks noChangeArrowheads="1"/>
            </p:cNvSpPr>
            <p:nvPr/>
          </p:nvSpPr>
          <p:spPr bwMode="auto">
            <a:xfrm>
              <a:off x="1312" y="1917"/>
              <a:ext cx="591" cy="239"/>
            </a:xfrm>
            <a:prstGeom prst="rect">
              <a:avLst/>
            </a:prstGeom>
            <a:noFill/>
            <a:ln w="9525">
              <a:noFill/>
              <a:miter lim="800000"/>
              <a:headEnd/>
              <a:tailEnd/>
            </a:ln>
          </p:spPr>
          <p:txBody>
            <a:bodyPr wrap="none">
              <a:spAutoFit/>
            </a:bodyPr>
            <a:lstStyle/>
            <a:p>
              <a:pPr marL="0" marR="0" lvl="0" indent="0" algn="l" defTabSz="72566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Street num</a:t>
              </a:r>
            </a:p>
          </p:txBody>
        </p:sp>
        <p:sp>
          <p:nvSpPr>
            <p:cNvPr id="44" name="Text Box 18">
              <a:extLst>
                <a:ext uri="{FF2B5EF4-FFF2-40B4-BE49-F238E27FC236}">
                  <a16:creationId xmlns:a16="http://schemas.microsoft.com/office/drawing/2014/main" id="{C4FBA51A-B5D7-489F-B9AB-F88BD6051004}"/>
                </a:ext>
              </a:extLst>
            </p:cNvPr>
            <p:cNvSpPr txBox="1">
              <a:spLocks noChangeArrowheads="1"/>
            </p:cNvSpPr>
            <p:nvPr/>
          </p:nvSpPr>
          <p:spPr bwMode="auto">
            <a:xfrm>
              <a:off x="1601" y="1409"/>
              <a:ext cx="640" cy="239"/>
            </a:xfrm>
            <a:prstGeom prst="rect">
              <a:avLst/>
            </a:prstGeom>
            <a:noFill/>
            <a:ln w="9525">
              <a:noFill/>
              <a:miter lim="800000"/>
              <a:headEnd/>
              <a:tailEnd/>
            </a:ln>
          </p:spPr>
          <p:txBody>
            <a:bodyPr wrap="none">
              <a:spAutoFit/>
            </a:bodyPr>
            <a:lstStyle/>
            <a:p>
              <a:pPr marL="0" marR="0" lvl="0" indent="0" algn="l" defTabSz="72566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Street name</a:t>
              </a:r>
            </a:p>
          </p:txBody>
        </p:sp>
        <p:sp>
          <p:nvSpPr>
            <p:cNvPr id="45" name="Text Box 19">
              <a:extLst>
                <a:ext uri="{FF2B5EF4-FFF2-40B4-BE49-F238E27FC236}">
                  <a16:creationId xmlns:a16="http://schemas.microsoft.com/office/drawing/2014/main" id="{DEB5F037-28CC-4389-95A1-D843E9543089}"/>
                </a:ext>
              </a:extLst>
            </p:cNvPr>
            <p:cNvSpPr txBox="1">
              <a:spLocks noChangeArrowheads="1"/>
            </p:cNvSpPr>
            <p:nvPr/>
          </p:nvSpPr>
          <p:spPr bwMode="auto">
            <a:xfrm>
              <a:off x="2034" y="1928"/>
              <a:ext cx="288" cy="239"/>
            </a:xfrm>
            <a:prstGeom prst="rect">
              <a:avLst/>
            </a:prstGeom>
            <a:noFill/>
            <a:ln w="9525">
              <a:noFill/>
              <a:miter lim="800000"/>
              <a:headEnd/>
              <a:tailEnd/>
            </a:ln>
          </p:spPr>
          <p:txBody>
            <a:bodyPr wrap="none">
              <a:spAutoFit/>
            </a:bodyPr>
            <a:lstStyle/>
            <a:p>
              <a:pPr marL="0" marR="0" lvl="0" indent="0" algn="l" defTabSz="72566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Ville</a:t>
              </a:r>
            </a:p>
          </p:txBody>
        </p:sp>
        <p:sp>
          <p:nvSpPr>
            <p:cNvPr id="46" name="Text Box 20">
              <a:extLst>
                <a:ext uri="{FF2B5EF4-FFF2-40B4-BE49-F238E27FC236}">
                  <a16:creationId xmlns:a16="http://schemas.microsoft.com/office/drawing/2014/main" id="{C03E9832-4BE9-472F-AC4B-25EDB41BB218}"/>
                </a:ext>
              </a:extLst>
            </p:cNvPr>
            <p:cNvSpPr txBox="1">
              <a:spLocks noChangeArrowheads="1"/>
            </p:cNvSpPr>
            <p:nvPr/>
          </p:nvSpPr>
          <p:spPr bwMode="auto">
            <a:xfrm>
              <a:off x="2382" y="1433"/>
              <a:ext cx="323" cy="239"/>
            </a:xfrm>
            <a:prstGeom prst="rect">
              <a:avLst/>
            </a:prstGeom>
            <a:noFill/>
            <a:ln w="9525">
              <a:noFill/>
              <a:miter lim="800000"/>
              <a:headEnd/>
              <a:tailEnd/>
            </a:ln>
          </p:spPr>
          <p:txBody>
            <a:bodyPr wrap="none">
              <a:spAutoFit/>
            </a:bodyPr>
            <a:lstStyle/>
            <a:p>
              <a:pPr marL="0" marR="0" lvl="0" indent="0" algn="l" defTabSz="72566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State</a:t>
              </a:r>
            </a:p>
          </p:txBody>
        </p:sp>
        <p:sp>
          <p:nvSpPr>
            <p:cNvPr id="47" name="Text Box 21">
              <a:extLst>
                <a:ext uri="{FF2B5EF4-FFF2-40B4-BE49-F238E27FC236}">
                  <a16:creationId xmlns:a16="http://schemas.microsoft.com/office/drawing/2014/main" id="{EDD0892F-9498-4E08-8656-69533B259A4B}"/>
                </a:ext>
              </a:extLst>
            </p:cNvPr>
            <p:cNvSpPr txBox="1">
              <a:spLocks noChangeArrowheads="1"/>
            </p:cNvSpPr>
            <p:nvPr/>
          </p:nvSpPr>
          <p:spPr bwMode="auto">
            <a:xfrm>
              <a:off x="2695" y="1961"/>
              <a:ext cx="273" cy="239"/>
            </a:xfrm>
            <a:prstGeom prst="rect">
              <a:avLst/>
            </a:prstGeom>
            <a:noFill/>
            <a:ln w="9525">
              <a:noFill/>
              <a:miter lim="800000"/>
              <a:headEnd/>
              <a:tailEnd/>
            </a:ln>
          </p:spPr>
          <p:txBody>
            <a:bodyPr wrap="none">
              <a:spAutoFit/>
            </a:bodyPr>
            <a:lstStyle/>
            <a:p>
              <a:pPr marL="0" marR="0" lvl="0" indent="0" algn="l" defTabSz="72566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URL</a:t>
              </a:r>
            </a:p>
          </p:txBody>
        </p:sp>
        <p:sp>
          <p:nvSpPr>
            <p:cNvPr id="48" name="Text Box 22">
              <a:extLst>
                <a:ext uri="{FF2B5EF4-FFF2-40B4-BE49-F238E27FC236}">
                  <a16:creationId xmlns:a16="http://schemas.microsoft.com/office/drawing/2014/main" id="{ED042077-FBA3-4D63-A7DF-833BA8AE5944}"/>
                </a:ext>
              </a:extLst>
            </p:cNvPr>
            <p:cNvSpPr txBox="1">
              <a:spLocks noChangeArrowheads="1"/>
            </p:cNvSpPr>
            <p:nvPr/>
          </p:nvSpPr>
          <p:spPr bwMode="auto">
            <a:xfrm>
              <a:off x="2925" y="1435"/>
              <a:ext cx="557" cy="239"/>
            </a:xfrm>
            <a:prstGeom prst="rect">
              <a:avLst/>
            </a:prstGeom>
            <a:noFill/>
            <a:ln w="9525">
              <a:noFill/>
              <a:miter lim="800000"/>
              <a:headEnd/>
              <a:tailEnd/>
            </a:ln>
          </p:spPr>
          <p:txBody>
            <a:bodyPr wrap="none">
              <a:spAutoFit/>
            </a:bodyPr>
            <a:lstStyle/>
            <a:p>
              <a:pPr marL="0" marR="0" lvl="0" indent="0" algn="l" defTabSz="72566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Telephone</a:t>
              </a:r>
            </a:p>
          </p:txBody>
        </p:sp>
        <p:sp>
          <p:nvSpPr>
            <p:cNvPr id="49" name="Text Box 23">
              <a:extLst>
                <a:ext uri="{FF2B5EF4-FFF2-40B4-BE49-F238E27FC236}">
                  <a16:creationId xmlns:a16="http://schemas.microsoft.com/office/drawing/2014/main" id="{010D811C-DB86-43B4-87B6-8AC188FC3459}"/>
                </a:ext>
              </a:extLst>
            </p:cNvPr>
            <p:cNvSpPr txBox="1">
              <a:spLocks noChangeArrowheads="1"/>
            </p:cNvSpPr>
            <p:nvPr/>
          </p:nvSpPr>
          <p:spPr bwMode="auto">
            <a:xfrm>
              <a:off x="3220" y="1947"/>
              <a:ext cx="610" cy="239"/>
            </a:xfrm>
            <a:prstGeom prst="rect">
              <a:avLst/>
            </a:prstGeom>
            <a:noFill/>
            <a:ln w="9525">
              <a:noFill/>
              <a:miter lim="800000"/>
              <a:headEnd/>
              <a:tailEnd/>
            </a:ln>
          </p:spPr>
          <p:txBody>
            <a:bodyPr wrap="none">
              <a:spAutoFit/>
            </a:bodyPr>
            <a:lstStyle/>
            <a:p>
              <a:pPr marL="0" marR="0" lvl="0" indent="0" algn="l" defTabSz="725668"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Calibri"/>
                  <a:ea typeface="+mn-ea"/>
                  <a:cs typeface="+mn-cs"/>
                </a:rPr>
                <a:t>Code Postal</a:t>
              </a:r>
            </a:p>
          </p:txBody>
        </p:sp>
        <p:sp>
          <p:nvSpPr>
            <p:cNvPr id="50" name="Text Box 24">
              <a:extLst>
                <a:ext uri="{FF2B5EF4-FFF2-40B4-BE49-F238E27FC236}">
                  <a16:creationId xmlns:a16="http://schemas.microsoft.com/office/drawing/2014/main" id="{E9B786DC-ED4D-42CE-A9CD-2F1A6A7EC3EA}"/>
                </a:ext>
              </a:extLst>
            </p:cNvPr>
            <p:cNvSpPr txBox="1">
              <a:spLocks noChangeArrowheads="1"/>
            </p:cNvSpPr>
            <p:nvPr/>
          </p:nvSpPr>
          <p:spPr bwMode="auto">
            <a:xfrm>
              <a:off x="3615" y="1433"/>
              <a:ext cx="425" cy="239"/>
            </a:xfrm>
            <a:prstGeom prst="rect">
              <a:avLst/>
            </a:prstGeom>
            <a:noFill/>
            <a:ln w="9525">
              <a:noFill/>
              <a:miter lim="800000"/>
              <a:headEnd/>
              <a:tailEnd/>
            </a:ln>
          </p:spPr>
          <p:txBody>
            <a:bodyPr wrap="none">
              <a:spAutoFit/>
            </a:bodyPr>
            <a:lstStyle/>
            <a:p>
              <a:pPr marL="0" marR="0" lvl="0" indent="0" algn="l" defTabSz="725668"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a:ln>
                    <a:noFill/>
                  </a:ln>
                  <a:solidFill>
                    <a:prstClr val="black"/>
                  </a:solidFill>
                  <a:effectLst/>
                  <a:uLnTx/>
                  <a:uFillTx/>
                  <a:latin typeface="Calibri"/>
                  <a:ea typeface="+mn-ea"/>
                  <a:cs typeface="+mn-cs"/>
                </a:rPr>
                <a:t>Density</a:t>
              </a:r>
            </a:p>
          </p:txBody>
        </p:sp>
        <p:sp>
          <p:nvSpPr>
            <p:cNvPr id="51" name="Text Box 25">
              <a:extLst>
                <a:ext uri="{FF2B5EF4-FFF2-40B4-BE49-F238E27FC236}">
                  <a16:creationId xmlns:a16="http://schemas.microsoft.com/office/drawing/2014/main" id="{BE74BE0D-C82B-40B0-83DA-25D33646B6AE}"/>
                </a:ext>
              </a:extLst>
            </p:cNvPr>
            <p:cNvSpPr txBox="1">
              <a:spLocks noChangeArrowheads="1"/>
            </p:cNvSpPr>
            <p:nvPr/>
          </p:nvSpPr>
          <p:spPr bwMode="auto">
            <a:xfrm>
              <a:off x="3864" y="1961"/>
              <a:ext cx="604" cy="239"/>
            </a:xfrm>
            <a:prstGeom prst="rect">
              <a:avLst/>
            </a:prstGeom>
            <a:noFill/>
            <a:ln w="9525">
              <a:noFill/>
              <a:miter lim="800000"/>
              <a:headEnd/>
              <a:tailEnd/>
            </a:ln>
          </p:spPr>
          <p:txBody>
            <a:bodyPr wrap="none">
              <a:spAutoFit/>
            </a:bodyPr>
            <a:lstStyle/>
            <a:p>
              <a:pPr marL="0" marR="0" lvl="0" indent="0" algn="l" defTabSz="725668"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Calibri"/>
                  <a:ea typeface="+mn-ea"/>
                  <a:cs typeface="+mn-cs"/>
                </a:rPr>
                <a:t>Uniqueness</a:t>
              </a:r>
            </a:p>
          </p:txBody>
        </p:sp>
        <p:sp>
          <p:nvSpPr>
            <p:cNvPr id="52" name="Text Box 26">
              <a:extLst>
                <a:ext uri="{FF2B5EF4-FFF2-40B4-BE49-F238E27FC236}">
                  <a16:creationId xmlns:a16="http://schemas.microsoft.com/office/drawing/2014/main" id="{F8905669-24B4-4F59-963E-CEDA50EB93EE}"/>
                </a:ext>
              </a:extLst>
            </p:cNvPr>
            <p:cNvSpPr txBox="1">
              <a:spLocks noChangeArrowheads="1"/>
            </p:cNvSpPr>
            <p:nvPr/>
          </p:nvSpPr>
          <p:spPr bwMode="auto">
            <a:xfrm>
              <a:off x="4432" y="1416"/>
              <a:ext cx="231" cy="239"/>
            </a:xfrm>
            <a:prstGeom prst="rect">
              <a:avLst/>
            </a:prstGeom>
            <a:noFill/>
            <a:ln w="9525">
              <a:noFill/>
              <a:miter lim="800000"/>
              <a:headEnd/>
              <a:tailEnd/>
            </a:ln>
          </p:spPr>
          <p:txBody>
            <a:bodyPr wrap="none">
              <a:spAutoFit/>
            </a:bodyPr>
            <a:lstStyle/>
            <a:p>
              <a:pPr marL="0" marR="0" lvl="0" indent="0" algn="l" defTabSz="725668"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Calibri"/>
                  <a:ea typeface="+mn-ea"/>
                  <a:cs typeface="+mn-cs"/>
                </a:rPr>
                <a:t>SIC</a:t>
              </a:r>
            </a:p>
          </p:txBody>
        </p:sp>
      </p:grpSp>
      <p:sp>
        <p:nvSpPr>
          <p:cNvPr id="54" name="ZoneTexte 53">
            <a:extLst>
              <a:ext uri="{FF2B5EF4-FFF2-40B4-BE49-F238E27FC236}">
                <a16:creationId xmlns:a16="http://schemas.microsoft.com/office/drawing/2014/main" id="{F4CCF6C3-3551-4A8B-8A6C-292BF0868E9E}"/>
              </a:ext>
            </a:extLst>
          </p:cNvPr>
          <p:cNvSpPr txBox="1"/>
          <p:nvPr/>
        </p:nvSpPr>
        <p:spPr>
          <a:xfrm>
            <a:off x="56528" y="1138778"/>
            <a:ext cx="4748335" cy="312073"/>
          </a:xfrm>
          <a:prstGeom prst="rect">
            <a:avLst/>
          </a:prstGeom>
          <a:noFill/>
        </p:spPr>
        <p:txBody>
          <a:bodyPr wrap="square" rtlCol="0">
            <a:spAutoFit/>
          </a:bodyPr>
          <a:lstStyle/>
          <a:p>
            <a:pPr algn="ctr"/>
            <a:r>
              <a:rPr lang="fr-FR" b="1" dirty="0" err="1"/>
              <a:t>Tested</a:t>
            </a:r>
            <a:r>
              <a:rPr lang="fr-FR" b="1" dirty="0"/>
              <a:t> values</a:t>
            </a:r>
          </a:p>
        </p:txBody>
      </p:sp>
      <p:sp>
        <p:nvSpPr>
          <p:cNvPr id="55" name="ZoneTexte 54">
            <a:extLst>
              <a:ext uri="{FF2B5EF4-FFF2-40B4-BE49-F238E27FC236}">
                <a16:creationId xmlns:a16="http://schemas.microsoft.com/office/drawing/2014/main" id="{53F7B22C-8DEC-451B-9B5E-6186F5F6735F}"/>
              </a:ext>
            </a:extLst>
          </p:cNvPr>
          <p:cNvSpPr txBox="1"/>
          <p:nvPr/>
        </p:nvSpPr>
        <p:spPr>
          <a:xfrm>
            <a:off x="4962856" y="1054197"/>
            <a:ext cx="5821993" cy="312073"/>
          </a:xfrm>
          <a:prstGeom prst="rect">
            <a:avLst/>
          </a:prstGeom>
          <a:noFill/>
        </p:spPr>
        <p:txBody>
          <a:bodyPr wrap="square" rtlCol="0">
            <a:spAutoFit/>
          </a:bodyPr>
          <a:lstStyle/>
          <a:p>
            <a:pPr algn="ctr"/>
            <a:r>
              <a:rPr lang="fr-FR" b="1" dirty="0"/>
              <a:t>Grades</a:t>
            </a:r>
          </a:p>
        </p:txBody>
      </p:sp>
      <p:sp>
        <p:nvSpPr>
          <p:cNvPr id="56" name="ZoneTexte 55">
            <a:extLst>
              <a:ext uri="{FF2B5EF4-FFF2-40B4-BE49-F238E27FC236}">
                <a16:creationId xmlns:a16="http://schemas.microsoft.com/office/drawing/2014/main" id="{3A5A37F5-4926-4D17-A82A-FE215648CC98}"/>
              </a:ext>
            </a:extLst>
          </p:cNvPr>
          <p:cNvSpPr txBox="1"/>
          <p:nvPr/>
        </p:nvSpPr>
        <p:spPr>
          <a:xfrm>
            <a:off x="4961850" y="3138603"/>
            <a:ext cx="5435814" cy="527517"/>
          </a:xfrm>
          <a:prstGeom prst="rect">
            <a:avLst/>
          </a:prstGeom>
          <a:noFill/>
        </p:spPr>
        <p:txBody>
          <a:bodyPr wrap="square" rtlCol="0">
            <a:spAutoFit/>
          </a:bodyPr>
          <a:lstStyle/>
          <a:p>
            <a:r>
              <a:rPr lang="en-US" b="1" dirty="0"/>
              <a:t>For </a:t>
            </a:r>
            <a:r>
              <a:rPr lang="en-US" b="1" dirty="0" err="1"/>
              <a:t>confidenceCode</a:t>
            </a:r>
            <a:r>
              <a:rPr lang="en-US" b="1" dirty="0"/>
              <a:t> high weighting of the address in comparison to the company name</a:t>
            </a:r>
            <a:endParaRPr lang="fr-FR" dirty="0"/>
          </a:p>
        </p:txBody>
      </p:sp>
      <p:sp>
        <p:nvSpPr>
          <p:cNvPr id="2" name="Accolade fermante 1">
            <a:extLst>
              <a:ext uri="{FF2B5EF4-FFF2-40B4-BE49-F238E27FC236}">
                <a16:creationId xmlns:a16="http://schemas.microsoft.com/office/drawing/2014/main" id="{B41B489E-FDAB-47FC-A9F9-51DB656A1352}"/>
              </a:ext>
            </a:extLst>
          </p:cNvPr>
          <p:cNvSpPr/>
          <p:nvPr/>
        </p:nvSpPr>
        <p:spPr>
          <a:xfrm rot="5400000">
            <a:off x="4137393" y="3048698"/>
            <a:ext cx="338572" cy="44909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a:extLst>
              <a:ext uri="{FF2B5EF4-FFF2-40B4-BE49-F238E27FC236}">
                <a16:creationId xmlns:a16="http://schemas.microsoft.com/office/drawing/2014/main" id="{40C1BF1F-6584-449B-9C24-96526922F4A9}"/>
              </a:ext>
            </a:extLst>
          </p:cNvPr>
          <p:cNvSpPr txBox="1"/>
          <p:nvPr/>
        </p:nvSpPr>
        <p:spPr>
          <a:xfrm>
            <a:off x="1837317" y="5503761"/>
            <a:ext cx="4181209" cy="312073"/>
          </a:xfrm>
          <a:prstGeom prst="rect">
            <a:avLst/>
          </a:prstGeom>
          <a:noFill/>
        </p:spPr>
        <p:txBody>
          <a:bodyPr wrap="none" rtlCol="0">
            <a:spAutoFit/>
          </a:bodyPr>
          <a:lstStyle/>
          <a:p>
            <a:r>
              <a:rPr lang="en-US" dirty="0"/>
              <a:t>Information used by </a:t>
            </a:r>
            <a:r>
              <a:rPr lang="en-US" dirty="0" err="1"/>
              <a:t>Direct+'s</a:t>
            </a:r>
            <a:r>
              <a:rPr lang="en-US" dirty="0"/>
              <a:t> </a:t>
            </a:r>
            <a:r>
              <a:rPr lang="en-US" dirty="0" err="1"/>
              <a:t>Cleansematch</a:t>
            </a:r>
            <a:r>
              <a:rPr lang="en-US" dirty="0"/>
              <a:t> research </a:t>
            </a:r>
            <a:endParaRPr lang="fr-FR" dirty="0"/>
          </a:p>
        </p:txBody>
      </p:sp>
    </p:spTree>
    <p:extLst>
      <p:ext uri="{BB962C8B-B14F-4D97-AF65-F5344CB8AC3E}">
        <p14:creationId xmlns:p14="http://schemas.microsoft.com/office/powerpoint/2010/main" val="4162388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itre 2"/>
          <p:cNvSpPr txBox="1">
            <a:spLocks/>
          </p:cNvSpPr>
          <p:nvPr/>
        </p:nvSpPr>
        <p:spPr>
          <a:xfrm>
            <a:off x="176028" y="286948"/>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600" b="1" dirty="0" err="1">
                <a:solidFill>
                  <a:schemeClr val="bg2">
                    <a:lumMod val="75000"/>
                  </a:schemeClr>
                </a:solidFill>
              </a:rPr>
              <a:t>Search</a:t>
            </a:r>
            <a:r>
              <a:rPr lang="fr-FR" sz="3600" b="1" dirty="0">
                <a:solidFill>
                  <a:schemeClr val="bg2">
                    <a:lumMod val="75000"/>
                  </a:schemeClr>
                </a:solidFill>
              </a:rPr>
              <a:t> </a:t>
            </a:r>
            <a:r>
              <a:rPr lang="fr-FR" sz="3600" b="1" dirty="0" err="1">
                <a:solidFill>
                  <a:schemeClr val="bg2">
                    <a:lumMod val="75000"/>
                  </a:schemeClr>
                </a:solidFill>
              </a:rPr>
              <a:t>method</a:t>
            </a:r>
            <a:r>
              <a:rPr lang="fr-FR" sz="3600" b="1" dirty="0">
                <a:solidFill>
                  <a:schemeClr val="bg2">
                    <a:lumMod val="75000"/>
                  </a:schemeClr>
                </a:solidFill>
              </a:rPr>
              <a:t> – </a:t>
            </a:r>
            <a:r>
              <a:rPr lang="fr-FR" sz="3600" b="1" dirty="0" err="1">
                <a:solidFill>
                  <a:schemeClr val="bg2">
                    <a:lumMod val="75000"/>
                  </a:schemeClr>
                </a:solidFill>
              </a:rPr>
              <a:t>cleanseMatch</a:t>
            </a:r>
            <a:r>
              <a:rPr lang="fr-FR" sz="3600" b="1" dirty="0">
                <a:solidFill>
                  <a:schemeClr val="bg2">
                    <a:lumMod val="75000"/>
                  </a:schemeClr>
                </a:solidFill>
              </a:rPr>
              <a:t> – Match </a:t>
            </a:r>
            <a:r>
              <a:rPr lang="fr-FR" sz="3600" b="1" dirty="0" err="1">
                <a:solidFill>
                  <a:schemeClr val="bg2">
                    <a:lumMod val="75000"/>
                  </a:schemeClr>
                </a:solidFill>
              </a:rPr>
              <a:t>quality</a:t>
            </a:r>
            <a:r>
              <a:rPr lang="fr-FR" sz="3600" b="1" dirty="0">
                <a:solidFill>
                  <a:schemeClr val="bg2">
                    <a:lumMod val="75000"/>
                  </a:schemeClr>
                </a:solidFill>
              </a:rPr>
              <a:t> 3/3</a:t>
            </a:r>
          </a:p>
        </p:txBody>
      </p:sp>
      <p:sp>
        <p:nvSpPr>
          <p:cNvPr id="6" name="Rectangle 5">
            <a:extLst>
              <a:ext uri="{FF2B5EF4-FFF2-40B4-BE49-F238E27FC236}">
                <a16:creationId xmlns:a16="http://schemas.microsoft.com/office/drawing/2014/main" id="{B178E42C-B754-417D-BC91-22A56AB449A2}"/>
              </a:ext>
            </a:extLst>
          </p:cNvPr>
          <p:cNvSpPr/>
          <p:nvPr/>
        </p:nvSpPr>
        <p:spPr>
          <a:xfrm>
            <a:off x="152976" y="906954"/>
            <a:ext cx="2432012" cy="307777"/>
          </a:xfrm>
          <a:prstGeom prst="rect">
            <a:avLst/>
          </a:prstGeom>
        </p:spPr>
        <p:txBody>
          <a:bodyPr wrap="none">
            <a:spAutoFit/>
          </a:bodyPr>
          <a:lstStyle/>
          <a:p>
            <a:r>
              <a:rPr lang="fr-FR" sz="1400" b="1" u="sng" dirty="0" err="1">
                <a:solidFill>
                  <a:schemeClr val="bg2">
                    <a:lumMod val="75000"/>
                  </a:schemeClr>
                </a:solidFill>
              </a:rPr>
              <a:t>matchDataProfileComponents</a:t>
            </a:r>
            <a:endParaRPr lang="fr-FR" u="sng" dirty="0"/>
          </a:p>
        </p:txBody>
      </p:sp>
      <p:graphicFrame>
        <p:nvGraphicFramePr>
          <p:cNvPr id="2" name="Tableau 1">
            <a:extLst>
              <a:ext uri="{FF2B5EF4-FFF2-40B4-BE49-F238E27FC236}">
                <a16:creationId xmlns:a16="http://schemas.microsoft.com/office/drawing/2014/main" id="{604D3CE8-52A0-4016-8916-2D5E8DE65AE0}"/>
              </a:ext>
            </a:extLst>
          </p:cNvPr>
          <p:cNvGraphicFramePr>
            <a:graphicFrameLocks noGrp="1"/>
          </p:cNvGraphicFramePr>
          <p:nvPr>
            <p:extLst>
              <p:ext uri="{D42A27DB-BD31-4B8C-83A1-F6EECF244321}">
                <p14:modId xmlns:p14="http://schemas.microsoft.com/office/powerpoint/2010/main" val="2188034397"/>
              </p:ext>
            </p:extLst>
          </p:nvPr>
        </p:nvGraphicFramePr>
        <p:xfrm>
          <a:off x="84348" y="2614675"/>
          <a:ext cx="4807844" cy="2743200"/>
        </p:xfrm>
        <a:graphic>
          <a:graphicData uri="http://schemas.openxmlformats.org/drawingml/2006/table">
            <a:tbl>
              <a:tblPr/>
              <a:tblGrid>
                <a:gridCol w="612361">
                  <a:extLst>
                    <a:ext uri="{9D8B030D-6E8A-4147-A177-3AD203B41FA5}">
                      <a16:colId xmlns:a16="http://schemas.microsoft.com/office/drawing/2014/main" val="4279629687"/>
                    </a:ext>
                  </a:extLst>
                </a:gridCol>
                <a:gridCol w="2481943">
                  <a:extLst>
                    <a:ext uri="{9D8B030D-6E8A-4147-A177-3AD203B41FA5}">
                      <a16:colId xmlns:a16="http://schemas.microsoft.com/office/drawing/2014/main" val="3280984389"/>
                    </a:ext>
                  </a:extLst>
                </a:gridCol>
                <a:gridCol w="1713540">
                  <a:extLst>
                    <a:ext uri="{9D8B030D-6E8A-4147-A177-3AD203B41FA5}">
                      <a16:colId xmlns:a16="http://schemas.microsoft.com/office/drawing/2014/main" val="520026026"/>
                    </a:ext>
                  </a:extLst>
                </a:gridCol>
              </a:tblGrid>
              <a:tr h="0">
                <a:tc>
                  <a:txBody>
                    <a:bodyPr/>
                    <a:lstStyle/>
                    <a:p>
                      <a:pPr algn="ctr"/>
                      <a:r>
                        <a:rPr lang="fr-FR" sz="1000" b="1" dirty="0"/>
                        <a:t>Code</a:t>
                      </a:r>
                      <a:endParaRPr lang="fr-FR" sz="1000" dirty="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2">
                        <a:lumMod val="60000"/>
                        <a:lumOff val="40000"/>
                      </a:schemeClr>
                    </a:solidFill>
                  </a:tcPr>
                </a:tc>
                <a:tc>
                  <a:txBody>
                    <a:bodyPr/>
                    <a:lstStyle/>
                    <a:p>
                      <a:pPr algn="ctr"/>
                      <a:r>
                        <a:rPr lang="fr-FR" sz="1000" b="1" dirty="0"/>
                        <a:t>Match To</a:t>
                      </a:r>
                      <a:endParaRPr lang="fr-FR" sz="1000" dirty="0"/>
                    </a:p>
                  </a:txBody>
                  <a:tcPr anchor="ctr">
                    <a:lnL>
                      <a:noFill/>
                    </a:lnL>
                    <a:lnR>
                      <a:noFill/>
                    </a:lnR>
                    <a:lnT w="12700" cap="flat" cmpd="sng" algn="ctr">
                      <a:solidFill>
                        <a:schemeClr val="tx1"/>
                      </a:solidFill>
                      <a:prstDash val="solid"/>
                      <a:round/>
                      <a:headEnd type="none" w="med" len="med"/>
                      <a:tailEnd type="none" w="med" len="med"/>
                    </a:lnT>
                    <a:lnB>
                      <a:noFill/>
                    </a:lnB>
                    <a:solidFill>
                      <a:schemeClr val="bg2">
                        <a:lumMod val="60000"/>
                        <a:lumOff val="40000"/>
                      </a:schemeClr>
                    </a:solidFill>
                  </a:tcPr>
                </a:tc>
                <a:tc>
                  <a:txBody>
                    <a:bodyPr/>
                    <a:lstStyle/>
                    <a:p>
                      <a:pPr algn="ctr"/>
                      <a:r>
                        <a:rPr lang="fr-FR" sz="1000" b="1" dirty="0"/>
                        <a:t>Notes</a:t>
                      </a:r>
                      <a:endParaRPr lang="fr-FR" sz="10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2">
                        <a:lumMod val="60000"/>
                        <a:lumOff val="40000"/>
                      </a:schemeClr>
                    </a:solidFill>
                  </a:tcPr>
                </a:tc>
                <a:extLst>
                  <a:ext uri="{0D108BD9-81ED-4DB2-BD59-A6C34878D82A}">
                    <a16:rowId xmlns:a16="http://schemas.microsoft.com/office/drawing/2014/main" val="2625730122"/>
                  </a:ext>
                </a:extLst>
              </a:tr>
              <a:tr h="0">
                <a:tc>
                  <a:txBody>
                    <a:bodyPr/>
                    <a:lstStyle/>
                    <a:p>
                      <a:r>
                        <a:rPr lang="fr-FR" sz="1000" dirty="0"/>
                        <a:t>00</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fr-FR" sz="1000"/>
                        <a:t>Primary Name.</a:t>
                      </a:r>
                    </a:p>
                  </a:txBody>
                  <a:tcPr anchor="ctr">
                    <a:lnL>
                      <a:noFill/>
                    </a:lnL>
                    <a:lnR>
                      <a:noFill/>
                    </a:lnR>
                    <a:lnT>
                      <a:noFill/>
                    </a:lnT>
                    <a:lnB>
                      <a:noFill/>
                    </a:lnB>
                  </a:tcPr>
                </a:tc>
                <a:tc>
                  <a:txBody>
                    <a:bodyPr/>
                    <a:lstStyle/>
                    <a:p>
                      <a:endParaRPr lang="fr-FR" sz="1000" dirty="0"/>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203428891"/>
                  </a:ext>
                </a:extLst>
              </a:tr>
              <a:tr h="0">
                <a:tc>
                  <a:txBody>
                    <a:bodyPr/>
                    <a:lstStyle/>
                    <a:p>
                      <a:r>
                        <a:rPr lang="fr-FR" sz="1000"/>
                        <a:t>01</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fr-FR" sz="1000" dirty="0"/>
                        <a:t>Registered Name.</a:t>
                      </a:r>
                    </a:p>
                  </a:txBody>
                  <a:tcPr anchor="ctr">
                    <a:lnL>
                      <a:noFill/>
                    </a:lnL>
                    <a:lnR>
                      <a:noFill/>
                    </a:lnR>
                    <a:lnT>
                      <a:noFill/>
                    </a:lnT>
                    <a:lnB>
                      <a:noFill/>
                    </a:lnB>
                  </a:tcPr>
                </a:tc>
                <a:tc>
                  <a:txBody>
                    <a:bodyPr/>
                    <a:lstStyle/>
                    <a:p>
                      <a:endParaRPr lang="fr-FR" sz="1000"/>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437278794"/>
                  </a:ext>
                </a:extLst>
              </a:tr>
              <a:tr h="0">
                <a:tc>
                  <a:txBody>
                    <a:bodyPr/>
                    <a:lstStyle/>
                    <a:p>
                      <a:r>
                        <a:rPr lang="fr-FR" sz="1000"/>
                        <a:t>02</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fr-FR" sz="1000"/>
                        <a:t>Trade Style Name.</a:t>
                      </a:r>
                    </a:p>
                  </a:txBody>
                  <a:tcPr anchor="ctr">
                    <a:lnL>
                      <a:noFill/>
                    </a:lnL>
                    <a:lnR>
                      <a:noFill/>
                    </a:lnR>
                    <a:lnT>
                      <a:noFill/>
                    </a:lnT>
                    <a:lnB>
                      <a:noFill/>
                    </a:lnB>
                  </a:tcPr>
                </a:tc>
                <a:tc>
                  <a:txBody>
                    <a:bodyPr/>
                    <a:lstStyle/>
                    <a:p>
                      <a:r>
                        <a:rPr lang="en-US" sz="1000" dirty="0"/>
                        <a:t>Not applicable for US and Canada</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020630741"/>
                  </a:ext>
                </a:extLst>
              </a:tr>
              <a:tr h="0">
                <a:tc>
                  <a:txBody>
                    <a:bodyPr/>
                    <a:lstStyle/>
                    <a:p>
                      <a:r>
                        <a:rPr lang="fr-FR" sz="1000"/>
                        <a:t>03</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000"/>
                        <a:t>Name of CEO or other primary contact.</a:t>
                      </a:r>
                    </a:p>
                  </a:txBody>
                  <a:tcPr anchor="ctr">
                    <a:lnL>
                      <a:noFill/>
                    </a:lnL>
                    <a:lnR>
                      <a:noFill/>
                    </a:lnR>
                    <a:lnT>
                      <a:noFill/>
                    </a:lnT>
                    <a:lnB>
                      <a:noFill/>
                    </a:lnB>
                  </a:tcPr>
                </a:tc>
                <a:tc>
                  <a:txBody>
                    <a:bodyPr/>
                    <a:lstStyle/>
                    <a:p>
                      <a:endParaRPr lang="fr-FR" sz="1000"/>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029876981"/>
                  </a:ext>
                </a:extLst>
              </a:tr>
              <a:tr h="0">
                <a:tc>
                  <a:txBody>
                    <a:bodyPr/>
                    <a:lstStyle/>
                    <a:p>
                      <a:r>
                        <a:rPr lang="fr-FR" sz="1000"/>
                        <a:t>04</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fr-FR" sz="1000"/>
                        <a:t>Additional Executive Name.</a:t>
                      </a:r>
                    </a:p>
                  </a:txBody>
                  <a:tcPr anchor="ctr">
                    <a:lnL>
                      <a:noFill/>
                    </a:lnL>
                    <a:lnR>
                      <a:noFill/>
                    </a:lnR>
                    <a:lnT>
                      <a:noFill/>
                    </a:lnT>
                    <a:lnB>
                      <a:noFill/>
                    </a:lnB>
                  </a:tcPr>
                </a:tc>
                <a:tc>
                  <a:txBody>
                    <a:bodyPr/>
                    <a:lstStyle/>
                    <a:p>
                      <a:endParaRPr lang="fr-FR" sz="1000"/>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749489977"/>
                  </a:ext>
                </a:extLst>
              </a:tr>
              <a:tr h="0">
                <a:tc>
                  <a:txBody>
                    <a:bodyPr/>
                    <a:lstStyle/>
                    <a:p>
                      <a:r>
                        <a:rPr lang="fr-FR" sz="1000"/>
                        <a:t>05</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fr-FR" sz="1000"/>
                        <a:t>Former name.</a:t>
                      </a:r>
                    </a:p>
                  </a:txBody>
                  <a:tcPr anchor="ctr">
                    <a:lnL>
                      <a:noFill/>
                    </a:lnL>
                    <a:lnR>
                      <a:noFill/>
                    </a:lnR>
                    <a:lnT>
                      <a:noFill/>
                    </a:lnT>
                    <a:lnB>
                      <a:noFill/>
                    </a:lnB>
                  </a:tcPr>
                </a:tc>
                <a:tc>
                  <a:txBody>
                    <a:bodyPr/>
                    <a:lstStyle/>
                    <a:p>
                      <a:endParaRPr lang="fr-FR" sz="1000"/>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916583466"/>
                  </a:ext>
                </a:extLst>
              </a:tr>
              <a:tr h="0">
                <a:tc>
                  <a:txBody>
                    <a:bodyPr/>
                    <a:lstStyle/>
                    <a:p>
                      <a:r>
                        <a:rPr lang="fr-FR" sz="1000"/>
                        <a:t>06</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fr-FR" sz="1000"/>
                        <a:t>Former Tradestyle Name.</a:t>
                      </a:r>
                    </a:p>
                  </a:txBody>
                  <a:tcPr anchor="ctr">
                    <a:lnL>
                      <a:noFill/>
                    </a:lnL>
                    <a:lnR>
                      <a:noFill/>
                    </a:lnR>
                    <a:lnT>
                      <a:noFill/>
                    </a:lnT>
                    <a:lnB>
                      <a:noFill/>
                    </a:lnB>
                  </a:tcPr>
                </a:tc>
                <a:tc>
                  <a:txBody>
                    <a:bodyPr/>
                    <a:lstStyle/>
                    <a:p>
                      <a:r>
                        <a:rPr lang="fr-FR" sz="1000"/>
                        <a:t>Reserved for future use.</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266355415"/>
                  </a:ext>
                </a:extLst>
              </a:tr>
              <a:tr h="0">
                <a:tc>
                  <a:txBody>
                    <a:bodyPr/>
                    <a:lstStyle/>
                    <a:p>
                      <a:r>
                        <a:rPr lang="fr-FR" sz="1000"/>
                        <a:t>07</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000"/>
                        <a:t>Name of former CEO or other primary contact.</a:t>
                      </a:r>
                    </a:p>
                  </a:txBody>
                  <a:tcPr anchor="ctr">
                    <a:lnL>
                      <a:noFill/>
                    </a:lnL>
                    <a:lnR>
                      <a:noFill/>
                    </a:lnR>
                    <a:lnT>
                      <a:noFill/>
                    </a:lnT>
                    <a:lnB>
                      <a:noFill/>
                    </a:lnB>
                  </a:tcPr>
                </a:tc>
                <a:tc>
                  <a:txBody>
                    <a:bodyPr/>
                    <a:lstStyle/>
                    <a:p>
                      <a:endParaRPr lang="fr-FR" sz="1000"/>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377616987"/>
                  </a:ext>
                </a:extLst>
              </a:tr>
              <a:tr h="0">
                <a:tc>
                  <a:txBody>
                    <a:bodyPr/>
                    <a:lstStyle/>
                    <a:p>
                      <a:r>
                        <a:rPr lang="fr-FR" sz="1000"/>
                        <a:t>08</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r>
                        <a:rPr lang="fr-FR" sz="1000" dirty="0"/>
                        <a:t>Former </a:t>
                      </a:r>
                      <a:r>
                        <a:rPr lang="fr-FR" sz="1000" dirty="0" err="1"/>
                        <a:t>Executive</a:t>
                      </a:r>
                      <a:r>
                        <a:rPr lang="fr-FR" sz="1000" dirty="0"/>
                        <a:t> Name.</a:t>
                      </a:r>
                    </a:p>
                  </a:txBody>
                  <a:tcPr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fr-FR" sz="1000" dirty="0" err="1"/>
                        <a:t>Reserved</a:t>
                      </a:r>
                      <a:r>
                        <a:rPr lang="fr-FR" sz="1000" dirty="0"/>
                        <a:t> for future use.</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5040128"/>
                  </a:ext>
                </a:extLst>
              </a:tr>
            </a:tbl>
          </a:graphicData>
        </a:graphic>
      </p:graphicFrame>
      <p:sp>
        <p:nvSpPr>
          <p:cNvPr id="4" name="ZoneTexte 3">
            <a:extLst>
              <a:ext uri="{FF2B5EF4-FFF2-40B4-BE49-F238E27FC236}">
                <a16:creationId xmlns:a16="http://schemas.microsoft.com/office/drawing/2014/main" id="{7B3497AE-0DFA-44E9-932A-DEC50BBA6C69}"/>
              </a:ext>
            </a:extLst>
          </p:cNvPr>
          <p:cNvSpPr txBox="1"/>
          <p:nvPr/>
        </p:nvSpPr>
        <p:spPr>
          <a:xfrm>
            <a:off x="261081" y="2287213"/>
            <a:ext cx="4807844" cy="276999"/>
          </a:xfrm>
          <a:prstGeom prst="rect">
            <a:avLst/>
          </a:prstGeom>
          <a:noFill/>
        </p:spPr>
        <p:txBody>
          <a:bodyPr wrap="square" rtlCol="0">
            <a:spAutoFit/>
          </a:bodyPr>
          <a:lstStyle/>
          <a:p>
            <a:r>
              <a:rPr lang="en-US" sz="1200" dirty="0"/>
              <a:t>Type of name in D&amp;B base or the name passed in parameter matched</a:t>
            </a:r>
            <a:endParaRPr lang="fr-FR" sz="1200" dirty="0"/>
          </a:p>
        </p:txBody>
      </p:sp>
      <p:graphicFrame>
        <p:nvGraphicFramePr>
          <p:cNvPr id="5" name="Tableau 4">
            <a:extLst>
              <a:ext uri="{FF2B5EF4-FFF2-40B4-BE49-F238E27FC236}">
                <a16:creationId xmlns:a16="http://schemas.microsoft.com/office/drawing/2014/main" id="{14C40969-18FF-4793-9369-B8D5FA1EAC80}"/>
              </a:ext>
            </a:extLst>
          </p:cNvPr>
          <p:cNvGraphicFramePr>
            <a:graphicFrameLocks noGrp="1"/>
          </p:cNvGraphicFramePr>
          <p:nvPr>
            <p:extLst>
              <p:ext uri="{D42A27DB-BD31-4B8C-83A1-F6EECF244321}">
                <p14:modId xmlns:p14="http://schemas.microsoft.com/office/powerpoint/2010/main" val="3256130905"/>
              </p:ext>
            </p:extLst>
          </p:nvPr>
        </p:nvGraphicFramePr>
        <p:xfrm>
          <a:off x="8201474" y="3623192"/>
          <a:ext cx="2617282" cy="1706880"/>
        </p:xfrm>
        <a:graphic>
          <a:graphicData uri="http://schemas.openxmlformats.org/drawingml/2006/table">
            <a:tbl>
              <a:tblPr/>
              <a:tblGrid>
                <a:gridCol w="556211">
                  <a:extLst>
                    <a:ext uri="{9D8B030D-6E8A-4147-A177-3AD203B41FA5}">
                      <a16:colId xmlns:a16="http://schemas.microsoft.com/office/drawing/2014/main" val="3298236337"/>
                    </a:ext>
                  </a:extLst>
                </a:gridCol>
                <a:gridCol w="2061071">
                  <a:extLst>
                    <a:ext uri="{9D8B030D-6E8A-4147-A177-3AD203B41FA5}">
                      <a16:colId xmlns:a16="http://schemas.microsoft.com/office/drawing/2014/main" val="768754152"/>
                    </a:ext>
                  </a:extLst>
                </a:gridCol>
              </a:tblGrid>
              <a:tr h="0">
                <a:tc>
                  <a:txBody>
                    <a:bodyPr/>
                    <a:lstStyle/>
                    <a:p>
                      <a:r>
                        <a:rPr lang="fr-FR" sz="1000" b="1" dirty="0"/>
                        <a:t>Code</a:t>
                      </a:r>
                      <a:endParaRPr lang="fr-FR" sz="1000" dirty="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2">
                        <a:lumMod val="60000"/>
                        <a:lumOff val="40000"/>
                      </a:schemeClr>
                    </a:solidFill>
                  </a:tcPr>
                </a:tc>
                <a:tc>
                  <a:txBody>
                    <a:bodyPr/>
                    <a:lstStyle/>
                    <a:p>
                      <a:r>
                        <a:rPr lang="fr-FR" sz="1000" b="1" dirty="0" err="1"/>
                        <a:t>Matched</a:t>
                      </a:r>
                      <a:r>
                        <a:rPr lang="fr-FR" sz="1000" b="1" dirty="0"/>
                        <a:t> To</a:t>
                      </a:r>
                      <a:endParaRPr lang="fr-FR" sz="10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2">
                        <a:lumMod val="60000"/>
                        <a:lumOff val="40000"/>
                      </a:schemeClr>
                    </a:solidFill>
                  </a:tcPr>
                </a:tc>
                <a:extLst>
                  <a:ext uri="{0D108BD9-81ED-4DB2-BD59-A6C34878D82A}">
                    <a16:rowId xmlns:a16="http://schemas.microsoft.com/office/drawing/2014/main" val="1478646832"/>
                  </a:ext>
                </a:extLst>
              </a:tr>
              <a:tr h="0">
                <a:tc>
                  <a:txBody>
                    <a:bodyPr/>
                    <a:lstStyle/>
                    <a:p>
                      <a:r>
                        <a:rPr lang="fr-FR" sz="1000"/>
                        <a:t>00</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fr-FR" sz="1000"/>
                        <a:t>Physical Address</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657276272"/>
                  </a:ext>
                </a:extLst>
              </a:tr>
              <a:tr h="0">
                <a:tc>
                  <a:txBody>
                    <a:bodyPr/>
                    <a:lstStyle/>
                    <a:p>
                      <a:r>
                        <a:rPr lang="fr-FR" sz="1000"/>
                        <a:t>01</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fr-FR" sz="1000"/>
                        <a:t>Registered Address</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75426180"/>
                  </a:ext>
                </a:extLst>
              </a:tr>
              <a:tr h="0">
                <a:tc>
                  <a:txBody>
                    <a:bodyPr/>
                    <a:lstStyle/>
                    <a:p>
                      <a:r>
                        <a:rPr lang="fr-FR" sz="1000"/>
                        <a:t>02</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fr-FR" sz="1000"/>
                        <a:t>Former Physical Address</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876411936"/>
                  </a:ext>
                </a:extLst>
              </a:tr>
              <a:tr h="0">
                <a:tc>
                  <a:txBody>
                    <a:bodyPr/>
                    <a:lstStyle/>
                    <a:p>
                      <a:r>
                        <a:rPr lang="fr-FR" sz="1000"/>
                        <a:t>03</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fr-FR" sz="1000"/>
                        <a:t>Additional Address</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97054445"/>
                  </a:ext>
                </a:extLst>
              </a:tr>
              <a:tr h="0">
                <a:tc>
                  <a:txBody>
                    <a:bodyPr/>
                    <a:lstStyle/>
                    <a:p>
                      <a:r>
                        <a:rPr lang="fr-FR" sz="1000"/>
                        <a:t>98</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000"/>
                        <a:t>No D&amp;B Data exists for this field</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53189595"/>
                  </a:ext>
                </a:extLst>
              </a:tr>
              <a:tr h="0">
                <a:tc>
                  <a:txBody>
                    <a:bodyPr/>
                    <a:lstStyle/>
                    <a:p>
                      <a:r>
                        <a:rPr lang="fr-FR" sz="1000"/>
                        <a:t>99</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r>
                        <a:rPr lang="en-US" sz="1000" dirty="0"/>
                        <a:t>No Data in inquiry for this field</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0429201"/>
                  </a:ext>
                </a:extLst>
              </a:tr>
            </a:tbl>
          </a:graphicData>
        </a:graphic>
      </p:graphicFrame>
      <p:sp>
        <p:nvSpPr>
          <p:cNvPr id="53" name="ZoneTexte 52">
            <a:extLst>
              <a:ext uri="{FF2B5EF4-FFF2-40B4-BE49-F238E27FC236}">
                <a16:creationId xmlns:a16="http://schemas.microsoft.com/office/drawing/2014/main" id="{B74A1D2A-40CE-4619-8304-AC9305892CE9}"/>
              </a:ext>
            </a:extLst>
          </p:cNvPr>
          <p:cNvSpPr txBox="1"/>
          <p:nvPr/>
        </p:nvSpPr>
        <p:spPr>
          <a:xfrm>
            <a:off x="8077233" y="3059906"/>
            <a:ext cx="2717557" cy="461665"/>
          </a:xfrm>
          <a:prstGeom prst="rect">
            <a:avLst/>
          </a:prstGeom>
          <a:noFill/>
        </p:spPr>
        <p:txBody>
          <a:bodyPr wrap="square" rtlCol="0">
            <a:spAutoFit/>
          </a:bodyPr>
          <a:lstStyle/>
          <a:p>
            <a:pPr algn="ctr"/>
            <a:r>
              <a:rPr lang="en-US" sz="1200" dirty="0"/>
              <a:t>Type of address in D&amp;B base or the address passed as a parameter to match</a:t>
            </a:r>
            <a:endParaRPr lang="fr-FR" sz="1200" dirty="0"/>
          </a:p>
        </p:txBody>
      </p:sp>
      <p:graphicFrame>
        <p:nvGraphicFramePr>
          <p:cNvPr id="7" name="Tableau 6">
            <a:extLst>
              <a:ext uri="{FF2B5EF4-FFF2-40B4-BE49-F238E27FC236}">
                <a16:creationId xmlns:a16="http://schemas.microsoft.com/office/drawing/2014/main" id="{BBFA7962-8D16-494F-90FD-1919AB22BBD5}"/>
              </a:ext>
            </a:extLst>
          </p:cNvPr>
          <p:cNvGraphicFramePr>
            <a:graphicFrameLocks noGrp="1"/>
          </p:cNvGraphicFramePr>
          <p:nvPr>
            <p:extLst>
              <p:ext uri="{D42A27DB-BD31-4B8C-83A1-F6EECF244321}">
                <p14:modId xmlns:p14="http://schemas.microsoft.com/office/powerpoint/2010/main" val="3794176504"/>
              </p:ext>
            </p:extLst>
          </p:nvPr>
        </p:nvGraphicFramePr>
        <p:xfrm>
          <a:off x="4956787" y="4126385"/>
          <a:ext cx="3120446" cy="1219200"/>
        </p:xfrm>
        <a:graphic>
          <a:graphicData uri="http://schemas.openxmlformats.org/drawingml/2006/table">
            <a:tbl>
              <a:tblPr/>
              <a:tblGrid>
                <a:gridCol w="452493">
                  <a:extLst>
                    <a:ext uri="{9D8B030D-6E8A-4147-A177-3AD203B41FA5}">
                      <a16:colId xmlns:a16="http://schemas.microsoft.com/office/drawing/2014/main" val="2504925379"/>
                    </a:ext>
                  </a:extLst>
                </a:gridCol>
                <a:gridCol w="2667953">
                  <a:extLst>
                    <a:ext uri="{9D8B030D-6E8A-4147-A177-3AD203B41FA5}">
                      <a16:colId xmlns:a16="http://schemas.microsoft.com/office/drawing/2014/main" val="2111795528"/>
                    </a:ext>
                  </a:extLst>
                </a:gridCol>
              </a:tblGrid>
              <a:tr h="0">
                <a:tc>
                  <a:txBody>
                    <a:bodyPr/>
                    <a:lstStyle/>
                    <a:p>
                      <a:pPr algn="ctr"/>
                      <a:r>
                        <a:rPr lang="fr-FR" sz="1000" b="1"/>
                        <a:t>Code</a:t>
                      </a:r>
                      <a:endParaRPr lang="fr-FR" sz="100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bg2">
                        <a:lumMod val="60000"/>
                        <a:lumOff val="40000"/>
                      </a:schemeClr>
                    </a:solidFill>
                  </a:tcPr>
                </a:tc>
                <a:tc>
                  <a:txBody>
                    <a:bodyPr/>
                    <a:lstStyle/>
                    <a:p>
                      <a:pPr algn="ctr"/>
                      <a:r>
                        <a:rPr lang="fr-FR" sz="1000" b="1" kern="1200" dirty="0" err="1">
                          <a:solidFill>
                            <a:schemeClr val="tx1"/>
                          </a:solidFill>
                          <a:latin typeface="+mn-lt"/>
                          <a:ea typeface="+mn-ea"/>
                          <a:cs typeface="+mn-cs"/>
                        </a:rPr>
                        <a:t>Matched</a:t>
                      </a:r>
                      <a:r>
                        <a:rPr lang="fr-FR" sz="1000" b="1" dirty="0"/>
                        <a:t> to</a:t>
                      </a:r>
                      <a:endParaRPr lang="fr-FR" sz="10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2">
                        <a:lumMod val="60000"/>
                        <a:lumOff val="40000"/>
                      </a:schemeClr>
                    </a:solidFill>
                  </a:tcPr>
                </a:tc>
                <a:extLst>
                  <a:ext uri="{0D108BD9-81ED-4DB2-BD59-A6C34878D82A}">
                    <a16:rowId xmlns:a16="http://schemas.microsoft.com/office/drawing/2014/main" val="120161395"/>
                  </a:ext>
                </a:extLst>
              </a:tr>
              <a:tr h="0">
                <a:tc>
                  <a:txBody>
                    <a:bodyPr/>
                    <a:lstStyle/>
                    <a:p>
                      <a:r>
                        <a:rPr lang="fr-FR" sz="1000"/>
                        <a:t>00</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fr-FR" sz="1000" dirty="0" err="1"/>
                        <a:t>Current</a:t>
                      </a:r>
                      <a:r>
                        <a:rPr lang="fr-FR" sz="1000" dirty="0"/>
                        <a:t> Phone</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898550425"/>
                  </a:ext>
                </a:extLst>
              </a:tr>
              <a:tr h="0">
                <a:tc>
                  <a:txBody>
                    <a:bodyPr/>
                    <a:lstStyle/>
                    <a:p>
                      <a:r>
                        <a:rPr lang="fr-FR" sz="1000"/>
                        <a:t>02</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fr-FR" sz="1000"/>
                        <a:t>Former Phone</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294240882"/>
                  </a:ext>
                </a:extLst>
              </a:tr>
              <a:tr h="0">
                <a:tc>
                  <a:txBody>
                    <a:bodyPr/>
                    <a:lstStyle/>
                    <a:p>
                      <a:r>
                        <a:rPr lang="fr-FR" sz="1000"/>
                        <a:t>98</a:t>
                      </a:r>
                    </a:p>
                  </a:txBody>
                  <a:tcPr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000"/>
                        <a:t>No D&amp;B Data exists for this field</a:t>
                      </a:r>
                    </a:p>
                  </a:txBody>
                  <a:tcPr anchor="ctr">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254386863"/>
                  </a:ext>
                </a:extLst>
              </a:tr>
              <a:tr h="0">
                <a:tc>
                  <a:txBody>
                    <a:bodyPr/>
                    <a:lstStyle/>
                    <a:p>
                      <a:r>
                        <a:rPr lang="fr-FR" sz="1000"/>
                        <a:t>99</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r>
                        <a:rPr lang="en-US" sz="1000" dirty="0"/>
                        <a:t>No Data in inquiry for this field</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123610"/>
                  </a:ext>
                </a:extLst>
              </a:tr>
            </a:tbl>
          </a:graphicData>
        </a:graphic>
      </p:graphicFrame>
      <p:sp>
        <p:nvSpPr>
          <p:cNvPr id="57" name="ZoneTexte 56">
            <a:extLst>
              <a:ext uri="{FF2B5EF4-FFF2-40B4-BE49-F238E27FC236}">
                <a16:creationId xmlns:a16="http://schemas.microsoft.com/office/drawing/2014/main" id="{A77FC7D5-494E-4249-893F-28CBD9B598AA}"/>
              </a:ext>
            </a:extLst>
          </p:cNvPr>
          <p:cNvSpPr txBox="1"/>
          <p:nvPr/>
        </p:nvSpPr>
        <p:spPr>
          <a:xfrm>
            <a:off x="4956787" y="3664720"/>
            <a:ext cx="2852228" cy="461665"/>
          </a:xfrm>
          <a:prstGeom prst="rect">
            <a:avLst/>
          </a:prstGeom>
          <a:noFill/>
        </p:spPr>
        <p:txBody>
          <a:bodyPr wrap="square" rtlCol="0">
            <a:spAutoFit/>
          </a:bodyPr>
          <a:lstStyle/>
          <a:p>
            <a:r>
              <a:rPr lang="en-US" sz="1200" dirty="0"/>
              <a:t>Type of phone number in D&amp;B base or the phone set in parameter has matched</a:t>
            </a:r>
            <a:endParaRPr lang="fr-FR" sz="1200" dirty="0"/>
          </a:p>
        </p:txBody>
      </p:sp>
      <p:sp>
        <p:nvSpPr>
          <p:cNvPr id="3" name="ZoneTexte 2">
            <a:extLst>
              <a:ext uri="{FF2B5EF4-FFF2-40B4-BE49-F238E27FC236}">
                <a16:creationId xmlns:a16="http://schemas.microsoft.com/office/drawing/2014/main" id="{8336AF1A-662F-458A-A806-F27E4D860D31}"/>
              </a:ext>
            </a:extLst>
          </p:cNvPr>
          <p:cNvSpPr txBox="1"/>
          <p:nvPr/>
        </p:nvSpPr>
        <p:spPr>
          <a:xfrm>
            <a:off x="152976" y="5566959"/>
            <a:ext cx="10634881" cy="751552"/>
          </a:xfrm>
          <a:prstGeom prst="rect">
            <a:avLst/>
          </a:prstGeom>
          <a:noFill/>
        </p:spPr>
        <p:txBody>
          <a:bodyPr wrap="square" rtlCol="0">
            <a:spAutoFit/>
          </a:bodyPr>
          <a:lstStyle/>
          <a:p>
            <a:r>
              <a:rPr lang="en-US" sz="1400" dirty="0"/>
              <a:t>The other tables are described in the online documentation : </a:t>
            </a:r>
            <a:r>
              <a:rPr lang="fr-FR" sz="1400" dirty="0">
                <a:hlinkClick r:id="rId3"/>
              </a:rPr>
              <a:t>https://directplus.documentation.dnb.com/html/guides/Identify/IdentityResolution.html#appendix-match-data-profile-mdp-codes-reference</a:t>
            </a:r>
            <a:endParaRPr lang="fr-FR" sz="1400" dirty="0"/>
          </a:p>
          <a:p>
            <a:endParaRPr lang="fr-FR" sz="1400" dirty="0"/>
          </a:p>
        </p:txBody>
      </p:sp>
      <p:sp>
        <p:nvSpPr>
          <p:cNvPr id="8" name="ZoneTexte 7">
            <a:extLst>
              <a:ext uri="{FF2B5EF4-FFF2-40B4-BE49-F238E27FC236}">
                <a16:creationId xmlns:a16="http://schemas.microsoft.com/office/drawing/2014/main" id="{F75A04C5-05D0-4033-A580-E348FDCC5974}"/>
              </a:ext>
            </a:extLst>
          </p:cNvPr>
          <p:cNvSpPr txBox="1"/>
          <p:nvPr/>
        </p:nvSpPr>
        <p:spPr>
          <a:xfrm>
            <a:off x="122128" y="1387084"/>
            <a:ext cx="10634881" cy="531812"/>
          </a:xfrm>
          <a:prstGeom prst="rect">
            <a:avLst/>
          </a:prstGeom>
          <a:noFill/>
        </p:spPr>
        <p:txBody>
          <a:bodyPr wrap="square" rtlCol="0">
            <a:spAutoFit/>
          </a:bodyPr>
          <a:lstStyle/>
          <a:p>
            <a:r>
              <a:rPr lang="en-US" dirty="0"/>
              <a:t>The following lists allow you to define on which element a search criterion has been matched. Example in the case of a match on a company name, on which type of name did the match take place? Company name, Business name, Former company name, ...</a:t>
            </a:r>
            <a:endParaRPr lang="fr-FR" dirty="0"/>
          </a:p>
        </p:txBody>
      </p:sp>
    </p:spTree>
    <p:extLst>
      <p:ext uri="{BB962C8B-B14F-4D97-AF65-F5344CB8AC3E}">
        <p14:creationId xmlns:p14="http://schemas.microsoft.com/office/powerpoint/2010/main" val="259315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205741" y="1451122"/>
            <a:ext cx="10346008" cy="35435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sz="900" spc="300" dirty="0">
              <a:solidFill>
                <a:srgbClr val="FFFFFF"/>
              </a:solidFill>
              <a:latin typeface="Century Gothic" charset="0"/>
              <a:ea typeface="Century Gothic" charset="0"/>
              <a:cs typeface="Century Gothic" charset="0"/>
            </a:endParaRPr>
          </a:p>
        </p:txBody>
      </p:sp>
      <p:sp>
        <p:nvSpPr>
          <p:cNvPr id="29" name="Titre 3"/>
          <p:cNvSpPr txBox="1">
            <a:spLocks/>
          </p:cNvSpPr>
          <p:nvPr/>
        </p:nvSpPr>
        <p:spPr>
          <a:xfrm>
            <a:off x="2935086" y="1854578"/>
            <a:ext cx="6967900" cy="2736587"/>
          </a:xfrm>
          <a:prstGeom prst="rect">
            <a:avLst/>
          </a:prstGeom>
        </p:spPr>
        <p:txBody>
          <a:bodyP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marL="342900" indent="-342900">
              <a:buFont typeface="+mj-lt"/>
              <a:buAutoNum type="arabicPeriod"/>
            </a:pPr>
            <a:endParaRPr lang="en-US" sz="2000" dirty="0">
              <a:solidFill>
                <a:schemeClr val="bg1">
                  <a:lumMod val="50000"/>
                </a:schemeClr>
              </a:solidFill>
              <a:latin typeface="Century Gothic" panose="020B0502020202020204" pitchFamily="34" charset="0"/>
            </a:endParaRPr>
          </a:p>
          <a:p>
            <a:pPr marL="342900" indent="-342900">
              <a:buFont typeface="+mj-lt"/>
              <a:buAutoNum type="arabicPeriod"/>
            </a:pPr>
            <a:r>
              <a:rPr lang="en-US" sz="2000" dirty="0">
                <a:solidFill>
                  <a:schemeClr val="bg1">
                    <a:lumMod val="50000"/>
                  </a:schemeClr>
                </a:solidFill>
                <a:latin typeface="Century Gothic" panose="020B0502020202020204" pitchFamily="34" charset="0"/>
              </a:rPr>
              <a:t>What is the DUNS number ?</a:t>
            </a:r>
          </a:p>
          <a:p>
            <a:pPr marL="342900" indent="-342900">
              <a:buFont typeface="+mj-lt"/>
              <a:buAutoNum type="arabicPeriod"/>
            </a:pPr>
            <a:r>
              <a:rPr lang="en-US" sz="2000" dirty="0">
                <a:solidFill>
                  <a:schemeClr val="bg1">
                    <a:lumMod val="50000"/>
                  </a:schemeClr>
                </a:solidFill>
                <a:latin typeface="Century Gothic" panose="020B0502020202020204" pitchFamily="34" charset="0"/>
              </a:rPr>
              <a:t>Focus on the API-based third parties management lifecycle</a:t>
            </a:r>
          </a:p>
          <a:p>
            <a:pPr marL="342900" indent="-342900">
              <a:buFont typeface="+mj-lt"/>
              <a:buAutoNum type="arabicPeriod"/>
            </a:pPr>
            <a:r>
              <a:rPr lang="en-US" sz="2000" dirty="0">
                <a:solidFill>
                  <a:schemeClr val="bg1">
                    <a:lumMod val="50000"/>
                  </a:schemeClr>
                </a:solidFill>
                <a:latin typeface="Century Gothic" panose="020B0502020202020204" pitchFamily="34" charset="0"/>
              </a:rPr>
              <a:t>Search process</a:t>
            </a:r>
          </a:p>
          <a:p>
            <a:pPr marL="342900" indent="-342900">
              <a:buFont typeface="+mj-lt"/>
              <a:buAutoNum type="arabicPeriod"/>
            </a:pPr>
            <a:r>
              <a:rPr lang="en-US" sz="2000" dirty="0">
                <a:solidFill>
                  <a:schemeClr val="bg1">
                    <a:lumMod val="50000"/>
                  </a:schemeClr>
                </a:solidFill>
                <a:latin typeface="Century Gothic" panose="020B0502020202020204" pitchFamily="34" charset="0"/>
              </a:rPr>
              <a:t>Enrichment process on identity data</a:t>
            </a:r>
          </a:p>
          <a:p>
            <a:pPr marL="342900" indent="-342900">
              <a:buFont typeface="+mj-lt"/>
              <a:buAutoNum type="arabicPeriod"/>
            </a:pPr>
            <a:r>
              <a:rPr lang="en-US" sz="2000" dirty="0">
                <a:solidFill>
                  <a:schemeClr val="bg1">
                    <a:lumMod val="50000"/>
                  </a:schemeClr>
                </a:solidFill>
                <a:latin typeface="Century Gothic" panose="020B0502020202020204" pitchFamily="34" charset="0"/>
              </a:rPr>
              <a:t>Monitoring portfolio management</a:t>
            </a:r>
          </a:p>
          <a:p>
            <a:pPr marL="342900" indent="-342900">
              <a:buFont typeface="+mj-lt"/>
              <a:buAutoNum type="arabicPeriod"/>
            </a:pPr>
            <a:r>
              <a:rPr lang="en-US" sz="2000" dirty="0">
                <a:solidFill>
                  <a:schemeClr val="bg1">
                    <a:lumMod val="50000"/>
                  </a:schemeClr>
                </a:solidFill>
                <a:latin typeface="Century Gothic" panose="020B0502020202020204" pitchFamily="34" charset="0"/>
              </a:rPr>
              <a:t>What is the SEED file ?</a:t>
            </a:r>
          </a:p>
          <a:p>
            <a:pPr marL="342900" indent="-342900">
              <a:buFont typeface="+mj-lt"/>
              <a:buAutoNum type="arabicPeriod"/>
            </a:pPr>
            <a:r>
              <a:rPr lang="en-US" sz="2000" dirty="0">
                <a:solidFill>
                  <a:schemeClr val="bg1">
                    <a:lumMod val="50000"/>
                  </a:schemeClr>
                </a:solidFill>
                <a:latin typeface="Century Gothic" panose="020B0502020202020204" pitchFamily="34" charset="0"/>
              </a:rPr>
              <a:t>How to deal with monitoring ?</a:t>
            </a:r>
          </a:p>
          <a:p>
            <a:r>
              <a:rPr lang="en-US" sz="2000" dirty="0">
                <a:solidFill>
                  <a:schemeClr val="bg1">
                    <a:lumMod val="50000"/>
                  </a:schemeClr>
                </a:solidFill>
                <a:latin typeface="Century Gothic" panose="020B0502020202020204" pitchFamily="34" charset="0"/>
              </a:rPr>
              <a:t>     </a:t>
            </a:r>
          </a:p>
          <a:p>
            <a:r>
              <a:rPr lang="en-US" sz="2000" dirty="0">
                <a:solidFill>
                  <a:schemeClr val="bg1">
                    <a:lumMod val="50000"/>
                  </a:schemeClr>
                </a:solidFill>
                <a:latin typeface="Century Gothic" panose="020B0502020202020204" pitchFamily="34" charset="0"/>
              </a:rPr>
              <a:t>Appendices</a:t>
            </a:r>
          </a:p>
        </p:txBody>
      </p:sp>
      <p:sp>
        <p:nvSpPr>
          <p:cNvPr id="35" name="Titre 3"/>
          <p:cNvSpPr txBox="1">
            <a:spLocks/>
          </p:cNvSpPr>
          <p:nvPr/>
        </p:nvSpPr>
        <p:spPr>
          <a:xfrm>
            <a:off x="687691" y="634162"/>
            <a:ext cx="9503756" cy="571547"/>
          </a:xfrm>
          <a:prstGeom prst="rect">
            <a:avLst/>
          </a:prstGeom>
        </p:spPr>
        <p:txBody>
          <a:bodyP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algn="ctr"/>
            <a:r>
              <a:rPr lang="fr-FR" sz="1400" spc="600" dirty="0">
                <a:solidFill>
                  <a:schemeClr val="tx1">
                    <a:lumMod val="50000"/>
                    <a:lumOff val="50000"/>
                  </a:schemeClr>
                </a:solidFill>
                <a:latin typeface="Century Gothic" charset="0"/>
                <a:ea typeface="Century Gothic" charset="0"/>
                <a:cs typeface="Century Gothic" charset="0"/>
              </a:rPr>
              <a:t>AGENDA</a:t>
            </a:r>
          </a:p>
        </p:txBody>
      </p:sp>
      <p:pic>
        <p:nvPicPr>
          <p:cNvPr id="36" name="Image 3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37124" y="122778"/>
            <a:ext cx="404891" cy="374524"/>
          </a:xfrm>
          <a:prstGeom prst="rect">
            <a:avLst/>
          </a:prstGeom>
        </p:spPr>
      </p:pic>
      <p:pic>
        <p:nvPicPr>
          <p:cNvPr id="38" name="Image 3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76566" y="3786384"/>
            <a:ext cx="487486" cy="487486"/>
          </a:xfrm>
          <a:prstGeom prst="rect">
            <a:avLst/>
          </a:prstGeom>
        </p:spPr>
      </p:pic>
      <p:sp>
        <p:nvSpPr>
          <p:cNvPr id="40" name="Rectangle 39"/>
          <p:cNvSpPr/>
          <p:nvPr/>
        </p:nvSpPr>
        <p:spPr>
          <a:xfrm>
            <a:off x="787946" y="2065934"/>
            <a:ext cx="1952212" cy="195221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spc="300" dirty="0">
                <a:solidFill>
                  <a:schemeClr val="bg1"/>
                </a:solidFill>
                <a:latin typeface="Century Gothic" charset="0"/>
                <a:ea typeface="Century Gothic" charset="0"/>
                <a:cs typeface="Century Gothic" charset="0"/>
              </a:rPr>
              <a:t>Assurer une qualité data optimale</a:t>
            </a:r>
          </a:p>
        </p:txBody>
      </p:sp>
    </p:spTree>
    <p:extLst>
      <p:ext uri="{BB962C8B-B14F-4D97-AF65-F5344CB8AC3E}">
        <p14:creationId xmlns:p14="http://schemas.microsoft.com/office/powerpoint/2010/main" val="1159996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22729" y="1858901"/>
            <a:ext cx="10365761" cy="1306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7" dirty="0">
                <a:solidFill>
                  <a:schemeClr val="bg2">
                    <a:lumMod val="75000"/>
                  </a:schemeClr>
                </a:solidFill>
              </a:rPr>
              <a:t>Data enrichment process </a:t>
            </a:r>
          </a:p>
          <a:p>
            <a:pPr algn="ctr"/>
            <a:r>
              <a:rPr lang="en-US" sz="3807" dirty="0">
                <a:solidFill>
                  <a:schemeClr val="bg2">
                    <a:lumMod val="75000"/>
                  </a:schemeClr>
                </a:solidFill>
              </a:rPr>
              <a:t>(</a:t>
            </a:r>
            <a:r>
              <a:rPr lang="en-US" sz="3807" dirty="0" err="1">
                <a:solidFill>
                  <a:schemeClr val="bg2">
                    <a:lumMod val="75000"/>
                  </a:schemeClr>
                </a:solidFill>
              </a:rPr>
              <a:t>DataBlocks</a:t>
            </a:r>
            <a:r>
              <a:rPr lang="en-US" sz="3807" dirty="0">
                <a:solidFill>
                  <a:schemeClr val="bg2">
                    <a:lumMod val="75000"/>
                  </a:schemeClr>
                </a:solidFill>
              </a:rPr>
              <a:t>)</a:t>
            </a:r>
          </a:p>
        </p:txBody>
      </p:sp>
    </p:spTree>
    <p:extLst>
      <p:ext uri="{BB962C8B-B14F-4D97-AF65-F5344CB8AC3E}">
        <p14:creationId xmlns:p14="http://schemas.microsoft.com/office/powerpoint/2010/main" val="23845542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41C7B62-40DC-487A-98DF-B4F136B1B3C8}"/>
              </a:ext>
            </a:extLst>
          </p:cNvPr>
          <p:cNvSpPr/>
          <p:nvPr/>
        </p:nvSpPr>
        <p:spPr>
          <a:xfrm>
            <a:off x="113894" y="1062476"/>
            <a:ext cx="914400" cy="312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2"/>
          <p:cNvSpPr txBox="1">
            <a:spLocks/>
          </p:cNvSpPr>
          <p:nvPr/>
        </p:nvSpPr>
        <p:spPr>
          <a:xfrm>
            <a:off x="145458" y="18590"/>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600" b="1" dirty="0" err="1">
                <a:solidFill>
                  <a:schemeClr val="bg2">
                    <a:lumMod val="75000"/>
                  </a:schemeClr>
                </a:solidFill>
              </a:rPr>
              <a:t>Enrichment</a:t>
            </a:r>
            <a:r>
              <a:rPr lang="fr-FR" sz="3600" b="1" dirty="0">
                <a:solidFill>
                  <a:schemeClr val="bg2">
                    <a:lumMod val="75000"/>
                  </a:schemeClr>
                </a:solidFill>
              </a:rPr>
              <a:t> – Data Blocks – </a:t>
            </a:r>
            <a:r>
              <a:rPr lang="fr-FR" sz="3600" b="1" dirty="0" err="1">
                <a:solidFill>
                  <a:schemeClr val="bg2">
                    <a:lumMod val="75000"/>
                  </a:schemeClr>
                </a:solidFill>
              </a:rPr>
              <a:t>Query</a:t>
            </a:r>
            <a:r>
              <a:rPr lang="fr-FR" sz="3600" b="1" dirty="0">
                <a:solidFill>
                  <a:schemeClr val="bg2">
                    <a:lumMod val="75000"/>
                  </a:schemeClr>
                </a:solidFill>
              </a:rPr>
              <a:t> workflow</a:t>
            </a:r>
            <a:endParaRPr lang="fr-FR" sz="3600" b="1" dirty="0">
              <a:solidFill>
                <a:schemeClr val="bg2">
                  <a:lumMod val="75000"/>
                </a:schemeClr>
              </a:solidFill>
              <a:latin typeface="+mn-lt"/>
              <a:ea typeface="+mn-ea"/>
              <a:cs typeface="+mn-cs"/>
            </a:endParaRPr>
          </a:p>
        </p:txBody>
      </p:sp>
      <p:sp>
        <p:nvSpPr>
          <p:cNvPr id="2" name="ZoneTexte 1">
            <a:extLst>
              <a:ext uri="{FF2B5EF4-FFF2-40B4-BE49-F238E27FC236}">
                <a16:creationId xmlns:a16="http://schemas.microsoft.com/office/drawing/2014/main" id="{E5F18E3D-90AF-4EB9-9168-326AB26DAB7A}"/>
              </a:ext>
            </a:extLst>
          </p:cNvPr>
          <p:cNvSpPr txBox="1"/>
          <p:nvPr/>
        </p:nvSpPr>
        <p:spPr>
          <a:xfrm>
            <a:off x="183282" y="615041"/>
            <a:ext cx="6136039" cy="1050737"/>
          </a:xfrm>
          <a:prstGeom prst="rect">
            <a:avLst/>
          </a:prstGeom>
          <a:noFill/>
        </p:spPr>
        <p:txBody>
          <a:bodyPr wrap="none" rtlCol="0">
            <a:spAutoFit/>
          </a:bodyPr>
          <a:lstStyle/>
          <a:p>
            <a:r>
              <a:rPr lang="fr-FR" sz="1200" b="1" dirty="0" err="1"/>
              <a:t>Purpose</a:t>
            </a:r>
            <a:r>
              <a:rPr lang="fr-FR" sz="1200" dirty="0"/>
              <a:t> : </a:t>
            </a:r>
            <a:r>
              <a:rPr lang="en-US" sz="1200" dirty="0"/>
              <a:t>Retrieving blocks of data and integrating it into an MDM/CRM/SRM for a new entrant</a:t>
            </a:r>
            <a:endParaRPr lang="fr-FR" sz="1200" dirty="0"/>
          </a:p>
          <a:p>
            <a:r>
              <a:rPr lang="fr-FR" sz="1200" b="1" dirty="0"/>
              <a:t>Complete documentation </a:t>
            </a:r>
            <a:r>
              <a:rPr lang="fr-FR" sz="1200" dirty="0"/>
              <a:t>: </a:t>
            </a:r>
            <a:r>
              <a:rPr lang="fr-FR" sz="1200" dirty="0">
                <a:hlinkClick r:id="rId3"/>
              </a:rPr>
              <a:t>https://directplus.documentation.dnb.com/DataBlocks.html</a:t>
            </a:r>
            <a:endParaRPr lang="fr-FR" sz="1200" dirty="0"/>
          </a:p>
          <a:p>
            <a:endParaRPr lang="fr-FR" sz="1200" dirty="0"/>
          </a:p>
          <a:p>
            <a:endParaRPr lang="fr-FR" sz="1200" dirty="0"/>
          </a:p>
          <a:p>
            <a:endParaRPr lang="fr-FR" dirty="0"/>
          </a:p>
        </p:txBody>
      </p:sp>
      <p:sp>
        <p:nvSpPr>
          <p:cNvPr id="27" name="Rectangle 26">
            <a:extLst>
              <a:ext uri="{FF2B5EF4-FFF2-40B4-BE49-F238E27FC236}">
                <a16:creationId xmlns:a16="http://schemas.microsoft.com/office/drawing/2014/main" id="{24847383-B364-4FBB-AD65-FA0C5B8056A9}"/>
              </a:ext>
            </a:extLst>
          </p:cNvPr>
          <p:cNvSpPr/>
          <p:nvPr/>
        </p:nvSpPr>
        <p:spPr>
          <a:xfrm flipH="1">
            <a:off x="275485" y="1196818"/>
            <a:ext cx="45719" cy="4900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A516796E-6E20-4A6E-AE8A-4BA55FD5BD84}"/>
              </a:ext>
            </a:extLst>
          </p:cNvPr>
          <p:cNvSpPr txBox="1"/>
          <p:nvPr/>
        </p:nvSpPr>
        <p:spPr>
          <a:xfrm>
            <a:off x="240411" y="1077780"/>
            <a:ext cx="612604" cy="312073"/>
          </a:xfrm>
          <a:prstGeom prst="rect">
            <a:avLst/>
          </a:prstGeom>
          <a:noFill/>
        </p:spPr>
        <p:txBody>
          <a:bodyPr wrap="none" rtlCol="0">
            <a:spAutoFit/>
          </a:bodyPr>
          <a:lstStyle/>
          <a:p>
            <a:r>
              <a:rPr lang="fr-FR" dirty="0">
                <a:solidFill>
                  <a:schemeClr val="bg1"/>
                </a:solidFill>
              </a:rPr>
              <a:t>Client</a:t>
            </a:r>
          </a:p>
        </p:txBody>
      </p:sp>
      <p:sp>
        <p:nvSpPr>
          <p:cNvPr id="32" name="Rectangle 31">
            <a:extLst>
              <a:ext uri="{FF2B5EF4-FFF2-40B4-BE49-F238E27FC236}">
                <a16:creationId xmlns:a16="http://schemas.microsoft.com/office/drawing/2014/main" id="{EB3472EF-D00F-4A37-98F2-840D485DA319}"/>
              </a:ext>
            </a:extLst>
          </p:cNvPr>
          <p:cNvSpPr/>
          <p:nvPr/>
        </p:nvSpPr>
        <p:spPr>
          <a:xfrm flipH="1">
            <a:off x="10503382" y="1337411"/>
            <a:ext cx="45719" cy="47824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33" name="Connecteur droit avec flèche 32">
            <a:extLst>
              <a:ext uri="{FF2B5EF4-FFF2-40B4-BE49-F238E27FC236}">
                <a16:creationId xmlns:a16="http://schemas.microsoft.com/office/drawing/2014/main" id="{E27F943D-6DF0-4236-A420-AEAFCB834C44}"/>
              </a:ext>
            </a:extLst>
          </p:cNvPr>
          <p:cNvCxnSpPr>
            <a:cxnSpLocks/>
          </p:cNvCxnSpPr>
          <p:nvPr/>
        </p:nvCxnSpPr>
        <p:spPr>
          <a:xfrm>
            <a:off x="282372" y="1587113"/>
            <a:ext cx="10224000"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80AFB6D-BADE-411D-9E2B-50B3980E34D4}"/>
              </a:ext>
            </a:extLst>
          </p:cNvPr>
          <p:cNvSpPr/>
          <p:nvPr/>
        </p:nvSpPr>
        <p:spPr>
          <a:xfrm>
            <a:off x="10249218" y="1018578"/>
            <a:ext cx="620358" cy="312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3" name="Image 42">
            <a:extLst>
              <a:ext uri="{FF2B5EF4-FFF2-40B4-BE49-F238E27FC236}">
                <a16:creationId xmlns:a16="http://schemas.microsoft.com/office/drawing/2014/main" id="{96800FD7-56AB-42FB-BB0A-62F8B0FE1ED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249218" y="1015955"/>
            <a:ext cx="620358" cy="312064"/>
          </a:xfrm>
          <a:prstGeom prst="rect">
            <a:avLst/>
          </a:prstGeom>
          <a:ln>
            <a:noFill/>
          </a:ln>
        </p:spPr>
      </p:pic>
      <p:sp>
        <p:nvSpPr>
          <p:cNvPr id="45" name="ZoneTexte 44">
            <a:extLst>
              <a:ext uri="{FF2B5EF4-FFF2-40B4-BE49-F238E27FC236}">
                <a16:creationId xmlns:a16="http://schemas.microsoft.com/office/drawing/2014/main" id="{F339F998-A9B6-4E10-B061-164BA07D75FD}"/>
              </a:ext>
            </a:extLst>
          </p:cNvPr>
          <p:cNvSpPr txBox="1"/>
          <p:nvPr/>
        </p:nvSpPr>
        <p:spPr>
          <a:xfrm>
            <a:off x="275486" y="1338245"/>
            <a:ext cx="10502649" cy="276999"/>
          </a:xfrm>
          <a:prstGeom prst="rect">
            <a:avLst/>
          </a:prstGeom>
          <a:noFill/>
        </p:spPr>
        <p:txBody>
          <a:bodyPr wrap="square" rtlCol="0">
            <a:spAutoFit/>
          </a:bodyPr>
          <a:lstStyle/>
          <a:p>
            <a:r>
              <a:rPr lang="fr-FR" sz="1200" dirty="0"/>
              <a:t>Method URL : https://plus.dnb.com/v1/data/duns/381633528?blockIDs=xxx</a:t>
            </a:r>
            <a:endParaRPr lang="fr-FR" sz="1200" dirty="0">
              <a:highlight>
                <a:srgbClr val="ED7D31"/>
              </a:highlight>
            </a:endParaRPr>
          </a:p>
        </p:txBody>
      </p:sp>
      <p:sp>
        <p:nvSpPr>
          <p:cNvPr id="48" name="ZoneTexte 47">
            <a:extLst>
              <a:ext uri="{FF2B5EF4-FFF2-40B4-BE49-F238E27FC236}">
                <a16:creationId xmlns:a16="http://schemas.microsoft.com/office/drawing/2014/main" id="{33669E4B-A079-44A9-91E8-61689EE59460}"/>
              </a:ext>
            </a:extLst>
          </p:cNvPr>
          <p:cNvSpPr txBox="1"/>
          <p:nvPr/>
        </p:nvSpPr>
        <p:spPr>
          <a:xfrm rot="16200000">
            <a:off x="-782804" y="2208373"/>
            <a:ext cx="1732819" cy="312073"/>
          </a:xfrm>
          <a:prstGeom prst="rect">
            <a:avLst/>
          </a:prstGeom>
          <a:noFill/>
        </p:spPr>
        <p:txBody>
          <a:bodyPr wrap="square" rtlCol="0">
            <a:spAutoFit/>
          </a:bodyPr>
          <a:lstStyle/>
          <a:p>
            <a:pPr algn="ctr"/>
            <a:r>
              <a:rPr lang="fr-FR" dirty="0" err="1">
                <a:solidFill>
                  <a:srgbClr val="FF9933"/>
                </a:solidFill>
              </a:rPr>
              <a:t>Query</a:t>
            </a:r>
            <a:r>
              <a:rPr lang="fr-FR" dirty="0">
                <a:solidFill>
                  <a:srgbClr val="FF9933"/>
                </a:solidFill>
              </a:rPr>
              <a:t> </a:t>
            </a:r>
            <a:r>
              <a:rPr lang="fr-FR" dirty="0" err="1">
                <a:solidFill>
                  <a:srgbClr val="FF9933"/>
                </a:solidFill>
              </a:rPr>
              <a:t>parameters</a:t>
            </a:r>
            <a:endParaRPr lang="fr-FR" dirty="0">
              <a:solidFill>
                <a:srgbClr val="FF9933"/>
              </a:solidFill>
            </a:endParaRPr>
          </a:p>
        </p:txBody>
      </p:sp>
      <p:graphicFrame>
        <p:nvGraphicFramePr>
          <p:cNvPr id="24" name="Tableau 4">
            <a:extLst>
              <a:ext uri="{FF2B5EF4-FFF2-40B4-BE49-F238E27FC236}">
                <a16:creationId xmlns:a16="http://schemas.microsoft.com/office/drawing/2014/main" id="{6F083190-B4AA-442A-B7C9-E41538C04C16}"/>
              </a:ext>
            </a:extLst>
          </p:cNvPr>
          <p:cNvGraphicFramePr>
            <a:graphicFrameLocks noGrp="1"/>
          </p:cNvGraphicFramePr>
          <p:nvPr>
            <p:extLst>
              <p:ext uri="{D42A27DB-BD31-4B8C-83A1-F6EECF244321}">
                <p14:modId xmlns:p14="http://schemas.microsoft.com/office/powerpoint/2010/main" val="720756689"/>
              </p:ext>
            </p:extLst>
          </p:nvPr>
        </p:nvGraphicFramePr>
        <p:xfrm>
          <a:off x="330036" y="1606342"/>
          <a:ext cx="9992989" cy="1733946"/>
        </p:xfrm>
        <a:graphic>
          <a:graphicData uri="http://schemas.openxmlformats.org/drawingml/2006/table">
            <a:tbl>
              <a:tblPr firstRow="1" bandRow="1">
                <a:tableStyleId>{5C22544A-7EE6-4342-B048-85BDC9FD1C3A}</a:tableStyleId>
              </a:tblPr>
              <a:tblGrid>
                <a:gridCol w="1742563">
                  <a:extLst>
                    <a:ext uri="{9D8B030D-6E8A-4147-A177-3AD203B41FA5}">
                      <a16:colId xmlns:a16="http://schemas.microsoft.com/office/drawing/2014/main" val="1539493500"/>
                    </a:ext>
                  </a:extLst>
                </a:gridCol>
                <a:gridCol w="2659310">
                  <a:extLst>
                    <a:ext uri="{9D8B030D-6E8A-4147-A177-3AD203B41FA5}">
                      <a16:colId xmlns:a16="http://schemas.microsoft.com/office/drawing/2014/main" val="3089411599"/>
                    </a:ext>
                  </a:extLst>
                </a:gridCol>
                <a:gridCol w="5591116">
                  <a:extLst>
                    <a:ext uri="{9D8B030D-6E8A-4147-A177-3AD203B41FA5}">
                      <a16:colId xmlns:a16="http://schemas.microsoft.com/office/drawing/2014/main" val="3059947495"/>
                    </a:ext>
                  </a:extLst>
                </a:gridCol>
              </a:tblGrid>
              <a:tr h="218013">
                <a:tc>
                  <a:txBody>
                    <a:bodyPr/>
                    <a:lstStyle/>
                    <a:p>
                      <a:pPr algn="ctr"/>
                      <a:r>
                        <a:rPr lang="fr-FR" sz="1000" dirty="0" err="1"/>
                        <a:t>Pparameters</a:t>
                      </a:r>
                      <a:endParaRPr lang="fr-FR" sz="1000" dirty="0"/>
                    </a:p>
                  </a:txBody>
                  <a:tcPr anchor="ctr"/>
                </a:tc>
                <a:tc>
                  <a:txBody>
                    <a:bodyPr/>
                    <a:lstStyle/>
                    <a:p>
                      <a:pPr algn="ctr"/>
                      <a:r>
                        <a:rPr lang="fr-FR" sz="1000" dirty="0"/>
                        <a:t>Description</a:t>
                      </a:r>
                    </a:p>
                  </a:txBody>
                  <a:tcPr anchor="ctr"/>
                </a:tc>
                <a:tc>
                  <a:txBody>
                    <a:bodyPr/>
                    <a:lstStyle/>
                    <a:p>
                      <a:pPr algn="ctr"/>
                      <a:r>
                        <a:rPr lang="fr-FR" sz="1000" dirty="0"/>
                        <a:t>Example</a:t>
                      </a:r>
                    </a:p>
                  </a:txBody>
                  <a:tcPr anchor="ctr"/>
                </a:tc>
                <a:extLst>
                  <a:ext uri="{0D108BD9-81ED-4DB2-BD59-A6C34878D82A}">
                    <a16:rowId xmlns:a16="http://schemas.microsoft.com/office/drawing/2014/main" val="1387915840"/>
                  </a:ext>
                </a:extLst>
              </a:tr>
              <a:tr h="190762">
                <a:tc>
                  <a:txBody>
                    <a:bodyPr/>
                    <a:lstStyle/>
                    <a:p>
                      <a:pPr marL="0" algn="l" defTabSz="815919" rtl="0" eaLnBrk="1" latinLnBrk="0" hangingPunct="1"/>
                      <a:r>
                        <a:rPr lang="fr-FR" sz="800" b="0" kern="1200" dirty="0">
                          <a:solidFill>
                            <a:schemeClr val="dk1"/>
                          </a:solidFill>
                          <a:latin typeface="+mn-lt"/>
                          <a:ea typeface="+mn-ea"/>
                          <a:cs typeface="+mn-cs"/>
                        </a:rPr>
                        <a:t>Autorisation              (</a:t>
                      </a:r>
                      <a:r>
                        <a:rPr lang="fr-FR" sz="800" b="0" kern="1200" dirty="0" err="1">
                          <a:solidFill>
                            <a:schemeClr val="dk1"/>
                          </a:solidFill>
                          <a:latin typeface="+mn-lt"/>
                          <a:ea typeface="+mn-ea"/>
                          <a:cs typeface="+mn-cs"/>
                        </a:rPr>
                        <a:t>Mandatory</a:t>
                      </a:r>
                      <a:r>
                        <a:rPr lang="fr-FR" sz="800" b="0" kern="1200" dirty="0">
                          <a:solidFill>
                            <a:schemeClr val="dk1"/>
                          </a:solidFill>
                          <a:latin typeface="+mn-lt"/>
                          <a:ea typeface="+mn-ea"/>
                          <a:cs typeface="+mn-cs"/>
                        </a:rPr>
                        <a:t>)</a:t>
                      </a:r>
                    </a:p>
                  </a:txBody>
                  <a:tcPr anchor="ctr"/>
                </a:tc>
                <a:tc>
                  <a:txBody>
                    <a:bodyPr/>
                    <a:lstStyle/>
                    <a:p>
                      <a:pPr marL="0" algn="l" defTabSz="815919" rtl="0" eaLnBrk="1" latinLnBrk="0" hangingPunct="1"/>
                      <a:r>
                        <a:rPr lang="fr-FR" sz="800" b="0" kern="1200" dirty="0">
                          <a:solidFill>
                            <a:schemeClr val="dk1"/>
                          </a:solidFill>
                          <a:latin typeface="+mn-lt"/>
                          <a:ea typeface="+mn-ea"/>
                          <a:cs typeface="+mn-cs"/>
                        </a:rPr>
                        <a:t>Identification </a:t>
                      </a:r>
                      <a:r>
                        <a:rPr lang="fr-FR" sz="800" b="0" kern="1200" dirty="0" err="1">
                          <a:solidFill>
                            <a:schemeClr val="dk1"/>
                          </a:solidFill>
                          <a:latin typeface="+mn-lt"/>
                          <a:ea typeface="+mn-ea"/>
                          <a:cs typeface="+mn-cs"/>
                        </a:rPr>
                        <a:t>token</a:t>
                      </a:r>
                      <a:endParaRPr lang="fr-FR" sz="800" b="0" kern="1200" dirty="0">
                        <a:solidFill>
                          <a:schemeClr val="dk1"/>
                        </a:solidFill>
                        <a:latin typeface="+mn-lt"/>
                        <a:ea typeface="+mn-ea"/>
                        <a:cs typeface="+mn-cs"/>
                      </a:endParaRPr>
                    </a:p>
                  </a:txBody>
                  <a:tcPr anchor="ctr"/>
                </a:tc>
                <a:tc rowSpan="5">
                  <a:txBody>
                    <a:bodyPr/>
                    <a:lstStyle/>
                    <a:p>
                      <a:r>
                        <a:rPr lang="en-US" sz="700" dirty="0" err="1"/>
                        <a:t>HttpResponse</a:t>
                      </a:r>
                      <a:r>
                        <a:rPr lang="en-US" sz="700" dirty="0"/>
                        <a:t>&lt;String&gt; response = </a:t>
                      </a:r>
                      <a:r>
                        <a:rPr lang="en-US" sz="700" dirty="0" err="1"/>
                        <a:t>Unirest.get</a:t>
                      </a:r>
                      <a:r>
                        <a:rPr lang="en-US" sz="700" kern="1200" dirty="0">
                          <a:solidFill>
                            <a:schemeClr val="dk1"/>
                          </a:solidFill>
                          <a:latin typeface="+mn-lt"/>
                          <a:ea typeface="+mn-ea"/>
                          <a:cs typeface="+mn-cs"/>
                        </a:rPr>
                        <a:t>("</a:t>
                      </a:r>
                      <a:r>
                        <a:rPr lang="fr-FR" sz="700" kern="1200" dirty="0">
                          <a:solidFill>
                            <a:schemeClr val="dk1"/>
                          </a:solidFill>
                          <a:latin typeface="+mn-lt"/>
                          <a:ea typeface="+mn-ea"/>
                          <a:cs typeface="+mn-cs"/>
                        </a:rPr>
                        <a:t>https://plus.dnb.com</a:t>
                      </a:r>
                      <a:r>
                        <a:rPr lang="en-US" sz="700" kern="1200" dirty="0">
                          <a:solidFill>
                            <a:schemeClr val="dk1"/>
                          </a:solidFill>
                          <a:latin typeface="+mn-lt"/>
                          <a:ea typeface="+mn-ea"/>
                          <a:cs typeface="+mn-cs"/>
                        </a:rPr>
                        <a:t>/v1/data/duns/275454064?blockIDs=</a:t>
                      </a:r>
                      <a:r>
                        <a:rPr lang="fr-FR" sz="700" dirty="0"/>
                        <a:t>companyinfo_L2_v1, hierarchyconnections_L1_v1, principalscontacts_L2_v1</a:t>
                      </a:r>
                      <a:r>
                        <a:rPr lang="en-US" sz="700" dirty="0"/>
                        <a:t>  </a:t>
                      </a:r>
                    </a:p>
                    <a:p>
                      <a:r>
                        <a:rPr lang="en-US" sz="700" dirty="0"/>
                        <a:t>.header("Authorization", "Bearer b5nqs82809B4i4h1")  </a:t>
                      </a:r>
                    </a:p>
                    <a:p>
                      <a:r>
                        <a:rPr lang="en-US" sz="700" dirty="0"/>
                        <a:t>.</a:t>
                      </a:r>
                      <a:r>
                        <a:rPr lang="en-US" sz="700" dirty="0" err="1"/>
                        <a:t>asString</a:t>
                      </a:r>
                      <a:r>
                        <a:rPr lang="en-US" sz="700" dirty="0"/>
                        <a:t>();</a:t>
                      </a:r>
                      <a:endParaRPr lang="fr-FR" sz="700" dirty="0"/>
                    </a:p>
                  </a:txBody>
                  <a:tcPr/>
                </a:tc>
                <a:extLst>
                  <a:ext uri="{0D108BD9-81ED-4DB2-BD59-A6C34878D82A}">
                    <a16:rowId xmlns:a16="http://schemas.microsoft.com/office/drawing/2014/main" val="2316897783"/>
                  </a:ext>
                </a:extLst>
              </a:tr>
              <a:tr h="190762">
                <a:tc>
                  <a:txBody>
                    <a:bodyPr/>
                    <a:lstStyle/>
                    <a:p>
                      <a:pPr marL="0" algn="l" defTabSz="815919" rtl="0" eaLnBrk="1" latinLnBrk="0" hangingPunct="1"/>
                      <a:r>
                        <a:rPr lang="fr-FR" sz="800" b="0" kern="1200" dirty="0" err="1">
                          <a:solidFill>
                            <a:schemeClr val="dk1"/>
                          </a:solidFill>
                          <a:latin typeface="+mn-lt"/>
                          <a:ea typeface="+mn-ea"/>
                          <a:cs typeface="+mn-cs"/>
                        </a:rPr>
                        <a:t>dunsNumber</a:t>
                      </a:r>
                      <a:r>
                        <a:rPr lang="fr-FR" sz="800" b="0" kern="1200" dirty="0">
                          <a:solidFill>
                            <a:schemeClr val="dk1"/>
                          </a:solidFill>
                          <a:latin typeface="+mn-lt"/>
                          <a:ea typeface="+mn-ea"/>
                          <a:cs typeface="+mn-cs"/>
                        </a:rPr>
                        <a:t>             (</a:t>
                      </a:r>
                      <a:r>
                        <a:rPr lang="fr-FR" sz="800" b="0" kern="1200" dirty="0" err="1">
                          <a:solidFill>
                            <a:schemeClr val="dk1"/>
                          </a:solidFill>
                          <a:latin typeface="+mn-lt"/>
                          <a:ea typeface="+mn-ea"/>
                          <a:cs typeface="+mn-cs"/>
                        </a:rPr>
                        <a:t>Mandatory</a:t>
                      </a:r>
                      <a:r>
                        <a:rPr lang="fr-FR" sz="800" b="0" kern="1200" dirty="0">
                          <a:solidFill>
                            <a:schemeClr val="dk1"/>
                          </a:solidFill>
                          <a:latin typeface="+mn-lt"/>
                          <a:ea typeface="+mn-ea"/>
                          <a:cs typeface="+mn-cs"/>
                        </a:rPr>
                        <a:t>)</a:t>
                      </a:r>
                    </a:p>
                  </a:txBody>
                  <a:tcPr anchor="ctr"/>
                </a:tc>
                <a:tc>
                  <a:txBody>
                    <a:bodyPr/>
                    <a:lstStyle/>
                    <a:p>
                      <a:r>
                        <a:rPr lang="fr-FR" sz="800" dirty="0"/>
                        <a:t>The DUNS to </a:t>
                      </a:r>
                      <a:r>
                        <a:rPr lang="fr-FR" sz="800" dirty="0" err="1"/>
                        <a:t>be</a:t>
                      </a:r>
                      <a:r>
                        <a:rPr lang="fr-FR" sz="800" dirty="0"/>
                        <a:t> </a:t>
                      </a:r>
                      <a:r>
                        <a:rPr lang="fr-FR" sz="800" dirty="0" err="1"/>
                        <a:t>enriched</a:t>
                      </a:r>
                      <a:endParaRPr lang="fr-FR" sz="800" dirty="0"/>
                    </a:p>
                  </a:txBody>
                  <a:tcPr anchor="ctr"/>
                </a:tc>
                <a:tc vMerge="1">
                  <a:txBody>
                    <a:bodyPr/>
                    <a:lstStyle/>
                    <a:p>
                      <a:endParaRPr lang="fr-FR"/>
                    </a:p>
                  </a:txBody>
                  <a:tcPr/>
                </a:tc>
                <a:extLst>
                  <a:ext uri="{0D108BD9-81ED-4DB2-BD59-A6C34878D82A}">
                    <a16:rowId xmlns:a16="http://schemas.microsoft.com/office/drawing/2014/main" val="1173142889"/>
                  </a:ext>
                </a:extLst>
              </a:tr>
              <a:tr h="408775">
                <a:tc>
                  <a:txBody>
                    <a:bodyPr/>
                    <a:lstStyle/>
                    <a:p>
                      <a:pPr marL="0" algn="l" defTabSz="815919" rtl="0" eaLnBrk="1" latinLnBrk="0" hangingPunct="1"/>
                      <a:r>
                        <a:rPr lang="fr-FR" sz="800" b="0" kern="1200" dirty="0" err="1">
                          <a:solidFill>
                            <a:schemeClr val="dk1"/>
                          </a:solidFill>
                          <a:latin typeface="+mn-lt"/>
                          <a:ea typeface="+mn-ea"/>
                          <a:cs typeface="+mn-cs"/>
                        </a:rPr>
                        <a:t>blockIDs</a:t>
                      </a:r>
                      <a:r>
                        <a:rPr lang="fr-FR" sz="800" b="0" kern="1200" dirty="0">
                          <a:solidFill>
                            <a:schemeClr val="dk1"/>
                          </a:solidFill>
                          <a:latin typeface="+mn-lt"/>
                          <a:ea typeface="+mn-ea"/>
                          <a:cs typeface="+mn-cs"/>
                        </a:rPr>
                        <a:t>                      (</a:t>
                      </a:r>
                      <a:r>
                        <a:rPr lang="fr-FR" sz="800" b="0" kern="1200" dirty="0" err="1">
                          <a:solidFill>
                            <a:schemeClr val="dk1"/>
                          </a:solidFill>
                          <a:latin typeface="+mn-lt"/>
                          <a:ea typeface="+mn-ea"/>
                          <a:cs typeface="+mn-cs"/>
                        </a:rPr>
                        <a:t>Mandatory</a:t>
                      </a:r>
                      <a:r>
                        <a:rPr lang="fr-FR" sz="800" b="0" kern="1200" dirty="0">
                          <a:solidFill>
                            <a:schemeClr val="dk1"/>
                          </a:solidFill>
                          <a:latin typeface="+mn-lt"/>
                          <a:ea typeface="+mn-ea"/>
                          <a:cs typeface="+mn-cs"/>
                        </a:rPr>
                        <a:t>)</a:t>
                      </a:r>
                    </a:p>
                  </a:txBody>
                  <a:tcPr anchor="ctr"/>
                </a:tc>
                <a:tc>
                  <a:txBody>
                    <a:bodyPr/>
                    <a:lstStyle/>
                    <a:p>
                      <a:r>
                        <a:rPr lang="fr-FR" sz="800" dirty="0"/>
                        <a:t>Data blocks </a:t>
                      </a:r>
                      <a:r>
                        <a:rPr lang="fr-FR" sz="800" dirty="0" err="1"/>
                        <a:t>that</a:t>
                      </a:r>
                      <a:r>
                        <a:rPr lang="fr-FR" sz="800" dirty="0"/>
                        <a:t> </a:t>
                      </a:r>
                      <a:r>
                        <a:rPr lang="fr-FR" sz="800" dirty="0" err="1"/>
                        <a:t>we</a:t>
                      </a:r>
                      <a:r>
                        <a:rPr lang="fr-FR" sz="800" dirty="0"/>
                        <a:t> </a:t>
                      </a:r>
                      <a:r>
                        <a:rPr lang="fr-FR" sz="800" dirty="0" err="1"/>
                        <a:t>want</a:t>
                      </a:r>
                      <a:r>
                        <a:rPr lang="fr-FR" sz="800" dirty="0"/>
                        <a:t> to </a:t>
                      </a:r>
                      <a:r>
                        <a:rPr lang="fr-FR" sz="800" dirty="0" err="1"/>
                        <a:t>retrieved</a:t>
                      </a:r>
                      <a:endParaRPr lang="fr-FR" sz="800" dirty="0"/>
                    </a:p>
                    <a:p>
                      <a:pPr marL="0" marR="0" lvl="0" indent="0" algn="l" defTabSz="815919" rtl="0" eaLnBrk="1" fontAlgn="auto" latinLnBrk="0" hangingPunct="1">
                        <a:lnSpc>
                          <a:spcPct val="100000"/>
                        </a:lnSpc>
                        <a:spcBef>
                          <a:spcPts val="0"/>
                        </a:spcBef>
                        <a:spcAft>
                          <a:spcPts val="0"/>
                        </a:spcAft>
                        <a:buClrTx/>
                        <a:buSzTx/>
                        <a:buFontTx/>
                        <a:buNone/>
                        <a:tabLst/>
                        <a:defRPr/>
                      </a:pPr>
                      <a:r>
                        <a:rPr lang="fr-FR" sz="800" dirty="0"/>
                        <a:t>(Example : xxx = companyinfo_L2_v1, hierarchyconnections_L1_v1, principalscontacts_L2_v1)</a:t>
                      </a:r>
                    </a:p>
                  </a:txBody>
                  <a:tcPr anchor="ctr"/>
                </a:tc>
                <a:tc vMerge="1">
                  <a:txBody>
                    <a:bodyPr/>
                    <a:lstStyle/>
                    <a:p>
                      <a:endParaRPr lang="en-US"/>
                    </a:p>
                  </a:txBody>
                  <a:tcPr/>
                </a:tc>
                <a:extLst>
                  <a:ext uri="{0D108BD9-81ED-4DB2-BD59-A6C34878D82A}">
                    <a16:rowId xmlns:a16="http://schemas.microsoft.com/office/drawing/2014/main" val="1363354971"/>
                  </a:ext>
                </a:extLst>
              </a:tr>
              <a:tr h="206434">
                <a:tc>
                  <a:txBody>
                    <a:bodyPr/>
                    <a:lstStyle/>
                    <a:p>
                      <a:pPr marL="0" algn="l" defTabSz="815919" rtl="0" eaLnBrk="1" latinLnBrk="0" hangingPunct="1"/>
                      <a:r>
                        <a:rPr lang="fr-FR" sz="800" b="0" kern="1200" dirty="0" err="1">
                          <a:solidFill>
                            <a:schemeClr val="dk1"/>
                          </a:solidFill>
                          <a:latin typeface="+mn-lt"/>
                          <a:ea typeface="+mn-ea"/>
                          <a:cs typeface="+mn-cs"/>
                        </a:rPr>
                        <a:t>tradeUp</a:t>
                      </a:r>
                      <a:r>
                        <a:rPr lang="fr-FR" sz="800" b="0" kern="1200" dirty="0">
                          <a:solidFill>
                            <a:schemeClr val="dk1"/>
                          </a:solidFill>
                          <a:latin typeface="+mn-lt"/>
                          <a:ea typeface="+mn-ea"/>
                          <a:cs typeface="+mn-cs"/>
                        </a:rPr>
                        <a:t>                      (Option)</a:t>
                      </a:r>
                    </a:p>
                  </a:txBody>
                  <a:tcPr anchor="ctr"/>
                </a:tc>
                <a:tc>
                  <a:txBody>
                    <a:bodyPr/>
                    <a:lstStyle/>
                    <a:p>
                      <a:pPr marL="0" algn="l" defTabSz="815919" rtl="0" eaLnBrk="1" latinLnBrk="0" hangingPunct="1"/>
                      <a:r>
                        <a:rPr lang="fr-FR" sz="800" kern="1200" dirty="0">
                          <a:solidFill>
                            <a:schemeClr val="dk1"/>
                          </a:solidFill>
                          <a:latin typeface="+mn-lt"/>
                          <a:ea typeface="+mn-ea"/>
                          <a:cs typeface="+mn-cs"/>
                        </a:rPr>
                        <a:t>Return </a:t>
                      </a:r>
                      <a:r>
                        <a:rPr lang="en-US" sz="800" kern="1200" noProof="0" dirty="0">
                          <a:solidFill>
                            <a:schemeClr val="dk1"/>
                          </a:solidFill>
                          <a:latin typeface="+mn-lt"/>
                          <a:ea typeface="+mn-ea"/>
                          <a:cs typeface="+mn-cs"/>
                        </a:rPr>
                        <a:t>systematically</a:t>
                      </a:r>
                      <a:r>
                        <a:rPr lang="fr-FR" sz="800" kern="1200" dirty="0">
                          <a:solidFill>
                            <a:schemeClr val="dk1"/>
                          </a:solidFill>
                          <a:latin typeface="+mn-lt"/>
                          <a:ea typeface="+mn-ea"/>
                          <a:cs typeface="+mn-cs"/>
                        </a:rPr>
                        <a:t> the </a:t>
                      </a:r>
                      <a:r>
                        <a:rPr lang="fr-FR" sz="800" kern="1200" dirty="0" err="1">
                          <a:solidFill>
                            <a:schemeClr val="dk1"/>
                          </a:solidFill>
                          <a:latin typeface="+mn-lt"/>
                          <a:ea typeface="+mn-ea"/>
                          <a:cs typeface="+mn-cs"/>
                        </a:rPr>
                        <a:t>headquarter</a:t>
                      </a:r>
                      <a:endParaRPr lang="fr-FR" sz="800" kern="1200" dirty="0">
                        <a:solidFill>
                          <a:schemeClr val="dk1"/>
                        </a:solidFill>
                        <a:latin typeface="+mn-lt"/>
                        <a:ea typeface="+mn-ea"/>
                        <a:cs typeface="+mn-cs"/>
                      </a:endParaRPr>
                    </a:p>
                  </a:txBody>
                  <a:tcPr anchor="ctr"/>
                </a:tc>
                <a:tc vMerge="1">
                  <a:txBody>
                    <a:bodyPr/>
                    <a:lstStyle/>
                    <a:p>
                      <a:endParaRPr lang="fr-FR" sz="800" dirty="0">
                        <a:solidFill>
                          <a:srgbClr val="FF0000"/>
                        </a:solidFill>
                      </a:endParaRPr>
                    </a:p>
                  </a:txBody>
                  <a:tcPr/>
                </a:tc>
                <a:extLst>
                  <a:ext uri="{0D108BD9-81ED-4DB2-BD59-A6C34878D82A}">
                    <a16:rowId xmlns:a16="http://schemas.microsoft.com/office/drawing/2014/main" val="2737730862"/>
                  </a:ext>
                </a:extLst>
              </a:tr>
              <a:tr h="392826">
                <a:tc>
                  <a:txBody>
                    <a:bodyPr/>
                    <a:lstStyle/>
                    <a:p>
                      <a:pPr marL="0" algn="l" defTabSz="815919" rtl="0" eaLnBrk="1" latinLnBrk="0" hangingPunct="1"/>
                      <a:r>
                        <a:rPr lang="fr-FR" sz="800" b="0" kern="1200" dirty="0" err="1">
                          <a:solidFill>
                            <a:schemeClr val="dk1"/>
                          </a:solidFill>
                          <a:latin typeface="+mn-lt"/>
                          <a:ea typeface="+mn-ea"/>
                          <a:cs typeface="+mn-cs"/>
                        </a:rPr>
                        <a:t>orderReason</a:t>
                      </a:r>
                      <a:r>
                        <a:rPr lang="fr-FR" sz="800" b="0" kern="1200" dirty="0">
                          <a:solidFill>
                            <a:schemeClr val="dk1"/>
                          </a:solidFill>
                          <a:latin typeface="+mn-lt"/>
                          <a:ea typeface="+mn-ea"/>
                          <a:cs typeface="+mn-cs"/>
                        </a:rPr>
                        <a:t>             (</a:t>
                      </a:r>
                      <a:r>
                        <a:rPr lang="fr-FR" sz="800" b="0" kern="1200" dirty="0" err="1">
                          <a:solidFill>
                            <a:schemeClr val="dk1"/>
                          </a:solidFill>
                          <a:latin typeface="+mn-lt"/>
                          <a:ea typeface="+mn-ea"/>
                          <a:cs typeface="+mn-cs"/>
                        </a:rPr>
                        <a:t>Mandatory</a:t>
                      </a:r>
                      <a:r>
                        <a:rPr lang="fr-FR" sz="800" b="0" kern="1200" dirty="0">
                          <a:solidFill>
                            <a:schemeClr val="dk1"/>
                          </a:solidFill>
                          <a:latin typeface="+mn-lt"/>
                          <a:ea typeface="+mn-ea"/>
                          <a:cs typeface="+mn-cs"/>
                        </a:rPr>
                        <a:t> for</a:t>
                      </a:r>
                    </a:p>
                    <a:p>
                      <a:pPr marL="0" algn="l" defTabSz="815919" rtl="0" eaLnBrk="1" latinLnBrk="0" hangingPunct="1"/>
                      <a:r>
                        <a:rPr lang="fr-FR" sz="800" b="0" kern="1200" dirty="0">
                          <a:solidFill>
                            <a:schemeClr val="dk1"/>
                          </a:solidFill>
                          <a:latin typeface="+mn-lt"/>
                          <a:ea typeface="+mn-ea"/>
                          <a:cs typeface="+mn-cs"/>
                        </a:rPr>
                        <a:t>                                      Risk </a:t>
                      </a:r>
                      <a:r>
                        <a:rPr lang="fr-FR" sz="800" b="0" kern="1200" dirty="0" err="1">
                          <a:solidFill>
                            <a:schemeClr val="dk1"/>
                          </a:solidFill>
                          <a:latin typeface="+mn-lt"/>
                          <a:ea typeface="+mn-ea"/>
                          <a:cs typeface="+mn-cs"/>
                        </a:rPr>
                        <a:t>Datablocks</a:t>
                      </a:r>
                      <a:r>
                        <a:rPr lang="fr-FR" sz="800" b="0" kern="1200" dirty="0">
                          <a:solidFill>
                            <a:schemeClr val="dk1"/>
                          </a:solidFill>
                          <a:latin typeface="+mn-lt"/>
                          <a:ea typeface="+mn-ea"/>
                          <a:cs typeface="+mn-cs"/>
                        </a:rPr>
                        <a:t>)</a:t>
                      </a:r>
                    </a:p>
                  </a:txBody>
                  <a:tcPr anchor="ctr"/>
                </a:tc>
                <a:tc>
                  <a:txBody>
                    <a:bodyPr/>
                    <a:lstStyle/>
                    <a:p>
                      <a:r>
                        <a:rPr lang="en-US" sz="800" kern="1200" dirty="0">
                          <a:solidFill>
                            <a:schemeClr val="dk1"/>
                          </a:solidFill>
                          <a:latin typeface="+mn-lt"/>
                          <a:ea typeface="+mn-ea"/>
                          <a:cs typeface="+mn-cs"/>
                        </a:rPr>
                        <a:t>A D&amp;B code value that defines the grounds for the customer request</a:t>
                      </a:r>
                      <a:endParaRPr lang="fr-FR" sz="800" kern="1200" dirty="0">
                        <a:solidFill>
                          <a:schemeClr val="dk1"/>
                        </a:solidFill>
                        <a:latin typeface="+mn-lt"/>
                        <a:ea typeface="+mn-ea"/>
                        <a:cs typeface="+mn-cs"/>
                      </a:endParaRPr>
                    </a:p>
                  </a:txBody>
                  <a:tcPr anchor="ctr"/>
                </a:tc>
                <a:tc vMerge="1">
                  <a:txBody>
                    <a:bodyPr/>
                    <a:lstStyle/>
                    <a:p>
                      <a:endParaRPr lang="fr-FR" sz="700" dirty="0"/>
                    </a:p>
                  </a:txBody>
                  <a:tcPr/>
                </a:tc>
                <a:extLst>
                  <a:ext uri="{0D108BD9-81ED-4DB2-BD59-A6C34878D82A}">
                    <a16:rowId xmlns:a16="http://schemas.microsoft.com/office/drawing/2014/main" val="2347797562"/>
                  </a:ext>
                </a:extLst>
              </a:tr>
            </a:tbl>
          </a:graphicData>
        </a:graphic>
      </p:graphicFrame>
      <p:cxnSp>
        <p:nvCxnSpPr>
          <p:cNvPr id="25" name="Connecteur droit avec flèche 24">
            <a:extLst>
              <a:ext uri="{FF2B5EF4-FFF2-40B4-BE49-F238E27FC236}">
                <a16:creationId xmlns:a16="http://schemas.microsoft.com/office/drawing/2014/main" id="{731232D1-CBE9-42BD-9831-FE81B5EDF771}"/>
              </a:ext>
            </a:extLst>
          </p:cNvPr>
          <p:cNvCxnSpPr>
            <a:cxnSpLocks/>
          </p:cNvCxnSpPr>
          <p:nvPr/>
        </p:nvCxnSpPr>
        <p:spPr>
          <a:xfrm flipH="1">
            <a:off x="336264" y="3428437"/>
            <a:ext cx="10188000" cy="0"/>
          </a:xfrm>
          <a:prstGeom prst="straightConnector1">
            <a:avLst/>
          </a:prstGeom>
          <a:ln w="28575">
            <a:prstDash val="lgDash"/>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5A383BB3-D4F1-41A8-B4CC-1ABEFDC19D36}"/>
              </a:ext>
            </a:extLst>
          </p:cNvPr>
          <p:cNvSpPr txBox="1"/>
          <p:nvPr/>
        </p:nvSpPr>
        <p:spPr>
          <a:xfrm>
            <a:off x="321205" y="3372899"/>
            <a:ext cx="4399819" cy="261610"/>
          </a:xfrm>
          <a:prstGeom prst="rect">
            <a:avLst/>
          </a:prstGeom>
          <a:noFill/>
        </p:spPr>
        <p:txBody>
          <a:bodyPr wrap="square" rtlCol="0">
            <a:spAutoFit/>
          </a:bodyPr>
          <a:lstStyle/>
          <a:p>
            <a:r>
              <a:rPr lang="en-US" sz="1100" dirty="0"/>
              <a:t>A list of data corresponding to the blocks requested of the DUNS:</a:t>
            </a:r>
          </a:p>
        </p:txBody>
      </p:sp>
      <p:sp>
        <p:nvSpPr>
          <p:cNvPr id="28" name="ZoneTexte 27">
            <a:extLst>
              <a:ext uri="{FF2B5EF4-FFF2-40B4-BE49-F238E27FC236}">
                <a16:creationId xmlns:a16="http://schemas.microsoft.com/office/drawing/2014/main" id="{E8DFC0D1-ACBB-4679-B124-7AF74A09220F}"/>
              </a:ext>
            </a:extLst>
          </p:cNvPr>
          <p:cNvSpPr txBox="1"/>
          <p:nvPr/>
        </p:nvSpPr>
        <p:spPr>
          <a:xfrm rot="16200000">
            <a:off x="-1166075" y="4240099"/>
            <a:ext cx="2499361" cy="312073"/>
          </a:xfrm>
          <a:prstGeom prst="rect">
            <a:avLst/>
          </a:prstGeom>
          <a:noFill/>
        </p:spPr>
        <p:txBody>
          <a:bodyPr wrap="square" rtlCol="0">
            <a:spAutoFit/>
          </a:bodyPr>
          <a:lstStyle/>
          <a:p>
            <a:pPr algn="ctr"/>
            <a:r>
              <a:rPr lang="fr-FR" u="sng" dirty="0" err="1">
                <a:solidFill>
                  <a:srgbClr val="FF9933"/>
                </a:solidFill>
              </a:rPr>
              <a:t>Query</a:t>
            </a:r>
            <a:r>
              <a:rPr lang="fr-FR" u="sng" dirty="0">
                <a:solidFill>
                  <a:srgbClr val="FF9933"/>
                </a:solidFill>
              </a:rPr>
              <a:t> feedback</a:t>
            </a:r>
          </a:p>
        </p:txBody>
      </p:sp>
      <p:graphicFrame>
        <p:nvGraphicFramePr>
          <p:cNvPr id="35" name="Tableau 4">
            <a:extLst>
              <a:ext uri="{FF2B5EF4-FFF2-40B4-BE49-F238E27FC236}">
                <a16:creationId xmlns:a16="http://schemas.microsoft.com/office/drawing/2014/main" id="{87222906-3A61-4F8B-94BE-F507DE960084}"/>
              </a:ext>
            </a:extLst>
          </p:cNvPr>
          <p:cNvGraphicFramePr>
            <a:graphicFrameLocks noGrp="1"/>
          </p:cNvGraphicFramePr>
          <p:nvPr>
            <p:extLst>
              <p:ext uri="{D42A27DB-BD31-4B8C-83A1-F6EECF244321}">
                <p14:modId xmlns:p14="http://schemas.microsoft.com/office/powerpoint/2010/main" val="2198905694"/>
              </p:ext>
            </p:extLst>
          </p:nvPr>
        </p:nvGraphicFramePr>
        <p:xfrm>
          <a:off x="420000" y="3600511"/>
          <a:ext cx="9119799" cy="2411080"/>
        </p:xfrm>
        <a:graphic>
          <a:graphicData uri="http://schemas.openxmlformats.org/drawingml/2006/table">
            <a:tbl>
              <a:tblPr firstRow="1" bandRow="1">
                <a:tableStyleId>{5C22544A-7EE6-4342-B048-85BDC9FD1C3A}</a:tableStyleId>
              </a:tblPr>
              <a:tblGrid>
                <a:gridCol w="3653715">
                  <a:extLst>
                    <a:ext uri="{9D8B030D-6E8A-4147-A177-3AD203B41FA5}">
                      <a16:colId xmlns:a16="http://schemas.microsoft.com/office/drawing/2014/main" val="1539493500"/>
                    </a:ext>
                  </a:extLst>
                </a:gridCol>
                <a:gridCol w="5466084">
                  <a:extLst>
                    <a:ext uri="{9D8B030D-6E8A-4147-A177-3AD203B41FA5}">
                      <a16:colId xmlns:a16="http://schemas.microsoft.com/office/drawing/2014/main" val="3059947495"/>
                    </a:ext>
                  </a:extLst>
                </a:gridCol>
              </a:tblGrid>
              <a:tr h="233124">
                <a:tc>
                  <a:txBody>
                    <a:bodyPr/>
                    <a:lstStyle/>
                    <a:p>
                      <a:pPr algn="ctr"/>
                      <a:r>
                        <a:rPr lang="fr-FR" sz="1000" dirty="0" err="1"/>
                        <a:t>Returned</a:t>
                      </a:r>
                      <a:r>
                        <a:rPr lang="fr-FR" sz="1000" dirty="0"/>
                        <a:t> information</a:t>
                      </a:r>
                    </a:p>
                  </a:txBody>
                  <a:tcPr anchor="ctr"/>
                </a:tc>
                <a:tc>
                  <a:txBody>
                    <a:bodyPr/>
                    <a:lstStyle/>
                    <a:p>
                      <a:pPr algn="ctr"/>
                      <a:r>
                        <a:rPr lang="fr-FR" sz="1000" dirty="0"/>
                        <a:t>Example</a:t>
                      </a:r>
                    </a:p>
                  </a:txBody>
                  <a:tcPr anchor="ctr"/>
                </a:tc>
                <a:extLst>
                  <a:ext uri="{0D108BD9-81ED-4DB2-BD59-A6C34878D82A}">
                    <a16:rowId xmlns:a16="http://schemas.microsoft.com/office/drawing/2014/main" val="1387915840"/>
                  </a:ext>
                </a:extLst>
              </a:tr>
              <a:tr h="2167240">
                <a:tc>
                  <a:txBody>
                    <a:bodyPr/>
                    <a:lstStyle/>
                    <a:p>
                      <a:pPr marL="0" algn="l" defTabSz="815919" rtl="0" eaLnBrk="1" latinLnBrk="0" hangingPunct="1"/>
                      <a:r>
                        <a:rPr lang="fr-FR" sz="800" dirty="0"/>
                        <a:t>The informations </a:t>
                      </a:r>
                      <a:r>
                        <a:rPr lang="fr-FR" sz="800" dirty="0" err="1"/>
                        <a:t>returned</a:t>
                      </a:r>
                      <a:r>
                        <a:rPr lang="fr-FR" sz="800" dirty="0"/>
                        <a:t> </a:t>
                      </a:r>
                      <a:r>
                        <a:rPr lang="fr-FR" sz="800" dirty="0" err="1"/>
                        <a:t>will</a:t>
                      </a:r>
                      <a:r>
                        <a:rPr lang="fr-FR" sz="800" dirty="0"/>
                        <a:t> </a:t>
                      </a:r>
                      <a:r>
                        <a:rPr lang="fr-FR" sz="800" dirty="0" err="1"/>
                        <a:t>depend</a:t>
                      </a:r>
                      <a:r>
                        <a:rPr lang="fr-FR" sz="800" dirty="0"/>
                        <a:t> on the type of data </a:t>
                      </a:r>
                      <a:r>
                        <a:rPr lang="fr-FR" sz="800" dirty="0" err="1"/>
                        <a:t>requested</a:t>
                      </a:r>
                      <a:r>
                        <a:rPr lang="fr-FR" sz="800" dirty="0"/>
                        <a:t>.</a:t>
                      </a:r>
                    </a:p>
                    <a:p>
                      <a:pPr marL="0" algn="l" defTabSz="815919" rtl="0" eaLnBrk="1" latinLnBrk="0" hangingPunct="1"/>
                      <a:r>
                        <a:rPr lang="fr-FR" sz="800" dirty="0" err="1"/>
                        <a:t>You’ll</a:t>
                      </a:r>
                      <a:r>
                        <a:rPr lang="fr-FR" sz="800" dirty="0"/>
                        <a:t> </a:t>
                      </a:r>
                      <a:r>
                        <a:rPr lang="fr-FR" sz="800" dirty="0" err="1"/>
                        <a:t>find</a:t>
                      </a:r>
                      <a:r>
                        <a:rPr lang="fr-FR" sz="800" dirty="0"/>
                        <a:t> all the type of data </a:t>
                      </a:r>
                      <a:r>
                        <a:rPr lang="fr-FR" sz="800" dirty="0" err="1"/>
                        <a:t>that</a:t>
                      </a:r>
                      <a:r>
                        <a:rPr lang="fr-FR" sz="800" dirty="0"/>
                        <a:t> can </a:t>
                      </a:r>
                      <a:r>
                        <a:rPr lang="fr-FR" sz="800" dirty="0" err="1"/>
                        <a:t>be</a:t>
                      </a:r>
                      <a:r>
                        <a:rPr lang="fr-FR" sz="800" dirty="0"/>
                        <a:t> </a:t>
                      </a:r>
                      <a:r>
                        <a:rPr lang="fr-FR" sz="800" dirty="0" err="1"/>
                        <a:t>retrieved</a:t>
                      </a:r>
                      <a:r>
                        <a:rPr lang="fr-FR" sz="800" dirty="0"/>
                        <a:t>, </a:t>
                      </a:r>
                      <a:r>
                        <a:rPr lang="fr-FR" sz="800" dirty="0" err="1"/>
                        <a:t>with</a:t>
                      </a:r>
                      <a:r>
                        <a:rPr lang="fr-FR" sz="800" dirty="0"/>
                        <a:t> </a:t>
                      </a:r>
                      <a:r>
                        <a:rPr lang="fr-FR" sz="800" dirty="0" err="1"/>
                        <a:t>different</a:t>
                      </a:r>
                      <a:r>
                        <a:rPr lang="fr-FR" sz="800" dirty="0"/>
                        <a:t> </a:t>
                      </a:r>
                      <a:r>
                        <a:rPr lang="fr-FR" sz="800" dirty="0" err="1"/>
                        <a:t>depths</a:t>
                      </a:r>
                      <a:r>
                        <a:rPr lang="fr-FR" sz="800" dirty="0"/>
                        <a:t> :</a:t>
                      </a:r>
                    </a:p>
                    <a:p>
                      <a:pPr marL="0" algn="l" defTabSz="815919" rtl="0" eaLnBrk="1" latinLnBrk="0" hangingPunct="1"/>
                      <a:endParaRPr lang="fr-FR" sz="800" dirty="0"/>
                    </a:p>
                    <a:p>
                      <a:pPr marL="171450" lvl="0" indent="-171450">
                        <a:buFont typeface="Arial" panose="020B0604020202020204" pitchFamily="34" charset="0"/>
                        <a:buChar char="•"/>
                      </a:pPr>
                      <a:r>
                        <a:rPr lang="fr-FR" sz="800" kern="1200" dirty="0" err="1">
                          <a:solidFill>
                            <a:schemeClr val="dk1"/>
                          </a:solidFill>
                          <a:latin typeface="+mn-lt"/>
                          <a:ea typeface="+mn-ea"/>
                          <a:cs typeface="+mn-cs"/>
                        </a:rPr>
                        <a:t>Hierarchy</a:t>
                      </a:r>
                      <a:r>
                        <a:rPr lang="fr-FR" sz="800" kern="1200" dirty="0">
                          <a:solidFill>
                            <a:schemeClr val="dk1"/>
                          </a:solidFill>
                          <a:latin typeface="+mn-lt"/>
                          <a:ea typeface="+mn-ea"/>
                          <a:cs typeface="+mn-cs"/>
                        </a:rPr>
                        <a:t> &amp; Connections</a:t>
                      </a:r>
                      <a:endParaRPr lang="en-US" sz="800" kern="1200" dirty="0">
                        <a:solidFill>
                          <a:schemeClr val="dk1"/>
                        </a:solidFill>
                        <a:latin typeface="+mn-lt"/>
                        <a:ea typeface="+mn-ea"/>
                        <a:cs typeface="+mn-cs"/>
                      </a:endParaRPr>
                    </a:p>
                    <a:p>
                      <a:pPr marL="171450" lvl="0" indent="-171450">
                        <a:buFont typeface="Arial" panose="020B0604020202020204" pitchFamily="34" charset="0"/>
                        <a:buChar char="•"/>
                      </a:pPr>
                      <a:r>
                        <a:rPr lang="fr-FR" sz="800" kern="1200" dirty="0" err="1">
                          <a:solidFill>
                            <a:schemeClr val="dk1"/>
                          </a:solidFill>
                          <a:latin typeface="+mn-lt"/>
                          <a:ea typeface="+mn-ea"/>
                          <a:cs typeface="+mn-cs"/>
                        </a:rPr>
                        <a:t>Ownership</a:t>
                      </a:r>
                      <a:r>
                        <a:rPr lang="fr-FR" sz="800" kern="1200" dirty="0">
                          <a:solidFill>
                            <a:schemeClr val="dk1"/>
                          </a:solidFill>
                          <a:latin typeface="+mn-lt"/>
                          <a:ea typeface="+mn-ea"/>
                          <a:cs typeface="+mn-cs"/>
                        </a:rPr>
                        <a:t> Insights</a:t>
                      </a:r>
                      <a:endParaRPr lang="en-US" sz="800" kern="1200" dirty="0">
                        <a:solidFill>
                          <a:schemeClr val="dk1"/>
                        </a:solidFill>
                        <a:latin typeface="+mn-lt"/>
                        <a:ea typeface="+mn-ea"/>
                        <a:cs typeface="+mn-cs"/>
                      </a:endParaRPr>
                    </a:p>
                    <a:p>
                      <a:pPr marL="171450" lvl="0" indent="-171450">
                        <a:buFont typeface="Arial" panose="020B0604020202020204" pitchFamily="34" charset="0"/>
                        <a:buChar char="•"/>
                      </a:pPr>
                      <a:r>
                        <a:rPr lang="fr-FR" sz="800" kern="1200" dirty="0" err="1">
                          <a:solidFill>
                            <a:schemeClr val="dk1"/>
                          </a:solidFill>
                          <a:latin typeface="+mn-lt"/>
                          <a:ea typeface="+mn-ea"/>
                          <a:cs typeface="+mn-cs"/>
                        </a:rPr>
                        <a:t>Company</a:t>
                      </a:r>
                      <a:r>
                        <a:rPr lang="fr-FR" sz="800" kern="1200" dirty="0">
                          <a:solidFill>
                            <a:schemeClr val="dk1"/>
                          </a:solidFill>
                          <a:latin typeface="+mn-lt"/>
                          <a:ea typeface="+mn-ea"/>
                          <a:cs typeface="+mn-cs"/>
                        </a:rPr>
                        <a:t> </a:t>
                      </a:r>
                      <a:r>
                        <a:rPr lang="fr-FR" sz="800" kern="1200" dirty="0" err="1">
                          <a:solidFill>
                            <a:schemeClr val="dk1"/>
                          </a:solidFill>
                          <a:latin typeface="+mn-lt"/>
                          <a:ea typeface="+mn-ea"/>
                          <a:cs typeface="+mn-cs"/>
                        </a:rPr>
                        <a:t>Financials</a:t>
                      </a:r>
                      <a:endParaRPr lang="en-US" sz="800" kern="1200" dirty="0">
                        <a:solidFill>
                          <a:schemeClr val="dk1"/>
                        </a:solidFill>
                        <a:latin typeface="+mn-lt"/>
                        <a:ea typeface="+mn-ea"/>
                        <a:cs typeface="+mn-cs"/>
                      </a:endParaRPr>
                    </a:p>
                    <a:p>
                      <a:pPr marL="171450" lvl="0" indent="-171450">
                        <a:buFont typeface="Arial" panose="020B0604020202020204" pitchFamily="34" charset="0"/>
                        <a:buChar char="•"/>
                      </a:pPr>
                      <a:r>
                        <a:rPr lang="fr-FR" sz="800" kern="1200" dirty="0" err="1">
                          <a:solidFill>
                            <a:schemeClr val="dk1"/>
                          </a:solidFill>
                          <a:latin typeface="+mn-lt"/>
                          <a:ea typeface="+mn-ea"/>
                          <a:cs typeface="+mn-cs"/>
                        </a:rPr>
                        <a:t>Payment</a:t>
                      </a:r>
                      <a:r>
                        <a:rPr lang="fr-FR" sz="800" kern="1200" dirty="0">
                          <a:solidFill>
                            <a:schemeClr val="dk1"/>
                          </a:solidFill>
                          <a:latin typeface="+mn-lt"/>
                          <a:ea typeface="+mn-ea"/>
                          <a:cs typeface="+mn-cs"/>
                        </a:rPr>
                        <a:t> Insights</a:t>
                      </a:r>
                      <a:endParaRPr lang="en-US" sz="800" kern="1200" dirty="0">
                        <a:solidFill>
                          <a:schemeClr val="dk1"/>
                        </a:solidFill>
                        <a:latin typeface="+mn-lt"/>
                        <a:ea typeface="+mn-ea"/>
                        <a:cs typeface="+mn-cs"/>
                      </a:endParaRPr>
                    </a:p>
                    <a:p>
                      <a:pPr marL="171450" lvl="0" indent="-171450">
                        <a:buFont typeface="Arial" panose="020B0604020202020204" pitchFamily="34" charset="0"/>
                        <a:buChar char="•"/>
                      </a:pPr>
                      <a:r>
                        <a:rPr lang="fr-FR" sz="800" kern="1200" dirty="0" err="1">
                          <a:solidFill>
                            <a:schemeClr val="dk1"/>
                          </a:solidFill>
                          <a:latin typeface="+mn-lt"/>
                          <a:ea typeface="+mn-ea"/>
                          <a:cs typeface="+mn-cs"/>
                        </a:rPr>
                        <a:t>Principals</a:t>
                      </a:r>
                      <a:r>
                        <a:rPr lang="fr-FR" sz="800" kern="1200" dirty="0">
                          <a:solidFill>
                            <a:schemeClr val="dk1"/>
                          </a:solidFill>
                          <a:latin typeface="+mn-lt"/>
                          <a:ea typeface="+mn-ea"/>
                          <a:cs typeface="+mn-cs"/>
                        </a:rPr>
                        <a:t> &amp; Contacts</a:t>
                      </a:r>
                      <a:endParaRPr lang="en-US" sz="800" kern="1200" dirty="0">
                        <a:solidFill>
                          <a:schemeClr val="dk1"/>
                        </a:solidFill>
                        <a:latin typeface="+mn-lt"/>
                        <a:ea typeface="+mn-ea"/>
                        <a:cs typeface="+mn-cs"/>
                      </a:endParaRPr>
                    </a:p>
                    <a:p>
                      <a:pPr marL="171450" lvl="0" indent="-171450">
                        <a:buFont typeface="Arial" panose="020B0604020202020204" pitchFamily="34" charset="0"/>
                        <a:buChar char="•"/>
                      </a:pPr>
                      <a:r>
                        <a:rPr lang="fr-FR" sz="800" kern="1200" dirty="0" err="1">
                          <a:solidFill>
                            <a:schemeClr val="dk1"/>
                          </a:solidFill>
                          <a:latin typeface="+mn-lt"/>
                          <a:ea typeface="+mn-ea"/>
                          <a:cs typeface="+mn-cs"/>
                        </a:rPr>
                        <a:t>Filing</a:t>
                      </a:r>
                      <a:r>
                        <a:rPr lang="fr-FR" sz="800" kern="1200" dirty="0">
                          <a:solidFill>
                            <a:schemeClr val="dk1"/>
                          </a:solidFill>
                          <a:latin typeface="+mn-lt"/>
                          <a:ea typeface="+mn-ea"/>
                          <a:cs typeface="+mn-cs"/>
                        </a:rPr>
                        <a:t> &amp; Events</a:t>
                      </a:r>
                      <a:endParaRPr lang="en-US" sz="800" kern="1200" dirty="0">
                        <a:solidFill>
                          <a:schemeClr val="dk1"/>
                        </a:solidFill>
                        <a:latin typeface="+mn-lt"/>
                        <a:ea typeface="+mn-ea"/>
                        <a:cs typeface="+mn-cs"/>
                      </a:endParaRPr>
                    </a:p>
                    <a:p>
                      <a:pPr marL="171450" lvl="0" indent="-171450">
                        <a:buFont typeface="Arial" panose="020B0604020202020204" pitchFamily="34" charset="0"/>
                        <a:buChar char="•"/>
                      </a:pPr>
                      <a:r>
                        <a:rPr lang="fr-FR" sz="800" kern="1200" dirty="0" err="1">
                          <a:solidFill>
                            <a:schemeClr val="dk1"/>
                          </a:solidFill>
                          <a:latin typeface="+mn-lt"/>
                          <a:ea typeface="+mn-ea"/>
                          <a:cs typeface="+mn-cs"/>
                        </a:rPr>
                        <a:t>Company</a:t>
                      </a:r>
                      <a:r>
                        <a:rPr lang="fr-FR" sz="800" kern="1200" dirty="0">
                          <a:solidFill>
                            <a:schemeClr val="dk1"/>
                          </a:solidFill>
                          <a:latin typeface="+mn-lt"/>
                          <a:ea typeface="+mn-ea"/>
                          <a:cs typeface="+mn-cs"/>
                        </a:rPr>
                        <a:t> </a:t>
                      </a:r>
                      <a:r>
                        <a:rPr lang="fr-FR" sz="800" kern="1200" dirty="0" err="1">
                          <a:solidFill>
                            <a:schemeClr val="dk1"/>
                          </a:solidFill>
                          <a:latin typeface="+mn-lt"/>
                          <a:ea typeface="+mn-ea"/>
                          <a:cs typeface="+mn-cs"/>
                        </a:rPr>
                        <a:t>Entity</a:t>
                      </a:r>
                      <a:r>
                        <a:rPr lang="fr-FR" sz="800" kern="1200" dirty="0">
                          <a:solidFill>
                            <a:schemeClr val="dk1"/>
                          </a:solidFill>
                          <a:latin typeface="+mn-lt"/>
                          <a:ea typeface="+mn-ea"/>
                          <a:cs typeface="+mn-cs"/>
                        </a:rPr>
                        <a:t> </a:t>
                      </a:r>
                      <a:r>
                        <a:rPr lang="fr-FR" sz="800" kern="1200" dirty="0" err="1">
                          <a:solidFill>
                            <a:schemeClr val="dk1"/>
                          </a:solidFill>
                          <a:latin typeface="+mn-lt"/>
                          <a:ea typeface="+mn-ea"/>
                          <a:cs typeface="+mn-cs"/>
                        </a:rPr>
                        <a:t>Resolution</a:t>
                      </a:r>
                      <a:endParaRPr lang="en-US" sz="800" kern="1200" dirty="0">
                        <a:solidFill>
                          <a:schemeClr val="dk1"/>
                        </a:solidFill>
                        <a:latin typeface="+mn-lt"/>
                        <a:ea typeface="+mn-ea"/>
                        <a:cs typeface="+mn-cs"/>
                      </a:endParaRPr>
                    </a:p>
                    <a:p>
                      <a:pPr marL="171450" lvl="0" indent="-171450">
                        <a:buFont typeface="Arial" panose="020B0604020202020204" pitchFamily="34" charset="0"/>
                        <a:buChar char="•"/>
                      </a:pPr>
                      <a:r>
                        <a:rPr lang="fr-FR" sz="800" kern="1200" dirty="0" err="1">
                          <a:solidFill>
                            <a:schemeClr val="dk1"/>
                          </a:solidFill>
                          <a:latin typeface="+mn-lt"/>
                          <a:ea typeface="+mn-ea"/>
                          <a:cs typeface="+mn-cs"/>
                        </a:rPr>
                        <a:t>Company</a:t>
                      </a:r>
                      <a:r>
                        <a:rPr lang="fr-FR" sz="800" kern="1200" dirty="0">
                          <a:solidFill>
                            <a:schemeClr val="dk1"/>
                          </a:solidFill>
                          <a:latin typeface="+mn-lt"/>
                          <a:ea typeface="+mn-ea"/>
                          <a:cs typeface="+mn-cs"/>
                        </a:rPr>
                        <a:t> Information</a:t>
                      </a:r>
                      <a:endParaRPr lang="en-US" sz="800" kern="1200" dirty="0">
                        <a:solidFill>
                          <a:schemeClr val="dk1"/>
                        </a:solidFill>
                        <a:latin typeface="+mn-lt"/>
                        <a:ea typeface="+mn-ea"/>
                        <a:cs typeface="+mn-cs"/>
                      </a:endParaRPr>
                    </a:p>
                    <a:p>
                      <a:pPr marL="171450" lvl="0" indent="-171450">
                        <a:buFont typeface="Arial" panose="020B0604020202020204" pitchFamily="34" charset="0"/>
                        <a:buChar char="•"/>
                      </a:pPr>
                      <a:r>
                        <a:rPr lang="fr-FR" sz="800" kern="1200" dirty="0">
                          <a:solidFill>
                            <a:schemeClr val="dk1"/>
                          </a:solidFill>
                          <a:latin typeface="+mn-lt"/>
                          <a:ea typeface="+mn-ea"/>
                          <a:cs typeface="+mn-cs"/>
                        </a:rPr>
                        <a:t>Diversity Insights</a:t>
                      </a:r>
                      <a:endParaRPr lang="en-US" sz="800" kern="1200" dirty="0">
                        <a:solidFill>
                          <a:schemeClr val="dk1"/>
                        </a:solidFill>
                        <a:latin typeface="+mn-lt"/>
                        <a:ea typeface="+mn-ea"/>
                        <a:cs typeface="+mn-cs"/>
                      </a:endParaRPr>
                    </a:p>
                    <a:p>
                      <a:pPr marL="171450" lvl="0" indent="-171450">
                        <a:buFont typeface="Arial" panose="020B0604020202020204" pitchFamily="34" charset="0"/>
                        <a:buChar char="•"/>
                      </a:pPr>
                      <a:r>
                        <a:rPr lang="fr-FR" sz="800" kern="1200" dirty="0">
                          <a:solidFill>
                            <a:schemeClr val="dk1"/>
                          </a:solidFill>
                          <a:latin typeface="+mn-lt"/>
                          <a:ea typeface="+mn-ea"/>
                          <a:cs typeface="+mn-cs"/>
                        </a:rPr>
                        <a:t>Financial Risk Insights</a:t>
                      </a:r>
                      <a:endParaRPr lang="en-US" sz="800" kern="1200" dirty="0">
                        <a:solidFill>
                          <a:schemeClr val="dk1"/>
                        </a:solidFill>
                        <a:latin typeface="+mn-lt"/>
                        <a:ea typeface="+mn-ea"/>
                        <a:cs typeface="+mn-cs"/>
                      </a:endParaRPr>
                    </a:p>
                    <a:p>
                      <a:pPr marL="171450" lvl="0" indent="-171450">
                        <a:buFont typeface="Arial" panose="020B0604020202020204" pitchFamily="34" charset="0"/>
                        <a:buChar char="•"/>
                      </a:pPr>
                      <a:r>
                        <a:rPr lang="fr-FR" sz="800" kern="1200" dirty="0" err="1">
                          <a:solidFill>
                            <a:schemeClr val="dk1"/>
                          </a:solidFill>
                          <a:latin typeface="+mn-lt"/>
                          <a:ea typeface="+mn-ea"/>
                          <a:cs typeface="+mn-cs"/>
                        </a:rPr>
                        <a:t>Company</a:t>
                      </a:r>
                      <a:r>
                        <a:rPr lang="fr-FR" sz="800" kern="1200" dirty="0">
                          <a:solidFill>
                            <a:schemeClr val="dk1"/>
                          </a:solidFill>
                          <a:latin typeface="+mn-lt"/>
                          <a:ea typeface="+mn-ea"/>
                          <a:cs typeface="+mn-cs"/>
                        </a:rPr>
                        <a:t> News</a:t>
                      </a:r>
                      <a:endParaRPr lang="en-US" sz="800" kern="1200" dirty="0">
                        <a:solidFill>
                          <a:schemeClr val="dk1"/>
                        </a:solidFill>
                        <a:latin typeface="+mn-lt"/>
                        <a:ea typeface="+mn-ea"/>
                        <a:cs typeface="+mn-cs"/>
                      </a:endParaRPr>
                    </a:p>
                    <a:p>
                      <a:pPr marL="171450" lvl="0" indent="-171450">
                        <a:buFont typeface="Arial" panose="020B0604020202020204" pitchFamily="34" charset="0"/>
                        <a:buChar char="•"/>
                      </a:pPr>
                      <a:r>
                        <a:rPr lang="fr-FR" sz="800" kern="1200" dirty="0" err="1">
                          <a:solidFill>
                            <a:schemeClr val="dk1"/>
                          </a:solidFill>
                          <a:latin typeface="+mn-lt"/>
                          <a:ea typeface="+mn-ea"/>
                          <a:cs typeface="+mn-cs"/>
                        </a:rPr>
                        <a:t>Industry</a:t>
                      </a:r>
                      <a:r>
                        <a:rPr lang="fr-FR" sz="800" kern="1200" dirty="0">
                          <a:solidFill>
                            <a:schemeClr val="dk1"/>
                          </a:solidFill>
                          <a:latin typeface="+mn-lt"/>
                          <a:ea typeface="+mn-ea"/>
                          <a:cs typeface="+mn-cs"/>
                        </a:rPr>
                        <a:t> Profile</a:t>
                      </a:r>
                      <a:endParaRPr lang="fr-FR" sz="800" dirty="0"/>
                    </a:p>
                  </a:txBody>
                  <a:tcPr anchor="ctr"/>
                </a:tc>
                <a:tc>
                  <a:txBody>
                    <a:bodyPr/>
                    <a:lstStyle/>
                    <a:p>
                      <a:endParaRPr lang="fr-FR" dirty="0"/>
                    </a:p>
                  </a:txBody>
                  <a:tcPr/>
                </a:tc>
                <a:extLst>
                  <a:ext uri="{0D108BD9-81ED-4DB2-BD59-A6C34878D82A}">
                    <a16:rowId xmlns:a16="http://schemas.microsoft.com/office/drawing/2014/main" val="1173142889"/>
                  </a:ext>
                </a:extLst>
              </a:tr>
            </a:tbl>
          </a:graphicData>
        </a:graphic>
      </p:graphicFrame>
      <p:sp>
        <p:nvSpPr>
          <p:cNvPr id="37" name="ZoneTexte 36">
            <a:extLst>
              <a:ext uri="{FF2B5EF4-FFF2-40B4-BE49-F238E27FC236}">
                <a16:creationId xmlns:a16="http://schemas.microsoft.com/office/drawing/2014/main" id="{EB0B7BA7-A45F-47B7-B424-5D4EF11ABF7D}"/>
              </a:ext>
            </a:extLst>
          </p:cNvPr>
          <p:cNvSpPr txBox="1"/>
          <p:nvPr/>
        </p:nvSpPr>
        <p:spPr>
          <a:xfrm>
            <a:off x="8008364" y="2516587"/>
            <a:ext cx="1434175" cy="312073"/>
          </a:xfrm>
          <a:prstGeom prst="rect">
            <a:avLst/>
          </a:prstGeom>
          <a:solidFill>
            <a:schemeClr val="bg1"/>
          </a:solidFill>
          <a:ln w="19050">
            <a:solidFill>
              <a:schemeClr val="accent6">
                <a:lumMod val="75000"/>
              </a:schemeClr>
            </a:solidFill>
          </a:ln>
        </p:spPr>
        <p:txBody>
          <a:bodyPr wrap="none" rtlCol="0">
            <a:spAutoFit/>
          </a:bodyPr>
          <a:lstStyle/>
          <a:p>
            <a:r>
              <a:rPr lang="fr-FR" dirty="0"/>
              <a:t>Connexion </a:t>
            </a:r>
            <a:r>
              <a:rPr lang="fr-FR" dirty="0" err="1"/>
              <a:t>token</a:t>
            </a:r>
            <a:endParaRPr lang="fr-FR" dirty="0"/>
          </a:p>
        </p:txBody>
      </p:sp>
      <p:cxnSp>
        <p:nvCxnSpPr>
          <p:cNvPr id="39" name="Connecteur droit avec flèche 38">
            <a:extLst>
              <a:ext uri="{FF2B5EF4-FFF2-40B4-BE49-F238E27FC236}">
                <a16:creationId xmlns:a16="http://schemas.microsoft.com/office/drawing/2014/main" id="{1602BC47-8F1B-4262-B372-EBBEF30CCB0D}"/>
              </a:ext>
            </a:extLst>
          </p:cNvPr>
          <p:cNvCxnSpPr>
            <a:cxnSpLocks/>
            <a:stCxn id="37" idx="1"/>
          </p:cNvCxnSpPr>
          <p:nvPr/>
        </p:nvCxnSpPr>
        <p:spPr>
          <a:xfrm flipH="1" flipV="1">
            <a:off x="6209970" y="2205846"/>
            <a:ext cx="1798394" cy="46677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0" name="ZoneTexte 39">
            <a:extLst>
              <a:ext uri="{FF2B5EF4-FFF2-40B4-BE49-F238E27FC236}">
                <a16:creationId xmlns:a16="http://schemas.microsoft.com/office/drawing/2014/main" id="{9DE4871D-155D-4508-A54D-7D5B7F29FED2}"/>
              </a:ext>
            </a:extLst>
          </p:cNvPr>
          <p:cNvSpPr txBox="1"/>
          <p:nvPr/>
        </p:nvSpPr>
        <p:spPr>
          <a:xfrm>
            <a:off x="8871164" y="2170346"/>
            <a:ext cx="561372" cy="312073"/>
          </a:xfrm>
          <a:prstGeom prst="rect">
            <a:avLst/>
          </a:prstGeom>
          <a:solidFill>
            <a:schemeClr val="bg1"/>
          </a:solidFill>
          <a:ln w="19050">
            <a:solidFill>
              <a:schemeClr val="accent6">
                <a:lumMod val="75000"/>
              </a:schemeClr>
            </a:solidFill>
          </a:ln>
        </p:spPr>
        <p:txBody>
          <a:bodyPr wrap="none" rtlCol="0">
            <a:spAutoFit/>
          </a:bodyPr>
          <a:lstStyle/>
          <a:p>
            <a:r>
              <a:rPr lang="fr-FR" dirty="0"/>
              <a:t>Duns</a:t>
            </a:r>
          </a:p>
        </p:txBody>
      </p:sp>
      <p:cxnSp>
        <p:nvCxnSpPr>
          <p:cNvPr id="41" name="Connecteur droit avec flèche 40">
            <a:extLst>
              <a:ext uri="{FF2B5EF4-FFF2-40B4-BE49-F238E27FC236}">
                <a16:creationId xmlns:a16="http://schemas.microsoft.com/office/drawing/2014/main" id="{5723E25E-ED19-4AF3-A379-98307924793C}"/>
              </a:ext>
            </a:extLst>
          </p:cNvPr>
          <p:cNvCxnSpPr>
            <a:cxnSpLocks/>
          </p:cNvCxnSpPr>
          <p:nvPr/>
        </p:nvCxnSpPr>
        <p:spPr>
          <a:xfrm flipH="1" flipV="1">
            <a:off x="8150513" y="1989961"/>
            <a:ext cx="720652" cy="21588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3" name="Image 2">
            <a:extLst>
              <a:ext uri="{FF2B5EF4-FFF2-40B4-BE49-F238E27FC236}">
                <a16:creationId xmlns:a16="http://schemas.microsoft.com/office/drawing/2014/main" id="{530046DF-F3B3-4904-A9BF-62890A269ABB}"/>
              </a:ext>
            </a:extLst>
          </p:cNvPr>
          <p:cNvPicPr>
            <a:picLocks noChangeAspect="1"/>
          </p:cNvPicPr>
          <p:nvPr/>
        </p:nvPicPr>
        <p:blipFill>
          <a:blip r:embed="rId5"/>
          <a:stretch>
            <a:fillRect/>
          </a:stretch>
        </p:blipFill>
        <p:spPr>
          <a:xfrm>
            <a:off x="4833189" y="3969122"/>
            <a:ext cx="2528741" cy="2031763"/>
          </a:xfrm>
          <a:prstGeom prst="rect">
            <a:avLst/>
          </a:prstGeom>
        </p:spPr>
      </p:pic>
    </p:spTree>
    <p:extLst>
      <p:ext uri="{BB962C8B-B14F-4D97-AF65-F5344CB8AC3E}">
        <p14:creationId xmlns:p14="http://schemas.microsoft.com/office/powerpoint/2010/main" val="3229968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CD2110-37FB-46CF-83F2-0A6CEF01A255}"/>
              </a:ext>
            </a:extLst>
          </p:cNvPr>
          <p:cNvSpPr/>
          <p:nvPr/>
        </p:nvSpPr>
        <p:spPr>
          <a:xfrm>
            <a:off x="373061" y="854410"/>
            <a:ext cx="9625012" cy="3608167"/>
          </a:xfrm>
          <a:prstGeom prst="rect">
            <a:avLst/>
          </a:prstGeom>
        </p:spPr>
        <p:txBody>
          <a:bodyPr wrap="square">
            <a:spAutoFit/>
          </a:bodyPr>
          <a:lstStyle/>
          <a:p>
            <a:endParaRPr lang="en-US" b="1" dirty="0">
              <a:solidFill>
                <a:srgbClr val="005172"/>
              </a:solidFill>
              <a:latin typeface="Open Sans"/>
            </a:endParaRPr>
          </a:p>
          <a:p>
            <a:endParaRPr lang="en-US" b="1" dirty="0">
              <a:solidFill>
                <a:srgbClr val="005172"/>
              </a:solidFill>
              <a:latin typeface="Open Sans"/>
            </a:endParaRPr>
          </a:p>
          <a:p>
            <a:endParaRPr lang="en-US" b="1" dirty="0">
              <a:solidFill>
                <a:srgbClr val="005172"/>
              </a:solidFill>
              <a:latin typeface="Open Sans"/>
            </a:endParaRPr>
          </a:p>
          <a:p>
            <a:r>
              <a:rPr lang="en-US" b="1" dirty="0">
                <a:solidFill>
                  <a:srgbClr val="005172"/>
                </a:solidFill>
                <a:latin typeface="Open Sans"/>
              </a:rPr>
              <a:t>Standard Data Blocks</a:t>
            </a:r>
          </a:p>
          <a:p>
            <a:pPr marL="285750" indent="-285750">
              <a:buFont typeface="Arial" panose="020B0604020202020204" pitchFamily="34" charset="0"/>
              <a:buChar char="•"/>
            </a:pPr>
            <a:r>
              <a:rPr lang="en-US" dirty="0">
                <a:solidFill>
                  <a:srgbClr val="002E41"/>
                </a:solidFill>
                <a:latin typeface="Open Sans"/>
              </a:rPr>
              <a:t>Enables you to retrieve data on a specific entity or category. </a:t>
            </a:r>
          </a:p>
          <a:p>
            <a:endParaRPr lang="en-US" dirty="0">
              <a:solidFill>
                <a:srgbClr val="002E41"/>
              </a:solidFill>
              <a:latin typeface="Open Sans"/>
            </a:endParaRPr>
          </a:p>
          <a:p>
            <a:pPr marL="285750" indent="-285750">
              <a:buFont typeface="Arial" panose="020B0604020202020204" pitchFamily="34" charset="0"/>
              <a:buChar char="•"/>
            </a:pPr>
            <a:r>
              <a:rPr lang="en-US" dirty="0">
                <a:solidFill>
                  <a:srgbClr val="002E41"/>
                </a:solidFill>
                <a:latin typeface="Open Sans"/>
              </a:rPr>
              <a:t>In a single online API request, multiple data blocks can be pulled. </a:t>
            </a:r>
          </a:p>
          <a:p>
            <a:endParaRPr lang="en-US" dirty="0">
              <a:solidFill>
                <a:srgbClr val="002E41"/>
              </a:solidFill>
              <a:latin typeface="Open Sans"/>
            </a:endParaRPr>
          </a:p>
          <a:p>
            <a:pPr marL="285750" indent="-285750">
              <a:buFont typeface="Arial" panose="020B0604020202020204" pitchFamily="34" charset="0"/>
              <a:buChar char="•"/>
            </a:pPr>
            <a:r>
              <a:rPr lang="en-US" dirty="0">
                <a:solidFill>
                  <a:srgbClr val="002E41"/>
                </a:solidFill>
                <a:latin typeface="Open Sans"/>
              </a:rPr>
              <a:t>Monitoring and Batch are supported for all elements of standard data blocks.</a:t>
            </a:r>
          </a:p>
          <a:p>
            <a:endParaRPr lang="en-US" b="1" dirty="0">
              <a:solidFill>
                <a:srgbClr val="005172"/>
              </a:solidFill>
              <a:latin typeface="Open Sans"/>
              <a:sym typeface="Wingdings" panose="05000000000000000000" pitchFamily="2" charset="2"/>
            </a:endParaRPr>
          </a:p>
          <a:p>
            <a:r>
              <a:rPr lang="en-US" b="1" dirty="0">
                <a:solidFill>
                  <a:srgbClr val="005172"/>
                </a:solidFill>
                <a:latin typeface="Open Sans"/>
                <a:sym typeface="Wingdings" panose="05000000000000000000" pitchFamily="2" charset="2"/>
              </a:rPr>
              <a:t>Documentation</a:t>
            </a:r>
          </a:p>
          <a:p>
            <a:pPr marL="285750" indent="-285750">
              <a:buFont typeface="Arial" panose="020B0604020202020204" pitchFamily="34" charset="0"/>
              <a:buChar char="•"/>
            </a:pPr>
            <a:r>
              <a:rPr lang="en-US" dirty="0">
                <a:solidFill>
                  <a:srgbClr val="005172"/>
                </a:solidFill>
                <a:latin typeface="Open Sans"/>
              </a:rPr>
              <a:t>List of Data Blocks and definition </a:t>
            </a:r>
          </a:p>
          <a:p>
            <a:pPr marL="285750" indent="-285750">
              <a:buFont typeface="Arial" panose="020B0604020202020204" pitchFamily="34" charset="0"/>
              <a:buChar char="•"/>
            </a:pPr>
            <a:r>
              <a:rPr lang="en-US" dirty="0">
                <a:solidFill>
                  <a:srgbClr val="005172"/>
                </a:solidFill>
                <a:latin typeface="Open Sans"/>
              </a:rPr>
              <a:t>Generate the API specification and the full Path</a:t>
            </a:r>
          </a:p>
          <a:p>
            <a:r>
              <a:rPr lang="en-US" dirty="0">
                <a:solidFill>
                  <a:srgbClr val="005172"/>
                </a:solidFill>
                <a:latin typeface="Open Sans"/>
              </a:rPr>
              <a:t>	</a:t>
            </a:r>
            <a:r>
              <a:rPr lang="en-US" dirty="0">
                <a:solidFill>
                  <a:srgbClr val="005172"/>
                </a:solidFill>
                <a:latin typeface="Open Sans"/>
                <a:sym typeface="Wingdings" panose="05000000000000000000" pitchFamily="2" charset="2"/>
              </a:rPr>
              <a:t> </a:t>
            </a:r>
            <a:r>
              <a:rPr lang="en-US" dirty="0">
                <a:solidFill>
                  <a:srgbClr val="002E41"/>
                </a:solidFill>
                <a:latin typeface="Open Sans"/>
                <a:hlinkClick r:id="rId3"/>
              </a:rPr>
              <a:t>https://directplus.documentation.dnb.com/DataBlocks.html</a:t>
            </a:r>
            <a:endParaRPr lang="en-US" dirty="0">
              <a:solidFill>
                <a:srgbClr val="002E41"/>
              </a:solidFill>
              <a:latin typeface="Open Sans"/>
            </a:endParaRPr>
          </a:p>
          <a:p>
            <a:r>
              <a:rPr lang="en-US" b="1" dirty="0">
                <a:solidFill>
                  <a:srgbClr val="005172"/>
                </a:solidFill>
                <a:latin typeface="Open Sans"/>
              </a:rPr>
              <a:t> </a:t>
            </a:r>
          </a:p>
          <a:p>
            <a:endParaRPr lang="en-US" b="0" i="0" dirty="0">
              <a:solidFill>
                <a:srgbClr val="002E41"/>
              </a:solidFill>
              <a:effectLst/>
              <a:latin typeface="Open Sans"/>
            </a:endParaRPr>
          </a:p>
        </p:txBody>
      </p:sp>
      <p:sp>
        <p:nvSpPr>
          <p:cNvPr id="9" name="Titre 2"/>
          <p:cNvSpPr txBox="1">
            <a:spLocks/>
          </p:cNvSpPr>
          <p:nvPr/>
        </p:nvSpPr>
        <p:spPr>
          <a:xfrm>
            <a:off x="176028" y="258115"/>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600" b="1" dirty="0" err="1">
                <a:solidFill>
                  <a:schemeClr val="bg2">
                    <a:lumMod val="75000"/>
                  </a:schemeClr>
                </a:solidFill>
              </a:rPr>
              <a:t>Enrichment</a:t>
            </a:r>
            <a:r>
              <a:rPr lang="fr-FR" sz="3600" b="1" dirty="0">
                <a:solidFill>
                  <a:schemeClr val="bg2">
                    <a:lumMod val="75000"/>
                  </a:schemeClr>
                </a:solidFill>
              </a:rPr>
              <a:t> – List of </a:t>
            </a:r>
            <a:r>
              <a:rPr lang="fr-FR" sz="3600" b="1" dirty="0" err="1">
                <a:solidFill>
                  <a:schemeClr val="bg2">
                    <a:lumMod val="75000"/>
                  </a:schemeClr>
                </a:solidFill>
              </a:rPr>
              <a:t>DataBlocks</a:t>
            </a:r>
            <a:r>
              <a:rPr lang="fr-FR" sz="3600" b="1" dirty="0">
                <a:solidFill>
                  <a:schemeClr val="bg2">
                    <a:lumMod val="75000"/>
                  </a:schemeClr>
                </a:solidFill>
              </a:rPr>
              <a:t> and </a:t>
            </a:r>
            <a:r>
              <a:rPr lang="fr-FR" sz="3600" b="1" dirty="0" err="1">
                <a:solidFill>
                  <a:schemeClr val="bg2">
                    <a:lumMod val="75000"/>
                  </a:schemeClr>
                </a:solidFill>
              </a:rPr>
              <a:t>Definition</a:t>
            </a:r>
            <a:endParaRPr lang="en-US" sz="3600" b="1" dirty="0">
              <a:solidFill>
                <a:schemeClr val="bg2">
                  <a:lumMod val="75000"/>
                </a:schemeClr>
              </a:solidFill>
            </a:endParaRPr>
          </a:p>
        </p:txBody>
      </p:sp>
    </p:spTree>
    <p:extLst>
      <p:ext uri="{BB962C8B-B14F-4D97-AF65-F5344CB8AC3E}">
        <p14:creationId xmlns:p14="http://schemas.microsoft.com/office/powerpoint/2010/main" val="4055788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D7B2F-9E14-4E34-B395-C5E502B5552A}"/>
              </a:ext>
            </a:extLst>
          </p:cNvPr>
          <p:cNvSpPr>
            <a:spLocks noGrp="1"/>
          </p:cNvSpPr>
          <p:nvPr>
            <p:ph type="title"/>
          </p:nvPr>
        </p:nvSpPr>
        <p:spPr/>
        <p:txBody>
          <a:bodyPr/>
          <a:lstStyle/>
          <a:p>
            <a:r>
              <a:rPr lang="fr-BE" dirty="0"/>
              <a:t> </a:t>
            </a:r>
          </a:p>
        </p:txBody>
      </p:sp>
      <p:sp>
        <p:nvSpPr>
          <p:cNvPr id="3" name="Espace réservé du contenu 2">
            <a:extLst>
              <a:ext uri="{FF2B5EF4-FFF2-40B4-BE49-F238E27FC236}">
                <a16:creationId xmlns:a16="http://schemas.microsoft.com/office/drawing/2014/main" id="{3797DE7E-F0EF-4792-83EB-1D2D2928FE64}"/>
              </a:ext>
            </a:extLst>
          </p:cNvPr>
          <p:cNvSpPr>
            <a:spLocks noGrp="1"/>
          </p:cNvSpPr>
          <p:nvPr>
            <p:ph idx="1"/>
          </p:nvPr>
        </p:nvSpPr>
        <p:spPr/>
        <p:txBody>
          <a:bodyPr/>
          <a:lstStyle/>
          <a:p>
            <a:pPr marL="0" indent="0">
              <a:buNone/>
            </a:pPr>
            <a:r>
              <a:rPr lang="fr-BE" dirty="0"/>
              <a:t> </a:t>
            </a:r>
          </a:p>
        </p:txBody>
      </p:sp>
      <p:sp>
        <p:nvSpPr>
          <p:cNvPr id="34" name="Rectangle : coins arrondis 33">
            <a:extLst>
              <a:ext uri="{FF2B5EF4-FFF2-40B4-BE49-F238E27FC236}">
                <a16:creationId xmlns:a16="http://schemas.microsoft.com/office/drawing/2014/main" id="{022E691E-7F70-4FF2-ACBD-4F74A8E8C4D9}"/>
              </a:ext>
            </a:extLst>
          </p:cNvPr>
          <p:cNvSpPr/>
          <p:nvPr/>
        </p:nvSpPr>
        <p:spPr>
          <a:xfrm>
            <a:off x="6403114" y="2374367"/>
            <a:ext cx="4009122" cy="250059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75000"/>
                </a:schemeClr>
              </a:solidFill>
            </a:endParaRPr>
          </a:p>
        </p:txBody>
      </p:sp>
      <p:sp>
        <p:nvSpPr>
          <p:cNvPr id="35" name="Rectangle : coins arrondis 34">
            <a:extLst>
              <a:ext uri="{FF2B5EF4-FFF2-40B4-BE49-F238E27FC236}">
                <a16:creationId xmlns:a16="http://schemas.microsoft.com/office/drawing/2014/main" id="{48422211-FCC2-4707-983F-62864C75E616}"/>
              </a:ext>
            </a:extLst>
          </p:cNvPr>
          <p:cNvSpPr/>
          <p:nvPr/>
        </p:nvSpPr>
        <p:spPr>
          <a:xfrm>
            <a:off x="350524" y="2339729"/>
            <a:ext cx="3378296" cy="250059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lumMod val="75000"/>
                </a:schemeClr>
              </a:solidFill>
            </a:endParaRPr>
          </a:p>
        </p:txBody>
      </p:sp>
      <p:sp>
        <p:nvSpPr>
          <p:cNvPr id="36" name="Titre 2">
            <a:extLst>
              <a:ext uri="{FF2B5EF4-FFF2-40B4-BE49-F238E27FC236}">
                <a16:creationId xmlns:a16="http://schemas.microsoft.com/office/drawing/2014/main" id="{4C3F9761-6DB1-45A6-B901-C416C7F2D393}"/>
              </a:ext>
            </a:extLst>
          </p:cNvPr>
          <p:cNvSpPr txBox="1">
            <a:spLocks/>
          </p:cNvSpPr>
          <p:nvPr/>
        </p:nvSpPr>
        <p:spPr>
          <a:xfrm>
            <a:off x="145458" y="18590"/>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600" b="1" dirty="0" err="1">
                <a:solidFill>
                  <a:schemeClr val="bg2">
                    <a:lumMod val="75000"/>
                  </a:schemeClr>
                </a:solidFill>
              </a:rPr>
              <a:t>Enrichment</a:t>
            </a:r>
            <a:r>
              <a:rPr lang="fr-FR" sz="3600" b="1" dirty="0">
                <a:solidFill>
                  <a:schemeClr val="bg2">
                    <a:lumMod val="75000"/>
                  </a:schemeClr>
                </a:solidFill>
              </a:rPr>
              <a:t> – </a:t>
            </a:r>
            <a:r>
              <a:rPr lang="fr-FR" sz="3600" b="1" dirty="0" err="1">
                <a:solidFill>
                  <a:schemeClr val="bg2">
                    <a:lumMod val="75000"/>
                  </a:schemeClr>
                </a:solidFill>
              </a:rPr>
              <a:t>differents</a:t>
            </a:r>
            <a:r>
              <a:rPr lang="fr-FR" sz="3600" b="1" dirty="0">
                <a:solidFill>
                  <a:schemeClr val="bg2">
                    <a:lumMod val="75000"/>
                  </a:schemeClr>
                </a:solidFill>
              </a:rPr>
              <a:t> calls</a:t>
            </a:r>
            <a:endParaRPr lang="fr-FR" sz="3600" b="1" dirty="0">
              <a:solidFill>
                <a:schemeClr val="bg2">
                  <a:lumMod val="75000"/>
                </a:schemeClr>
              </a:solidFill>
              <a:latin typeface="+mn-lt"/>
              <a:ea typeface="+mn-ea"/>
              <a:cs typeface="+mn-cs"/>
            </a:endParaRPr>
          </a:p>
        </p:txBody>
      </p:sp>
      <p:sp>
        <p:nvSpPr>
          <p:cNvPr id="37" name="ZoneTexte 36">
            <a:extLst>
              <a:ext uri="{FF2B5EF4-FFF2-40B4-BE49-F238E27FC236}">
                <a16:creationId xmlns:a16="http://schemas.microsoft.com/office/drawing/2014/main" id="{B84F0C16-50D8-4E8B-91E7-AAB7CF779A9B}"/>
              </a:ext>
            </a:extLst>
          </p:cNvPr>
          <p:cNvSpPr txBox="1"/>
          <p:nvPr/>
        </p:nvSpPr>
        <p:spPr>
          <a:xfrm>
            <a:off x="83455" y="607421"/>
            <a:ext cx="10795683" cy="1410771"/>
          </a:xfrm>
          <a:prstGeom prst="rect">
            <a:avLst/>
          </a:prstGeom>
          <a:noFill/>
        </p:spPr>
        <p:txBody>
          <a:bodyPr wrap="square" rtlCol="0">
            <a:spAutoFit/>
          </a:bodyPr>
          <a:lstStyle/>
          <a:p>
            <a:pPr algn="just"/>
            <a:r>
              <a:rPr lang="en-US" dirty="0">
                <a:solidFill>
                  <a:srgbClr val="005172"/>
                </a:solidFill>
                <a:latin typeface="Open Sans"/>
              </a:rPr>
              <a:t>Some data may not be present in the Duns of the division that you are querying. In fact, some data will only be present at the level of its headquarters Duns</a:t>
            </a:r>
            <a:r>
              <a:rPr lang="fr-FR" dirty="0">
                <a:solidFill>
                  <a:srgbClr val="005172"/>
                </a:solidFill>
                <a:latin typeface="Open Sans"/>
              </a:rPr>
              <a:t>.</a:t>
            </a:r>
          </a:p>
          <a:p>
            <a:pPr algn="just"/>
            <a:endParaRPr lang="fr-FR" dirty="0">
              <a:solidFill>
                <a:srgbClr val="005172"/>
              </a:solidFill>
              <a:latin typeface="Open Sans"/>
            </a:endParaRPr>
          </a:p>
          <a:p>
            <a:pPr algn="just"/>
            <a:r>
              <a:rPr lang="fr-FR" b="1" u="sng" dirty="0">
                <a:solidFill>
                  <a:srgbClr val="005172"/>
                </a:solidFill>
                <a:latin typeface="Open Sans"/>
              </a:rPr>
              <a:t>Example : </a:t>
            </a:r>
          </a:p>
          <a:p>
            <a:pPr marL="285750" indent="-285750" algn="just">
              <a:buFont typeface="Arial" panose="020B0604020202020204" pitchFamily="34" charset="0"/>
              <a:buChar char="•"/>
            </a:pPr>
            <a:r>
              <a:rPr lang="en-US" dirty="0">
                <a:solidFill>
                  <a:srgbClr val="005172"/>
                </a:solidFill>
                <a:latin typeface="Open Sans"/>
              </a:rPr>
              <a:t>If you query the Duns of </a:t>
            </a:r>
            <a:r>
              <a:rPr lang="en-US" dirty="0" err="1">
                <a:solidFill>
                  <a:srgbClr val="005172"/>
                </a:solidFill>
                <a:latin typeface="Open Sans"/>
              </a:rPr>
              <a:t>Altares</a:t>
            </a:r>
            <a:r>
              <a:rPr lang="en-US" dirty="0">
                <a:solidFill>
                  <a:srgbClr val="005172"/>
                </a:solidFill>
                <a:latin typeface="Open Sans"/>
              </a:rPr>
              <a:t>’ Division in Lyon for Risk data (Financial Strength Insights), I will not get any Risk data. </a:t>
            </a:r>
          </a:p>
          <a:p>
            <a:pPr marL="285750" indent="-285750" algn="just">
              <a:buFont typeface="Arial" panose="020B0604020202020204" pitchFamily="34" charset="0"/>
              <a:buChar char="•"/>
            </a:pPr>
            <a:r>
              <a:rPr lang="en-US" dirty="0">
                <a:solidFill>
                  <a:srgbClr val="005172"/>
                </a:solidFill>
                <a:latin typeface="Open Sans"/>
              </a:rPr>
              <a:t>To get this Risk data, you have to query the Duns of its headquarters in Colombes </a:t>
            </a:r>
            <a:endParaRPr lang="fr-FR" dirty="0">
              <a:solidFill>
                <a:srgbClr val="005172"/>
              </a:solidFill>
              <a:latin typeface="Open Sans"/>
            </a:endParaRPr>
          </a:p>
        </p:txBody>
      </p:sp>
      <p:sp>
        <p:nvSpPr>
          <p:cNvPr id="38" name="Rectangle 37">
            <a:extLst>
              <a:ext uri="{FF2B5EF4-FFF2-40B4-BE49-F238E27FC236}">
                <a16:creationId xmlns:a16="http://schemas.microsoft.com/office/drawing/2014/main" id="{CF52F8C2-E072-4745-9492-623D287B2A72}"/>
              </a:ext>
            </a:extLst>
          </p:cNvPr>
          <p:cNvSpPr/>
          <p:nvPr/>
        </p:nvSpPr>
        <p:spPr>
          <a:xfrm>
            <a:off x="608263" y="2920909"/>
            <a:ext cx="2882712" cy="41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39" name="Rectangle 38">
            <a:extLst>
              <a:ext uri="{FF2B5EF4-FFF2-40B4-BE49-F238E27FC236}">
                <a16:creationId xmlns:a16="http://schemas.microsoft.com/office/drawing/2014/main" id="{926E9F4A-BE36-4A53-A6A6-E56A7B8B19BA}"/>
              </a:ext>
            </a:extLst>
          </p:cNvPr>
          <p:cNvSpPr/>
          <p:nvPr/>
        </p:nvSpPr>
        <p:spPr>
          <a:xfrm>
            <a:off x="608263" y="3333809"/>
            <a:ext cx="2882712" cy="1305877"/>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a:extLst>
              <a:ext uri="{FF2B5EF4-FFF2-40B4-BE49-F238E27FC236}">
                <a16:creationId xmlns:a16="http://schemas.microsoft.com/office/drawing/2014/main" id="{11B790CF-85AC-4983-8F8C-3E4738CF1773}"/>
              </a:ext>
            </a:extLst>
          </p:cNvPr>
          <p:cNvSpPr txBox="1"/>
          <p:nvPr/>
        </p:nvSpPr>
        <p:spPr>
          <a:xfrm>
            <a:off x="1212304" y="2961480"/>
            <a:ext cx="1955792" cy="312073"/>
          </a:xfrm>
          <a:prstGeom prst="rect">
            <a:avLst/>
          </a:prstGeom>
          <a:noFill/>
        </p:spPr>
        <p:txBody>
          <a:bodyPr wrap="none" rtlCol="0">
            <a:spAutoFit/>
          </a:bodyPr>
          <a:lstStyle/>
          <a:p>
            <a:r>
              <a:rPr lang="fr-FR" b="1" dirty="0" err="1">
                <a:solidFill>
                  <a:schemeClr val="bg1"/>
                </a:solidFill>
              </a:rPr>
              <a:t>DataBlocks</a:t>
            </a:r>
            <a:r>
              <a:rPr lang="fr-FR" b="1" dirty="0">
                <a:solidFill>
                  <a:schemeClr val="bg1"/>
                </a:solidFill>
              </a:rPr>
              <a:t> « All duns »</a:t>
            </a:r>
          </a:p>
        </p:txBody>
      </p:sp>
      <p:sp>
        <p:nvSpPr>
          <p:cNvPr id="41" name="Rectangle 40">
            <a:extLst>
              <a:ext uri="{FF2B5EF4-FFF2-40B4-BE49-F238E27FC236}">
                <a16:creationId xmlns:a16="http://schemas.microsoft.com/office/drawing/2014/main" id="{2EF3987E-5FDD-48A8-947D-94B372198AE5}"/>
              </a:ext>
            </a:extLst>
          </p:cNvPr>
          <p:cNvSpPr/>
          <p:nvPr/>
        </p:nvSpPr>
        <p:spPr>
          <a:xfrm>
            <a:off x="7032619" y="2920909"/>
            <a:ext cx="2882712" cy="41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42" name="Rectangle 41">
            <a:extLst>
              <a:ext uri="{FF2B5EF4-FFF2-40B4-BE49-F238E27FC236}">
                <a16:creationId xmlns:a16="http://schemas.microsoft.com/office/drawing/2014/main" id="{5E4BE2F1-3FF8-489B-B176-818AAA7E1B2B}"/>
              </a:ext>
            </a:extLst>
          </p:cNvPr>
          <p:cNvSpPr/>
          <p:nvPr/>
        </p:nvSpPr>
        <p:spPr>
          <a:xfrm>
            <a:off x="7032619" y="3333810"/>
            <a:ext cx="2882712" cy="131271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a:extLst>
              <a:ext uri="{FF2B5EF4-FFF2-40B4-BE49-F238E27FC236}">
                <a16:creationId xmlns:a16="http://schemas.microsoft.com/office/drawing/2014/main" id="{234BD183-D708-4ADB-9718-D014CBDF0EA8}"/>
              </a:ext>
            </a:extLst>
          </p:cNvPr>
          <p:cNvSpPr txBox="1"/>
          <p:nvPr/>
        </p:nvSpPr>
        <p:spPr>
          <a:xfrm>
            <a:off x="7281116" y="2971322"/>
            <a:ext cx="2385718" cy="312073"/>
          </a:xfrm>
          <a:prstGeom prst="rect">
            <a:avLst/>
          </a:prstGeom>
          <a:noFill/>
        </p:spPr>
        <p:txBody>
          <a:bodyPr wrap="none" rtlCol="0">
            <a:spAutoFit/>
          </a:bodyPr>
          <a:lstStyle/>
          <a:p>
            <a:r>
              <a:rPr lang="fr-FR" b="1" dirty="0" err="1">
                <a:solidFill>
                  <a:schemeClr val="bg1"/>
                </a:solidFill>
              </a:rPr>
              <a:t>DataBlocks</a:t>
            </a:r>
            <a:r>
              <a:rPr lang="fr-FR" b="1" dirty="0">
                <a:solidFill>
                  <a:schemeClr val="bg1"/>
                </a:solidFill>
              </a:rPr>
              <a:t> « </a:t>
            </a:r>
            <a:r>
              <a:rPr lang="fr-FR" b="1" dirty="0" err="1">
                <a:solidFill>
                  <a:schemeClr val="bg1"/>
                </a:solidFill>
              </a:rPr>
              <a:t>Headquarters</a:t>
            </a:r>
            <a:r>
              <a:rPr lang="fr-FR" b="1" dirty="0">
                <a:solidFill>
                  <a:schemeClr val="bg1"/>
                </a:solidFill>
              </a:rPr>
              <a:t> »</a:t>
            </a:r>
          </a:p>
        </p:txBody>
      </p:sp>
      <p:sp>
        <p:nvSpPr>
          <p:cNvPr id="44" name="ZoneTexte 43">
            <a:extLst>
              <a:ext uri="{FF2B5EF4-FFF2-40B4-BE49-F238E27FC236}">
                <a16:creationId xmlns:a16="http://schemas.microsoft.com/office/drawing/2014/main" id="{38AD9045-0FB3-4835-8011-19B140475D85}"/>
              </a:ext>
            </a:extLst>
          </p:cNvPr>
          <p:cNvSpPr txBox="1"/>
          <p:nvPr/>
        </p:nvSpPr>
        <p:spPr>
          <a:xfrm>
            <a:off x="756060" y="3454321"/>
            <a:ext cx="1953612" cy="461665"/>
          </a:xfrm>
          <a:prstGeom prst="rect">
            <a:avLst/>
          </a:prstGeom>
          <a:noFill/>
        </p:spPr>
        <p:txBody>
          <a:bodyPr wrap="none" rtlCol="0">
            <a:spAutoFit/>
          </a:bodyPr>
          <a:lstStyle/>
          <a:p>
            <a:r>
              <a:rPr lang="fr-FR" sz="1200" b="1" u="none" dirty="0">
                <a:solidFill>
                  <a:schemeClr val="bg1"/>
                </a:solidFill>
                <a:effectLst/>
              </a:rPr>
              <a:t>- </a:t>
            </a:r>
            <a:r>
              <a:rPr lang="fr-FR" sz="1200" b="1" u="none" dirty="0" err="1">
                <a:solidFill>
                  <a:schemeClr val="bg1"/>
                </a:solidFill>
                <a:effectLst/>
              </a:rPr>
              <a:t>Company</a:t>
            </a:r>
            <a:r>
              <a:rPr lang="fr-FR" sz="1200" b="1" u="none" dirty="0">
                <a:solidFill>
                  <a:schemeClr val="bg1"/>
                </a:solidFill>
                <a:effectLst/>
              </a:rPr>
              <a:t> Information</a:t>
            </a:r>
          </a:p>
          <a:p>
            <a:r>
              <a:rPr lang="fr-FR" sz="1200" b="1" u="none" dirty="0">
                <a:solidFill>
                  <a:schemeClr val="bg1"/>
                </a:solidFill>
                <a:effectLst/>
              </a:rPr>
              <a:t>- </a:t>
            </a:r>
            <a:r>
              <a:rPr lang="fr-FR" sz="1200" b="1" u="none" dirty="0" err="1">
                <a:solidFill>
                  <a:schemeClr val="bg1"/>
                </a:solidFill>
                <a:effectLst/>
              </a:rPr>
              <a:t>Hierarchies</a:t>
            </a:r>
            <a:r>
              <a:rPr lang="fr-FR" sz="1200" b="1" u="none" dirty="0">
                <a:solidFill>
                  <a:schemeClr val="bg1"/>
                </a:solidFill>
                <a:effectLst/>
              </a:rPr>
              <a:t> &amp; Connections</a:t>
            </a:r>
            <a:endParaRPr lang="fr-FR" sz="1200" b="1" i="0" u="none" kern="1200" dirty="0">
              <a:solidFill>
                <a:schemeClr val="bg1"/>
              </a:solidFill>
              <a:effectLst/>
              <a:latin typeface="+mn-lt"/>
              <a:ea typeface="+mn-ea"/>
              <a:cs typeface="+mn-cs"/>
            </a:endParaRPr>
          </a:p>
        </p:txBody>
      </p:sp>
      <p:sp>
        <p:nvSpPr>
          <p:cNvPr id="45" name="ZoneTexte 44">
            <a:extLst>
              <a:ext uri="{FF2B5EF4-FFF2-40B4-BE49-F238E27FC236}">
                <a16:creationId xmlns:a16="http://schemas.microsoft.com/office/drawing/2014/main" id="{58B0D5A7-6F8F-43C0-B7BA-49B0B921CCB8}"/>
              </a:ext>
            </a:extLst>
          </p:cNvPr>
          <p:cNvSpPr txBox="1"/>
          <p:nvPr/>
        </p:nvSpPr>
        <p:spPr>
          <a:xfrm>
            <a:off x="7133697" y="3333799"/>
            <a:ext cx="2651672" cy="1384995"/>
          </a:xfrm>
          <a:prstGeom prst="rect">
            <a:avLst/>
          </a:prstGeom>
          <a:noFill/>
        </p:spPr>
        <p:txBody>
          <a:bodyPr wrap="square" rtlCol="0">
            <a:spAutoFit/>
          </a:bodyPr>
          <a:lstStyle/>
          <a:p>
            <a:r>
              <a:rPr lang="fr-FR" sz="1200" b="1" u="none" dirty="0">
                <a:solidFill>
                  <a:schemeClr val="bg1"/>
                </a:solidFill>
                <a:effectLst/>
              </a:rPr>
              <a:t>- </a:t>
            </a:r>
            <a:r>
              <a:rPr lang="fr-FR" sz="1200" b="1" u="none" dirty="0" err="1">
                <a:solidFill>
                  <a:schemeClr val="bg1"/>
                </a:solidFill>
                <a:effectLst/>
              </a:rPr>
              <a:t>Company</a:t>
            </a:r>
            <a:r>
              <a:rPr lang="fr-FR" sz="1200" b="1" u="none" dirty="0">
                <a:solidFill>
                  <a:schemeClr val="bg1"/>
                </a:solidFill>
                <a:effectLst/>
              </a:rPr>
              <a:t> </a:t>
            </a:r>
            <a:r>
              <a:rPr lang="fr-FR" sz="1200" b="1" u="none" dirty="0" err="1">
                <a:solidFill>
                  <a:schemeClr val="bg1"/>
                </a:solidFill>
                <a:effectLst/>
              </a:rPr>
              <a:t>Financials</a:t>
            </a:r>
            <a:endParaRPr lang="fr-FR" sz="1200" b="1" u="none" dirty="0">
              <a:solidFill>
                <a:schemeClr val="bg1"/>
              </a:solidFill>
              <a:effectLst/>
            </a:endParaRPr>
          </a:p>
          <a:p>
            <a:r>
              <a:rPr lang="fr-FR" sz="1200" b="1" u="none" dirty="0">
                <a:solidFill>
                  <a:schemeClr val="bg1"/>
                </a:solidFill>
                <a:effectLst/>
              </a:rPr>
              <a:t>- </a:t>
            </a:r>
            <a:r>
              <a:rPr lang="fr-FR" sz="1200" b="1" u="none" dirty="0" err="1">
                <a:solidFill>
                  <a:schemeClr val="bg1"/>
                </a:solidFill>
                <a:effectLst/>
              </a:rPr>
              <a:t>Filings</a:t>
            </a:r>
            <a:r>
              <a:rPr lang="fr-FR" sz="1200" b="1" u="none" dirty="0">
                <a:solidFill>
                  <a:schemeClr val="bg1"/>
                </a:solidFill>
                <a:effectLst/>
              </a:rPr>
              <a:t> &amp; Events</a:t>
            </a:r>
          </a:p>
          <a:p>
            <a:r>
              <a:rPr lang="fr-FR" sz="1200" b="1" u="none" dirty="0">
                <a:solidFill>
                  <a:schemeClr val="bg1"/>
                </a:solidFill>
                <a:effectLst/>
              </a:rPr>
              <a:t>- Financial </a:t>
            </a:r>
            <a:r>
              <a:rPr lang="fr-FR" sz="1200" b="1" u="none" dirty="0" err="1">
                <a:solidFill>
                  <a:schemeClr val="bg1"/>
                </a:solidFill>
                <a:effectLst/>
              </a:rPr>
              <a:t>Strength</a:t>
            </a:r>
            <a:r>
              <a:rPr lang="fr-FR" sz="1200" b="1" u="none" dirty="0">
                <a:solidFill>
                  <a:schemeClr val="bg1"/>
                </a:solidFill>
                <a:effectLst/>
              </a:rPr>
              <a:t> Insights</a:t>
            </a:r>
          </a:p>
          <a:p>
            <a:r>
              <a:rPr lang="fr-FR" sz="1200" b="1" u="none" dirty="0">
                <a:solidFill>
                  <a:schemeClr val="bg1"/>
                </a:solidFill>
                <a:effectLst/>
              </a:rPr>
              <a:t>- </a:t>
            </a:r>
            <a:r>
              <a:rPr lang="fr-FR" sz="1200" b="1" u="none" dirty="0" err="1">
                <a:solidFill>
                  <a:schemeClr val="bg1"/>
                </a:solidFill>
                <a:effectLst/>
              </a:rPr>
              <a:t>Ownership</a:t>
            </a:r>
            <a:r>
              <a:rPr lang="fr-FR" sz="1200" b="1" u="none" dirty="0">
                <a:solidFill>
                  <a:schemeClr val="bg1"/>
                </a:solidFill>
                <a:effectLst/>
              </a:rPr>
              <a:t> Insights</a:t>
            </a:r>
          </a:p>
          <a:p>
            <a:r>
              <a:rPr lang="fr-FR" sz="1200" b="1" u="none" dirty="0">
                <a:solidFill>
                  <a:schemeClr val="bg1"/>
                </a:solidFill>
                <a:effectLst/>
              </a:rPr>
              <a:t>- </a:t>
            </a:r>
            <a:r>
              <a:rPr lang="fr-FR" sz="1200" b="1" u="none" dirty="0" err="1">
                <a:solidFill>
                  <a:schemeClr val="bg1"/>
                </a:solidFill>
                <a:effectLst/>
              </a:rPr>
              <a:t>Payment</a:t>
            </a:r>
            <a:r>
              <a:rPr lang="fr-FR" sz="1200" b="1" u="none" dirty="0">
                <a:solidFill>
                  <a:schemeClr val="bg1"/>
                </a:solidFill>
                <a:effectLst/>
              </a:rPr>
              <a:t> Insights</a:t>
            </a:r>
          </a:p>
          <a:p>
            <a:r>
              <a:rPr lang="fr-FR" sz="1200" b="1" u="none" dirty="0">
                <a:solidFill>
                  <a:schemeClr val="bg1"/>
                </a:solidFill>
                <a:effectLst/>
              </a:rPr>
              <a:t>- </a:t>
            </a:r>
            <a:r>
              <a:rPr lang="fr-FR" sz="1200" b="1" u="none" dirty="0" err="1">
                <a:solidFill>
                  <a:schemeClr val="bg1"/>
                </a:solidFill>
                <a:effectLst/>
              </a:rPr>
              <a:t>Principals</a:t>
            </a:r>
            <a:r>
              <a:rPr lang="fr-FR" sz="1200" b="1" u="none" dirty="0">
                <a:solidFill>
                  <a:schemeClr val="bg1"/>
                </a:solidFill>
                <a:effectLst/>
              </a:rPr>
              <a:t> &amp; Contacts</a:t>
            </a:r>
          </a:p>
          <a:p>
            <a:endParaRPr lang="fr-FR" sz="1200" b="1" i="0" u="none" kern="1200" dirty="0">
              <a:solidFill>
                <a:schemeClr val="bg1"/>
              </a:solidFill>
              <a:effectLst/>
              <a:latin typeface="+mn-lt"/>
              <a:ea typeface="+mn-ea"/>
              <a:cs typeface="+mn-cs"/>
            </a:endParaRPr>
          </a:p>
        </p:txBody>
      </p:sp>
      <p:sp>
        <p:nvSpPr>
          <p:cNvPr id="46" name="ZoneTexte 45">
            <a:extLst>
              <a:ext uri="{FF2B5EF4-FFF2-40B4-BE49-F238E27FC236}">
                <a16:creationId xmlns:a16="http://schemas.microsoft.com/office/drawing/2014/main" id="{60A432FE-2332-439E-AE51-0336F3A0883D}"/>
              </a:ext>
            </a:extLst>
          </p:cNvPr>
          <p:cNvSpPr txBox="1"/>
          <p:nvPr/>
        </p:nvSpPr>
        <p:spPr>
          <a:xfrm>
            <a:off x="466902" y="2409520"/>
            <a:ext cx="3140450" cy="523220"/>
          </a:xfrm>
          <a:prstGeom prst="rect">
            <a:avLst/>
          </a:prstGeom>
          <a:noFill/>
        </p:spPr>
        <p:txBody>
          <a:bodyPr wrap="square" rtlCol="0">
            <a:spAutoFit/>
          </a:bodyPr>
          <a:lstStyle/>
          <a:p>
            <a:pPr algn="ctr"/>
            <a:r>
              <a:rPr lang="fr-FR" sz="1400" dirty="0">
                <a:solidFill>
                  <a:schemeClr val="accent1">
                    <a:lumMod val="75000"/>
                  </a:schemeClr>
                </a:solidFill>
              </a:rPr>
              <a:t>Data </a:t>
            </a:r>
            <a:r>
              <a:rPr lang="fr-FR" sz="1400" dirty="0" err="1">
                <a:solidFill>
                  <a:schemeClr val="accent1">
                    <a:lumMod val="75000"/>
                  </a:schemeClr>
                </a:solidFill>
              </a:rPr>
              <a:t>available</a:t>
            </a:r>
            <a:r>
              <a:rPr lang="fr-FR" sz="1400" dirty="0">
                <a:solidFill>
                  <a:schemeClr val="accent1">
                    <a:lumMod val="75000"/>
                  </a:schemeClr>
                </a:solidFill>
              </a:rPr>
              <a:t> for </a:t>
            </a:r>
            <a:r>
              <a:rPr lang="fr-FR" sz="1400" u="sng" dirty="0">
                <a:solidFill>
                  <a:schemeClr val="accent1">
                    <a:lumMod val="75000"/>
                  </a:schemeClr>
                </a:solidFill>
              </a:rPr>
              <a:t>all duns </a:t>
            </a:r>
          </a:p>
          <a:p>
            <a:pPr algn="ctr"/>
            <a:r>
              <a:rPr lang="fr-FR" sz="1400" dirty="0">
                <a:solidFill>
                  <a:schemeClr val="accent1">
                    <a:lumMod val="75000"/>
                  </a:schemeClr>
                </a:solidFill>
              </a:rPr>
              <a:t>(Divisions &amp; </a:t>
            </a:r>
            <a:r>
              <a:rPr lang="fr-FR" sz="1400" dirty="0" err="1">
                <a:solidFill>
                  <a:schemeClr val="accent1">
                    <a:lumMod val="75000"/>
                  </a:schemeClr>
                </a:solidFill>
              </a:rPr>
              <a:t>Headquarters</a:t>
            </a:r>
            <a:r>
              <a:rPr lang="fr-FR" sz="1400" dirty="0">
                <a:solidFill>
                  <a:schemeClr val="accent1">
                    <a:lumMod val="75000"/>
                  </a:schemeClr>
                </a:solidFill>
              </a:rPr>
              <a:t>)</a:t>
            </a:r>
          </a:p>
        </p:txBody>
      </p:sp>
      <p:sp>
        <p:nvSpPr>
          <p:cNvPr id="47" name="ZoneTexte 46">
            <a:extLst>
              <a:ext uri="{FF2B5EF4-FFF2-40B4-BE49-F238E27FC236}">
                <a16:creationId xmlns:a16="http://schemas.microsoft.com/office/drawing/2014/main" id="{37AB564C-6C78-4A7E-9DE6-C1348E6AE769}"/>
              </a:ext>
            </a:extLst>
          </p:cNvPr>
          <p:cNvSpPr txBox="1"/>
          <p:nvPr/>
        </p:nvSpPr>
        <p:spPr>
          <a:xfrm>
            <a:off x="7076334" y="2481844"/>
            <a:ext cx="2833853" cy="307777"/>
          </a:xfrm>
          <a:prstGeom prst="rect">
            <a:avLst/>
          </a:prstGeom>
          <a:noFill/>
        </p:spPr>
        <p:txBody>
          <a:bodyPr wrap="none" rtlCol="0">
            <a:spAutoFit/>
          </a:bodyPr>
          <a:lstStyle/>
          <a:p>
            <a:r>
              <a:rPr lang="fr-FR" sz="1400" dirty="0">
                <a:solidFill>
                  <a:schemeClr val="accent1">
                    <a:lumMod val="75000"/>
                  </a:schemeClr>
                </a:solidFill>
              </a:rPr>
              <a:t>Data </a:t>
            </a:r>
            <a:r>
              <a:rPr lang="fr-FR" sz="1400" dirty="0" err="1">
                <a:solidFill>
                  <a:schemeClr val="accent1">
                    <a:lumMod val="75000"/>
                  </a:schemeClr>
                </a:solidFill>
              </a:rPr>
              <a:t>available</a:t>
            </a:r>
            <a:r>
              <a:rPr lang="fr-FR" sz="1400" dirty="0">
                <a:solidFill>
                  <a:schemeClr val="accent1">
                    <a:lumMod val="75000"/>
                  </a:schemeClr>
                </a:solidFill>
              </a:rPr>
              <a:t> </a:t>
            </a:r>
            <a:r>
              <a:rPr lang="fr-FR" sz="1400" dirty="0" err="1">
                <a:solidFill>
                  <a:schemeClr val="accent1">
                    <a:lumMod val="75000"/>
                  </a:schemeClr>
                </a:solidFill>
              </a:rPr>
              <a:t>only</a:t>
            </a:r>
            <a:r>
              <a:rPr lang="fr-FR" sz="1400" dirty="0">
                <a:solidFill>
                  <a:schemeClr val="accent1">
                    <a:lumMod val="75000"/>
                  </a:schemeClr>
                </a:solidFill>
              </a:rPr>
              <a:t> for </a:t>
            </a:r>
            <a:r>
              <a:rPr lang="fr-FR" sz="1400" u="sng" dirty="0" err="1">
                <a:solidFill>
                  <a:schemeClr val="accent1">
                    <a:lumMod val="75000"/>
                  </a:schemeClr>
                </a:solidFill>
              </a:rPr>
              <a:t>headquarters</a:t>
            </a:r>
            <a:endParaRPr lang="fr-FR" sz="1400" u="sng" dirty="0">
              <a:solidFill>
                <a:schemeClr val="accent1">
                  <a:lumMod val="75000"/>
                </a:schemeClr>
              </a:solidFill>
            </a:endParaRPr>
          </a:p>
        </p:txBody>
      </p:sp>
    </p:spTree>
    <p:extLst>
      <p:ext uri="{BB962C8B-B14F-4D97-AF65-F5344CB8AC3E}">
        <p14:creationId xmlns:p14="http://schemas.microsoft.com/office/powerpoint/2010/main" val="978749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76CBEC-6BD1-479D-9F5A-F2C72AAC0706}"/>
              </a:ext>
            </a:extLst>
          </p:cNvPr>
          <p:cNvSpPr>
            <a:spLocks noGrp="1"/>
          </p:cNvSpPr>
          <p:nvPr>
            <p:ph type="title"/>
          </p:nvPr>
        </p:nvSpPr>
        <p:spPr/>
        <p:txBody>
          <a:bodyPr/>
          <a:lstStyle/>
          <a:p>
            <a:r>
              <a:rPr lang="fr-BE" dirty="0"/>
              <a:t> </a:t>
            </a:r>
          </a:p>
        </p:txBody>
      </p:sp>
      <p:sp>
        <p:nvSpPr>
          <p:cNvPr id="3" name="Espace réservé du contenu 2">
            <a:extLst>
              <a:ext uri="{FF2B5EF4-FFF2-40B4-BE49-F238E27FC236}">
                <a16:creationId xmlns:a16="http://schemas.microsoft.com/office/drawing/2014/main" id="{ED9780FA-2EAD-41A7-863D-ACA89CCE4FD6}"/>
              </a:ext>
            </a:extLst>
          </p:cNvPr>
          <p:cNvSpPr>
            <a:spLocks noGrp="1"/>
          </p:cNvSpPr>
          <p:nvPr>
            <p:ph idx="1"/>
          </p:nvPr>
        </p:nvSpPr>
        <p:spPr/>
        <p:txBody>
          <a:bodyPr/>
          <a:lstStyle/>
          <a:p>
            <a:pPr marL="0" indent="0">
              <a:buNone/>
            </a:pPr>
            <a:r>
              <a:rPr lang="fr-BE" dirty="0"/>
              <a:t> </a:t>
            </a:r>
          </a:p>
        </p:txBody>
      </p:sp>
      <p:graphicFrame>
        <p:nvGraphicFramePr>
          <p:cNvPr id="4" name="Tableau 4">
            <a:extLst>
              <a:ext uri="{FF2B5EF4-FFF2-40B4-BE49-F238E27FC236}">
                <a16:creationId xmlns:a16="http://schemas.microsoft.com/office/drawing/2014/main" id="{496289C7-CF21-4C9A-839A-8ED1723FCA45}"/>
              </a:ext>
            </a:extLst>
          </p:cNvPr>
          <p:cNvGraphicFramePr>
            <a:graphicFrameLocks noGrp="1"/>
          </p:cNvGraphicFramePr>
          <p:nvPr>
            <p:extLst>
              <p:ext uri="{D42A27DB-BD31-4B8C-83A1-F6EECF244321}">
                <p14:modId xmlns:p14="http://schemas.microsoft.com/office/powerpoint/2010/main" val="792083242"/>
              </p:ext>
            </p:extLst>
          </p:nvPr>
        </p:nvGraphicFramePr>
        <p:xfrm>
          <a:off x="356280" y="1491195"/>
          <a:ext cx="10015194" cy="1731659"/>
        </p:xfrm>
        <a:graphic>
          <a:graphicData uri="http://schemas.openxmlformats.org/drawingml/2006/table">
            <a:tbl>
              <a:tblPr firstRow="1" bandRow="1">
                <a:tableStyleId>{5C22544A-7EE6-4342-B048-85BDC9FD1C3A}</a:tableStyleId>
              </a:tblPr>
              <a:tblGrid>
                <a:gridCol w="1746435">
                  <a:extLst>
                    <a:ext uri="{9D8B030D-6E8A-4147-A177-3AD203B41FA5}">
                      <a16:colId xmlns:a16="http://schemas.microsoft.com/office/drawing/2014/main" val="1539493500"/>
                    </a:ext>
                  </a:extLst>
                </a:gridCol>
                <a:gridCol w="2976361">
                  <a:extLst>
                    <a:ext uri="{9D8B030D-6E8A-4147-A177-3AD203B41FA5}">
                      <a16:colId xmlns:a16="http://schemas.microsoft.com/office/drawing/2014/main" val="3089411599"/>
                    </a:ext>
                  </a:extLst>
                </a:gridCol>
                <a:gridCol w="5292398">
                  <a:extLst>
                    <a:ext uri="{9D8B030D-6E8A-4147-A177-3AD203B41FA5}">
                      <a16:colId xmlns:a16="http://schemas.microsoft.com/office/drawing/2014/main" val="3059947495"/>
                    </a:ext>
                  </a:extLst>
                </a:gridCol>
              </a:tblGrid>
              <a:tr h="238812">
                <a:tc>
                  <a:txBody>
                    <a:bodyPr/>
                    <a:lstStyle/>
                    <a:p>
                      <a:pPr algn="ctr"/>
                      <a:r>
                        <a:rPr lang="fr-FR" sz="1000" dirty="0"/>
                        <a:t>Main </a:t>
                      </a:r>
                      <a:r>
                        <a:rPr lang="fr-FR" sz="1000" dirty="0" err="1"/>
                        <a:t>Parameters</a:t>
                      </a:r>
                      <a:endParaRPr lang="fr-FR" sz="1000" dirty="0"/>
                    </a:p>
                  </a:txBody>
                  <a:tcPr anchor="ctr"/>
                </a:tc>
                <a:tc>
                  <a:txBody>
                    <a:bodyPr/>
                    <a:lstStyle/>
                    <a:p>
                      <a:pPr algn="ctr"/>
                      <a:r>
                        <a:rPr lang="fr-FR" sz="1000" dirty="0"/>
                        <a:t>Description</a:t>
                      </a:r>
                    </a:p>
                  </a:txBody>
                  <a:tcPr anchor="ctr"/>
                </a:tc>
                <a:tc>
                  <a:txBody>
                    <a:bodyPr/>
                    <a:lstStyle/>
                    <a:p>
                      <a:pPr algn="ctr"/>
                      <a:r>
                        <a:rPr lang="fr-FR" sz="1000" dirty="0"/>
                        <a:t>Example</a:t>
                      </a:r>
                    </a:p>
                  </a:txBody>
                  <a:tcPr anchor="ctr"/>
                </a:tc>
                <a:extLst>
                  <a:ext uri="{0D108BD9-81ED-4DB2-BD59-A6C34878D82A}">
                    <a16:rowId xmlns:a16="http://schemas.microsoft.com/office/drawing/2014/main" val="1387915840"/>
                  </a:ext>
                </a:extLst>
              </a:tr>
              <a:tr h="208961">
                <a:tc>
                  <a:txBody>
                    <a:bodyPr/>
                    <a:lstStyle/>
                    <a:p>
                      <a:pPr marL="0" algn="l" defTabSz="815919" rtl="0" eaLnBrk="1" latinLnBrk="0" hangingPunct="1"/>
                      <a:r>
                        <a:rPr lang="fr-FR" sz="800" b="0" kern="1200" dirty="0">
                          <a:solidFill>
                            <a:schemeClr val="dk1"/>
                          </a:solidFill>
                          <a:latin typeface="+mn-lt"/>
                          <a:ea typeface="+mn-ea"/>
                          <a:cs typeface="+mn-cs"/>
                        </a:rPr>
                        <a:t>Autorisation           </a:t>
                      </a:r>
                      <a:r>
                        <a:rPr lang="fr-FR" sz="800" dirty="0"/>
                        <a:t>(Obligatoire)</a:t>
                      </a:r>
                      <a:endParaRPr lang="fr-FR" sz="800" b="0" kern="1200" dirty="0">
                        <a:solidFill>
                          <a:schemeClr val="dk1"/>
                        </a:solidFill>
                        <a:latin typeface="+mn-lt"/>
                        <a:ea typeface="+mn-ea"/>
                        <a:cs typeface="+mn-cs"/>
                      </a:endParaRPr>
                    </a:p>
                  </a:txBody>
                  <a:tcPr anchor="ctr"/>
                </a:tc>
                <a:tc>
                  <a:txBody>
                    <a:bodyPr/>
                    <a:lstStyle/>
                    <a:p>
                      <a:pPr marL="0" algn="l" defTabSz="815919" rtl="0" eaLnBrk="1" latinLnBrk="0" hangingPunct="1"/>
                      <a:r>
                        <a:rPr lang="fr-FR" sz="800" b="0" kern="1200" dirty="0" err="1">
                          <a:solidFill>
                            <a:schemeClr val="dk1"/>
                          </a:solidFill>
                          <a:latin typeface="+mn-lt"/>
                          <a:ea typeface="+mn-ea"/>
                          <a:cs typeface="+mn-cs"/>
                        </a:rPr>
                        <a:t>Token</a:t>
                      </a:r>
                      <a:r>
                        <a:rPr lang="fr-FR" sz="800" b="0" kern="1200" dirty="0">
                          <a:solidFill>
                            <a:schemeClr val="dk1"/>
                          </a:solidFill>
                          <a:latin typeface="+mn-lt"/>
                          <a:ea typeface="+mn-ea"/>
                          <a:cs typeface="+mn-cs"/>
                        </a:rPr>
                        <a:t> d’authentification</a:t>
                      </a:r>
                    </a:p>
                  </a:txBody>
                  <a:tcPr anchor="ctr"/>
                </a:tc>
                <a:tc rowSpan="5">
                  <a:txBody>
                    <a:bodyPr/>
                    <a:lstStyle/>
                    <a:p>
                      <a:r>
                        <a:rPr lang="en-US" sz="700" dirty="0" err="1"/>
                        <a:t>HttpResponse</a:t>
                      </a:r>
                      <a:r>
                        <a:rPr lang="en-US" sz="700" dirty="0"/>
                        <a:t>&lt;String&gt; response = </a:t>
                      </a:r>
                      <a:r>
                        <a:rPr lang="en-US" sz="700" dirty="0" err="1"/>
                        <a:t>Unirest.get</a:t>
                      </a:r>
                      <a:r>
                        <a:rPr lang="en-US" sz="700" kern="1200" dirty="0">
                          <a:solidFill>
                            <a:schemeClr val="dk1"/>
                          </a:solidFill>
                          <a:latin typeface="+mn-lt"/>
                          <a:ea typeface="+mn-ea"/>
                          <a:cs typeface="+mn-cs"/>
                        </a:rPr>
                        <a:t>("</a:t>
                      </a:r>
                      <a:r>
                        <a:rPr lang="fr-FR" sz="700" kern="1200" dirty="0">
                          <a:solidFill>
                            <a:schemeClr val="dk1"/>
                          </a:solidFill>
                          <a:latin typeface="+mn-lt"/>
                          <a:ea typeface="+mn-ea"/>
                          <a:cs typeface="+mn-cs"/>
                        </a:rPr>
                        <a:t>https://plus.dnb.com</a:t>
                      </a:r>
                      <a:r>
                        <a:rPr lang="en-US" sz="700" kern="1200" dirty="0">
                          <a:solidFill>
                            <a:schemeClr val="dk1"/>
                          </a:solidFill>
                          <a:latin typeface="+mn-lt"/>
                          <a:ea typeface="+mn-ea"/>
                          <a:cs typeface="+mn-cs"/>
                        </a:rPr>
                        <a:t>/v1/data/duns/275454064?blockIDs=</a:t>
                      </a:r>
                      <a:r>
                        <a:rPr lang="fr-FR" sz="700" dirty="0"/>
                        <a:t>companyinfo_L2_v1, hierarchyconnections_L1_v1, principalscontacts_L2_v1</a:t>
                      </a:r>
                      <a:r>
                        <a:rPr lang="en-US" sz="700" dirty="0"/>
                        <a:t>  </a:t>
                      </a:r>
                    </a:p>
                    <a:p>
                      <a:r>
                        <a:rPr lang="en-US" sz="700" dirty="0"/>
                        <a:t>.header("Authorization", "Bearer b5nqs82809B4i4h1")  </a:t>
                      </a:r>
                    </a:p>
                    <a:p>
                      <a:r>
                        <a:rPr lang="en-US" sz="700" dirty="0"/>
                        <a:t>.</a:t>
                      </a:r>
                      <a:r>
                        <a:rPr lang="en-US" sz="700" dirty="0" err="1"/>
                        <a:t>asString</a:t>
                      </a:r>
                      <a:r>
                        <a:rPr lang="en-US" sz="700" dirty="0"/>
                        <a:t>();</a:t>
                      </a:r>
                      <a:endParaRPr lang="fr-FR" sz="700" dirty="0"/>
                    </a:p>
                  </a:txBody>
                  <a:tcPr/>
                </a:tc>
                <a:extLst>
                  <a:ext uri="{0D108BD9-81ED-4DB2-BD59-A6C34878D82A}">
                    <a16:rowId xmlns:a16="http://schemas.microsoft.com/office/drawing/2014/main" val="2316897783"/>
                  </a:ext>
                </a:extLst>
              </a:tr>
              <a:tr h="208961">
                <a:tc>
                  <a:txBody>
                    <a:bodyPr/>
                    <a:lstStyle/>
                    <a:p>
                      <a:pPr marL="0" algn="l" defTabSz="815919" rtl="0" eaLnBrk="1" latinLnBrk="0" hangingPunct="1"/>
                      <a:r>
                        <a:rPr lang="fr-FR" sz="800" b="0" kern="1200" dirty="0" err="1">
                          <a:solidFill>
                            <a:schemeClr val="dk1"/>
                          </a:solidFill>
                          <a:latin typeface="+mn-lt"/>
                          <a:ea typeface="+mn-ea"/>
                          <a:cs typeface="+mn-cs"/>
                        </a:rPr>
                        <a:t>dunsNumber</a:t>
                      </a:r>
                      <a:r>
                        <a:rPr lang="fr-FR" sz="800" b="0" kern="1200" dirty="0">
                          <a:solidFill>
                            <a:schemeClr val="dk1"/>
                          </a:solidFill>
                          <a:latin typeface="+mn-lt"/>
                          <a:ea typeface="+mn-ea"/>
                          <a:cs typeface="+mn-cs"/>
                        </a:rPr>
                        <a:t>          </a:t>
                      </a:r>
                      <a:r>
                        <a:rPr lang="fr-FR" sz="800" dirty="0"/>
                        <a:t>(Obligatoire)</a:t>
                      </a:r>
                      <a:endParaRPr lang="fr-FR" sz="800" b="0" kern="1200" dirty="0">
                        <a:solidFill>
                          <a:schemeClr val="dk1"/>
                        </a:solidFill>
                        <a:latin typeface="+mn-lt"/>
                        <a:ea typeface="+mn-ea"/>
                        <a:cs typeface="+mn-cs"/>
                      </a:endParaRPr>
                    </a:p>
                  </a:txBody>
                  <a:tcPr anchor="ctr"/>
                </a:tc>
                <a:tc>
                  <a:txBody>
                    <a:bodyPr/>
                    <a:lstStyle/>
                    <a:p>
                      <a:r>
                        <a:rPr lang="fr-FR" sz="800" dirty="0"/>
                        <a:t>Duns à enrichir </a:t>
                      </a:r>
                    </a:p>
                  </a:txBody>
                  <a:tcPr anchor="ctr"/>
                </a:tc>
                <a:tc vMerge="1">
                  <a:txBody>
                    <a:bodyPr/>
                    <a:lstStyle/>
                    <a:p>
                      <a:endParaRPr lang="fr-FR"/>
                    </a:p>
                  </a:txBody>
                  <a:tcPr/>
                </a:tc>
                <a:extLst>
                  <a:ext uri="{0D108BD9-81ED-4DB2-BD59-A6C34878D82A}">
                    <a16:rowId xmlns:a16="http://schemas.microsoft.com/office/drawing/2014/main" val="1173142889"/>
                  </a:ext>
                </a:extLst>
              </a:tr>
              <a:tr h="447773">
                <a:tc>
                  <a:txBody>
                    <a:bodyPr/>
                    <a:lstStyle/>
                    <a:p>
                      <a:pPr marL="0" algn="l" defTabSz="815919" rtl="0" eaLnBrk="1" latinLnBrk="0" hangingPunct="1"/>
                      <a:r>
                        <a:rPr lang="fr-FR" sz="800" b="0" kern="1200" dirty="0" err="1">
                          <a:solidFill>
                            <a:schemeClr val="dk1"/>
                          </a:solidFill>
                          <a:latin typeface="+mn-lt"/>
                          <a:ea typeface="+mn-ea"/>
                          <a:cs typeface="+mn-cs"/>
                        </a:rPr>
                        <a:t>blockIDs</a:t>
                      </a:r>
                      <a:r>
                        <a:rPr lang="fr-FR" sz="800" b="0" kern="1200" dirty="0">
                          <a:solidFill>
                            <a:schemeClr val="dk1"/>
                          </a:solidFill>
                          <a:latin typeface="+mn-lt"/>
                          <a:ea typeface="+mn-ea"/>
                          <a:cs typeface="+mn-cs"/>
                        </a:rPr>
                        <a:t>                   </a:t>
                      </a:r>
                      <a:r>
                        <a:rPr lang="fr-FR" sz="800" dirty="0"/>
                        <a:t>(Obligatoire)</a:t>
                      </a:r>
                      <a:endParaRPr lang="fr-FR" sz="800" b="0" kern="1200" dirty="0">
                        <a:solidFill>
                          <a:schemeClr val="dk1"/>
                        </a:solidFill>
                        <a:latin typeface="+mn-lt"/>
                        <a:ea typeface="+mn-ea"/>
                        <a:cs typeface="+mn-cs"/>
                      </a:endParaRPr>
                    </a:p>
                  </a:txBody>
                  <a:tcPr anchor="ctr"/>
                </a:tc>
                <a:tc>
                  <a:txBody>
                    <a:bodyPr/>
                    <a:lstStyle/>
                    <a:p>
                      <a:r>
                        <a:rPr lang="fr-FR" sz="900" b="1" dirty="0">
                          <a:solidFill>
                            <a:srgbClr val="C00000"/>
                          </a:solidFill>
                        </a:rPr>
                        <a:t>Liste des Data blocks « All Duns »</a:t>
                      </a:r>
                    </a:p>
                    <a:p>
                      <a:pPr marL="0" marR="0" lvl="0" indent="0" algn="l" defTabSz="815919" rtl="0" eaLnBrk="1" fontAlgn="auto" latinLnBrk="0" hangingPunct="1">
                        <a:lnSpc>
                          <a:spcPct val="100000"/>
                        </a:lnSpc>
                        <a:spcBef>
                          <a:spcPts val="0"/>
                        </a:spcBef>
                        <a:spcAft>
                          <a:spcPts val="0"/>
                        </a:spcAft>
                        <a:buClrTx/>
                        <a:buSzTx/>
                        <a:buFontTx/>
                        <a:buNone/>
                        <a:tabLst/>
                        <a:defRPr/>
                      </a:pPr>
                      <a:r>
                        <a:rPr lang="fr-FR" sz="800" dirty="0"/>
                        <a:t>(Exemple : xxx = companyinfo_L2_v1, hierarchyconnections_L1_v1)</a:t>
                      </a:r>
                    </a:p>
                  </a:txBody>
                  <a:tcPr anchor="ctr"/>
                </a:tc>
                <a:tc vMerge="1">
                  <a:txBody>
                    <a:bodyPr/>
                    <a:lstStyle/>
                    <a:p>
                      <a:endParaRPr lang="en-US"/>
                    </a:p>
                  </a:txBody>
                  <a:tcPr/>
                </a:tc>
                <a:extLst>
                  <a:ext uri="{0D108BD9-81ED-4DB2-BD59-A6C34878D82A}">
                    <a16:rowId xmlns:a16="http://schemas.microsoft.com/office/drawing/2014/main" val="1363354971"/>
                  </a:ext>
                </a:extLst>
              </a:tr>
              <a:tr h="208961">
                <a:tc>
                  <a:txBody>
                    <a:bodyPr/>
                    <a:lstStyle/>
                    <a:p>
                      <a:pPr marL="0" algn="l" defTabSz="815919" rtl="0" eaLnBrk="1" latinLnBrk="0" hangingPunct="1"/>
                      <a:r>
                        <a:rPr lang="fr-FR" sz="800" b="0" kern="1200" dirty="0" err="1">
                          <a:solidFill>
                            <a:schemeClr val="dk1"/>
                          </a:solidFill>
                          <a:latin typeface="+mn-lt"/>
                          <a:ea typeface="+mn-ea"/>
                          <a:cs typeface="+mn-cs"/>
                        </a:rPr>
                        <a:t>tradeUp</a:t>
                      </a:r>
                      <a:r>
                        <a:rPr lang="fr-FR" sz="800" b="0" kern="1200" dirty="0">
                          <a:solidFill>
                            <a:schemeClr val="dk1"/>
                          </a:solidFill>
                          <a:latin typeface="+mn-lt"/>
                          <a:ea typeface="+mn-ea"/>
                          <a:cs typeface="+mn-cs"/>
                        </a:rPr>
                        <a:t>                   (Option)</a:t>
                      </a:r>
                    </a:p>
                  </a:txBody>
                  <a:tcPr anchor="ctr"/>
                </a:tc>
                <a:tc>
                  <a:txBody>
                    <a:bodyPr/>
                    <a:lstStyle/>
                    <a:p>
                      <a:pPr marL="0" algn="l" defTabSz="815919" rtl="0" eaLnBrk="1" latinLnBrk="0" hangingPunct="1"/>
                      <a:r>
                        <a:rPr lang="fr-FR" sz="800" kern="1200" dirty="0">
                          <a:solidFill>
                            <a:schemeClr val="dk1"/>
                          </a:solidFill>
                          <a:latin typeface="+mn-lt"/>
                          <a:ea typeface="+mn-ea"/>
                          <a:cs typeface="+mn-cs"/>
                        </a:rPr>
                        <a:t>Retourne systématiquement le Duns Siège (</a:t>
                      </a:r>
                      <a:r>
                        <a:rPr lang="fr-FR" sz="900" b="1" kern="1200" dirty="0">
                          <a:solidFill>
                            <a:srgbClr val="C00000"/>
                          </a:solidFill>
                          <a:latin typeface="+mn-lt"/>
                          <a:ea typeface="+mn-ea"/>
                          <a:cs typeface="+mn-cs"/>
                        </a:rPr>
                        <a:t>Mettre à vide </a:t>
                      </a:r>
                      <a:r>
                        <a:rPr lang="fr-FR" sz="800" kern="1200" dirty="0">
                          <a:solidFill>
                            <a:schemeClr val="dk1"/>
                          </a:solidFill>
                          <a:latin typeface="+mn-lt"/>
                          <a:ea typeface="+mn-ea"/>
                          <a:cs typeface="+mn-cs"/>
                        </a:rPr>
                        <a:t>)</a:t>
                      </a:r>
                    </a:p>
                  </a:txBody>
                  <a:tcPr anchor="ctr"/>
                </a:tc>
                <a:tc vMerge="1">
                  <a:txBody>
                    <a:bodyPr/>
                    <a:lstStyle/>
                    <a:p>
                      <a:endParaRPr lang="fr-FR" sz="800" dirty="0">
                        <a:solidFill>
                          <a:srgbClr val="FF0000"/>
                        </a:solidFill>
                      </a:endParaRPr>
                    </a:p>
                  </a:txBody>
                  <a:tcPr/>
                </a:tc>
                <a:extLst>
                  <a:ext uri="{0D108BD9-81ED-4DB2-BD59-A6C34878D82A}">
                    <a16:rowId xmlns:a16="http://schemas.microsoft.com/office/drawing/2014/main" val="2737730862"/>
                  </a:ext>
                </a:extLst>
              </a:tr>
              <a:tr h="384726">
                <a:tc>
                  <a:txBody>
                    <a:bodyPr/>
                    <a:lstStyle/>
                    <a:p>
                      <a:pPr marL="0" algn="l" defTabSz="815919" rtl="0" eaLnBrk="1" latinLnBrk="0" hangingPunct="1"/>
                      <a:r>
                        <a:rPr lang="fr-FR" sz="800" b="0" kern="1200" dirty="0" err="1">
                          <a:solidFill>
                            <a:schemeClr val="dk1"/>
                          </a:solidFill>
                          <a:latin typeface="+mn-lt"/>
                          <a:ea typeface="+mn-ea"/>
                          <a:cs typeface="+mn-cs"/>
                        </a:rPr>
                        <a:t>orderReason</a:t>
                      </a:r>
                      <a:r>
                        <a:rPr lang="fr-FR" sz="800" b="0" kern="1200" dirty="0">
                          <a:solidFill>
                            <a:schemeClr val="dk1"/>
                          </a:solidFill>
                          <a:latin typeface="+mn-lt"/>
                          <a:ea typeface="+mn-ea"/>
                          <a:cs typeface="+mn-cs"/>
                        </a:rPr>
                        <a:t>           (Obligatoire pour</a:t>
                      </a:r>
                    </a:p>
                    <a:p>
                      <a:pPr marL="0" algn="l" defTabSz="815919" rtl="0" eaLnBrk="1" latinLnBrk="0" hangingPunct="1"/>
                      <a:r>
                        <a:rPr lang="fr-FR" sz="800" b="0" kern="1200" dirty="0">
                          <a:solidFill>
                            <a:schemeClr val="dk1"/>
                          </a:solidFill>
                          <a:latin typeface="+mn-lt"/>
                          <a:ea typeface="+mn-ea"/>
                          <a:cs typeface="+mn-cs"/>
                        </a:rPr>
                        <a:t>                                     les Blocks Risk)</a:t>
                      </a:r>
                    </a:p>
                  </a:txBody>
                  <a:tcPr anchor="ctr"/>
                </a:tc>
                <a:tc>
                  <a:txBody>
                    <a:bodyPr/>
                    <a:lstStyle/>
                    <a:p>
                      <a:r>
                        <a:rPr lang="fr-FR" sz="800" kern="1200" dirty="0">
                          <a:solidFill>
                            <a:schemeClr val="dk1"/>
                          </a:solidFill>
                          <a:latin typeface="+mn-lt"/>
                          <a:ea typeface="+mn-ea"/>
                          <a:cs typeface="+mn-cs"/>
                        </a:rPr>
                        <a:t>Une valeur de code D&amp;B qui définit les motifs de la demande du client.</a:t>
                      </a:r>
                    </a:p>
                  </a:txBody>
                  <a:tcPr anchor="ctr"/>
                </a:tc>
                <a:tc vMerge="1">
                  <a:txBody>
                    <a:bodyPr/>
                    <a:lstStyle/>
                    <a:p>
                      <a:endParaRPr lang="fr-FR" sz="700" dirty="0"/>
                    </a:p>
                  </a:txBody>
                  <a:tcPr/>
                </a:tc>
                <a:extLst>
                  <a:ext uri="{0D108BD9-81ED-4DB2-BD59-A6C34878D82A}">
                    <a16:rowId xmlns:a16="http://schemas.microsoft.com/office/drawing/2014/main" val="2347797562"/>
                  </a:ext>
                </a:extLst>
              </a:tr>
            </a:tbl>
          </a:graphicData>
        </a:graphic>
      </p:graphicFrame>
      <p:sp>
        <p:nvSpPr>
          <p:cNvPr id="5" name="Rectangle 4">
            <a:extLst>
              <a:ext uri="{FF2B5EF4-FFF2-40B4-BE49-F238E27FC236}">
                <a16:creationId xmlns:a16="http://schemas.microsoft.com/office/drawing/2014/main" id="{2FF6FA83-FF83-449C-B469-A6F04D50BE11}"/>
              </a:ext>
            </a:extLst>
          </p:cNvPr>
          <p:cNvSpPr/>
          <p:nvPr/>
        </p:nvSpPr>
        <p:spPr>
          <a:xfrm>
            <a:off x="113894" y="1030045"/>
            <a:ext cx="914400" cy="312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2">
            <a:extLst>
              <a:ext uri="{FF2B5EF4-FFF2-40B4-BE49-F238E27FC236}">
                <a16:creationId xmlns:a16="http://schemas.microsoft.com/office/drawing/2014/main" id="{D5880A40-C82E-4C9C-BFEF-4961F2081287}"/>
              </a:ext>
            </a:extLst>
          </p:cNvPr>
          <p:cNvSpPr txBox="1">
            <a:spLocks/>
          </p:cNvSpPr>
          <p:nvPr/>
        </p:nvSpPr>
        <p:spPr>
          <a:xfrm>
            <a:off x="145458" y="18590"/>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600" b="1" dirty="0" err="1">
                <a:solidFill>
                  <a:schemeClr val="bg2">
                    <a:lumMod val="75000"/>
                  </a:schemeClr>
                </a:solidFill>
              </a:rPr>
              <a:t>Enrichment</a:t>
            </a:r>
            <a:r>
              <a:rPr lang="fr-FR" sz="3600" b="1" dirty="0">
                <a:solidFill>
                  <a:schemeClr val="bg2">
                    <a:lumMod val="75000"/>
                  </a:schemeClr>
                </a:solidFill>
              </a:rPr>
              <a:t> – Call </a:t>
            </a:r>
            <a:r>
              <a:rPr lang="fr-FR" sz="3600" b="1" dirty="0" err="1">
                <a:solidFill>
                  <a:schemeClr val="bg2">
                    <a:lumMod val="75000"/>
                  </a:schemeClr>
                </a:solidFill>
              </a:rPr>
              <a:t>Datablocks</a:t>
            </a:r>
            <a:r>
              <a:rPr lang="fr-FR" sz="3600" b="1" dirty="0">
                <a:solidFill>
                  <a:schemeClr val="bg2">
                    <a:lumMod val="75000"/>
                  </a:schemeClr>
                </a:solidFill>
              </a:rPr>
              <a:t> « All duns »</a:t>
            </a:r>
            <a:endParaRPr lang="fr-FR" sz="3600" b="1" dirty="0">
              <a:solidFill>
                <a:schemeClr val="bg2">
                  <a:lumMod val="75000"/>
                </a:schemeClr>
              </a:solidFill>
              <a:latin typeface="+mn-lt"/>
              <a:ea typeface="+mn-ea"/>
              <a:cs typeface="+mn-cs"/>
            </a:endParaRPr>
          </a:p>
        </p:txBody>
      </p:sp>
      <p:sp>
        <p:nvSpPr>
          <p:cNvPr id="7" name="ZoneTexte 6">
            <a:extLst>
              <a:ext uri="{FF2B5EF4-FFF2-40B4-BE49-F238E27FC236}">
                <a16:creationId xmlns:a16="http://schemas.microsoft.com/office/drawing/2014/main" id="{9B0EB80A-671A-473A-9E99-83D073141449}"/>
              </a:ext>
            </a:extLst>
          </p:cNvPr>
          <p:cNvSpPr txBox="1"/>
          <p:nvPr/>
        </p:nvSpPr>
        <p:spPr>
          <a:xfrm>
            <a:off x="239642" y="544195"/>
            <a:ext cx="8309006" cy="681405"/>
          </a:xfrm>
          <a:prstGeom prst="rect">
            <a:avLst/>
          </a:prstGeom>
          <a:noFill/>
        </p:spPr>
        <p:txBody>
          <a:bodyPr wrap="none" rtlCol="0">
            <a:spAutoFit/>
          </a:bodyPr>
          <a:lstStyle/>
          <a:p>
            <a:r>
              <a:rPr lang="fr-FR" sz="1200" b="1" dirty="0" err="1"/>
              <a:t>Purpose</a:t>
            </a:r>
            <a:r>
              <a:rPr lang="fr-FR" sz="1200" dirty="0"/>
              <a:t> : </a:t>
            </a:r>
            <a:r>
              <a:rPr lang="en-US" sz="1200" dirty="0"/>
              <a:t>Get the data from the “All duns" </a:t>
            </a:r>
            <a:r>
              <a:rPr lang="en-US" sz="1200" dirty="0" err="1"/>
              <a:t>Datablocks</a:t>
            </a:r>
            <a:r>
              <a:rPr lang="en-US" sz="1200" dirty="0"/>
              <a:t> and integrate them  into an MDM/CRM/SRM in the context of a new entrant</a:t>
            </a:r>
          </a:p>
          <a:p>
            <a:r>
              <a:rPr lang="fr-FR" sz="1200" b="1" dirty="0" err="1"/>
              <a:t>Detailled</a:t>
            </a:r>
            <a:r>
              <a:rPr lang="fr-FR" sz="1200" b="1" dirty="0"/>
              <a:t> documentation </a:t>
            </a:r>
            <a:r>
              <a:rPr lang="fr-FR" sz="1200" dirty="0"/>
              <a:t>: </a:t>
            </a:r>
            <a:r>
              <a:rPr lang="fr-FR" sz="1200" dirty="0">
                <a:hlinkClick r:id="rId2"/>
              </a:rPr>
              <a:t>https://directplus.documentation.dnb.com/html/guides/Enrich/StandardDataBlocks.html</a:t>
            </a:r>
            <a:endParaRPr lang="fr-FR" sz="1200" dirty="0"/>
          </a:p>
          <a:p>
            <a:endParaRPr lang="fr-FR" dirty="0"/>
          </a:p>
        </p:txBody>
      </p:sp>
      <p:sp>
        <p:nvSpPr>
          <p:cNvPr id="8" name="Rectangle 7">
            <a:extLst>
              <a:ext uri="{FF2B5EF4-FFF2-40B4-BE49-F238E27FC236}">
                <a16:creationId xmlns:a16="http://schemas.microsoft.com/office/drawing/2014/main" id="{143B7146-9AD3-48A2-93AB-C12900CF4C01}"/>
              </a:ext>
            </a:extLst>
          </p:cNvPr>
          <p:cNvSpPr/>
          <p:nvPr/>
        </p:nvSpPr>
        <p:spPr>
          <a:xfrm flipH="1">
            <a:off x="275485" y="1134407"/>
            <a:ext cx="45719" cy="48766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1610BB73-11BB-4D8B-B72C-6D68D6FBEC27}"/>
              </a:ext>
            </a:extLst>
          </p:cNvPr>
          <p:cNvSpPr txBox="1"/>
          <p:nvPr/>
        </p:nvSpPr>
        <p:spPr>
          <a:xfrm>
            <a:off x="240411" y="1015369"/>
            <a:ext cx="612604" cy="312073"/>
          </a:xfrm>
          <a:prstGeom prst="rect">
            <a:avLst/>
          </a:prstGeom>
          <a:noFill/>
        </p:spPr>
        <p:txBody>
          <a:bodyPr wrap="none" rtlCol="0">
            <a:spAutoFit/>
          </a:bodyPr>
          <a:lstStyle/>
          <a:p>
            <a:r>
              <a:rPr lang="fr-FR" dirty="0">
                <a:solidFill>
                  <a:schemeClr val="bg1"/>
                </a:solidFill>
              </a:rPr>
              <a:t>Client</a:t>
            </a:r>
          </a:p>
        </p:txBody>
      </p:sp>
      <p:sp>
        <p:nvSpPr>
          <p:cNvPr id="10" name="Rectangle 9">
            <a:extLst>
              <a:ext uri="{FF2B5EF4-FFF2-40B4-BE49-F238E27FC236}">
                <a16:creationId xmlns:a16="http://schemas.microsoft.com/office/drawing/2014/main" id="{1F504AA4-5D4C-44FD-BCB8-996A959EC1DD}"/>
              </a:ext>
            </a:extLst>
          </p:cNvPr>
          <p:cNvSpPr/>
          <p:nvPr/>
        </p:nvSpPr>
        <p:spPr>
          <a:xfrm flipH="1">
            <a:off x="10503382" y="1275000"/>
            <a:ext cx="45719" cy="47360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11" name="Connecteur droit avec flèche 10">
            <a:extLst>
              <a:ext uri="{FF2B5EF4-FFF2-40B4-BE49-F238E27FC236}">
                <a16:creationId xmlns:a16="http://schemas.microsoft.com/office/drawing/2014/main" id="{EBC7BBBA-9DCC-45D8-976C-C76DCC002D78}"/>
              </a:ext>
            </a:extLst>
          </p:cNvPr>
          <p:cNvCxnSpPr>
            <a:cxnSpLocks/>
          </p:cNvCxnSpPr>
          <p:nvPr/>
        </p:nvCxnSpPr>
        <p:spPr>
          <a:xfrm>
            <a:off x="307832" y="1463736"/>
            <a:ext cx="10224000"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1BD1DE6-80D7-4F09-83F6-5633896BA119}"/>
              </a:ext>
            </a:extLst>
          </p:cNvPr>
          <p:cNvSpPr/>
          <p:nvPr/>
        </p:nvSpPr>
        <p:spPr>
          <a:xfrm>
            <a:off x="10249218" y="956167"/>
            <a:ext cx="620358" cy="312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a:extLst>
              <a:ext uri="{FF2B5EF4-FFF2-40B4-BE49-F238E27FC236}">
                <a16:creationId xmlns:a16="http://schemas.microsoft.com/office/drawing/2014/main" id="{75855856-0D2A-4FE1-9118-EDF02527CF8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249218" y="953544"/>
            <a:ext cx="620355" cy="312064"/>
          </a:xfrm>
          <a:prstGeom prst="rect">
            <a:avLst/>
          </a:prstGeom>
          <a:ln>
            <a:noFill/>
          </a:ln>
        </p:spPr>
      </p:pic>
      <p:sp>
        <p:nvSpPr>
          <p:cNvPr id="14" name="ZoneTexte 13">
            <a:extLst>
              <a:ext uri="{FF2B5EF4-FFF2-40B4-BE49-F238E27FC236}">
                <a16:creationId xmlns:a16="http://schemas.microsoft.com/office/drawing/2014/main" id="{3D0A4405-8C1D-4B16-81C4-19E6862B8B3B}"/>
              </a:ext>
            </a:extLst>
          </p:cNvPr>
          <p:cNvSpPr txBox="1"/>
          <p:nvPr/>
        </p:nvSpPr>
        <p:spPr>
          <a:xfrm>
            <a:off x="1014606" y="1216018"/>
            <a:ext cx="6733946" cy="230832"/>
          </a:xfrm>
          <a:prstGeom prst="rect">
            <a:avLst/>
          </a:prstGeom>
          <a:noFill/>
        </p:spPr>
        <p:txBody>
          <a:bodyPr wrap="square" rtlCol="0">
            <a:spAutoFit/>
          </a:bodyPr>
          <a:lstStyle/>
          <a:p>
            <a:r>
              <a:rPr lang="fr-FR" sz="900" dirty="0"/>
              <a:t>Call Method </a:t>
            </a:r>
            <a:r>
              <a:rPr lang="fr-FR" sz="900" b="1" dirty="0">
                <a:highlight>
                  <a:srgbClr val="00FFFF"/>
                </a:highlight>
              </a:rPr>
              <a:t>URL : https://plus.dnb.com/v1/data/duns</a:t>
            </a:r>
            <a:r>
              <a:rPr lang="fr-FR" sz="900" dirty="0">
                <a:highlight>
                  <a:srgbClr val="996633"/>
                </a:highlight>
              </a:rPr>
              <a:t>/</a:t>
            </a:r>
            <a:r>
              <a:rPr lang="fr-FR" sz="900" dirty="0">
                <a:highlight>
                  <a:srgbClr val="ED7D31"/>
                </a:highlight>
              </a:rPr>
              <a:t>381633528</a:t>
            </a:r>
            <a:r>
              <a:rPr lang="fr-FR" sz="900" dirty="0">
                <a:highlight>
                  <a:srgbClr val="FFFF00"/>
                </a:highlight>
              </a:rPr>
              <a:t>?blockIDs=xxx</a:t>
            </a:r>
            <a:r>
              <a:rPr lang="fr-FR" sz="900" dirty="0">
                <a:highlight>
                  <a:srgbClr val="C0C0C0"/>
                </a:highlight>
              </a:rPr>
              <a:t>&amp;orderReason=6332</a:t>
            </a:r>
          </a:p>
        </p:txBody>
      </p:sp>
      <p:sp>
        <p:nvSpPr>
          <p:cNvPr id="15" name="ZoneTexte 14">
            <a:extLst>
              <a:ext uri="{FF2B5EF4-FFF2-40B4-BE49-F238E27FC236}">
                <a16:creationId xmlns:a16="http://schemas.microsoft.com/office/drawing/2014/main" id="{6FC6649C-D52A-4D0A-89E2-7830D5D05F91}"/>
              </a:ext>
            </a:extLst>
          </p:cNvPr>
          <p:cNvSpPr txBox="1"/>
          <p:nvPr/>
        </p:nvSpPr>
        <p:spPr>
          <a:xfrm rot="16200000">
            <a:off x="-756337" y="2283285"/>
            <a:ext cx="1732819" cy="312073"/>
          </a:xfrm>
          <a:prstGeom prst="rect">
            <a:avLst/>
          </a:prstGeom>
          <a:noFill/>
        </p:spPr>
        <p:txBody>
          <a:bodyPr wrap="square" rtlCol="0">
            <a:spAutoFit/>
          </a:bodyPr>
          <a:lstStyle/>
          <a:p>
            <a:pPr algn="ctr"/>
            <a:r>
              <a:rPr lang="fr-FR" dirty="0">
                <a:solidFill>
                  <a:srgbClr val="FF9933"/>
                </a:solidFill>
              </a:rPr>
              <a:t>Call </a:t>
            </a:r>
            <a:r>
              <a:rPr lang="fr-FR" dirty="0" err="1">
                <a:solidFill>
                  <a:srgbClr val="FF9933"/>
                </a:solidFill>
              </a:rPr>
              <a:t>parameter</a:t>
            </a:r>
            <a:endParaRPr lang="fr-FR" dirty="0">
              <a:solidFill>
                <a:srgbClr val="FF9933"/>
              </a:solidFill>
            </a:endParaRPr>
          </a:p>
        </p:txBody>
      </p:sp>
      <p:cxnSp>
        <p:nvCxnSpPr>
          <p:cNvPr id="16" name="Connecteur droit avec flèche 15">
            <a:extLst>
              <a:ext uri="{FF2B5EF4-FFF2-40B4-BE49-F238E27FC236}">
                <a16:creationId xmlns:a16="http://schemas.microsoft.com/office/drawing/2014/main" id="{9FA97A3C-07A0-44A5-A2E6-9CD12F2E8C09}"/>
              </a:ext>
            </a:extLst>
          </p:cNvPr>
          <p:cNvCxnSpPr>
            <a:cxnSpLocks/>
          </p:cNvCxnSpPr>
          <p:nvPr/>
        </p:nvCxnSpPr>
        <p:spPr>
          <a:xfrm flipH="1">
            <a:off x="321204" y="3432790"/>
            <a:ext cx="10188000" cy="0"/>
          </a:xfrm>
          <a:prstGeom prst="straightConnector1">
            <a:avLst/>
          </a:prstGeom>
          <a:ln w="28575">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3A967457-8793-4F4E-9EDE-73A293DF2A1F}"/>
              </a:ext>
            </a:extLst>
          </p:cNvPr>
          <p:cNvSpPr txBox="1"/>
          <p:nvPr/>
        </p:nvSpPr>
        <p:spPr>
          <a:xfrm rot="16200000">
            <a:off x="-1166075" y="4460823"/>
            <a:ext cx="2499361" cy="312073"/>
          </a:xfrm>
          <a:prstGeom prst="rect">
            <a:avLst/>
          </a:prstGeom>
          <a:noFill/>
        </p:spPr>
        <p:txBody>
          <a:bodyPr wrap="square" rtlCol="0">
            <a:spAutoFit/>
          </a:bodyPr>
          <a:lstStyle/>
          <a:p>
            <a:pPr algn="ctr"/>
            <a:r>
              <a:rPr lang="fr-FR" u="sng" dirty="0">
                <a:solidFill>
                  <a:srgbClr val="FF9933"/>
                </a:solidFill>
              </a:rPr>
              <a:t>Data </a:t>
            </a:r>
            <a:r>
              <a:rPr lang="fr-FR" u="sng" dirty="0" err="1">
                <a:solidFill>
                  <a:srgbClr val="FF9933"/>
                </a:solidFill>
              </a:rPr>
              <a:t>returned</a:t>
            </a:r>
            <a:endParaRPr lang="fr-FR" u="sng" dirty="0">
              <a:solidFill>
                <a:srgbClr val="FF9933"/>
              </a:solidFill>
            </a:endParaRPr>
          </a:p>
        </p:txBody>
      </p:sp>
      <p:graphicFrame>
        <p:nvGraphicFramePr>
          <p:cNvPr id="19" name="Tableau 4">
            <a:extLst>
              <a:ext uri="{FF2B5EF4-FFF2-40B4-BE49-F238E27FC236}">
                <a16:creationId xmlns:a16="http://schemas.microsoft.com/office/drawing/2014/main" id="{476EA702-E19F-4F62-9E0E-329C64B9C5A8}"/>
              </a:ext>
            </a:extLst>
          </p:cNvPr>
          <p:cNvGraphicFramePr>
            <a:graphicFrameLocks noGrp="1"/>
          </p:cNvGraphicFramePr>
          <p:nvPr>
            <p:extLst>
              <p:ext uri="{D42A27DB-BD31-4B8C-83A1-F6EECF244321}">
                <p14:modId xmlns:p14="http://schemas.microsoft.com/office/powerpoint/2010/main" val="3390328979"/>
              </p:ext>
            </p:extLst>
          </p:nvPr>
        </p:nvGraphicFramePr>
        <p:xfrm>
          <a:off x="356280" y="3511710"/>
          <a:ext cx="9992988" cy="2499347"/>
        </p:xfrm>
        <a:graphic>
          <a:graphicData uri="http://schemas.openxmlformats.org/drawingml/2006/table">
            <a:tbl>
              <a:tblPr firstRow="1" bandRow="1">
                <a:tableStyleId>{5C22544A-7EE6-4342-B048-85BDC9FD1C3A}</a:tableStyleId>
              </a:tblPr>
              <a:tblGrid>
                <a:gridCol w="4365622">
                  <a:extLst>
                    <a:ext uri="{9D8B030D-6E8A-4147-A177-3AD203B41FA5}">
                      <a16:colId xmlns:a16="http://schemas.microsoft.com/office/drawing/2014/main" val="1539493500"/>
                    </a:ext>
                  </a:extLst>
                </a:gridCol>
                <a:gridCol w="5627366">
                  <a:extLst>
                    <a:ext uri="{9D8B030D-6E8A-4147-A177-3AD203B41FA5}">
                      <a16:colId xmlns:a16="http://schemas.microsoft.com/office/drawing/2014/main" val="3059947495"/>
                    </a:ext>
                  </a:extLst>
                </a:gridCol>
              </a:tblGrid>
              <a:tr h="271421">
                <a:tc>
                  <a:txBody>
                    <a:bodyPr/>
                    <a:lstStyle/>
                    <a:p>
                      <a:pPr algn="ctr"/>
                      <a:r>
                        <a:rPr lang="fr-FR" sz="1000" dirty="0" err="1"/>
                        <a:t>Returned</a:t>
                      </a:r>
                      <a:r>
                        <a:rPr lang="fr-FR" sz="1000" dirty="0"/>
                        <a:t> information</a:t>
                      </a:r>
                    </a:p>
                  </a:txBody>
                  <a:tcPr anchor="ctr"/>
                </a:tc>
                <a:tc>
                  <a:txBody>
                    <a:bodyPr/>
                    <a:lstStyle/>
                    <a:p>
                      <a:pPr algn="ctr"/>
                      <a:r>
                        <a:rPr lang="fr-FR" sz="1000" dirty="0"/>
                        <a:t>Return </a:t>
                      </a:r>
                      <a:r>
                        <a:rPr lang="fr-FR" sz="1000" dirty="0" err="1"/>
                        <a:t>example</a:t>
                      </a:r>
                      <a:endParaRPr lang="fr-FR" sz="1000" dirty="0"/>
                    </a:p>
                  </a:txBody>
                  <a:tcPr anchor="ctr"/>
                </a:tc>
                <a:extLst>
                  <a:ext uri="{0D108BD9-81ED-4DB2-BD59-A6C34878D82A}">
                    <a16:rowId xmlns:a16="http://schemas.microsoft.com/office/drawing/2014/main" val="1387915840"/>
                  </a:ext>
                </a:extLst>
              </a:tr>
              <a:tr h="2227926">
                <a:tc>
                  <a:txBody>
                    <a:bodyPr/>
                    <a:lstStyle/>
                    <a:p>
                      <a:pPr marL="0" algn="l" defTabSz="815919" rtl="0" eaLnBrk="1" latinLnBrk="0" hangingPunct="1"/>
                      <a:endParaRPr lang="fr-FR" sz="800" dirty="0"/>
                    </a:p>
                    <a:p>
                      <a:pPr marL="0" algn="l" defTabSz="815919" rtl="0" eaLnBrk="1" latinLnBrk="0" hangingPunct="1"/>
                      <a:r>
                        <a:rPr lang="en-US" sz="1050" dirty="0"/>
                        <a:t>The data returned depends on the </a:t>
                      </a:r>
                      <a:r>
                        <a:rPr lang="en-US" sz="1050" dirty="0" err="1"/>
                        <a:t>Datablocks</a:t>
                      </a:r>
                      <a:r>
                        <a:rPr lang="en-US" sz="1050" dirty="0"/>
                        <a:t> requested. </a:t>
                      </a:r>
                    </a:p>
                    <a:p>
                      <a:pPr marL="0" algn="l" defTabSz="815919" rtl="0" eaLnBrk="1" latinLnBrk="0" hangingPunct="1"/>
                      <a:r>
                        <a:rPr lang="en-US" sz="1050" dirty="0"/>
                        <a:t>For details see the online documentation</a:t>
                      </a:r>
                      <a:endParaRPr lang="fr-FR" sz="1050" dirty="0"/>
                    </a:p>
                  </a:txBody>
                  <a:tcPr/>
                </a:tc>
                <a:tc>
                  <a:txBody>
                    <a:bodyPr/>
                    <a:lstStyle/>
                    <a:p>
                      <a:endParaRPr lang="fr-FR" dirty="0"/>
                    </a:p>
                  </a:txBody>
                  <a:tcPr/>
                </a:tc>
                <a:extLst>
                  <a:ext uri="{0D108BD9-81ED-4DB2-BD59-A6C34878D82A}">
                    <a16:rowId xmlns:a16="http://schemas.microsoft.com/office/drawing/2014/main" val="1173142889"/>
                  </a:ext>
                </a:extLst>
              </a:tr>
            </a:tbl>
          </a:graphicData>
        </a:graphic>
      </p:graphicFrame>
      <p:sp>
        <p:nvSpPr>
          <p:cNvPr id="20" name="ZoneTexte 19">
            <a:extLst>
              <a:ext uri="{FF2B5EF4-FFF2-40B4-BE49-F238E27FC236}">
                <a16:creationId xmlns:a16="http://schemas.microsoft.com/office/drawing/2014/main" id="{3558A58E-D04F-4C9D-8F72-B4C4789BD961}"/>
              </a:ext>
            </a:extLst>
          </p:cNvPr>
          <p:cNvSpPr txBox="1"/>
          <p:nvPr/>
        </p:nvSpPr>
        <p:spPr>
          <a:xfrm>
            <a:off x="8608269" y="2577641"/>
            <a:ext cx="1134734" cy="312073"/>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fr-FR" dirty="0"/>
              <a:t>List of blocks</a:t>
            </a:r>
          </a:p>
        </p:txBody>
      </p:sp>
      <p:cxnSp>
        <p:nvCxnSpPr>
          <p:cNvPr id="21" name="Connecteur droit avec flèche 20">
            <a:extLst>
              <a:ext uri="{FF2B5EF4-FFF2-40B4-BE49-F238E27FC236}">
                <a16:creationId xmlns:a16="http://schemas.microsoft.com/office/drawing/2014/main" id="{323A085D-51E9-4439-BA9C-D3EF699C67F2}"/>
              </a:ext>
            </a:extLst>
          </p:cNvPr>
          <p:cNvCxnSpPr>
            <a:cxnSpLocks/>
          </p:cNvCxnSpPr>
          <p:nvPr/>
        </p:nvCxnSpPr>
        <p:spPr>
          <a:xfrm flipH="1" flipV="1">
            <a:off x="5862893" y="1367228"/>
            <a:ext cx="1" cy="1368000"/>
          </a:xfrm>
          <a:prstGeom prst="straightConnector1">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cxnSp>
      <p:sp>
        <p:nvSpPr>
          <p:cNvPr id="22" name="ZoneTexte 21">
            <a:extLst>
              <a:ext uri="{FF2B5EF4-FFF2-40B4-BE49-F238E27FC236}">
                <a16:creationId xmlns:a16="http://schemas.microsoft.com/office/drawing/2014/main" id="{1114CADC-2E62-4B52-B19C-7BE521F3FB38}"/>
              </a:ext>
            </a:extLst>
          </p:cNvPr>
          <p:cNvSpPr txBox="1"/>
          <p:nvPr/>
        </p:nvSpPr>
        <p:spPr>
          <a:xfrm>
            <a:off x="8148794" y="901212"/>
            <a:ext cx="561372" cy="312073"/>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fr-FR" dirty="0"/>
              <a:t>Duns</a:t>
            </a:r>
          </a:p>
        </p:txBody>
      </p:sp>
      <p:cxnSp>
        <p:nvCxnSpPr>
          <p:cNvPr id="23" name="Connecteur droit avec flèche 22">
            <a:extLst>
              <a:ext uri="{FF2B5EF4-FFF2-40B4-BE49-F238E27FC236}">
                <a16:creationId xmlns:a16="http://schemas.microsoft.com/office/drawing/2014/main" id="{AF87A5C2-99E2-4CB5-B24C-B066985632D0}"/>
              </a:ext>
            </a:extLst>
          </p:cNvPr>
          <p:cNvCxnSpPr>
            <a:cxnSpLocks/>
            <a:stCxn id="22" idx="2"/>
          </p:cNvCxnSpPr>
          <p:nvPr/>
        </p:nvCxnSpPr>
        <p:spPr>
          <a:xfrm>
            <a:off x="8429480" y="1213285"/>
            <a:ext cx="0" cy="537920"/>
          </a:xfrm>
          <a:prstGeom prst="straightConnector1">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cxnSp>
      <p:pic>
        <p:nvPicPr>
          <p:cNvPr id="24" name="Image 23">
            <a:extLst>
              <a:ext uri="{FF2B5EF4-FFF2-40B4-BE49-F238E27FC236}">
                <a16:creationId xmlns:a16="http://schemas.microsoft.com/office/drawing/2014/main" id="{E7FFC4F3-877B-49D4-A7FA-CB04CE28F2FB}"/>
              </a:ext>
            </a:extLst>
          </p:cNvPr>
          <p:cNvPicPr>
            <a:picLocks noChangeAspect="1"/>
          </p:cNvPicPr>
          <p:nvPr/>
        </p:nvPicPr>
        <p:blipFill>
          <a:blip r:embed="rId4"/>
          <a:stretch>
            <a:fillRect/>
          </a:stretch>
        </p:blipFill>
        <p:spPr>
          <a:xfrm>
            <a:off x="6190534" y="3755037"/>
            <a:ext cx="2807862" cy="2256028"/>
          </a:xfrm>
          <a:prstGeom prst="rect">
            <a:avLst/>
          </a:prstGeom>
        </p:spPr>
      </p:pic>
      <p:cxnSp>
        <p:nvCxnSpPr>
          <p:cNvPr id="25" name="Connecteur droit avec flèche 24">
            <a:extLst>
              <a:ext uri="{FF2B5EF4-FFF2-40B4-BE49-F238E27FC236}">
                <a16:creationId xmlns:a16="http://schemas.microsoft.com/office/drawing/2014/main" id="{14D72601-6BA2-4AFB-AC3F-678F278A329E}"/>
              </a:ext>
            </a:extLst>
          </p:cNvPr>
          <p:cNvCxnSpPr>
            <a:cxnSpLocks/>
          </p:cNvCxnSpPr>
          <p:nvPr/>
        </p:nvCxnSpPr>
        <p:spPr>
          <a:xfrm>
            <a:off x="5217366" y="1040908"/>
            <a:ext cx="1" cy="216000"/>
          </a:xfrm>
          <a:prstGeom prst="straightConnector1">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cxnSp>
      <p:cxnSp>
        <p:nvCxnSpPr>
          <p:cNvPr id="26" name="Connecteur droit 25">
            <a:extLst>
              <a:ext uri="{FF2B5EF4-FFF2-40B4-BE49-F238E27FC236}">
                <a16:creationId xmlns:a16="http://schemas.microsoft.com/office/drawing/2014/main" id="{167CA5CF-AB98-4CA7-B150-13678E7CC7C8}"/>
              </a:ext>
            </a:extLst>
          </p:cNvPr>
          <p:cNvCxnSpPr/>
          <p:nvPr/>
        </p:nvCxnSpPr>
        <p:spPr>
          <a:xfrm>
            <a:off x="5217366" y="1046671"/>
            <a:ext cx="2916000" cy="0"/>
          </a:xfrm>
          <a:prstGeom prst="line">
            <a:avLst/>
          </a:prstGeom>
          <a:ln/>
        </p:spPr>
        <p:style>
          <a:lnRef idx="2">
            <a:schemeClr val="accent2"/>
          </a:lnRef>
          <a:fillRef idx="1">
            <a:schemeClr val="lt1"/>
          </a:fillRef>
          <a:effectRef idx="0">
            <a:schemeClr val="accent2"/>
          </a:effectRef>
          <a:fontRef idx="minor">
            <a:schemeClr val="dk1"/>
          </a:fontRef>
        </p:style>
      </p:cxnSp>
      <p:cxnSp>
        <p:nvCxnSpPr>
          <p:cNvPr id="27" name="Connecteur droit 26">
            <a:extLst>
              <a:ext uri="{FF2B5EF4-FFF2-40B4-BE49-F238E27FC236}">
                <a16:creationId xmlns:a16="http://schemas.microsoft.com/office/drawing/2014/main" id="{47DE355D-6308-44B5-B2F4-06C37070A1C8}"/>
              </a:ext>
            </a:extLst>
          </p:cNvPr>
          <p:cNvCxnSpPr/>
          <p:nvPr/>
        </p:nvCxnSpPr>
        <p:spPr>
          <a:xfrm>
            <a:off x="5862893" y="2733678"/>
            <a:ext cx="2736000" cy="0"/>
          </a:xfrm>
          <a:prstGeom prst="line">
            <a:avLst/>
          </a:prstGeom>
          <a:ln/>
        </p:spPr>
        <p:style>
          <a:lnRef idx="2">
            <a:schemeClr val="accent2"/>
          </a:lnRef>
          <a:fillRef idx="1">
            <a:schemeClr val="lt1"/>
          </a:fillRef>
          <a:effectRef idx="0">
            <a:schemeClr val="accent2"/>
          </a:effectRef>
          <a:fontRef idx="minor">
            <a:schemeClr val="dk1"/>
          </a:fontRef>
        </p:style>
      </p:cxnSp>
      <p:cxnSp>
        <p:nvCxnSpPr>
          <p:cNvPr id="28" name="Connecteur droit avec flèche 27">
            <a:extLst>
              <a:ext uri="{FF2B5EF4-FFF2-40B4-BE49-F238E27FC236}">
                <a16:creationId xmlns:a16="http://schemas.microsoft.com/office/drawing/2014/main" id="{665655F4-C252-461D-B4EA-3A5AC68DA7E5}"/>
              </a:ext>
            </a:extLst>
          </p:cNvPr>
          <p:cNvCxnSpPr>
            <a:cxnSpLocks/>
          </p:cNvCxnSpPr>
          <p:nvPr/>
        </p:nvCxnSpPr>
        <p:spPr>
          <a:xfrm>
            <a:off x="9233183" y="1904029"/>
            <a:ext cx="0" cy="684000"/>
          </a:xfrm>
          <a:prstGeom prst="straightConnector1">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3960802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76CBEC-6BD1-479D-9F5A-F2C72AAC0706}"/>
              </a:ext>
            </a:extLst>
          </p:cNvPr>
          <p:cNvSpPr>
            <a:spLocks noGrp="1"/>
          </p:cNvSpPr>
          <p:nvPr>
            <p:ph type="title"/>
          </p:nvPr>
        </p:nvSpPr>
        <p:spPr/>
        <p:txBody>
          <a:bodyPr/>
          <a:lstStyle/>
          <a:p>
            <a:r>
              <a:rPr lang="fr-BE" dirty="0"/>
              <a:t> </a:t>
            </a:r>
          </a:p>
        </p:txBody>
      </p:sp>
      <p:sp>
        <p:nvSpPr>
          <p:cNvPr id="3" name="Espace réservé du contenu 2">
            <a:extLst>
              <a:ext uri="{FF2B5EF4-FFF2-40B4-BE49-F238E27FC236}">
                <a16:creationId xmlns:a16="http://schemas.microsoft.com/office/drawing/2014/main" id="{ED9780FA-2EAD-41A7-863D-ACA89CCE4FD6}"/>
              </a:ext>
            </a:extLst>
          </p:cNvPr>
          <p:cNvSpPr>
            <a:spLocks noGrp="1"/>
          </p:cNvSpPr>
          <p:nvPr>
            <p:ph idx="1"/>
          </p:nvPr>
        </p:nvSpPr>
        <p:spPr/>
        <p:txBody>
          <a:bodyPr/>
          <a:lstStyle/>
          <a:p>
            <a:pPr marL="0" indent="0">
              <a:buNone/>
            </a:pPr>
            <a:r>
              <a:rPr lang="fr-BE" dirty="0"/>
              <a:t> </a:t>
            </a:r>
          </a:p>
        </p:txBody>
      </p:sp>
      <p:graphicFrame>
        <p:nvGraphicFramePr>
          <p:cNvPr id="4" name="Tableau 4">
            <a:extLst>
              <a:ext uri="{FF2B5EF4-FFF2-40B4-BE49-F238E27FC236}">
                <a16:creationId xmlns:a16="http://schemas.microsoft.com/office/drawing/2014/main" id="{496289C7-CF21-4C9A-839A-8ED1723FCA45}"/>
              </a:ext>
            </a:extLst>
          </p:cNvPr>
          <p:cNvGraphicFramePr>
            <a:graphicFrameLocks noGrp="1"/>
          </p:cNvGraphicFramePr>
          <p:nvPr>
            <p:extLst>
              <p:ext uri="{D42A27DB-BD31-4B8C-83A1-F6EECF244321}">
                <p14:modId xmlns:p14="http://schemas.microsoft.com/office/powerpoint/2010/main" val="3879439375"/>
              </p:ext>
            </p:extLst>
          </p:nvPr>
        </p:nvGraphicFramePr>
        <p:xfrm>
          <a:off x="356280" y="1491195"/>
          <a:ext cx="10015194" cy="1807859"/>
        </p:xfrm>
        <a:graphic>
          <a:graphicData uri="http://schemas.openxmlformats.org/drawingml/2006/table">
            <a:tbl>
              <a:tblPr firstRow="1" bandRow="1">
                <a:tableStyleId>{5C22544A-7EE6-4342-B048-85BDC9FD1C3A}</a:tableStyleId>
              </a:tblPr>
              <a:tblGrid>
                <a:gridCol w="1746435">
                  <a:extLst>
                    <a:ext uri="{9D8B030D-6E8A-4147-A177-3AD203B41FA5}">
                      <a16:colId xmlns:a16="http://schemas.microsoft.com/office/drawing/2014/main" val="1539493500"/>
                    </a:ext>
                  </a:extLst>
                </a:gridCol>
                <a:gridCol w="2976361">
                  <a:extLst>
                    <a:ext uri="{9D8B030D-6E8A-4147-A177-3AD203B41FA5}">
                      <a16:colId xmlns:a16="http://schemas.microsoft.com/office/drawing/2014/main" val="3089411599"/>
                    </a:ext>
                  </a:extLst>
                </a:gridCol>
                <a:gridCol w="5292398">
                  <a:extLst>
                    <a:ext uri="{9D8B030D-6E8A-4147-A177-3AD203B41FA5}">
                      <a16:colId xmlns:a16="http://schemas.microsoft.com/office/drawing/2014/main" val="3059947495"/>
                    </a:ext>
                  </a:extLst>
                </a:gridCol>
              </a:tblGrid>
              <a:tr h="238812">
                <a:tc>
                  <a:txBody>
                    <a:bodyPr/>
                    <a:lstStyle/>
                    <a:p>
                      <a:pPr algn="ctr"/>
                      <a:r>
                        <a:rPr lang="fr-FR" sz="1000" dirty="0"/>
                        <a:t>Main </a:t>
                      </a:r>
                      <a:r>
                        <a:rPr lang="fr-FR" sz="1000" dirty="0" err="1"/>
                        <a:t>Parameters</a:t>
                      </a:r>
                      <a:endParaRPr lang="fr-FR" sz="1000" dirty="0"/>
                    </a:p>
                  </a:txBody>
                  <a:tcPr anchor="ctr"/>
                </a:tc>
                <a:tc>
                  <a:txBody>
                    <a:bodyPr/>
                    <a:lstStyle/>
                    <a:p>
                      <a:pPr algn="ctr"/>
                      <a:r>
                        <a:rPr lang="fr-FR" sz="1000" dirty="0"/>
                        <a:t>Description</a:t>
                      </a:r>
                    </a:p>
                  </a:txBody>
                  <a:tcPr anchor="ctr"/>
                </a:tc>
                <a:tc>
                  <a:txBody>
                    <a:bodyPr/>
                    <a:lstStyle/>
                    <a:p>
                      <a:pPr algn="ctr"/>
                      <a:r>
                        <a:rPr lang="fr-FR" sz="1000" dirty="0"/>
                        <a:t>Example</a:t>
                      </a:r>
                    </a:p>
                  </a:txBody>
                  <a:tcPr anchor="ctr"/>
                </a:tc>
                <a:extLst>
                  <a:ext uri="{0D108BD9-81ED-4DB2-BD59-A6C34878D82A}">
                    <a16:rowId xmlns:a16="http://schemas.microsoft.com/office/drawing/2014/main" val="1387915840"/>
                  </a:ext>
                </a:extLst>
              </a:tr>
              <a:tr h="208961">
                <a:tc>
                  <a:txBody>
                    <a:bodyPr/>
                    <a:lstStyle/>
                    <a:p>
                      <a:pPr marL="0" algn="l" defTabSz="815919" rtl="0" eaLnBrk="1" latinLnBrk="0" hangingPunct="1"/>
                      <a:r>
                        <a:rPr lang="fr-FR" sz="800" b="0" kern="1200" dirty="0">
                          <a:solidFill>
                            <a:schemeClr val="dk1"/>
                          </a:solidFill>
                          <a:latin typeface="+mn-lt"/>
                          <a:ea typeface="+mn-ea"/>
                          <a:cs typeface="+mn-cs"/>
                        </a:rPr>
                        <a:t>Autorisation           </a:t>
                      </a:r>
                      <a:r>
                        <a:rPr lang="fr-FR" sz="800" dirty="0"/>
                        <a:t>(Obligatoire)</a:t>
                      </a:r>
                      <a:endParaRPr lang="fr-FR" sz="800" b="0" kern="1200" dirty="0">
                        <a:solidFill>
                          <a:schemeClr val="dk1"/>
                        </a:solidFill>
                        <a:latin typeface="+mn-lt"/>
                        <a:ea typeface="+mn-ea"/>
                        <a:cs typeface="+mn-cs"/>
                      </a:endParaRPr>
                    </a:p>
                  </a:txBody>
                  <a:tcPr anchor="ctr"/>
                </a:tc>
                <a:tc>
                  <a:txBody>
                    <a:bodyPr/>
                    <a:lstStyle/>
                    <a:p>
                      <a:pPr marL="0" algn="l" defTabSz="815919" rtl="0" eaLnBrk="1" latinLnBrk="0" hangingPunct="1"/>
                      <a:r>
                        <a:rPr lang="fr-FR" sz="800" b="0" kern="1200" dirty="0" err="1">
                          <a:solidFill>
                            <a:schemeClr val="dk1"/>
                          </a:solidFill>
                          <a:latin typeface="+mn-lt"/>
                          <a:ea typeface="+mn-ea"/>
                          <a:cs typeface="+mn-cs"/>
                        </a:rPr>
                        <a:t>Token</a:t>
                      </a:r>
                      <a:r>
                        <a:rPr lang="fr-FR" sz="800" b="0" kern="1200" dirty="0">
                          <a:solidFill>
                            <a:schemeClr val="dk1"/>
                          </a:solidFill>
                          <a:latin typeface="+mn-lt"/>
                          <a:ea typeface="+mn-ea"/>
                          <a:cs typeface="+mn-cs"/>
                        </a:rPr>
                        <a:t> d’authentification</a:t>
                      </a:r>
                    </a:p>
                  </a:txBody>
                  <a:tcPr anchor="ctr"/>
                </a:tc>
                <a:tc rowSpan="5">
                  <a:txBody>
                    <a:bodyPr/>
                    <a:lstStyle/>
                    <a:p>
                      <a:r>
                        <a:rPr lang="en-US" sz="700" dirty="0" err="1"/>
                        <a:t>HttpResponse</a:t>
                      </a:r>
                      <a:r>
                        <a:rPr lang="en-US" sz="700" dirty="0"/>
                        <a:t>&lt;String&gt; response = </a:t>
                      </a:r>
                      <a:r>
                        <a:rPr lang="en-US" sz="700" dirty="0" err="1"/>
                        <a:t>Unirest.get</a:t>
                      </a:r>
                      <a:r>
                        <a:rPr lang="en-US" sz="700" kern="1200" dirty="0">
                          <a:solidFill>
                            <a:schemeClr val="dk1"/>
                          </a:solidFill>
                          <a:latin typeface="+mn-lt"/>
                          <a:ea typeface="+mn-ea"/>
                          <a:cs typeface="+mn-cs"/>
                        </a:rPr>
                        <a:t>("</a:t>
                      </a:r>
                      <a:r>
                        <a:rPr lang="fr-FR" sz="700" kern="1200" dirty="0">
                          <a:solidFill>
                            <a:schemeClr val="dk1"/>
                          </a:solidFill>
                          <a:latin typeface="+mn-lt"/>
                          <a:ea typeface="+mn-ea"/>
                          <a:cs typeface="+mn-cs"/>
                        </a:rPr>
                        <a:t>https://plus.dnb.com</a:t>
                      </a:r>
                      <a:r>
                        <a:rPr lang="en-US" sz="700" kern="1200" dirty="0">
                          <a:solidFill>
                            <a:schemeClr val="dk1"/>
                          </a:solidFill>
                          <a:latin typeface="+mn-lt"/>
                          <a:ea typeface="+mn-ea"/>
                          <a:cs typeface="+mn-cs"/>
                        </a:rPr>
                        <a:t>/v1/data/duns/275454064?blockIDs=</a:t>
                      </a:r>
                      <a:r>
                        <a:rPr lang="fr-FR" sz="700" b="1" u="none" dirty="0" err="1">
                          <a:solidFill>
                            <a:schemeClr val="tx1"/>
                          </a:solidFill>
                          <a:effectLst/>
                        </a:rPr>
                        <a:t>Company</a:t>
                      </a:r>
                      <a:r>
                        <a:rPr lang="fr-FR" sz="700" b="1" u="none" dirty="0">
                          <a:solidFill>
                            <a:schemeClr val="tx1"/>
                          </a:solidFill>
                          <a:effectLst/>
                        </a:rPr>
                        <a:t> Financials</a:t>
                      </a:r>
                      <a:r>
                        <a:rPr lang="fr-FR" sz="700" dirty="0">
                          <a:solidFill>
                            <a:schemeClr val="tx1"/>
                          </a:solidFill>
                        </a:rPr>
                        <a:t>_L1_v1</a:t>
                      </a:r>
                      <a:r>
                        <a:rPr lang="fr-FR" sz="700" dirty="0"/>
                        <a:t>, </a:t>
                      </a:r>
                      <a:r>
                        <a:rPr lang="fr-FR" sz="700" dirty="0" err="1"/>
                        <a:t>tradeUp</a:t>
                      </a:r>
                      <a:r>
                        <a:rPr lang="fr-FR" sz="700" dirty="0"/>
                        <a:t>=</a:t>
                      </a:r>
                      <a:r>
                        <a:rPr lang="fr-FR" sz="700" dirty="0" err="1"/>
                        <a:t>hq</a:t>
                      </a:r>
                      <a:endParaRPr lang="en-US" sz="700" dirty="0"/>
                    </a:p>
                    <a:p>
                      <a:r>
                        <a:rPr lang="en-US" sz="700" dirty="0"/>
                        <a:t>.header("Authorization", "Bearer b5nqs82809B4i4h1")  </a:t>
                      </a:r>
                    </a:p>
                    <a:p>
                      <a:r>
                        <a:rPr lang="en-US" sz="700" dirty="0"/>
                        <a:t>.</a:t>
                      </a:r>
                      <a:r>
                        <a:rPr lang="en-US" sz="700" dirty="0" err="1"/>
                        <a:t>asString</a:t>
                      </a:r>
                      <a:r>
                        <a:rPr lang="en-US" sz="700" dirty="0"/>
                        <a:t>();</a:t>
                      </a:r>
                      <a:endParaRPr lang="fr-FR" sz="700" dirty="0"/>
                    </a:p>
                  </a:txBody>
                  <a:tcPr/>
                </a:tc>
                <a:extLst>
                  <a:ext uri="{0D108BD9-81ED-4DB2-BD59-A6C34878D82A}">
                    <a16:rowId xmlns:a16="http://schemas.microsoft.com/office/drawing/2014/main" val="2316897783"/>
                  </a:ext>
                </a:extLst>
              </a:tr>
              <a:tr h="208961">
                <a:tc>
                  <a:txBody>
                    <a:bodyPr/>
                    <a:lstStyle/>
                    <a:p>
                      <a:pPr marL="0" algn="l" defTabSz="815919" rtl="0" eaLnBrk="1" latinLnBrk="0" hangingPunct="1"/>
                      <a:r>
                        <a:rPr lang="fr-FR" sz="800" b="0" kern="1200" dirty="0" err="1">
                          <a:solidFill>
                            <a:schemeClr val="dk1"/>
                          </a:solidFill>
                          <a:latin typeface="+mn-lt"/>
                          <a:ea typeface="+mn-ea"/>
                          <a:cs typeface="+mn-cs"/>
                        </a:rPr>
                        <a:t>dunsNumber</a:t>
                      </a:r>
                      <a:r>
                        <a:rPr lang="fr-FR" sz="800" b="0" kern="1200" dirty="0">
                          <a:solidFill>
                            <a:schemeClr val="dk1"/>
                          </a:solidFill>
                          <a:latin typeface="+mn-lt"/>
                          <a:ea typeface="+mn-ea"/>
                          <a:cs typeface="+mn-cs"/>
                        </a:rPr>
                        <a:t>          </a:t>
                      </a:r>
                      <a:r>
                        <a:rPr lang="fr-FR" sz="800" dirty="0"/>
                        <a:t>(Obligatoire)</a:t>
                      </a:r>
                      <a:endParaRPr lang="fr-FR" sz="800" b="0" kern="1200" dirty="0">
                        <a:solidFill>
                          <a:schemeClr val="dk1"/>
                        </a:solidFill>
                        <a:latin typeface="+mn-lt"/>
                        <a:ea typeface="+mn-ea"/>
                        <a:cs typeface="+mn-cs"/>
                      </a:endParaRPr>
                    </a:p>
                  </a:txBody>
                  <a:tcPr anchor="ctr"/>
                </a:tc>
                <a:tc>
                  <a:txBody>
                    <a:bodyPr/>
                    <a:lstStyle/>
                    <a:p>
                      <a:r>
                        <a:rPr lang="fr-FR" sz="800" dirty="0"/>
                        <a:t>Duns à enrichir </a:t>
                      </a:r>
                    </a:p>
                  </a:txBody>
                  <a:tcPr anchor="ctr"/>
                </a:tc>
                <a:tc vMerge="1">
                  <a:txBody>
                    <a:bodyPr/>
                    <a:lstStyle/>
                    <a:p>
                      <a:endParaRPr lang="fr-FR"/>
                    </a:p>
                  </a:txBody>
                  <a:tcPr/>
                </a:tc>
                <a:extLst>
                  <a:ext uri="{0D108BD9-81ED-4DB2-BD59-A6C34878D82A}">
                    <a16:rowId xmlns:a16="http://schemas.microsoft.com/office/drawing/2014/main" val="1173142889"/>
                  </a:ext>
                </a:extLst>
              </a:tr>
              <a:tr h="447773">
                <a:tc>
                  <a:txBody>
                    <a:bodyPr/>
                    <a:lstStyle/>
                    <a:p>
                      <a:pPr marL="0" algn="l" defTabSz="815919" rtl="0" eaLnBrk="1" latinLnBrk="0" hangingPunct="1"/>
                      <a:r>
                        <a:rPr lang="fr-FR" sz="800" b="0" kern="1200" dirty="0" err="1">
                          <a:solidFill>
                            <a:schemeClr val="dk1"/>
                          </a:solidFill>
                          <a:latin typeface="+mn-lt"/>
                          <a:ea typeface="+mn-ea"/>
                          <a:cs typeface="+mn-cs"/>
                        </a:rPr>
                        <a:t>blockIDs</a:t>
                      </a:r>
                      <a:r>
                        <a:rPr lang="fr-FR" sz="800" b="0" kern="1200" dirty="0">
                          <a:solidFill>
                            <a:schemeClr val="dk1"/>
                          </a:solidFill>
                          <a:latin typeface="+mn-lt"/>
                          <a:ea typeface="+mn-ea"/>
                          <a:cs typeface="+mn-cs"/>
                        </a:rPr>
                        <a:t>                   </a:t>
                      </a:r>
                      <a:r>
                        <a:rPr lang="fr-FR" sz="800" dirty="0"/>
                        <a:t>(Obligatoire)</a:t>
                      </a:r>
                      <a:endParaRPr lang="fr-FR" sz="800" b="0" kern="1200" dirty="0">
                        <a:solidFill>
                          <a:schemeClr val="dk1"/>
                        </a:solidFill>
                        <a:latin typeface="+mn-lt"/>
                        <a:ea typeface="+mn-ea"/>
                        <a:cs typeface="+mn-cs"/>
                      </a:endParaRPr>
                    </a:p>
                  </a:txBody>
                  <a:tcPr anchor="ctr"/>
                </a:tc>
                <a:tc>
                  <a:txBody>
                    <a:bodyPr/>
                    <a:lstStyle/>
                    <a:p>
                      <a:r>
                        <a:rPr lang="fr-FR" sz="900" b="1" dirty="0">
                          <a:solidFill>
                            <a:srgbClr val="C00000"/>
                          </a:solidFill>
                        </a:rPr>
                        <a:t>Liste des Data blocks « </a:t>
                      </a:r>
                      <a:r>
                        <a:rPr lang="fr-FR" sz="900" b="1" dirty="0" err="1">
                          <a:solidFill>
                            <a:srgbClr val="C00000"/>
                          </a:solidFill>
                        </a:rPr>
                        <a:t>Headquartgers</a:t>
                      </a:r>
                      <a:r>
                        <a:rPr lang="fr-FR" sz="900" b="1" dirty="0">
                          <a:solidFill>
                            <a:srgbClr val="C00000"/>
                          </a:solidFill>
                        </a:rPr>
                        <a:t> »</a:t>
                      </a:r>
                    </a:p>
                    <a:p>
                      <a:pPr marL="0" marR="0" lvl="0" indent="0" algn="l" defTabSz="815919" rtl="0" eaLnBrk="1" fontAlgn="auto" latinLnBrk="0" hangingPunct="1">
                        <a:lnSpc>
                          <a:spcPct val="100000"/>
                        </a:lnSpc>
                        <a:spcBef>
                          <a:spcPts val="0"/>
                        </a:spcBef>
                        <a:spcAft>
                          <a:spcPts val="0"/>
                        </a:spcAft>
                        <a:buClrTx/>
                        <a:buSzTx/>
                        <a:buFontTx/>
                        <a:buNone/>
                        <a:tabLst/>
                        <a:defRPr/>
                      </a:pPr>
                      <a:r>
                        <a:rPr lang="fr-FR" sz="800" dirty="0"/>
                        <a:t>(Exemple : xxx = </a:t>
                      </a:r>
                      <a:r>
                        <a:rPr lang="fr-FR" sz="800" b="1" u="none" dirty="0" err="1">
                          <a:solidFill>
                            <a:schemeClr val="tx1"/>
                          </a:solidFill>
                          <a:effectLst/>
                        </a:rPr>
                        <a:t>Company</a:t>
                      </a:r>
                      <a:r>
                        <a:rPr lang="fr-FR" sz="800" b="1" u="none" dirty="0">
                          <a:solidFill>
                            <a:schemeClr val="tx1"/>
                          </a:solidFill>
                          <a:effectLst/>
                        </a:rPr>
                        <a:t> Financials</a:t>
                      </a:r>
                      <a:r>
                        <a:rPr lang="fr-FR" sz="800" dirty="0">
                          <a:solidFill>
                            <a:schemeClr val="tx1"/>
                          </a:solidFill>
                        </a:rPr>
                        <a:t>_L1_v1,…)</a:t>
                      </a:r>
                    </a:p>
                  </a:txBody>
                  <a:tcPr anchor="ctr"/>
                </a:tc>
                <a:tc vMerge="1">
                  <a:txBody>
                    <a:bodyPr/>
                    <a:lstStyle/>
                    <a:p>
                      <a:endParaRPr lang="en-US"/>
                    </a:p>
                  </a:txBody>
                  <a:tcPr/>
                </a:tc>
                <a:extLst>
                  <a:ext uri="{0D108BD9-81ED-4DB2-BD59-A6C34878D82A}">
                    <a16:rowId xmlns:a16="http://schemas.microsoft.com/office/drawing/2014/main" val="1363354971"/>
                  </a:ext>
                </a:extLst>
              </a:tr>
              <a:tr h="208961">
                <a:tc>
                  <a:txBody>
                    <a:bodyPr/>
                    <a:lstStyle/>
                    <a:p>
                      <a:pPr marL="0" algn="l" defTabSz="815919" rtl="0" eaLnBrk="1" latinLnBrk="0" hangingPunct="1"/>
                      <a:r>
                        <a:rPr lang="fr-FR" sz="800" b="0" kern="1200" dirty="0" err="1">
                          <a:solidFill>
                            <a:schemeClr val="dk1"/>
                          </a:solidFill>
                          <a:latin typeface="+mn-lt"/>
                          <a:ea typeface="+mn-ea"/>
                          <a:cs typeface="+mn-cs"/>
                        </a:rPr>
                        <a:t>tradeUp</a:t>
                      </a:r>
                      <a:r>
                        <a:rPr lang="fr-FR" sz="800" b="0" kern="1200" dirty="0">
                          <a:solidFill>
                            <a:schemeClr val="dk1"/>
                          </a:solidFill>
                          <a:latin typeface="+mn-lt"/>
                          <a:ea typeface="+mn-ea"/>
                          <a:cs typeface="+mn-cs"/>
                        </a:rPr>
                        <a:t>                   (Option)</a:t>
                      </a:r>
                    </a:p>
                  </a:txBody>
                  <a:tcPr anchor="ctr"/>
                </a:tc>
                <a:tc>
                  <a:txBody>
                    <a:bodyPr/>
                    <a:lstStyle/>
                    <a:p>
                      <a:pPr marL="0" algn="l" defTabSz="815919" rtl="0" eaLnBrk="1" latinLnBrk="0" hangingPunct="1"/>
                      <a:r>
                        <a:rPr lang="fr-FR" sz="800" kern="1200" dirty="0">
                          <a:solidFill>
                            <a:schemeClr val="dk1"/>
                          </a:solidFill>
                          <a:latin typeface="+mn-lt"/>
                          <a:ea typeface="+mn-ea"/>
                          <a:cs typeface="+mn-cs"/>
                        </a:rPr>
                        <a:t>Retourne systématiquement le Duns Siège (</a:t>
                      </a:r>
                      <a:r>
                        <a:rPr lang="fr-FR" sz="900" b="1" kern="1200" dirty="0">
                          <a:solidFill>
                            <a:srgbClr val="C00000"/>
                          </a:solidFill>
                          <a:latin typeface="+mn-lt"/>
                          <a:ea typeface="+mn-ea"/>
                          <a:cs typeface="+mn-cs"/>
                        </a:rPr>
                        <a:t>Mettre </a:t>
                      </a:r>
                      <a:r>
                        <a:rPr lang="fr-FR" sz="1400" b="1" i="0" kern="1200" dirty="0" err="1">
                          <a:solidFill>
                            <a:srgbClr val="C00000"/>
                          </a:solidFill>
                          <a:effectLst/>
                          <a:latin typeface="+mn-lt"/>
                          <a:ea typeface="+mn-ea"/>
                          <a:cs typeface="+mn-cs"/>
                        </a:rPr>
                        <a:t>hq</a:t>
                      </a:r>
                      <a:r>
                        <a:rPr lang="fr-FR" sz="900" b="1" kern="1200" dirty="0">
                          <a:solidFill>
                            <a:srgbClr val="C00000"/>
                          </a:solidFill>
                          <a:latin typeface="+mn-lt"/>
                          <a:ea typeface="+mn-ea"/>
                          <a:cs typeface="+mn-cs"/>
                        </a:rPr>
                        <a:t> </a:t>
                      </a:r>
                      <a:r>
                        <a:rPr lang="fr-FR" sz="800" kern="1200" dirty="0">
                          <a:solidFill>
                            <a:schemeClr val="dk1"/>
                          </a:solidFill>
                          <a:latin typeface="+mn-lt"/>
                          <a:ea typeface="+mn-ea"/>
                          <a:cs typeface="+mn-cs"/>
                        </a:rPr>
                        <a:t>)</a:t>
                      </a:r>
                    </a:p>
                  </a:txBody>
                  <a:tcPr anchor="ctr"/>
                </a:tc>
                <a:tc vMerge="1">
                  <a:txBody>
                    <a:bodyPr/>
                    <a:lstStyle/>
                    <a:p>
                      <a:endParaRPr lang="fr-FR" sz="800" dirty="0">
                        <a:solidFill>
                          <a:srgbClr val="FF0000"/>
                        </a:solidFill>
                      </a:endParaRPr>
                    </a:p>
                  </a:txBody>
                  <a:tcPr/>
                </a:tc>
                <a:extLst>
                  <a:ext uri="{0D108BD9-81ED-4DB2-BD59-A6C34878D82A}">
                    <a16:rowId xmlns:a16="http://schemas.microsoft.com/office/drawing/2014/main" val="2737730862"/>
                  </a:ext>
                </a:extLst>
              </a:tr>
              <a:tr h="384726">
                <a:tc>
                  <a:txBody>
                    <a:bodyPr/>
                    <a:lstStyle/>
                    <a:p>
                      <a:pPr marL="0" algn="l" defTabSz="815919" rtl="0" eaLnBrk="1" latinLnBrk="0" hangingPunct="1"/>
                      <a:r>
                        <a:rPr lang="fr-FR" sz="800" b="0" kern="1200" dirty="0" err="1">
                          <a:solidFill>
                            <a:schemeClr val="dk1"/>
                          </a:solidFill>
                          <a:latin typeface="+mn-lt"/>
                          <a:ea typeface="+mn-ea"/>
                          <a:cs typeface="+mn-cs"/>
                        </a:rPr>
                        <a:t>orderReason</a:t>
                      </a:r>
                      <a:r>
                        <a:rPr lang="fr-FR" sz="800" b="0" kern="1200" dirty="0">
                          <a:solidFill>
                            <a:schemeClr val="dk1"/>
                          </a:solidFill>
                          <a:latin typeface="+mn-lt"/>
                          <a:ea typeface="+mn-ea"/>
                          <a:cs typeface="+mn-cs"/>
                        </a:rPr>
                        <a:t>           (Obligatoire pour</a:t>
                      </a:r>
                    </a:p>
                    <a:p>
                      <a:pPr marL="0" algn="l" defTabSz="815919" rtl="0" eaLnBrk="1" latinLnBrk="0" hangingPunct="1"/>
                      <a:r>
                        <a:rPr lang="fr-FR" sz="800" b="0" kern="1200" dirty="0">
                          <a:solidFill>
                            <a:schemeClr val="dk1"/>
                          </a:solidFill>
                          <a:latin typeface="+mn-lt"/>
                          <a:ea typeface="+mn-ea"/>
                          <a:cs typeface="+mn-cs"/>
                        </a:rPr>
                        <a:t>                                     les Blocks Risk)</a:t>
                      </a:r>
                    </a:p>
                  </a:txBody>
                  <a:tcPr anchor="ctr"/>
                </a:tc>
                <a:tc>
                  <a:txBody>
                    <a:bodyPr/>
                    <a:lstStyle/>
                    <a:p>
                      <a:r>
                        <a:rPr lang="fr-FR" sz="800" kern="1200" dirty="0">
                          <a:solidFill>
                            <a:schemeClr val="dk1"/>
                          </a:solidFill>
                          <a:latin typeface="+mn-lt"/>
                          <a:ea typeface="+mn-ea"/>
                          <a:cs typeface="+mn-cs"/>
                        </a:rPr>
                        <a:t>Une valeur de code D&amp;B qui définit les motifs de la demande du client.</a:t>
                      </a:r>
                    </a:p>
                  </a:txBody>
                  <a:tcPr anchor="ctr"/>
                </a:tc>
                <a:tc vMerge="1">
                  <a:txBody>
                    <a:bodyPr/>
                    <a:lstStyle/>
                    <a:p>
                      <a:endParaRPr lang="fr-FR" sz="700" dirty="0"/>
                    </a:p>
                  </a:txBody>
                  <a:tcPr/>
                </a:tc>
                <a:extLst>
                  <a:ext uri="{0D108BD9-81ED-4DB2-BD59-A6C34878D82A}">
                    <a16:rowId xmlns:a16="http://schemas.microsoft.com/office/drawing/2014/main" val="2347797562"/>
                  </a:ext>
                </a:extLst>
              </a:tr>
            </a:tbl>
          </a:graphicData>
        </a:graphic>
      </p:graphicFrame>
      <p:sp>
        <p:nvSpPr>
          <p:cNvPr id="5" name="Rectangle 4">
            <a:extLst>
              <a:ext uri="{FF2B5EF4-FFF2-40B4-BE49-F238E27FC236}">
                <a16:creationId xmlns:a16="http://schemas.microsoft.com/office/drawing/2014/main" id="{2FF6FA83-FF83-449C-B469-A6F04D50BE11}"/>
              </a:ext>
            </a:extLst>
          </p:cNvPr>
          <p:cNvSpPr/>
          <p:nvPr/>
        </p:nvSpPr>
        <p:spPr>
          <a:xfrm>
            <a:off x="113894" y="1030045"/>
            <a:ext cx="914400" cy="312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re 2">
            <a:extLst>
              <a:ext uri="{FF2B5EF4-FFF2-40B4-BE49-F238E27FC236}">
                <a16:creationId xmlns:a16="http://schemas.microsoft.com/office/drawing/2014/main" id="{D5880A40-C82E-4C9C-BFEF-4961F2081287}"/>
              </a:ext>
            </a:extLst>
          </p:cNvPr>
          <p:cNvSpPr txBox="1">
            <a:spLocks/>
          </p:cNvSpPr>
          <p:nvPr/>
        </p:nvSpPr>
        <p:spPr>
          <a:xfrm>
            <a:off x="145458" y="18590"/>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600" b="1" dirty="0" err="1">
                <a:solidFill>
                  <a:schemeClr val="bg2">
                    <a:lumMod val="75000"/>
                  </a:schemeClr>
                </a:solidFill>
              </a:rPr>
              <a:t>Enrichment</a:t>
            </a:r>
            <a:r>
              <a:rPr lang="fr-FR" sz="3600" b="1" dirty="0">
                <a:solidFill>
                  <a:schemeClr val="bg2">
                    <a:lumMod val="75000"/>
                  </a:schemeClr>
                </a:solidFill>
              </a:rPr>
              <a:t> – Call </a:t>
            </a:r>
            <a:r>
              <a:rPr lang="fr-FR" sz="3600" b="1" dirty="0" err="1">
                <a:solidFill>
                  <a:schemeClr val="bg2">
                    <a:lumMod val="75000"/>
                  </a:schemeClr>
                </a:solidFill>
              </a:rPr>
              <a:t>Datablocks</a:t>
            </a:r>
            <a:r>
              <a:rPr lang="fr-FR" sz="3600" b="1" dirty="0">
                <a:solidFill>
                  <a:schemeClr val="bg2">
                    <a:lumMod val="75000"/>
                  </a:schemeClr>
                </a:solidFill>
              </a:rPr>
              <a:t> « </a:t>
            </a:r>
            <a:r>
              <a:rPr lang="fr-FR" sz="3600" b="1" dirty="0" err="1">
                <a:solidFill>
                  <a:schemeClr val="bg2">
                    <a:lumMod val="75000"/>
                  </a:schemeClr>
                </a:solidFill>
              </a:rPr>
              <a:t>Headquarters</a:t>
            </a:r>
            <a:r>
              <a:rPr lang="fr-FR" sz="3600" b="1" dirty="0">
                <a:solidFill>
                  <a:schemeClr val="bg2">
                    <a:lumMod val="75000"/>
                  </a:schemeClr>
                </a:solidFill>
              </a:rPr>
              <a:t> » 1/2</a:t>
            </a:r>
            <a:endParaRPr lang="fr-FR" sz="3600" b="1" dirty="0">
              <a:solidFill>
                <a:schemeClr val="bg2">
                  <a:lumMod val="75000"/>
                </a:schemeClr>
              </a:solidFill>
              <a:latin typeface="+mn-lt"/>
              <a:ea typeface="+mn-ea"/>
              <a:cs typeface="+mn-cs"/>
            </a:endParaRPr>
          </a:p>
        </p:txBody>
      </p:sp>
      <p:sp>
        <p:nvSpPr>
          <p:cNvPr id="7" name="ZoneTexte 6">
            <a:extLst>
              <a:ext uri="{FF2B5EF4-FFF2-40B4-BE49-F238E27FC236}">
                <a16:creationId xmlns:a16="http://schemas.microsoft.com/office/drawing/2014/main" id="{9B0EB80A-671A-473A-9E99-83D073141449}"/>
              </a:ext>
            </a:extLst>
          </p:cNvPr>
          <p:cNvSpPr txBox="1"/>
          <p:nvPr/>
        </p:nvSpPr>
        <p:spPr>
          <a:xfrm>
            <a:off x="239642" y="544195"/>
            <a:ext cx="8712000" cy="681405"/>
          </a:xfrm>
          <a:prstGeom prst="rect">
            <a:avLst/>
          </a:prstGeom>
          <a:noFill/>
        </p:spPr>
        <p:txBody>
          <a:bodyPr wrap="none" rtlCol="0">
            <a:spAutoFit/>
          </a:bodyPr>
          <a:lstStyle/>
          <a:p>
            <a:r>
              <a:rPr lang="fr-FR" sz="1200" b="1" dirty="0" err="1"/>
              <a:t>Purpose</a:t>
            </a:r>
            <a:r>
              <a:rPr lang="fr-FR" sz="1200" dirty="0"/>
              <a:t> : </a:t>
            </a:r>
            <a:r>
              <a:rPr lang="en-US" sz="1200" dirty="0"/>
              <a:t>Get the data from the “Headquarters" </a:t>
            </a:r>
            <a:r>
              <a:rPr lang="en-US" sz="1200" dirty="0" err="1"/>
              <a:t>Datablocks</a:t>
            </a:r>
            <a:r>
              <a:rPr lang="en-US" sz="1200" dirty="0"/>
              <a:t> and integrate them  into an MDM/CRM/SRM in the context of a new entrant</a:t>
            </a:r>
          </a:p>
          <a:p>
            <a:r>
              <a:rPr lang="fr-FR" sz="1200" b="1" dirty="0" err="1"/>
              <a:t>Detailled</a:t>
            </a:r>
            <a:r>
              <a:rPr lang="fr-FR" sz="1200" b="1" dirty="0"/>
              <a:t> documentation </a:t>
            </a:r>
            <a:r>
              <a:rPr lang="fr-FR" sz="1200" dirty="0"/>
              <a:t>: </a:t>
            </a:r>
            <a:r>
              <a:rPr lang="fr-FR" sz="1200" dirty="0">
                <a:hlinkClick r:id="rId2"/>
              </a:rPr>
              <a:t>https://directplus.documentation.dnb.com/html/guides/Enrich/StandardDataBlocks.html</a:t>
            </a:r>
            <a:endParaRPr lang="fr-FR" sz="1200" dirty="0"/>
          </a:p>
          <a:p>
            <a:endParaRPr lang="fr-FR" dirty="0"/>
          </a:p>
        </p:txBody>
      </p:sp>
      <p:sp>
        <p:nvSpPr>
          <p:cNvPr id="8" name="Rectangle 7">
            <a:extLst>
              <a:ext uri="{FF2B5EF4-FFF2-40B4-BE49-F238E27FC236}">
                <a16:creationId xmlns:a16="http://schemas.microsoft.com/office/drawing/2014/main" id="{143B7146-9AD3-48A2-93AB-C12900CF4C01}"/>
              </a:ext>
            </a:extLst>
          </p:cNvPr>
          <p:cNvSpPr/>
          <p:nvPr/>
        </p:nvSpPr>
        <p:spPr>
          <a:xfrm flipH="1">
            <a:off x="275485" y="1134407"/>
            <a:ext cx="45719" cy="48766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1610BB73-11BB-4D8B-B72C-6D68D6FBEC27}"/>
              </a:ext>
            </a:extLst>
          </p:cNvPr>
          <p:cNvSpPr txBox="1"/>
          <p:nvPr/>
        </p:nvSpPr>
        <p:spPr>
          <a:xfrm>
            <a:off x="240411" y="1015369"/>
            <a:ext cx="612604" cy="312073"/>
          </a:xfrm>
          <a:prstGeom prst="rect">
            <a:avLst/>
          </a:prstGeom>
          <a:noFill/>
        </p:spPr>
        <p:txBody>
          <a:bodyPr wrap="none" rtlCol="0">
            <a:spAutoFit/>
          </a:bodyPr>
          <a:lstStyle/>
          <a:p>
            <a:r>
              <a:rPr lang="fr-FR" dirty="0">
                <a:solidFill>
                  <a:schemeClr val="bg1"/>
                </a:solidFill>
              </a:rPr>
              <a:t>Client</a:t>
            </a:r>
          </a:p>
        </p:txBody>
      </p:sp>
      <p:sp>
        <p:nvSpPr>
          <p:cNvPr id="10" name="Rectangle 9">
            <a:extLst>
              <a:ext uri="{FF2B5EF4-FFF2-40B4-BE49-F238E27FC236}">
                <a16:creationId xmlns:a16="http://schemas.microsoft.com/office/drawing/2014/main" id="{1F504AA4-5D4C-44FD-BCB8-996A959EC1DD}"/>
              </a:ext>
            </a:extLst>
          </p:cNvPr>
          <p:cNvSpPr/>
          <p:nvPr/>
        </p:nvSpPr>
        <p:spPr>
          <a:xfrm flipH="1">
            <a:off x="10503382" y="1275000"/>
            <a:ext cx="45719" cy="47360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cxnSp>
        <p:nvCxnSpPr>
          <p:cNvPr id="11" name="Connecteur droit avec flèche 10">
            <a:extLst>
              <a:ext uri="{FF2B5EF4-FFF2-40B4-BE49-F238E27FC236}">
                <a16:creationId xmlns:a16="http://schemas.microsoft.com/office/drawing/2014/main" id="{EBC7BBBA-9DCC-45D8-976C-C76DCC002D78}"/>
              </a:ext>
            </a:extLst>
          </p:cNvPr>
          <p:cNvCxnSpPr>
            <a:cxnSpLocks/>
          </p:cNvCxnSpPr>
          <p:nvPr/>
        </p:nvCxnSpPr>
        <p:spPr>
          <a:xfrm>
            <a:off x="307832" y="1463736"/>
            <a:ext cx="10224000" cy="0"/>
          </a:xfrm>
          <a:prstGeom prst="straightConnector1">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1BD1DE6-80D7-4F09-83F6-5633896BA119}"/>
              </a:ext>
            </a:extLst>
          </p:cNvPr>
          <p:cNvSpPr/>
          <p:nvPr/>
        </p:nvSpPr>
        <p:spPr>
          <a:xfrm>
            <a:off x="10249218" y="956167"/>
            <a:ext cx="620358" cy="312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a:extLst>
              <a:ext uri="{FF2B5EF4-FFF2-40B4-BE49-F238E27FC236}">
                <a16:creationId xmlns:a16="http://schemas.microsoft.com/office/drawing/2014/main" id="{75855856-0D2A-4FE1-9118-EDF02527CF8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249218" y="953544"/>
            <a:ext cx="620355" cy="312064"/>
          </a:xfrm>
          <a:prstGeom prst="rect">
            <a:avLst/>
          </a:prstGeom>
          <a:ln>
            <a:noFill/>
          </a:ln>
        </p:spPr>
      </p:pic>
      <p:sp>
        <p:nvSpPr>
          <p:cNvPr id="14" name="ZoneTexte 13">
            <a:extLst>
              <a:ext uri="{FF2B5EF4-FFF2-40B4-BE49-F238E27FC236}">
                <a16:creationId xmlns:a16="http://schemas.microsoft.com/office/drawing/2014/main" id="{3D0A4405-8C1D-4B16-81C4-19E6862B8B3B}"/>
              </a:ext>
            </a:extLst>
          </p:cNvPr>
          <p:cNvSpPr txBox="1"/>
          <p:nvPr/>
        </p:nvSpPr>
        <p:spPr>
          <a:xfrm>
            <a:off x="1014606" y="1216018"/>
            <a:ext cx="6733946" cy="230832"/>
          </a:xfrm>
          <a:prstGeom prst="rect">
            <a:avLst/>
          </a:prstGeom>
          <a:noFill/>
        </p:spPr>
        <p:txBody>
          <a:bodyPr wrap="square" rtlCol="0">
            <a:spAutoFit/>
          </a:bodyPr>
          <a:lstStyle/>
          <a:p>
            <a:r>
              <a:rPr lang="fr-FR" sz="900" dirty="0"/>
              <a:t>Call Method </a:t>
            </a:r>
            <a:r>
              <a:rPr lang="fr-FR" sz="900" b="1" dirty="0">
                <a:highlight>
                  <a:srgbClr val="00FFFF"/>
                </a:highlight>
              </a:rPr>
              <a:t>URL : https://plus.dnb.com/v1/data/duns</a:t>
            </a:r>
            <a:r>
              <a:rPr lang="fr-FR" sz="900" dirty="0">
                <a:highlight>
                  <a:srgbClr val="996633"/>
                </a:highlight>
              </a:rPr>
              <a:t>/</a:t>
            </a:r>
            <a:r>
              <a:rPr lang="fr-FR" sz="900" dirty="0">
                <a:highlight>
                  <a:srgbClr val="ED7D31"/>
                </a:highlight>
              </a:rPr>
              <a:t>381633528</a:t>
            </a:r>
            <a:r>
              <a:rPr lang="fr-FR" sz="900" dirty="0">
                <a:highlight>
                  <a:srgbClr val="FFFF00"/>
                </a:highlight>
              </a:rPr>
              <a:t>?blockIDs=xxx</a:t>
            </a:r>
            <a:r>
              <a:rPr lang="fr-FR" sz="900" dirty="0">
                <a:highlight>
                  <a:srgbClr val="C0C0C0"/>
                </a:highlight>
              </a:rPr>
              <a:t>&amp;orderReason=6332</a:t>
            </a:r>
            <a:r>
              <a:rPr lang="fr-FR" sz="900" dirty="0">
                <a:highlight>
                  <a:srgbClr val="FF00FF"/>
                </a:highlight>
              </a:rPr>
              <a:t> &amp;</a:t>
            </a:r>
            <a:r>
              <a:rPr lang="fr-FR" sz="900" dirty="0" err="1">
                <a:highlight>
                  <a:srgbClr val="FF00FF"/>
                </a:highlight>
              </a:rPr>
              <a:t>tradeUp</a:t>
            </a:r>
            <a:r>
              <a:rPr lang="fr-FR" sz="900" dirty="0">
                <a:highlight>
                  <a:srgbClr val="FF00FF"/>
                </a:highlight>
              </a:rPr>
              <a:t>=</a:t>
            </a:r>
            <a:r>
              <a:rPr lang="fr-FR" sz="900" dirty="0" err="1">
                <a:highlight>
                  <a:srgbClr val="FF00FF"/>
                </a:highlight>
              </a:rPr>
              <a:t>hq</a:t>
            </a:r>
            <a:endParaRPr lang="fr-FR" sz="900" dirty="0">
              <a:highlight>
                <a:srgbClr val="C0C0C0"/>
              </a:highlight>
            </a:endParaRPr>
          </a:p>
        </p:txBody>
      </p:sp>
      <p:sp>
        <p:nvSpPr>
          <p:cNvPr id="15" name="ZoneTexte 14">
            <a:extLst>
              <a:ext uri="{FF2B5EF4-FFF2-40B4-BE49-F238E27FC236}">
                <a16:creationId xmlns:a16="http://schemas.microsoft.com/office/drawing/2014/main" id="{6FC6649C-D52A-4D0A-89E2-7830D5D05F91}"/>
              </a:ext>
            </a:extLst>
          </p:cNvPr>
          <p:cNvSpPr txBox="1"/>
          <p:nvPr/>
        </p:nvSpPr>
        <p:spPr>
          <a:xfrm rot="16200000">
            <a:off x="-756337" y="2283285"/>
            <a:ext cx="1732819" cy="312073"/>
          </a:xfrm>
          <a:prstGeom prst="rect">
            <a:avLst/>
          </a:prstGeom>
          <a:noFill/>
        </p:spPr>
        <p:txBody>
          <a:bodyPr wrap="square" rtlCol="0">
            <a:spAutoFit/>
          </a:bodyPr>
          <a:lstStyle/>
          <a:p>
            <a:pPr algn="ctr"/>
            <a:r>
              <a:rPr lang="fr-FR" dirty="0">
                <a:solidFill>
                  <a:srgbClr val="FF9933"/>
                </a:solidFill>
              </a:rPr>
              <a:t>Call </a:t>
            </a:r>
            <a:r>
              <a:rPr lang="fr-FR" dirty="0" err="1">
                <a:solidFill>
                  <a:srgbClr val="FF9933"/>
                </a:solidFill>
              </a:rPr>
              <a:t>parameter</a:t>
            </a:r>
            <a:endParaRPr lang="fr-FR" dirty="0">
              <a:solidFill>
                <a:srgbClr val="FF9933"/>
              </a:solidFill>
            </a:endParaRPr>
          </a:p>
        </p:txBody>
      </p:sp>
      <p:cxnSp>
        <p:nvCxnSpPr>
          <p:cNvPr id="16" name="Connecteur droit avec flèche 15">
            <a:extLst>
              <a:ext uri="{FF2B5EF4-FFF2-40B4-BE49-F238E27FC236}">
                <a16:creationId xmlns:a16="http://schemas.microsoft.com/office/drawing/2014/main" id="{9FA97A3C-07A0-44A5-A2E6-9CD12F2E8C09}"/>
              </a:ext>
            </a:extLst>
          </p:cNvPr>
          <p:cNvCxnSpPr>
            <a:cxnSpLocks/>
          </p:cNvCxnSpPr>
          <p:nvPr/>
        </p:nvCxnSpPr>
        <p:spPr>
          <a:xfrm flipH="1">
            <a:off x="321204" y="3432790"/>
            <a:ext cx="10188000" cy="0"/>
          </a:xfrm>
          <a:prstGeom prst="straightConnector1">
            <a:avLst/>
          </a:prstGeom>
          <a:ln w="28575">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id="{3A967457-8793-4F4E-9EDE-73A293DF2A1F}"/>
              </a:ext>
            </a:extLst>
          </p:cNvPr>
          <p:cNvSpPr txBox="1"/>
          <p:nvPr/>
        </p:nvSpPr>
        <p:spPr>
          <a:xfrm rot="16200000">
            <a:off x="-1166075" y="4460823"/>
            <a:ext cx="2499361" cy="312073"/>
          </a:xfrm>
          <a:prstGeom prst="rect">
            <a:avLst/>
          </a:prstGeom>
          <a:noFill/>
        </p:spPr>
        <p:txBody>
          <a:bodyPr wrap="square" rtlCol="0">
            <a:spAutoFit/>
          </a:bodyPr>
          <a:lstStyle/>
          <a:p>
            <a:pPr algn="ctr"/>
            <a:r>
              <a:rPr lang="fr-FR" u="sng" dirty="0">
                <a:solidFill>
                  <a:srgbClr val="FF9933"/>
                </a:solidFill>
              </a:rPr>
              <a:t>Data </a:t>
            </a:r>
            <a:r>
              <a:rPr lang="fr-FR" u="sng" dirty="0" err="1">
                <a:solidFill>
                  <a:srgbClr val="FF9933"/>
                </a:solidFill>
              </a:rPr>
              <a:t>returned</a:t>
            </a:r>
            <a:endParaRPr lang="fr-FR" u="sng" dirty="0">
              <a:solidFill>
                <a:srgbClr val="FF9933"/>
              </a:solidFill>
            </a:endParaRPr>
          </a:p>
        </p:txBody>
      </p:sp>
      <p:graphicFrame>
        <p:nvGraphicFramePr>
          <p:cNvPr id="19" name="Tableau 4">
            <a:extLst>
              <a:ext uri="{FF2B5EF4-FFF2-40B4-BE49-F238E27FC236}">
                <a16:creationId xmlns:a16="http://schemas.microsoft.com/office/drawing/2014/main" id="{476EA702-E19F-4F62-9E0E-329C64B9C5A8}"/>
              </a:ext>
            </a:extLst>
          </p:cNvPr>
          <p:cNvGraphicFramePr>
            <a:graphicFrameLocks noGrp="1"/>
          </p:cNvGraphicFramePr>
          <p:nvPr/>
        </p:nvGraphicFramePr>
        <p:xfrm>
          <a:off x="356280" y="3511710"/>
          <a:ext cx="9992988" cy="2499347"/>
        </p:xfrm>
        <a:graphic>
          <a:graphicData uri="http://schemas.openxmlformats.org/drawingml/2006/table">
            <a:tbl>
              <a:tblPr firstRow="1" bandRow="1">
                <a:tableStyleId>{5C22544A-7EE6-4342-B048-85BDC9FD1C3A}</a:tableStyleId>
              </a:tblPr>
              <a:tblGrid>
                <a:gridCol w="4365622">
                  <a:extLst>
                    <a:ext uri="{9D8B030D-6E8A-4147-A177-3AD203B41FA5}">
                      <a16:colId xmlns:a16="http://schemas.microsoft.com/office/drawing/2014/main" val="1539493500"/>
                    </a:ext>
                  </a:extLst>
                </a:gridCol>
                <a:gridCol w="5627366">
                  <a:extLst>
                    <a:ext uri="{9D8B030D-6E8A-4147-A177-3AD203B41FA5}">
                      <a16:colId xmlns:a16="http://schemas.microsoft.com/office/drawing/2014/main" val="3059947495"/>
                    </a:ext>
                  </a:extLst>
                </a:gridCol>
              </a:tblGrid>
              <a:tr h="271421">
                <a:tc>
                  <a:txBody>
                    <a:bodyPr/>
                    <a:lstStyle/>
                    <a:p>
                      <a:pPr algn="ctr"/>
                      <a:r>
                        <a:rPr lang="fr-FR" sz="1000" dirty="0" err="1"/>
                        <a:t>Returned</a:t>
                      </a:r>
                      <a:r>
                        <a:rPr lang="fr-FR" sz="1000" dirty="0"/>
                        <a:t> information</a:t>
                      </a:r>
                    </a:p>
                  </a:txBody>
                  <a:tcPr anchor="ctr"/>
                </a:tc>
                <a:tc>
                  <a:txBody>
                    <a:bodyPr/>
                    <a:lstStyle/>
                    <a:p>
                      <a:pPr algn="ctr"/>
                      <a:r>
                        <a:rPr lang="fr-FR" sz="1000" dirty="0"/>
                        <a:t>Return </a:t>
                      </a:r>
                      <a:r>
                        <a:rPr lang="fr-FR" sz="1000" dirty="0" err="1"/>
                        <a:t>example</a:t>
                      </a:r>
                      <a:endParaRPr lang="fr-FR" sz="1000" dirty="0"/>
                    </a:p>
                  </a:txBody>
                  <a:tcPr anchor="ctr"/>
                </a:tc>
                <a:extLst>
                  <a:ext uri="{0D108BD9-81ED-4DB2-BD59-A6C34878D82A}">
                    <a16:rowId xmlns:a16="http://schemas.microsoft.com/office/drawing/2014/main" val="1387915840"/>
                  </a:ext>
                </a:extLst>
              </a:tr>
              <a:tr h="2227926">
                <a:tc>
                  <a:txBody>
                    <a:bodyPr/>
                    <a:lstStyle/>
                    <a:p>
                      <a:pPr marL="0" algn="l" defTabSz="815919" rtl="0" eaLnBrk="1" latinLnBrk="0" hangingPunct="1"/>
                      <a:endParaRPr lang="fr-FR" sz="800" dirty="0"/>
                    </a:p>
                    <a:p>
                      <a:pPr marL="0" algn="l" defTabSz="815919" rtl="0" eaLnBrk="1" latinLnBrk="0" hangingPunct="1"/>
                      <a:r>
                        <a:rPr lang="en-US" sz="1050" dirty="0"/>
                        <a:t>The data returned depends on the </a:t>
                      </a:r>
                      <a:r>
                        <a:rPr lang="en-US" sz="1050" dirty="0" err="1"/>
                        <a:t>Datablocks</a:t>
                      </a:r>
                      <a:r>
                        <a:rPr lang="en-US" sz="1050" dirty="0"/>
                        <a:t> requested. </a:t>
                      </a:r>
                    </a:p>
                    <a:p>
                      <a:pPr marL="0" algn="l" defTabSz="815919" rtl="0" eaLnBrk="1" latinLnBrk="0" hangingPunct="1"/>
                      <a:r>
                        <a:rPr lang="en-US" sz="1050" dirty="0"/>
                        <a:t>For details see the online documentation</a:t>
                      </a:r>
                      <a:endParaRPr lang="fr-FR" sz="1050" dirty="0"/>
                    </a:p>
                  </a:txBody>
                  <a:tcPr/>
                </a:tc>
                <a:tc>
                  <a:txBody>
                    <a:bodyPr/>
                    <a:lstStyle/>
                    <a:p>
                      <a:endParaRPr lang="fr-FR" dirty="0"/>
                    </a:p>
                  </a:txBody>
                  <a:tcPr/>
                </a:tc>
                <a:extLst>
                  <a:ext uri="{0D108BD9-81ED-4DB2-BD59-A6C34878D82A}">
                    <a16:rowId xmlns:a16="http://schemas.microsoft.com/office/drawing/2014/main" val="1173142889"/>
                  </a:ext>
                </a:extLst>
              </a:tr>
            </a:tbl>
          </a:graphicData>
        </a:graphic>
      </p:graphicFrame>
      <p:sp>
        <p:nvSpPr>
          <p:cNvPr id="20" name="ZoneTexte 19">
            <a:extLst>
              <a:ext uri="{FF2B5EF4-FFF2-40B4-BE49-F238E27FC236}">
                <a16:creationId xmlns:a16="http://schemas.microsoft.com/office/drawing/2014/main" id="{3558A58E-D04F-4C9D-8F72-B4C4789BD961}"/>
              </a:ext>
            </a:extLst>
          </p:cNvPr>
          <p:cNvSpPr txBox="1"/>
          <p:nvPr/>
        </p:nvSpPr>
        <p:spPr>
          <a:xfrm>
            <a:off x="8608269" y="2577641"/>
            <a:ext cx="1134734" cy="312073"/>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fr-FR" dirty="0"/>
              <a:t>List of blocks</a:t>
            </a:r>
          </a:p>
        </p:txBody>
      </p:sp>
      <p:cxnSp>
        <p:nvCxnSpPr>
          <p:cNvPr id="21" name="Connecteur droit avec flèche 20">
            <a:extLst>
              <a:ext uri="{FF2B5EF4-FFF2-40B4-BE49-F238E27FC236}">
                <a16:creationId xmlns:a16="http://schemas.microsoft.com/office/drawing/2014/main" id="{323A085D-51E9-4439-BA9C-D3EF699C67F2}"/>
              </a:ext>
            </a:extLst>
          </p:cNvPr>
          <p:cNvCxnSpPr>
            <a:cxnSpLocks/>
          </p:cNvCxnSpPr>
          <p:nvPr/>
        </p:nvCxnSpPr>
        <p:spPr>
          <a:xfrm flipH="1" flipV="1">
            <a:off x="4867538" y="1367987"/>
            <a:ext cx="1" cy="1368000"/>
          </a:xfrm>
          <a:prstGeom prst="straightConnector1">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cxnSp>
      <p:sp>
        <p:nvSpPr>
          <p:cNvPr id="22" name="ZoneTexte 21">
            <a:extLst>
              <a:ext uri="{FF2B5EF4-FFF2-40B4-BE49-F238E27FC236}">
                <a16:creationId xmlns:a16="http://schemas.microsoft.com/office/drawing/2014/main" id="{1114CADC-2E62-4B52-B19C-7BE521F3FB38}"/>
              </a:ext>
            </a:extLst>
          </p:cNvPr>
          <p:cNvSpPr txBox="1"/>
          <p:nvPr/>
        </p:nvSpPr>
        <p:spPr>
          <a:xfrm>
            <a:off x="8148794" y="901212"/>
            <a:ext cx="561372" cy="312073"/>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fr-FR" dirty="0"/>
              <a:t>Duns</a:t>
            </a:r>
          </a:p>
        </p:txBody>
      </p:sp>
      <p:cxnSp>
        <p:nvCxnSpPr>
          <p:cNvPr id="23" name="Connecteur droit avec flèche 22">
            <a:extLst>
              <a:ext uri="{FF2B5EF4-FFF2-40B4-BE49-F238E27FC236}">
                <a16:creationId xmlns:a16="http://schemas.microsoft.com/office/drawing/2014/main" id="{AF87A5C2-99E2-4CB5-B24C-B066985632D0}"/>
              </a:ext>
            </a:extLst>
          </p:cNvPr>
          <p:cNvCxnSpPr>
            <a:cxnSpLocks/>
            <a:stCxn id="22" idx="2"/>
          </p:cNvCxnSpPr>
          <p:nvPr/>
        </p:nvCxnSpPr>
        <p:spPr>
          <a:xfrm>
            <a:off x="8429480" y="1213285"/>
            <a:ext cx="0" cy="537920"/>
          </a:xfrm>
          <a:prstGeom prst="straightConnector1">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cxnSp>
      <p:pic>
        <p:nvPicPr>
          <p:cNvPr id="24" name="Image 23">
            <a:extLst>
              <a:ext uri="{FF2B5EF4-FFF2-40B4-BE49-F238E27FC236}">
                <a16:creationId xmlns:a16="http://schemas.microsoft.com/office/drawing/2014/main" id="{E7FFC4F3-877B-49D4-A7FA-CB04CE28F2FB}"/>
              </a:ext>
            </a:extLst>
          </p:cNvPr>
          <p:cNvPicPr>
            <a:picLocks noChangeAspect="1"/>
          </p:cNvPicPr>
          <p:nvPr/>
        </p:nvPicPr>
        <p:blipFill>
          <a:blip r:embed="rId4"/>
          <a:stretch>
            <a:fillRect/>
          </a:stretch>
        </p:blipFill>
        <p:spPr>
          <a:xfrm>
            <a:off x="6190534" y="3755037"/>
            <a:ext cx="2807862" cy="2256028"/>
          </a:xfrm>
          <a:prstGeom prst="rect">
            <a:avLst/>
          </a:prstGeom>
        </p:spPr>
      </p:pic>
      <p:cxnSp>
        <p:nvCxnSpPr>
          <p:cNvPr id="25" name="Connecteur droit avec flèche 24">
            <a:extLst>
              <a:ext uri="{FF2B5EF4-FFF2-40B4-BE49-F238E27FC236}">
                <a16:creationId xmlns:a16="http://schemas.microsoft.com/office/drawing/2014/main" id="{14D72601-6BA2-4AFB-AC3F-678F278A329E}"/>
              </a:ext>
            </a:extLst>
          </p:cNvPr>
          <p:cNvCxnSpPr>
            <a:cxnSpLocks/>
          </p:cNvCxnSpPr>
          <p:nvPr/>
        </p:nvCxnSpPr>
        <p:spPr>
          <a:xfrm>
            <a:off x="4037242" y="1067855"/>
            <a:ext cx="1" cy="216000"/>
          </a:xfrm>
          <a:prstGeom prst="straightConnector1">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cxnSp>
      <p:cxnSp>
        <p:nvCxnSpPr>
          <p:cNvPr id="26" name="Connecteur droit 25">
            <a:extLst>
              <a:ext uri="{FF2B5EF4-FFF2-40B4-BE49-F238E27FC236}">
                <a16:creationId xmlns:a16="http://schemas.microsoft.com/office/drawing/2014/main" id="{167CA5CF-AB98-4CA7-B150-13678E7CC7C8}"/>
              </a:ext>
            </a:extLst>
          </p:cNvPr>
          <p:cNvCxnSpPr>
            <a:cxnSpLocks/>
          </p:cNvCxnSpPr>
          <p:nvPr/>
        </p:nvCxnSpPr>
        <p:spPr>
          <a:xfrm flipV="1">
            <a:off x="4037242" y="1046671"/>
            <a:ext cx="4096124" cy="21184"/>
          </a:xfrm>
          <a:prstGeom prst="line">
            <a:avLst/>
          </a:prstGeom>
          <a:ln/>
        </p:spPr>
        <p:style>
          <a:lnRef idx="2">
            <a:schemeClr val="accent2"/>
          </a:lnRef>
          <a:fillRef idx="1">
            <a:schemeClr val="lt1"/>
          </a:fillRef>
          <a:effectRef idx="0">
            <a:schemeClr val="accent2"/>
          </a:effectRef>
          <a:fontRef idx="minor">
            <a:schemeClr val="dk1"/>
          </a:fontRef>
        </p:style>
      </p:cxnSp>
      <p:cxnSp>
        <p:nvCxnSpPr>
          <p:cNvPr id="27" name="Connecteur droit 26">
            <a:extLst>
              <a:ext uri="{FF2B5EF4-FFF2-40B4-BE49-F238E27FC236}">
                <a16:creationId xmlns:a16="http://schemas.microsoft.com/office/drawing/2014/main" id="{47DE355D-6308-44B5-B2F4-06C37070A1C8}"/>
              </a:ext>
            </a:extLst>
          </p:cNvPr>
          <p:cNvCxnSpPr>
            <a:cxnSpLocks/>
          </p:cNvCxnSpPr>
          <p:nvPr/>
        </p:nvCxnSpPr>
        <p:spPr>
          <a:xfrm>
            <a:off x="4867538" y="2733677"/>
            <a:ext cx="3731355" cy="1"/>
          </a:xfrm>
          <a:prstGeom prst="line">
            <a:avLst/>
          </a:prstGeom>
          <a:ln/>
        </p:spPr>
        <p:style>
          <a:lnRef idx="2">
            <a:schemeClr val="accent2"/>
          </a:lnRef>
          <a:fillRef idx="1">
            <a:schemeClr val="lt1"/>
          </a:fillRef>
          <a:effectRef idx="0">
            <a:schemeClr val="accent2"/>
          </a:effectRef>
          <a:fontRef idx="minor">
            <a:schemeClr val="dk1"/>
          </a:fontRef>
        </p:style>
      </p:cxnSp>
      <p:cxnSp>
        <p:nvCxnSpPr>
          <p:cNvPr id="28" name="Connecteur droit avec flèche 27">
            <a:extLst>
              <a:ext uri="{FF2B5EF4-FFF2-40B4-BE49-F238E27FC236}">
                <a16:creationId xmlns:a16="http://schemas.microsoft.com/office/drawing/2014/main" id="{665655F4-C252-461D-B4EA-3A5AC68DA7E5}"/>
              </a:ext>
            </a:extLst>
          </p:cNvPr>
          <p:cNvCxnSpPr>
            <a:cxnSpLocks/>
          </p:cNvCxnSpPr>
          <p:nvPr/>
        </p:nvCxnSpPr>
        <p:spPr>
          <a:xfrm>
            <a:off x="9233183" y="1904029"/>
            <a:ext cx="0" cy="684000"/>
          </a:xfrm>
          <a:prstGeom prst="straightConnector1">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cxnSp>
      <p:sp>
        <p:nvSpPr>
          <p:cNvPr id="29" name="ZoneTexte 28">
            <a:extLst>
              <a:ext uri="{FF2B5EF4-FFF2-40B4-BE49-F238E27FC236}">
                <a16:creationId xmlns:a16="http://schemas.microsoft.com/office/drawing/2014/main" id="{75BADE7F-15E4-43CB-9B96-95802D7C302A}"/>
              </a:ext>
            </a:extLst>
          </p:cNvPr>
          <p:cNvSpPr txBox="1"/>
          <p:nvPr/>
        </p:nvSpPr>
        <p:spPr>
          <a:xfrm>
            <a:off x="6038644" y="2208073"/>
            <a:ext cx="794833" cy="312073"/>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r>
              <a:rPr lang="fr-FR" dirty="0" err="1"/>
              <a:t>tradeUp</a:t>
            </a:r>
            <a:endParaRPr lang="fr-FR" dirty="0"/>
          </a:p>
        </p:txBody>
      </p:sp>
      <p:cxnSp>
        <p:nvCxnSpPr>
          <p:cNvPr id="30" name="Connecteur droit avec flèche 29">
            <a:extLst>
              <a:ext uri="{FF2B5EF4-FFF2-40B4-BE49-F238E27FC236}">
                <a16:creationId xmlns:a16="http://schemas.microsoft.com/office/drawing/2014/main" id="{931E83D0-BCF4-4CEC-9813-E06850E059EF}"/>
              </a:ext>
            </a:extLst>
          </p:cNvPr>
          <p:cNvCxnSpPr>
            <a:cxnSpLocks/>
          </p:cNvCxnSpPr>
          <p:nvPr/>
        </p:nvCxnSpPr>
        <p:spPr>
          <a:xfrm flipV="1">
            <a:off x="6436060" y="1368081"/>
            <a:ext cx="0" cy="834954"/>
          </a:xfrm>
          <a:prstGeom prst="straightConnector1">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cxnSp>
      <p:cxnSp>
        <p:nvCxnSpPr>
          <p:cNvPr id="31" name="Connecteur droit 30">
            <a:extLst>
              <a:ext uri="{FF2B5EF4-FFF2-40B4-BE49-F238E27FC236}">
                <a16:creationId xmlns:a16="http://schemas.microsoft.com/office/drawing/2014/main" id="{A3496FD9-8929-4A78-AD89-66BB5D2E1626}"/>
              </a:ext>
            </a:extLst>
          </p:cNvPr>
          <p:cNvCxnSpPr>
            <a:cxnSpLocks/>
          </p:cNvCxnSpPr>
          <p:nvPr/>
        </p:nvCxnSpPr>
        <p:spPr>
          <a:xfrm>
            <a:off x="5527917" y="2398922"/>
            <a:ext cx="507750" cy="0"/>
          </a:xfrm>
          <a:prstGeom prst="line">
            <a:avLst/>
          </a:prstGeom>
          <a:ln/>
        </p:spPr>
        <p:style>
          <a:lnRef idx="2">
            <a:schemeClr val="accent2"/>
          </a:lnRef>
          <a:fillRef idx="1">
            <a:schemeClr val="lt1"/>
          </a:fillRef>
          <a:effectRef idx="0">
            <a:schemeClr val="accent2"/>
          </a:effectRef>
          <a:fontRef idx="minor">
            <a:schemeClr val="dk1"/>
          </a:fontRef>
        </p:style>
      </p:cxnSp>
      <p:cxnSp>
        <p:nvCxnSpPr>
          <p:cNvPr id="32" name="Connecteur droit avec flèche 31">
            <a:extLst>
              <a:ext uri="{FF2B5EF4-FFF2-40B4-BE49-F238E27FC236}">
                <a16:creationId xmlns:a16="http://schemas.microsoft.com/office/drawing/2014/main" id="{DDEFA769-6F06-4AFB-8DFD-5EB96DBD41DE}"/>
              </a:ext>
            </a:extLst>
          </p:cNvPr>
          <p:cNvCxnSpPr>
            <a:cxnSpLocks/>
          </p:cNvCxnSpPr>
          <p:nvPr/>
        </p:nvCxnSpPr>
        <p:spPr>
          <a:xfrm flipV="1">
            <a:off x="5532743" y="1979282"/>
            <a:ext cx="0" cy="419640"/>
          </a:xfrm>
          <a:prstGeom prst="straightConnector1">
            <a:avLst/>
          </a:prstGeom>
          <a:ln>
            <a:headEnd type="none" w="med" len="med"/>
            <a:tailEnd type="triangle" w="med" len="med"/>
          </a:ln>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140824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48D65890-C431-4FB6-9E6E-971411773B53}"/>
              </a:ext>
            </a:extLst>
          </p:cNvPr>
          <p:cNvSpPr/>
          <p:nvPr/>
        </p:nvSpPr>
        <p:spPr>
          <a:xfrm>
            <a:off x="2282165" y="4894681"/>
            <a:ext cx="2287615" cy="646332"/>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re 2"/>
          <p:cNvSpPr txBox="1">
            <a:spLocks/>
          </p:cNvSpPr>
          <p:nvPr/>
        </p:nvSpPr>
        <p:spPr>
          <a:xfrm>
            <a:off x="145458" y="18590"/>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600" b="1" dirty="0" err="1">
                <a:solidFill>
                  <a:schemeClr val="bg2">
                    <a:lumMod val="75000"/>
                  </a:schemeClr>
                </a:solidFill>
              </a:rPr>
              <a:t>Enrichment</a:t>
            </a:r>
            <a:r>
              <a:rPr lang="fr-FR" sz="3600" b="1" dirty="0">
                <a:solidFill>
                  <a:schemeClr val="bg2">
                    <a:lumMod val="75000"/>
                  </a:schemeClr>
                </a:solidFill>
              </a:rPr>
              <a:t> – Call </a:t>
            </a:r>
            <a:r>
              <a:rPr lang="fr-FR" sz="3600" b="1" dirty="0" err="1">
                <a:solidFill>
                  <a:schemeClr val="bg2">
                    <a:lumMod val="75000"/>
                  </a:schemeClr>
                </a:solidFill>
              </a:rPr>
              <a:t>Datablocks</a:t>
            </a:r>
            <a:r>
              <a:rPr lang="fr-FR" sz="3600" b="1" dirty="0">
                <a:solidFill>
                  <a:schemeClr val="bg2">
                    <a:lumMod val="75000"/>
                  </a:schemeClr>
                </a:solidFill>
              </a:rPr>
              <a:t> « </a:t>
            </a:r>
            <a:r>
              <a:rPr lang="fr-FR" sz="3600" b="1" dirty="0" err="1">
                <a:solidFill>
                  <a:schemeClr val="bg2">
                    <a:lumMod val="75000"/>
                  </a:schemeClr>
                </a:solidFill>
              </a:rPr>
              <a:t>Headquarters</a:t>
            </a:r>
            <a:r>
              <a:rPr lang="fr-FR" sz="3600" b="1" dirty="0">
                <a:solidFill>
                  <a:schemeClr val="bg2">
                    <a:lumMod val="75000"/>
                  </a:schemeClr>
                </a:solidFill>
              </a:rPr>
              <a:t> » 2/2</a:t>
            </a:r>
            <a:endParaRPr lang="fr-FR" sz="3600" b="1" dirty="0">
              <a:solidFill>
                <a:schemeClr val="bg2">
                  <a:lumMod val="75000"/>
                </a:schemeClr>
              </a:solidFill>
              <a:latin typeface="+mn-lt"/>
              <a:ea typeface="+mn-ea"/>
              <a:cs typeface="+mn-cs"/>
            </a:endParaRPr>
          </a:p>
        </p:txBody>
      </p:sp>
      <p:sp>
        <p:nvSpPr>
          <p:cNvPr id="3" name="ZoneTexte 2">
            <a:extLst>
              <a:ext uri="{FF2B5EF4-FFF2-40B4-BE49-F238E27FC236}">
                <a16:creationId xmlns:a16="http://schemas.microsoft.com/office/drawing/2014/main" id="{DB60C6A4-6545-4734-845F-87AF15DEBFEF}"/>
              </a:ext>
            </a:extLst>
          </p:cNvPr>
          <p:cNvSpPr txBox="1"/>
          <p:nvPr/>
        </p:nvSpPr>
        <p:spPr>
          <a:xfrm>
            <a:off x="492101" y="742517"/>
            <a:ext cx="10174778" cy="971292"/>
          </a:xfrm>
          <a:prstGeom prst="rect">
            <a:avLst/>
          </a:prstGeom>
          <a:noFill/>
        </p:spPr>
        <p:txBody>
          <a:bodyPr wrap="square" rtlCol="0">
            <a:spAutoFit/>
          </a:bodyPr>
          <a:lstStyle/>
          <a:p>
            <a:r>
              <a:rPr lang="en-US" dirty="0">
                <a:solidFill>
                  <a:schemeClr val="bg2">
                    <a:lumMod val="50000"/>
                  </a:schemeClr>
                </a:solidFill>
              </a:rPr>
              <a:t>The integrated information is that of the headquarters. We must therefore save the data specific to the third party and those specific to its headquarters on the third party's file.</a:t>
            </a:r>
            <a:endParaRPr lang="fr-FR" dirty="0"/>
          </a:p>
          <a:p>
            <a:endParaRPr lang="fr-FR" dirty="0"/>
          </a:p>
          <a:p>
            <a:r>
              <a:rPr lang="fr-FR" dirty="0">
                <a:solidFill>
                  <a:schemeClr val="bg2">
                    <a:lumMod val="50000"/>
                  </a:schemeClr>
                </a:solidFill>
              </a:rPr>
              <a:t>https://plus.dnb.com/v1/data/duns/274845849?blockIDs=financialstrengthinsight_L2_v1&amp;</a:t>
            </a:r>
            <a:r>
              <a:rPr lang="fr-FR" b="1" dirty="0">
                <a:solidFill>
                  <a:srgbClr val="FF0000"/>
                </a:solidFill>
              </a:rPr>
              <a:t>tradeUp=hq</a:t>
            </a:r>
            <a:r>
              <a:rPr lang="fr-FR" dirty="0">
                <a:solidFill>
                  <a:schemeClr val="bg2">
                    <a:lumMod val="50000"/>
                  </a:schemeClr>
                </a:solidFill>
              </a:rPr>
              <a:t>&amp;orderReason=6332</a:t>
            </a:r>
          </a:p>
        </p:txBody>
      </p:sp>
      <p:pic>
        <p:nvPicPr>
          <p:cNvPr id="8" name="Image 7">
            <a:extLst>
              <a:ext uri="{FF2B5EF4-FFF2-40B4-BE49-F238E27FC236}">
                <a16:creationId xmlns:a16="http://schemas.microsoft.com/office/drawing/2014/main" id="{ED95A0F5-200F-4D7B-8F79-CF6F4E87CD27}"/>
              </a:ext>
            </a:extLst>
          </p:cNvPr>
          <p:cNvPicPr>
            <a:picLocks noChangeAspect="1"/>
          </p:cNvPicPr>
          <p:nvPr/>
        </p:nvPicPr>
        <p:blipFill>
          <a:blip r:embed="rId3"/>
          <a:stretch>
            <a:fillRect/>
          </a:stretch>
        </p:blipFill>
        <p:spPr>
          <a:xfrm>
            <a:off x="532016" y="2388679"/>
            <a:ext cx="3076575" cy="695325"/>
          </a:xfrm>
          <a:prstGeom prst="rect">
            <a:avLst/>
          </a:prstGeom>
        </p:spPr>
      </p:pic>
      <p:sp>
        <p:nvSpPr>
          <p:cNvPr id="10" name="Rectangle 9">
            <a:extLst>
              <a:ext uri="{FF2B5EF4-FFF2-40B4-BE49-F238E27FC236}">
                <a16:creationId xmlns:a16="http://schemas.microsoft.com/office/drawing/2014/main" id="{3D7E4E4C-B508-4BFF-AAFA-CB67C601CB21}"/>
              </a:ext>
            </a:extLst>
          </p:cNvPr>
          <p:cNvSpPr/>
          <p:nvPr/>
        </p:nvSpPr>
        <p:spPr>
          <a:xfrm>
            <a:off x="1014153" y="2831306"/>
            <a:ext cx="1637607"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Rectangle 49">
            <a:extLst>
              <a:ext uri="{FF2B5EF4-FFF2-40B4-BE49-F238E27FC236}">
                <a16:creationId xmlns:a16="http://schemas.microsoft.com/office/drawing/2014/main" id="{BB412153-74E0-4748-8245-C500F604E331}"/>
              </a:ext>
            </a:extLst>
          </p:cNvPr>
          <p:cNvSpPr/>
          <p:nvPr/>
        </p:nvSpPr>
        <p:spPr>
          <a:xfrm>
            <a:off x="7282912" y="1368049"/>
            <a:ext cx="94488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a:extLst>
              <a:ext uri="{FF2B5EF4-FFF2-40B4-BE49-F238E27FC236}">
                <a16:creationId xmlns:a16="http://schemas.microsoft.com/office/drawing/2014/main" id="{6D0F95E0-11E9-4BE7-B62C-48CF4822EC65}"/>
              </a:ext>
            </a:extLst>
          </p:cNvPr>
          <p:cNvSpPr/>
          <p:nvPr/>
        </p:nvSpPr>
        <p:spPr>
          <a:xfrm>
            <a:off x="2287433" y="3835448"/>
            <a:ext cx="2277081" cy="41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52" name="Rectangle 51">
            <a:extLst>
              <a:ext uri="{FF2B5EF4-FFF2-40B4-BE49-F238E27FC236}">
                <a16:creationId xmlns:a16="http://schemas.microsoft.com/office/drawing/2014/main" id="{49065C30-09AE-4C72-9820-C303BE2A3F5E}"/>
              </a:ext>
            </a:extLst>
          </p:cNvPr>
          <p:cNvSpPr/>
          <p:nvPr/>
        </p:nvSpPr>
        <p:spPr>
          <a:xfrm>
            <a:off x="2287433" y="4248349"/>
            <a:ext cx="2287615" cy="6463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30EC359F-E0F1-4573-AB55-1524300E0F1D}"/>
              </a:ext>
            </a:extLst>
          </p:cNvPr>
          <p:cNvSpPr txBox="1"/>
          <p:nvPr/>
        </p:nvSpPr>
        <p:spPr>
          <a:xfrm>
            <a:off x="2369127" y="3885862"/>
            <a:ext cx="2092585" cy="312073"/>
          </a:xfrm>
          <a:prstGeom prst="rect">
            <a:avLst/>
          </a:prstGeom>
          <a:noFill/>
        </p:spPr>
        <p:txBody>
          <a:bodyPr wrap="square" rtlCol="0">
            <a:spAutoFit/>
          </a:bodyPr>
          <a:lstStyle/>
          <a:p>
            <a:pPr algn="ctr"/>
            <a:r>
              <a:rPr lang="fr-FR" b="1" dirty="0" err="1">
                <a:solidFill>
                  <a:schemeClr val="bg1"/>
                </a:solidFill>
              </a:rPr>
              <a:t>Third</a:t>
            </a:r>
            <a:r>
              <a:rPr lang="fr-FR" b="1" dirty="0">
                <a:solidFill>
                  <a:schemeClr val="bg1"/>
                </a:solidFill>
              </a:rPr>
              <a:t> party</a:t>
            </a:r>
          </a:p>
        </p:txBody>
      </p:sp>
      <p:sp>
        <p:nvSpPr>
          <p:cNvPr id="12" name="ZoneTexte 11">
            <a:extLst>
              <a:ext uri="{FF2B5EF4-FFF2-40B4-BE49-F238E27FC236}">
                <a16:creationId xmlns:a16="http://schemas.microsoft.com/office/drawing/2014/main" id="{01474B02-47CD-4125-AA20-77212B3A6794}"/>
              </a:ext>
            </a:extLst>
          </p:cNvPr>
          <p:cNvSpPr txBox="1"/>
          <p:nvPr/>
        </p:nvSpPr>
        <p:spPr>
          <a:xfrm>
            <a:off x="2248197" y="4896603"/>
            <a:ext cx="2184814" cy="646331"/>
          </a:xfrm>
          <a:prstGeom prst="rect">
            <a:avLst/>
          </a:prstGeom>
          <a:noFill/>
        </p:spPr>
        <p:txBody>
          <a:bodyPr wrap="square" rtlCol="0">
            <a:spAutoFit/>
          </a:bodyPr>
          <a:lstStyle/>
          <a:p>
            <a:r>
              <a:rPr lang="fr-FR" sz="1200" b="1" dirty="0">
                <a:solidFill>
                  <a:schemeClr val="bg1"/>
                </a:solidFill>
              </a:rPr>
              <a:t>Duns HQ = </a:t>
            </a:r>
            <a:r>
              <a:rPr lang="fr-FR" sz="1200" b="1" dirty="0">
                <a:solidFill>
                  <a:schemeClr val="bg1"/>
                </a:solidFill>
                <a:effectLst/>
                <a:latin typeface="Consolas" panose="020B0609020204030204" pitchFamily="49" charset="0"/>
              </a:rPr>
              <a:t>275454064</a:t>
            </a:r>
          </a:p>
          <a:p>
            <a:pPr lvl="1"/>
            <a:r>
              <a:rPr lang="fr-FR" sz="1200" dirty="0">
                <a:solidFill>
                  <a:schemeClr val="tx1">
                    <a:lumMod val="85000"/>
                    <a:lumOff val="15000"/>
                  </a:schemeClr>
                </a:solidFill>
              </a:rPr>
              <a:t>- Risk</a:t>
            </a:r>
          </a:p>
          <a:p>
            <a:pPr lvl="1"/>
            <a:r>
              <a:rPr lang="fr-FR" sz="1200" dirty="0">
                <a:solidFill>
                  <a:schemeClr val="tx1">
                    <a:lumMod val="85000"/>
                    <a:lumOff val="15000"/>
                  </a:schemeClr>
                </a:solidFill>
              </a:rPr>
              <a:t>- Paydex </a:t>
            </a:r>
          </a:p>
        </p:txBody>
      </p:sp>
      <p:sp>
        <p:nvSpPr>
          <p:cNvPr id="13" name="ZoneTexte 12">
            <a:extLst>
              <a:ext uri="{FF2B5EF4-FFF2-40B4-BE49-F238E27FC236}">
                <a16:creationId xmlns:a16="http://schemas.microsoft.com/office/drawing/2014/main" id="{0CF85E37-86D3-4235-82EB-976A5C152394}"/>
              </a:ext>
            </a:extLst>
          </p:cNvPr>
          <p:cNvSpPr txBox="1"/>
          <p:nvPr/>
        </p:nvSpPr>
        <p:spPr>
          <a:xfrm>
            <a:off x="7452127" y="2068509"/>
            <a:ext cx="2992582" cy="531812"/>
          </a:xfrm>
          <a:prstGeom prst="rect">
            <a:avLst/>
          </a:prstGeom>
          <a:solidFill>
            <a:schemeClr val="bg2">
              <a:lumMod val="40000"/>
              <a:lumOff val="60000"/>
            </a:schemeClr>
          </a:solidFill>
        </p:spPr>
        <p:txBody>
          <a:bodyPr wrap="square" rtlCol="0">
            <a:spAutoFit/>
          </a:bodyPr>
          <a:lstStyle/>
          <a:p>
            <a:r>
              <a:rPr lang="fr-FR" dirty="0" err="1"/>
              <a:t>Request</a:t>
            </a:r>
            <a:r>
              <a:rPr lang="fr-FR" dirty="0"/>
              <a:t> in </a:t>
            </a:r>
            <a:r>
              <a:rPr lang="fr-FR" dirty="0" err="1"/>
              <a:t>headquarter</a:t>
            </a:r>
            <a:r>
              <a:rPr lang="fr-FR" dirty="0"/>
              <a:t> </a:t>
            </a:r>
            <a:r>
              <a:rPr lang="fr-FR" dirty="0" err="1"/>
              <a:t>duns</a:t>
            </a:r>
            <a:r>
              <a:rPr lang="fr-FR" dirty="0"/>
              <a:t> </a:t>
            </a:r>
            <a:r>
              <a:rPr lang="fr-FR" b="1" dirty="0"/>
              <a:t>274845849</a:t>
            </a:r>
          </a:p>
        </p:txBody>
      </p:sp>
      <p:cxnSp>
        <p:nvCxnSpPr>
          <p:cNvPr id="15" name="Connecteur droit avec flèche 14">
            <a:extLst>
              <a:ext uri="{FF2B5EF4-FFF2-40B4-BE49-F238E27FC236}">
                <a16:creationId xmlns:a16="http://schemas.microsoft.com/office/drawing/2014/main" id="{001B2343-E4A8-489E-B1C7-08E07AB96407}"/>
              </a:ext>
            </a:extLst>
          </p:cNvPr>
          <p:cNvCxnSpPr>
            <a:cxnSpLocks/>
          </p:cNvCxnSpPr>
          <p:nvPr/>
        </p:nvCxnSpPr>
        <p:spPr>
          <a:xfrm flipV="1">
            <a:off x="7758226" y="1813874"/>
            <a:ext cx="0" cy="2561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53" name="ZoneTexte 52">
            <a:extLst>
              <a:ext uri="{FF2B5EF4-FFF2-40B4-BE49-F238E27FC236}">
                <a16:creationId xmlns:a16="http://schemas.microsoft.com/office/drawing/2014/main" id="{8ACE8B57-A652-4A12-A839-042EF484D594}"/>
              </a:ext>
            </a:extLst>
          </p:cNvPr>
          <p:cNvSpPr txBox="1"/>
          <p:nvPr/>
        </p:nvSpPr>
        <p:spPr>
          <a:xfrm>
            <a:off x="3838259" y="2781170"/>
            <a:ext cx="3551755" cy="531812"/>
          </a:xfrm>
          <a:prstGeom prst="rect">
            <a:avLst/>
          </a:prstGeom>
          <a:solidFill>
            <a:schemeClr val="bg2">
              <a:lumMod val="40000"/>
              <a:lumOff val="60000"/>
            </a:schemeClr>
          </a:solidFill>
        </p:spPr>
        <p:txBody>
          <a:bodyPr wrap="square" rtlCol="0">
            <a:spAutoFit/>
          </a:bodyPr>
          <a:lstStyle/>
          <a:p>
            <a:r>
              <a:rPr lang="fr-FR" dirty="0"/>
              <a:t>The API </a:t>
            </a:r>
            <a:r>
              <a:rPr lang="fr-FR" dirty="0" err="1"/>
              <a:t>returns</a:t>
            </a:r>
            <a:r>
              <a:rPr lang="fr-FR" dirty="0"/>
              <a:t> the HQ Duns 275454064 </a:t>
            </a:r>
            <a:r>
              <a:rPr lang="fr-FR" dirty="0" err="1"/>
              <a:t>which</a:t>
            </a:r>
            <a:r>
              <a:rPr lang="fr-FR" dirty="0"/>
              <a:t> </a:t>
            </a:r>
            <a:r>
              <a:rPr lang="fr-FR" dirty="0" err="1"/>
              <a:t>should</a:t>
            </a:r>
            <a:r>
              <a:rPr lang="fr-FR" dirty="0"/>
              <a:t> </a:t>
            </a:r>
            <a:r>
              <a:rPr lang="fr-FR" dirty="0" err="1"/>
              <a:t>be</a:t>
            </a:r>
            <a:r>
              <a:rPr lang="fr-FR" dirty="0"/>
              <a:t> </a:t>
            </a:r>
            <a:r>
              <a:rPr lang="fr-FR" dirty="0" err="1"/>
              <a:t>saved</a:t>
            </a:r>
            <a:r>
              <a:rPr lang="fr-FR" dirty="0"/>
              <a:t> for the monitoring</a:t>
            </a:r>
            <a:endParaRPr lang="fr-FR" b="1" dirty="0"/>
          </a:p>
        </p:txBody>
      </p:sp>
      <p:cxnSp>
        <p:nvCxnSpPr>
          <p:cNvPr id="54" name="Connecteur droit avec flèche 53">
            <a:extLst>
              <a:ext uri="{FF2B5EF4-FFF2-40B4-BE49-F238E27FC236}">
                <a16:creationId xmlns:a16="http://schemas.microsoft.com/office/drawing/2014/main" id="{FA9D0BC7-E89A-4C09-85B4-72E9B994A1AD}"/>
              </a:ext>
            </a:extLst>
          </p:cNvPr>
          <p:cNvCxnSpPr>
            <a:cxnSpLocks/>
          </p:cNvCxnSpPr>
          <p:nvPr/>
        </p:nvCxnSpPr>
        <p:spPr>
          <a:xfrm flipH="1">
            <a:off x="2651760" y="3200400"/>
            <a:ext cx="11865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5" name="Connecteur droit avec flèche 54">
            <a:extLst>
              <a:ext uri="{FF2B5EF4-FFF2-40B4-BE49-F238E27FC236}">
                <a16:creationId xmlns:a16="http://schemas.microsoft.com/office/drawing/2014/main" id="{BE7807C6-AE94-414A-8158-BB60965C61EA}"/>
              </a:ext>
            </a:extLst>
          </p:cNvPr>
          <p:cNvCxnSpPr>
            <a:cxnSpLocks/>
          </p:cNvCxnSpPr>
          <p:nvPr/>
        </p:nvCxnSpPr>
        <p:spPr>
          <a:xfrm flipH="1">
            <a:off x="4098172" y="5065221"/>
            <a:ext cx="15480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Connecteur droit 18">
            <a:extLst>
              <a:ext uri="{FF2B5EF4-FFF2-40B4-BE49-F238E27FC236}">
                <a16:creationId xmlns:a16="http://schemas.microsoft.com/office/drawing/2014/main" id="{34F1F00D-C318-4556-AB75-FE91DE055D02}"/>
              </a:ext>
            </a:extLst>
          </p:cNvPr>
          <p:cNvCxnSpPr>
            <a:cxnSpLocks/>
          </p:cNvCxnSpPr>
          <p:nvPr/>
        </p:nvCxnSpPr>
        <p:spPr>
          <a:xfrm>
            <a:off x="5630763" y="3532722"/>
            <a:ext cx="5267" cy="1521416"/>
          </a:xfrm>
          <a:prstGeom prst="line">
            <a:avLst/>
          </a:prstGeom>
        </p:spPr>
        <p:style>
          <a:lnRef idx="3">
            <a:schemeClr val="accent2"/>
          </a:lnRef>
          <a:fillRef idx="0">
            <a:schemeClr val="accent2"/>
          </a:fillRef>
          <a:effectRef idx="2">
            <a:schemeClr val="accent2"/>
          </a:effectRef>
          <a:fontRef idx="minor">
            <a:schemeClr val="tx1"/>
          </a:fontRef>
        </p:style>
      </p:cxnSp>
      <p:sp>
        <p:nvSpPr>
          <p:cNvPr id="22" name="ZoneTexte 21">
            <a:extLst>
              <a:ext uri="{FF2B5EF4-FFF2-40B4-BE49-F238E27FC236}">
                <a16:creationId xmlns:a16="http://schemas.microsoft.com/office/drawing/2014/main" id="{21C9117A-A112-4736-A131-6E1DF7035591}"/>
              </a:ext>
            </a:extLst>
          </p:cNvPr>
          <p:cNvSpPr txBox="1"/>
          <p:nvPr/>
        </p:nvSpPr>
        <p:spPr>
          <a:xfrm>
            <a:off x="85268" y="4398485"/>
            <a:ext cx="1620700" cy="312073"/>
          </a:xfrm>
          <a:prstGeom prst="rect">
            <a:avLst/>
          </a:prstGeom>
          <a:noFill/>
        </p:spPr>
        <p:txBody>
          <a:bodyPr wrap="none" rtlCol="0">
            <a:spAutoFit/>
          </a:bodyPr>
          <a:lstStyle/>
          <a:p>
            <a:r>
              <a:rPr lang="fr-FR" dirty="0"/>
              <a:t>Data establishment</a:t>
            </a:r>
          </a:p>
        </p:txBody>
      </p:sp>
      <p:sp>
        <p:nvSpPr>
          <p:cNvPr id="24" name="Accolade ouvrante 23">
            <a:extLst>
              <a:ext uri="{FF2B5EF4-FFF2-40B4-BE49-F238E27FC236}">
                <a16:creationId xmlns:a16="http://schemas.microsoft.com/office/drawing/2014/main" id="{AE9DBE2A-148C-45ED-BF60-8EC9E50A0E0B}"/>
              </a:ext>
            </a:extLst>
          </p:cNvPr>
          <p:cNvSpPr/>
          <p:nvPr/>
        </p:nvSpPr>
        <p:spPr>
          <a:xfrm>
            <a:off x="2045238" y="4248348"/>
            <a:ext cx="137156" cy="6508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6" name="ZoneTexte 55">
            <a:extLst>
              <a:ext uri="{FF2B5EF4-FFF2-40B4-BE49-F238E27FC236}">
                <a16:creationId xmlns:a16="http://schemas.microsoft.com/office/drawing/2014/main" id="{E3E34CB3-4AEC-495C-BC81-2BD466860208}"/>
              </a:ext>
            </a:extLst>
          </p:cNvPr>
          <p:cNvSpPr txBox="1"/>
          <p:nvPr/>
        </p:nvSpPr>
        <p:spPr>
          <a:xfrm>
            <a:off x="326146" y="5083350"/>
            <a:ext cx="809132" cy="312073"/>
          </a:xfrm>
          <a:prstGeom prst="rect">
            <a:avLst/>
          </a:prstGeom>
          <a:noFill/>
        </p:spPr>
        <p:txBody>
          <a:bodyPr wrap="none" rtlCol="0">
            <a:spAutoFit/>
          </a:bodyPr>
          <a:lstStyle/>
          <a:p>
            <a:r>
              <a:rPr lang="fr-FR" dirty="0"/>
              <a:t>Data HQ</a:t>
            </a:r>
          </a:p>
        </p:txBody>
      </p:sp>
      <p:sp>
        <p:nvSpPr>
          <p:cNvPr id="57" name="Accolade ouvrante 56">
            <a:extLst>
              <a:ext uri="{FF2B5EF4-FFF2-40B4-BE49-F238E27FC236}">
                <a16:creationId xmlns:a16="http://schemas.microsoft.com/office/drawing/2014/main" id="{9CAE1A57-F931-490B-ADF3-F8269324DD97}"/>
              </a:ext>
            </a:extLst>
          </p:cNvPr>
          <p:cNvSpPr/>
          <p:nvPr/>
        </p:nvSpPr>
        <p:spPr>
          <a:xfrm>
            <a:off x="2047872" y="4894681"/>
            <a:ext cx="134522" cy="6463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8" name="ZoneTexte 57">
            <a:extLst>
              <a:ext uri="{FF2B5EF4-FFF2-40B4-BE49-F238E27FC236}">
                <a16:creationId xmlns:a16="http://schemas.microsoft.com/office/drawing/2014/main" id="{43D2783C-5F44-4179-AC85-8404F9D85F93}"/>
              </a:ext>
            </a:extLst>
          </p:cNvPr>
          <p:cNvSpPr txBox="1"/>
          <p:nvPr/>
        </p:nvSpPr>
        <p:spPr>
          <a:xfrm>
            <a:off x="2276899" y="4209816"/>
            <a:ext cx="2184814" cy="646331"/>
          </a:xfrm>
          <a:prstGeom prst="rect">
            <a:avLst/>
          </a:prstGeom>
          <a:noFill/>
        </p:spPr>
        <p:txBody>
          <a:bodyPr wrap="square" rtlCol="0">
            <a:spAutoFit/>
          </a:bodyPr>
          <a:lstStyle/>
          <a:p>
            <a:r>
              <a:rPr lang="fr-FR" sz="1200" b="1" dirty="0" err="1">
                <a:solidFill>
                  <a:schemeClr val="bg1"/>
                </a:solidFill>
              </a:rPr>
              <a:t>Processed</a:t>
            </a:r>
            <a:r>
              <a:rPr lang="fr-FR" sz="1200" b="1" dirty="0">
                <a:solidFill>
                  <a:schemeClr val="bg1"/>
                </a:solidFill>
              </a:rPr>
              <a:t> </a:t>
            </a:r>
            <a:r>
              <a:rPr lang="fr-FR" sz="1200" b="1" dirty="0" err="1">
                <a:solidFill>
                  <a:schemeClr val="bg1"/>
                </a:solidFill>
              </a:rPr>
              <a:t>duns</a:t>
            </a:r>
            <a:r>
              <a:rPr lang="fr-FR" sz="1200" b="1" dirty="0">
                <a:solidFill>
                  <a:schemeClr val="bg1"/>
                </a:solidFill>
              </a:rPr>
              <a:t> = 274845849</a:t>
            </a:r>
          </a:p>
          <a:p>
            <a:pPr lvl="1"/>
            <a:r>
              <a:rPr lang="fr-FR" sz="1200" dirty="0">
                <a:solidFill>
                  <a:schemeClr val="tx1">
                    <a:lumMod val="85000"/>
                    <a:lumOff val="15000"/>
                  </a:schemeClr>
                </a:solidFill>
              </a:rPr>
              <a:t>- </a:t>
            </a:r>
            <a:r>
              <a:rPr lang="fr-FR" sz="1200" dirty="0" err="1">
                <a:solidFill>
                  <a:schemeClr val="tx1">
                    <a:lumMod val="85000"/>
                    <a:lumOff val="15000"/>
                  </a:schemeClr>
                </a:solidFill>
              </a:rPr>
              <a:t>Adrdess</a:t>
            </a:r>
            <a:endParaRPr lang="fr-FR" sz="1200" dirty="0">
              <a:solidFill>
                <a:schemeClr val="tx1">
                  <a:lumMod val="85000"/>
                  <a:lumOff val="15000"/>
                </a:schemeClr>
              </a:solidFill>
            </a:endParaRPr>
          </a:p>
          <a:p>
            <a:pPr lvl="1"/>
            <a:r>
              <a:rPr lang="fr-FR" sz="1200" dirty="0">
                <a:solidFill>
                  <a:schemeClr val="tx1">
                    <a:lumMod val="85000"/>
                    <a:lumOff val="15000"/>
                  </a:schemeClr>
                </a:solidFill>
              </a:rPr>
              <a:t>- Name</a:t>
            </a:r>
          </a:p>
        </p:txBody>
      </p:sp>
      <p:sp>
        <p:nvSpPr>
          <p:cNvPr id="60" name="ZoneTexte 59">
            <a:extLst>
              <a:ext uri="{FF2B5EF4-FFF2-40B4-BE49-F238E27FC236}">
                <a16:creationId xmlns:a16="http://schemas.microsoft.com/office/drawing/2014/main" id="{E7F1A6EE-C644-4E0E-94C7-7423E703F7A9}"/>
              </a:ext>
            </a:extLst>
          </p:cNvPr>
          <p:cNvSpPr txBox="1"/>
          <p:nvPr/>
        </p:nvSpPr>
        <p:spPr>
          <a:xfrm>
            <a:off x="5788705" y="4452114"/>
            <a:ext cx="4878174" cy="971292"/>
          </a:xfrm>
          <a:prstGeom prst="rect">
            <a:avLst/>
          </a:prstGeom>
          <a:noFill/>
        </p:spPr>
        <p:txBody>
          <a:bodyPr wrap="square" rtlCol="0">
            <a:spAutoFit/>
          </a:bodyPr>
          <a:lstStyle/>
          <a:p>
            <a:r>
              <a:rPr lang="en-US" dirty="0">
                <a:solidFill>
                  <a:schemeClr val="bg2">
                    <a:lumMod val="50000"/>
                  </a:schemeClr>
                </a:solidFill>
              </a:rPr>
              <a:t>If all this information is to be monitored, 2 monitoring portfolios will have to be created.</a:t>
            </a:r>
          </a:p>
          <a:p>
            <a:r>
              <a:rPr lang="en-US" dirty="0">
                <a:solidFill>
                  <a:schemeClr val="bg2">
                    <a:lumMod val="50000"/>
                  </a:schemeClr>
                </a:solidFill>
              </a:rPr>
              <a:t>- 1 on the Duns establishment with associated </a:t>
            </a:r>
            <a:r>
              <a:rPr lang="en-US" dirty="0" err="1">
                <a:solidFill>
                  <a:schemeClr val="bg2">
                    <a:lumMod val="50000"/>
                  </a:schemeClr>
                </a:solidFill>
              </a:rPr>
              <a:t>datablocks</a:t>
            </a:r>
            <a:endParaRPr lang="en-US" dirty="0">
              <a:solidFill>
                <a:schemeClr val="bg2">
                  <a:lumMod val="50000"/>
                </a:schemeClr>
              </a:solidFill>
            </a:endParaRPr>
          </a:p>
          <a:p>
            <a:r>
              <a:rPr lang="en-US" dirty="0">
                <a:solidFill>
                  <a:schemeClr val="bg2">
                    <a:lumMod val="50000"/>
                  </a:schemeClr>
                </a:solidFill>
              </a:rPr>
              <a:t>- 1 on HQ Duns with associated </a:t>
            </a:r>
            <a:r>
              <a:rPr lang="en-US" dirty="0" err="1">
                <a:solidFill>
                  <a:schemeClr val="bg2">
                    <a:lumMod val="50000"/>
                  </a:schemeClr>
                </a:solidFill>
              </a:rPr>
              <a:t>datablocks</a:t>
            </a:r>
            <a:endParaRPr lang="fr-FR" dirty="0">
              <a:solidFill>
                <a:schemeClr val="bg2">
                  <a:lumMod val="50000"/>
                </a:schemeClr>
              </a:solidFill>
            </a:endParaRPr>
          </a:p>
        </p:txBody>
      </p:sp>
    </p:spTree>
    <p:extLst>
      <p:ext uri="{BB962C8B-B14F-4D97-AF65-F5344CB8AC3E}">
        <p14:creationId xmlns:p14="http://schemas.microsoft.com/office/powerpoint/2010/main" val="268720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269705" y="1443963"/>
            <a:ext cx="6853761" cy="1306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807" dirty="0">
                <a:solidFill>
                  <a:schemeClr val="bg2">
                    <a:lumMod val="75000"/>
                  </a:schemeClr>
                </a:solidFill>
              </a:rPr>
              <a:t>Monitoring portfolio management</a:t>
            </a:r>
          </a:p>
        </p:txBody>
      </p:sp>
    </p:spTree>
    <p:extLst>
      <p:ext uri="{BB962C8B-B14F-4D97-AF65-F5344CB8AC3E}">
        <p14:creationId xmlns:p14="http://schemas.microsoft.com/office/powerpoint/2010/main" val="2606667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 coins arrondis 15">
            <a:extLst>
              <a:ext uri="{FF2B5EF4-FFF2-40B4-BE49-F238E27FC236}">
                <a16:creationId xmlns:a16="http://schemas.microsoft.com/office/drawing/2014/main" id="{039C588A-78D0-49C7-8D3B-E5D297E1F35E}"/>
              </a:ext>
            </a:extLst>
          </p:cNvPr>
          <p:cNvSpPr/>
          <p:nvPr/>
        </p:nvSpPr>
        <p:spPr>
          <a:xfrm>
            <a:off x="3612511" y="1117413"/>
            <a:ext cx="7075471" cy="290846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 coins arrondis 16">
            <a:extLst>
              <a:ext uri="{FF2B5EF4-FFF2-40B4-BE49-F238E27FC236}">
                <a16:creationId xmlns:a16="http://schemas.microsoft.com/office/drawing/2014/main" id="{2FF6A7FA-2E8D-4575-AB76-D24BF2FBDA4C}"/>
              </a:ext>
            </a:extLst>
          </p:cNvPr>
          <p:cNvSpPr/>
          <p:nvPr/>
        </p:nvSpPr>
        <p:spPr>
          <a:xfrm>
            <a:off x="119194" y="1117414"/>
            <a:ext cx="3465211" cy="290846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32065136-4266-4C9B-BEC3-6696082AB218}"/>
              </a:ext>
            </a:extLst>
          </p:cNvPr>
          <p:cNvSpPr txBox="1"/>
          <p:nvPr/>
        </p:nvSpPr>
        <p:spPr>
          <a:xfrm>
            <a:off x="869852" y="1117524"/>
            <a:ext cx="2185535" cy="531812"/>
          </a:xfrm>
          <a:prstGeom prst="rect">
            <a:avLst/>
          </a:prstGeom>
          <a:noFill/>
        </p:spPr>
        <p:txBody>
          <a:bodyPr wrap="none" rtlCol="0">
            <a:spAutoFit/>
          </a:bodyPr>
          <a:lstStyle/>
          <a:p>
            <a:pPr algn="ctr"/>
            <a:r>
              <a:rPr lang="en-US" dirty="0"/>
              <a:t>Preparation and Creation </a:t>
            </a:r>
          </a:p>
          <a:p>
            <a:pPr algn="ctr"/>
            <a:r>
              <a:rPr lang="en-US" dirty="0"/>
              <a:t>of the Monitoring Portfolio</a:t>
            </a:r>
            <a:endParaRPr lang="fr-FR" dirty="0"/>
          </a:p>
        </p:txBody>
      </p:sp>
      <p:sp>
        <p:nvSpPr>
          <p:cNvPr id="25" name="ZoneTexte 24">
            <a:extLst>
              <a:ext uri="{FF2B5EF4-FFF2-40B4-BE49-F238E27FC236}">
                <a16:creationId xmlns:a16="http://schemas.microsoft.com/office/drawing/2014/main" id="{558228FC-DF4B-4983-AA30-C6FAE6F62ADF}"/>
              </a:ext>
            </a:extLst>
          </p:cNvPr>
          <p:cNvSpPr txBox="1"/>
          <p:nvPr/>
        </p:nvSpPr>
        <p:spPr>
          <a:xfrm>
            <a:off x="6033848" y="1107966"/>
            <a:ext cx="2446824" cy="531812"/>
          </a:xfrm>
          <a:prstGeom prst="rect">
            <a:avLst/>
          </a:prstGeom>
          <a:noFill/>
        </p:spPr>
        <p:txBody>
          <a:bodyPr wrap="none" rtlCol="0">
            <a:spAutoFit/>
          </a:bodyPr>
          <a:lstStyle/>
          <a:p>
            <a:pPr algn="ctr"/>
            <a:r>
              <a:rPr lang="en-US" dirty="0"/>
              <a:t>Using the Monitoring Portfolio</a:t>
            </a:r>
          </a:p>
          <a:p>
            <a:pPr algn="ctr"/>
            <a:r>
              <a:rPr lang="en-US" dirty="0"/>
              <a:t>&amp; Notification Retrieval</a:t>
            </a:r>
            <a:endParaRPr lang="fr-FR" dirty="0"/>
          </a:p>
        </p:txBody>
      </p:sp>
      <p:graphicFrame>
        <p:nvGraphicFramePr>
          <p:cNvPr id="22" name="Diagramme 21">
            <a:extLst>
              <a:ext uri="{FF2B5EF4-FFF2-40B4-BE49-F238E27FC236}">
                <a16:creationId xmlns:a16="http://schemas.microsoft.com/office/drawing/2014/main" id="{C5E01CD7-9851-4853-9606-D586438E6FAD}"/>
              </a:ext>
            </a:extLst>
          </p:cNvPr>
          <p:cNvGraphicFramePr/>
          <p:nvPr>
            <p:extLst>
              <p:ext uri="{D42A27DB-BD31-4B8C-83A1-F6EECF244321}">
                <p14:modId xmlns:p14="http://schemas.microsoft.com/office/powerpoint/2010/main" val="1886271796"/>
              </p:ext>
            </p:extLst>
          </p:nvPr>
        </p:nvGraphicFramePr>
        <p:xfrm>
          <a:off x="74225" y="352662"/>
          <a:ext cx="10512574" cy="4875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a:xfrm>
            <a:off x="0" y="18761"/>
            <a:ext cx="9791224" cy="551424"/>
          </a:xfrm>
        </p:spPr>
        <p:txBody>
          <a:bodyPr>
            <a:normAutofit/>
          </a:bodyPr>
          <a:lstStyle/>
          <a:p>
            <a:pPr algn="ctr"/>
            <a:r>
              <a:rPr lang="fr-FR" sz="2700" b="1" dirty="0">
                <a:solidFill>
                  <a:srgbClr val="42C1C6"/>
                </a:solidFill>
                <a:latin typeface="Century Gothic" panose="020B0502020202020204" pitchFamily="34" charset="0"/>
                <a:cs typeface="Arial" panose="020B0604020202020204" pitchFamily="34" charset="0"/>
              </a:rPr>
              <a:t>Monitoring process - Workflow</a:t>
            </a:r>
            <a:endParaRPr lang="fr-FR" dirty="0"/>
          </a:p>
        </p:txBody>
      </p:sp>
      <p:sp>
        <p:nvSpPr>
          <p:cNvPr id="19" name="ZoneTexte 18">
            <a:extLst>
              <a:ext uri="{FF2B5EF4-FFF2-40B4-BE49-F238E27FC236}">
                <a16:creationId xmlns:a16="http://schemas.microsoft.com/office/drawing/2014/main" id="{0C102B9F-9C3B-4FB0-A3C0-3A2EF3E6FDF8}"/>
              </a:ext>
            </a:extLst>
          </p:cNvPr>
          <p:cNvSpPr txBox="1"/>
          <p:nvPr/>
        </p:nvSpPr>
        <p:spPr>
          <a:xfrm>
            <a:off x="183282" y="500057"/>
            <a:ext cx="10347256" cy="523220"/>
          </a:xfrm>
          <a:prstGeom prst="rect">
            <a:avLst/>
          </a:prstGeom>
          <a:noFill/>
        </p:spPr>
        <p:txBody>
          <a:bodyPr wrap="none" rtlCol="0">
            <a:spAutoFit/>
          </a:bodyPr>
          <a:lstStyle/>
          <a:p>
            <a:r>
              <a:rPr lang="fr-FR" sz="1400" b="1" dirty="0" err="1"/>
              <a:t>Purpose</a:t>
            </a:r>
            <a:r>
              <a:rPr lang="fr-FR" sz="1400" dirty="0"/>
              <a:t> : </a:t>
            </a:r>
            <a:r>
              <a:rPr lang="en-US" sz="1400" dirty="0"/>
              <a:t>To allow to receive updated information of the companies under monitoring of the client in order to keep up to date his Database</a:t>
            </a:r>
          </a:p>
          <a:p>
            <a:r>
              <a:rPr lang="fr-FR" sz="1400" b="1" dirty="0" err="1"/>
              <a:t>Detailed</a:t>
            </a:r>
            <a:r>
              <a:rPr lang="fr-FR" sz="1400" b="1" dirty="0"/>
              <a:t> documentation </a:t>
            </a:r>
            <a:r>
              <a:rPr lang="fr-FR" sz="1400" dirty="0"/>
              <a:t>: </a:t>
            </a:r>
            <a:r>
              <a:rPr lang="fr-FR" sz="1400" dirty="0">
                <a:hlinkClick r:id="rId7"/>
              </a:rPr>
              <a:t>https://directplus.documentation.dnb.com/html/guides/Monitor/Monitoring.html</a:t>
            </a:r>
            <a:endParaRPr lang="fr-FR" sz="1400" dirty="0"/>
          </a:p>
        </p:txBody>
      </p:sp>
      <p:sp>
        <p:nvSpPr>
          <p:cNvPr id="12" name="ZoneTexte 11">
            <a:extLst>
              <a:ext uri="{FF2B5EF4-FFF2-40B4-BE49-F238E27FC236}">
                <a16:creationId xmlns:a16="http://schemas.microsoft.com/office/drawing/2014/main" id="{67BB6080-9A8E-4524-BAE3-38FEFE2D832A}"/>
              </a:ext>
            </a:extLst>
          </p:cNvPr>
          <p:cNvSpPr txBox="1"/>
          <p:nvPr/>
        </p:nvSpPr>
        <p:spPr>
          <a:xfrm>
            <a:off x="8291184" y="2553802"/>
            <a:ext cx="1923570" cy="430887"/>
          </a:xfrm>
          <a:prstGeom prst="rect">
            <a:avLst/>
          </a:prstGeom>
          <a:noFill/>
        </p:spPr>
        <p:txBody>
          <a:bodyPr wrap="square" rtlCol="0">
            <a:spAutoFit/>
          </a:bodyPr>
          <a:lstStyle/>
          <a:p>
            <a:pPr lvl="0"/>
            <a:r>
              <a:rPr lang="fr-FR" sz="1100" dirty="0"/>
              <a:t>- Download updates file</a:t>
            </a:r>
          </a:p>
          <a:p>
            <a:pPr lvl="0"/>
            <a:r>
              <a:rPr lang="fr-FR" sz="1100" dirty="0"/>
              <a:t>- Updates </a:t>
            </a:r>
            <a:r>
              <a:rPr lang="fr-FR" sz="1100" dirty="0" err="1"/>
              <a:t>integration</a:t>
            </a:r>
            <a:endParaRPr lang="fr-FR" sz="1100" dirty="0"/>
          </a:p>
        </p:txBody>
      </p:sp>
      <p:sp>
        <p:nvSpPr>
          <p:cNvPr id="20" name="ZoneTexte 19">
            <a:extLst>
              <a:ext uri="{FF2B5EF4-FFF2-40B4-BE49-F238E27FC236}">
                <a16:creationId xmlns:a16="http://schemas.microsoft.com/office/drawing/2014/main" id="{C571D3B0-EF4F-44A3-B16B-4FD2ACEAC94B}"/>
              </a:ext>
            </a:extLst>
          </p:cNvPr>
          <p:cNvSpPr txBox="1"/>
          <p:nvPr/>
        </p:nvSpPr>
        <p:spPr>
          <a:xfrm>
            <a:off x="4573559" y="2405649"/>
            <a:ext cx="2202490" cy="769441"/>
          </a:xfrm>
          <a:prstGeom prst="rect">
            <a:avLst/>
          </a:prstGeom>
          <a:noFill/>
        </p:spPr>
        <p:txBody>
          <a:bodyPr wrap="square" rtlCol="0">
            <a:spAutoFit/>
          </a:bodyPr>
          <a:lstStyle/>
          <a:p>
            <a:pPr lvl="0"/>
            <a:r>
              <a:rPr lang="fr-FR" sz="1100" dirty="0"/>
              <a:t>- </a:t>
            </a:r>
            <a:r>
              <a:rPr lang="fr-FR" sz="1100" dirty="0" err="1"/>
              <a:t>Add</a:t>
            </a:r>
            <a:r>
              <a:rPr lang="fr-FR" sz="1100" dirty="0"/>
              <a:t> </a:t>
            </a:r>
            <a:r>
              <a:rPr lang="fr-FR" sz="1100" dirty="0" err="1"/>
              <a:t>companies</a:t>
            </a:r>
            <a:r>
              <a:rPr lang="fr-FR" sz="1100" dirty="0"/>
              <a:t> to the monitoring</a:t>
            </a:r>
          </a:p>
          <a:p>
            <a:pPr lvl="0"/>
            <a:r>
              <a:rPr lang="fr-FR" sz="1100" dirty="0"/>
              <a:t>- </a:t>
            </a:r>
            <a:r>
              <a:rPr lang="fr-FR" sz="1100" dirty="0" err="1"/>
              <a:t>Remove</a:t>
            </a:r>
            <a:r>
              <a:rPr lang="fr-FR" sz="1100" dirty="0"/>
              <a:t> </a:t>
            </a:r>
            <a:r>
              <a:rPr lang="fr-FR" sz="1100" dirty="0" err="1"/>
              <a:t>companies</a:t>
            </a:r>
            <a:r>
              <a:rPr lang="fr-FR" sz="1100" dirty="0"/>
              <a:t> </a:t>
            </a:r>
            <a:r>
              <a:rPr lang="fr-FR" sz="1100" dirty="0" err="1"/>
              <a:t>from</a:t>
            </a:r>
            <a:r>
              <a:rPr lang="fr-FR" sz="1100" dirty="0"/>
              <a:t> monitoring portfolio</a:t>
            </a:r>
          </a:p>
          <a:p>
            <a:pPr lvl="0"/>
            <a:r>
              <a:rPr lang="en-US" sz="1100" dirty="0"/>
              <a:t>- To activate notifications delivery </a:t>
            </a:r>
            <a:endParaRPr lang="fr-FR" sz="1100" dirty="0"/>
          </a:p>
        </p:txBody>
      </p:sp>
      <p:sp>
        <p:nvSpPr>
          <p:cNvPr id="21" name="ZoneTexte 20">
            <a:extLst>
              <a:ext uri="{FF2B5EF4-FFF2-40B4-BE49-F238E27FC236}">
                <a16:creationId xmlns:a16="http://schemas.microsoft.com/office/drawing/2014/main" id="{D650A9B9-A2AA-4D0B-ADD8-E5BA65328F88}"/>
              </a:ext>
            </a:extLst>
          </p:cNvPr>
          <p:cNvSpPr txBox="1"/>
          <p:nvPr/>
        </p:nvSpPr>
        <p:spPr>
          <a:xfrm>
            <a:off x="1180461" y="2524846"/>
            <a:ext cx="2202490" cy="769441"/>
          </a:xfrm>
          <a:prstGeom prst="rect">
            <a:avLst/>
          </a:prstGeom>
          <a:noFill/>
        </p:spPr>
        <p:txBody>
          <a:bodyPr wrap="square" rtlCol="0">
            <a:spAutoFit/>
          </a:bodyPr>
          <a:lstStyle/>
          <a:p>
            <a:pPr lvl="0"/>
            <a:r>
              <a:rPr lang="fr-FR" sz="1100" dirty="0"/>
              <a:t>- Name of the Monitoring Portfolio</a:t>
            </a:r>
          </a:p>
          <a:p>
            <a:pPr lvl="0"/>
            <a:r>
              <a:rPr lang="fr-FR" sz="1100" dirty="0"/>
              <a:t>- Informations to </a:t>
            </a:r>
            <a:r>
              <a:rPr lang="fr-FR" sz="1100" dirty="0" err="1"/>
              <a:t>be</a:t>
            </a:r>
            <a:r>
              <a:rPr lang="fr-FR" sz="1100" dirty="0"/>
              <a:t> </a:t>
            </a:r>
            <a:r>
              <a:rPr lang="fr-FR" sz="1100" dirty="0" err="1"/>
              <a:t>monitored</a:t>
            </a:r>
            <a:endParaRPr lang="fr-FR" sz="1100" dirty="0"/>
          </a:p>
          <a:p>
            <a:pPr lvl="0"/>
            <a:r>
              <a:rPr lang="fr-FR" sz="1100" dirty="0"/>
              <a:t>- Data exchange </a:t>
            </a:r>
            <a:r>
              <a:rPr lang="fr-FR" sz="1100" dirty="0" err="1"/>
              <a:t>protocol</a:t>
            </a:r>
            <a:endParaRPr lang="fr-FR" sz="1100" dirty="0"/>
          </a:p>
          <a:p>
            <a:pPr lvl="0"/>
            <a:r>
              <a:rPr lang="fr-FR" sz="1100" dirty="0"/>
              <a:t>- Etc.</a:t>
            </a:r>
          </a:p>
        </p:txBody>
      </p:sp>
      <p:sp>
        <p:nvSpPr>
          <p:cNvPr id="23" name="Rectangle 22">
            <a:extLst>
              <a:ext uri="{FF2B5EF4-FFF2-40B4-BE49-F238E27FC236}">
                <a16:creationId xmlns:a16="http://schemas.microsoft.com/office/drawing/2014/main" id="{0A672829-3F70-49A5-8624-47A1E4E21C93}"/>
              </a:ext>
            </a:extLst>
          </p:cNvPr>
          <p:cNvSpPr/>
          <p:nvPr/>
        </p:nvSpPr>
        <p:spPr>
          <a:xfrm>
            <a:off x="820049" y="4980413"/>
            <a:ext cx="9481632" cy="584775"/>
          </a:xfrm>
          <a:prstGeom prst="rect">
            <a:avLst/>
          </a:prstGeom>
        </p:spPr>
        <p:txBody>
          <a:bodyPr wrap="square">
            <a:spAutoFit/>
          </a:bodyPr>
          <a:lstStyle/>
          <a:p>
            <a:r>
              <a:rPr lang="en-US" sz="1600" dirty="0">
                <a:solidFill>
                  <a:schemeClr val="accent6"/>
                </a:solidFill>
                <a:latin typeface="Calibri" pitchFamily="34" charset="0"/>
                <a:ea typeface="ＭＳ Ｐゴシック" pitchFamily="-108" charset="-128"/>
              </a:rPr>
              <a:t>From a billing perspective, it is the unique number of DUNS monitored over the year (even if addition / cancellation many times).</a:t>
            </a:r>
            <a:endParaRPr lang="fr-FR" dirty="0">
              <a:solidFill>
                <a:schemeClr val="accent6"/>
              </a:solidFill>
            </a:endParaRPr>
          </a:p>
        </p:txBody>
      </p:sp>
      <p:pic>
        <p:nvPicPr>
          <p:cNvPr id="24" name="Image 23" descr="Une image contenant alimentation, dessin&#10;&#10;Description générée automatiquement">
            <a:extLst>
              <a:ext uri="{FF2B5EF4-FFF2-40B4-BE49-F238E27FC236}">
                <a16:creationId xmlns:a16="http://schemas.microsoft.com/office/drawing/2014/main" id="{E3D648C5-53FF-488D-A6DD-61782E95507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5847" y="4980413"/>
            <a:ext cx="523220" cy="523220"/>
          </a:xfrm>
          <a:prstGeom prst="rect">
            <a:avLst/>
          </a:prstGeom>
        </p:spPr>
      </p:pic>
      <p:cxnSp>
        <p:nvCxnSpPr>
          <p:cNvPr id="10" name="Connecteur droit 9">
            <a:extLst>
              <a:ext uri="{FF2B5EF4-FFF2-40B4-BE49-F238E27FC236}">
                <a16:creationId xmlns:a16="http://schemas.microsoft.com/office/drawing/2014/main" id="{91A1728C-2748-4CF5-9E2F-119E76FBF61D}"/>
              </a:ext>
            </a:extLst>
          </p:cNvPr>
          <p:cNvCxnSpPr/>
          <p:nvPr/>
        </p:nvCxnSpPr>
        <p:spPr>
          <a:xfrm>
            <a:off x="2856487" y="3403615"/>
            <a:ext cx="0" cy="9386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7DB20946-BA48-45D6-A397-198B918B2172}"/>
              </a:ext>
            </a:extLst>
          </p:cNvPr>
          <p:cNvCxnSpPr/>
          <p:nvPr/>
        </p:nvCxnSpPr>
        <p:spPr>
          <a:xfrm>
            <a:off x="2856487" y="4342291"/>
            <a:ext cx="165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7CC93180-30E9-4B07-B4F4-FCF36A898DA4}"/>
              </a:ext>
            </a:extLst>
          </p:cNvPr>
          <p:cNvCxnSpPr/>
          <p:nvPr/>
        </p:nvCxnSpPr>
        <p:spPr>
          <a:xfrm flipV="1">
            <a:off x="4531540" y="3589732"/>
            <a:ext cx="0" cy="752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E0903280-24C5-468F-8558-11724E872F98}"/>
              </a:ext>
            </a:extLst>
          </p:cNvPr>
          <p:cNvSpPr/>
          <p:nvPr/>
        </p:nvSpPr>
        <p:spPr>
          <a:xfrm>
            <a:off x="3108164" y="3785080"/>
            <a:ext cx="1171700" cy="1114421"/>
          </a:xfrm>
          <a:prstGeom prst="ellipse">
            <a:avLst/>
          </a:prstGeom>
          <a:solidFill>
            <a:srgbClr val="00576F">
              <a:hueOff val="0"/>
              <a:satOff val="0"/>
              <a:lumOff val="0"/>
              <a:alphaOff val="0"/>
            </a:srgbClr>
          </a:solidFill>
          <a:ln w="12700" cap="flat" cmpd="sng" algn="ctr">
            <a:solidFill>
              <a:srgbClr val="FFFFFF">
                <a:hueOff val="0"/>
                <a:satOff val="0"/>
                <a:lumOff val="0"/>
                <a:alphaOff val="0"/>
              </a:srgbClr>
            </a:solidFill>
            <a:prstDash val="solid"/>
            <a:miter lim="800000"/>
          </a:ln>
          <a:effectLst/>
        </p:spPr>
        <p:txBody>
          <a:bodyPr spcFirstLastPara="0" vert="horz" wrap="square" lIns="6985" tIns="6985" rIns="6985" bIns="6985" numCol="1" spcCol="1270" anchor="ctr" anchorCtr="0">
            <a:noAutofit/>
          </a:bodyPr>
          <a:lstStyle/>
          <a:p>
            <a:pPr algn="ctr"/>
            <a:r>
              <a:rPr lang="en-US" sz="1050" dirty="0">
                <a:solidFill>
                  <a:schemeClr val="bg1"/>
                </a:solidFill>
              </a:rPr>
              <a:t>Activate the sending of notifications</a:t>
            </a:r>
            <a:endParaRPr lang="fr-FR" sz="1050" dirty="0">
              <a:solidFill>
                <a:schemeClr val="bg1"/>
              </a:solidFill>
            </a:endParaRPr>
          </a:p>
        </p:txBody>
      </p:sp>
    </p:spTree>
    <p:extLst>
      <p:ext uri="{BB962C8B-B14F-4D97-AF65-F5344CB8AC3E}">
        <p14:creationId xmlns:p14="http://schemas.microsoft.com/office/powerpoint/2010/main" val="28268859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38022" y="0"/>
            <a:ext cx="9791224" cy="551424"/>
          </a:xfrm>
        </p:spPr>
        <p:txBody>
          <a:bodyPr>
            <a:normAutofit/>
          </a:bodyPr>
          <a:lstStyle/>
          <a:p>
            <a:r>
              <a:rPr lang="fr-FR" sz="2700" b="1" dirty="0">
                <a:solidFill>
                  <a:srgbClr val="42C1C6"/>
                </a:solidFill>
                <a:latin typeface="Century Gothic" panose="020B0502020202020204" pitchFamily="34" charset="0"/>
                <a:cs typeface="Arial" panose="020B0604020202020204" pitchFamily="34" charset="0"/>
              </a:rPr>
              <a:t>1 – Registration Framing</a:t>
            </a:r>
            <a:endParaRPr lang="fr-FR" dirty="0"/>
          </a:p>
        </p:txBody>
      </p:sp>
      <p:sp>
        <p:nvSpPr>
          <p:cNvPr id="2" name="ZoneTexte 1">
            <a:extLst>
              <a:ext uri="{FF2B5EF4-FFF2-40B4-BE49-F238E27FC236}">
                <a16:creationId xmlns:a16="http://schemas.microsoft.com/office/drawing/2014/main" id="{1AD23AE4-ADC7-4E7F-ACB8-738771EB4090}"/>
              </a:ext>
            </a:extLst>
          </p:cNvPr>
          <p:cNvSpPr txBox="1"/>
          <p:nvPr/>
        </p:nvSpPr>
        <p:spPr>
          <a:xfrm>
            <a:off x="713464" y="756407"/>
            <a:ext cx="9731707" cy="971292"/>
          </a:xfrm>
          <a:prstGeom prst="rect">
            <a:avLst/>
          </a:prstGeom>
          <a:noFill/>
        </p:spPr>
        <p:txBody>
          <a:bodyPr wrap="square" rtlCol="0">
            <a:spAutoFit/>
          </a:bodyPr>
          <a:lstStyle/>
          <a:p>
            <a:pPr marL="285750" indent="-285750">
              <a:buFont typeface="Wingdings" panose="05000000000000000000" pitchFamily="2" charset="2"/>
              <a:buChar char="§"/>
            </a:pPr>
            <a:r>
              <a:rPr lang="en-US" dirty="0"/>
              <a:t>The </a:t>
            </a:r>
            <a:r>
              <a:rPr lang="en-US" b="1" dirty="0"/>
              <a:t>Registration</a:t>
            </a:r>
            <a:r>
              <a:rPr lang="en-US" dirty="0"/>
              <a:t> is a portfolio of duns for which the client wants to follow all the modifications (for 1 or many </a:t>
            </a:r>
            <a:r>
              <a:rPr lang="en-US" dirty="0" err="1"/>
              <a:t>Datablocks</a:t>
            </a:r>
            <a:r>
              <a:rPr lang="en-US" dirty="0"/>
              <a:t>, example </a:t>
            </a:r>
            <a:r>
              <a:rPr lang="fr-FR" dirty="0"/>
              <a:t>« companyinfo_L2_v1, principalscontacts_L1_v1  »</a:t>
            </a:r>
            <a:r>
              <a:rPr lang="en-US" dirty="0"/>
              <a:t>).</a:t>
            </a:r>
          </a:p>
          <a:p>
            <a:pPr marL="285750" indent="-285750">
              <a:buFont typeface="Wingdings" panose="05000000000000000000" pitchFamily="2" charset="2"/>
              <a:buChar char="§"/>
            </a:pPr>
            <a:r>
              <a:rPr lang="en-US" dirty="0"/>
              <a:t>The Registration is created by D&amp;B with the parameters defined by the client and </a:t>
            </a:r>
            <a:r>
              <a:rPr lang="en-US" dirty="0" err="1"/>
              <a:t>Altares</a:t>
            </a:r>
            <a:r>
              <a:rPr lang="en-US" dirty="0"/>
              <a:t> project manager.</a:t>
            </a:r>
          </a:p>
          <a:p>
            <a:pPr marL="285750" indent="-285750">
              <a:buFont typeface="Wingdings" panose="05000000000000000000" pitchFamily="2" charset="2"/>
              <a:buChar char="§"/>
            </a:pPr>
            <a:r>
              <a:rPr lang="en-US" dirty="0"/>
              <a:t>It takes 7 working days to create this watch called </a:t>
            </a:r>
            <a:r>
              <a:rPr lang="en-US" b="1" dirty="0"/>
              <a:t>Registration</a:t>
            </a:r>
            <a:r>
              <a:rPr lang="en-US" dirty="0"/>
              <a:t>.</a:t>
            </a:r>
            <a:endParaRPr lang="fr-FR" dirty="0"/>
          </a:p>
        </p:txBody>
      </p:sp>
      <p:pic>
        <p:nvPicPr>
          <p:cNvPr id="36" name="Image 35" descr="Une image contenant bleu&#10;&#10;Description générée automatiquement">
            <a:extLst>
              <a:ext uri="{FF2B5EF4-FFF2-40B4-BE49-F238E27FC236}">
                <a16:creationId xmlns:a16="http://schemas.microsoft.com/office/drawing/2014/main" id="{896185F6-2E62-4292-B625-56E556729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9569" y="2689745"/>
            <a:ext cx="740321" cy="740321"/>
          </a:xfrm>
          <a:prstGeom prst="rect">
            <a:avLst/>
          </a:prstGeom>
        </p:spPr>
      </p:pic>
      <p:pic>
        <p:nvPicPr>
          <p:cNvPr id="37" name="Image 36" descr="Une image contenant dessin&#10;&#10;Description générée automatiquement">
            <a:extLst>
              <a:ext uri="{FF2B5EF4-FFF2-40B4-BE49-F238E27FC236}">
                <a16:creationId xmlns:a16="http://schemas.microsoft.com/office/drawing/2014/main" id="{04B68F3F-4D3B-485B-8E8D-035A6E94A38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6338"/>
          <a:stretch/>
        </p:blipFill>
        <p:spPr>
          <a:xfrm>
            <a:off x="2785236" y="2510381"/>
            <a:ext cx="1174040" cy="605648"/>
          </a:xfrm>
          <a:prstGeom prst="rect">
            <a:avLst/>
          </a:prstGeom>
        </p:spPr>
      </p:pic>
      <p:pic>
        <p:nvPicPr>
          <p:cNvPr id="38" name="Image 37" descr="Client&#10;">
            <a:extLst>
              <a:ext uri="{FF2B5EF4-FFF2-40B4-BE49-F238E27FC236}">
                <a16:creationId xmlns:a16="http://schemas.microsoft.com/office/drawing/2014/main" id="{FC4EB4E0-A591-4D00-863C-5994D6B46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325" y="2175720"/>
            <a:ext cx="1538979" cy="1544178"/>
          </a:xfrm>
          <a:prstGeom prst="rect">
            <a:avLst/>
          </a:prstGeom>
        </p:spPr>
      </p:pic>
      <p:sp>
        <p:nvSpPr>
          <p:cNvPr id="39" name="ZoneTexte 38">
            <a:extLst>
              <a:ext uri="{FF2B5EF4-FFF2-40B4-BE49-F238E27FC236}">
                <a16:creationId xmlns:a16="http://schemas.microsoft.com/office/drawing/2014/main" id="{C5A7E21D-B0A8-4160-AF9D-E30CFAFE69D8}"/>
              </a:ext>
            </a:extLst>
          </p:cNvPr>
          <p:cNvSpPr txBox="1"/>
          <p:nvPr/>
        </p:nvSpPr>
        <p:spPr>
          <a:xfrm rot="423989">
            <a:off x="41764" y="2438686"/>
            <a:ext cx="1060676" cy="307777"/>
          </a:xfrm>
          <a:prstGeom prst="rect">
            <a:avLst/>
          </a:prstGeom>
          <a:noFill/>
        </p:spPr>
        <p:txBody>
          <a:bodyPr wrap="none" rtlCol="0">
            <a:spAutoFit/>
          </a:bodyPr>
          <a:lstStyle/>
          <a:p>
            <a:pPr algn="ctr"/>
            <a:r>
              <a:rPr lang="fr-FR" sz="1400" dirty="0"/>
              <a:t>Registration</a:t>
            </a:r>
            <a:endParaRPr lang="fr-FR" sz="1100" dirty="0"/>
          </a:p>
        </p:txBody>
      </p:sp>
      <p:cxnSp>
        <p:nvCxnSpPr>
          <p:cNvPr id="40" name="Connecteur droit avec flèche 39">
            <a:extLst>
              <a:ext uri="{FF2B5EF4-FFF2-40B4-BE49-F238E27FC236}">
                <a16:creationId xmlns:a16="http://schemas.microsoft.com/office/drawing/2014/main" id="{395FA888-1678-4CAE-AE2E-EC5065783690}"/>
              </a:ext>
            </a:extLst>
          </p:cNvPr>
          <p:cNvCxnSpPr/>
          <p:nvPr/>
        </p:nvCxnSpPr>
        <p:spPr>
          <a:xfrm>
            <a:off x="1338035" y="2883772"/>
            <a:ext cx="13515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D847EA30-0EE3-4139-90FF-3AF9F26A6925}"/>
              </a:ext>
            </a:extLst>
          </p:cNvPr>
          <p:cNvCxnSpPr/>
          <p:nvPr/>
        </p:nvCxnSpPr>
        <p:spPr>
          <a:xfrm>
            <a:off x="3975822" y="2883772"/>
            <a:ext cx="13515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A29DA143-B87B-471C-8D9B-FCF212AB6C62}"/>
              </a:ext>
            </a:extLst>
          </p:cNvPr>
          <p:cNvCxnSpPr>
            <a:cxnSpLocks/>
          </p:cNvCxnSpPr>
          <p:nvPr/>
        </p:nvCxnSpPr>
        <p:spPr>
          <a:xfrm>
            <a:off x="6283125" y="2883772"/>
            <a:ext cx="3168000"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302BF901-C0C7-4B4A-9F6D-54B7DC139507}"/>
              </a:ext>
            </a:extLst>
          </p:cNvPr>
          <p:cNvSpPr txBox="1"/>
          <p:nvPr/>
        </p:nvSpPr>
        <p:spPr>
          <a:xfrm>
            <a:off x="6902662" y="2624550"/>
            <a:ext cx="1640577" cy="276999"/>
          </a:xfrm>
          <a:prstGeom prst="rect">
            <a:avLst/>
          </a:prstGeom>
          <a:noFill/>
        </p:spPr>
        <p:txBody>
          <a:bodyPr wrap="none" rtlCol="0">
            <a:spAutoFit/>
          </a:bodyPr>
          <a:lstStyle/>
          <a:p>
            <a:r>
              <a:rPr lang="fr-FR" sz="1200" dirty="0"/>
              <a:t>3- Registration </a:t>
            </a:r>
            <a:r>
              <a:rPr lang="fr-FR" sz="1200" dirty="0" err="1"/>
              <a:t>creation</a:t>
            </a:r>
            <a:endParaRPr lang="fr-FR" sz="1200" dirty="0"/>
          </a:p>
        </p:txBody>
      </p:sp>
      <p:cxnSp>
        <p:nvCxnSpPr>
          <p:cNvPr id="46" name="Connecteur droit 45">
            <a:extLst>
              <a:ext uri="{FF2B5EF4-FFF2-40B4-BE49-F238E27FC236}">
                <a16:creationId xmlns:a16="http://schemas.microsoft.com/office/drawing/2014/main" id="{2CB9ADE3-69C8-4301-8A3E-EF936FDABFE5}"/>
              </a:ext>
            </a:extLst>
          </p:cNvPr>
          <p:cNvCxnSpPr/>
          <p:nvPr/>
        </p:nvCxnSpPr>
        <p:spPr>
          <a:xfrm>
            <a:off x="5793771" y="3430066"/>
            <a:ext cx="0" cy="115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45BD6036-03D1-44ED-9205-7AC644D3240D}"/>
              </a:ext>
            </a:extLst>
          </p:cNvPr>
          <p:cNvCxnSpPr/>
          <p:nvPr/>
        </p:nvCxnSpPr>
        <p:spPr>
          <a:xfrm flipH="1">
            <a:off x="398609" y="4160909"/>
            <a:ext cx="54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18E9CAA8-1A89-4FEA-9801-45C0D54C817C}"/>
              </a:ext>
            </a:extLst>
          </p:cNvPr>
          <p:cNvCxnSpPr/>
          <p:nvPr/>
        </p:nvCxnSpPr>
        <p:spPr>
          <a:xfrm flipV="1">
            <a:off x="398609" y="3789120"/>
            <a:ext cx="0" cy="371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ZoneTexte 48">
            <a:extLst>
              <a:ext uri="{FF2B5EF4-FFF2-40B4-BE49-F238E27FC236}">
                <a16:creationId xmlns:a16="http://schemas.microsoft.com/office/drawing/2014/main" id="{89F17FD6-8440-4761-B121-C1E9BA2E6B08}"/>
              </a:ext>
            </a:extLst>
          </p:cNvPr>
          <p:cNvSpPr txBox="1"/>
          <p:nvPr/>
        </p:nvSpPr>
        <p:spPr>
          <a:xfrm>
            <a:off x="592698" y="3905231"/>
            <a:ext cx="3501087" cy="276999"/>
          </a:xfrm>
          <a:prstGeom prst="rect">
            <a:avLst/>
          </a:prstGeom>
          <a:noFill/>
        </p:spPr>
        <p:txBody>
          <a:bodyPr wrap="none" rtlCol="0">
            <a:spAutoFit/>
          </a:bodyPr>
          <a:lstStyle/>
          <a:p>
            <a:r>
              <a:rPr lang="fr-FR" sz="1200" dirty="0"/>
              <a:t>5- Email </a:t>
            </a:r>
            <a:r>
              <a:rPr lang="fr-FR" sz="1200" dirty="0" err="1"/>
              <a:t>confirming</a:t>
            </a:r>
            <a:r>
              <a:rPr lang="fr-FR" sz="1200" dirty="0"/>
              <a:t> the FTP and Registration </a:t>
            </a:r>
            <a:r>
              <a:rPr lang="fr-FR" sz="1200" dirty="0" err="1"/>
              <a:t>creation</a:t>
            </a:r>
            <a:endParaRPr lang="fr-FR" sz="1200" dirty="0"/>
          </a:p>
        </p:txBody>
      </p:sp>
      <p:cxnSp>
        <p:nvCxnSpPr>
          <p:cNvPr id="50" name="Connecteur droit 49">
            <a:extLst>
              <a:ext uri="{FF2B5EF4-FFF2-40B4-BE49-F238E27FC236}">
                <a16:creationId xmlns:a16="http://schemas.microsoft.com/office/drawing/2014/main" id="{356347C4-4FD9-4E27-A098-A5EA16C33A4F}"/>
              </a:ext>
            </a:extLst>
          </p:cNvPr>
          <p:cNvCxnSpPr/>
          <p:nvPr/>
        </p:nvCxnSpPr>
        <p:spPr>
          <a:xfrm flipH="1">
            <a:off x="398609" y="4583198"/>
            <a:ext cx="5400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40ACABA7-4AF3-4A74-8FDC-CF16316DA4AC}"/>
              </a:ext>
            </a:extLst>
          </p:cNvPr>
          <p:cNvCxnSpPr/>
          <p:nvPr/>
        </p:nvCxnSpPr>
        <p:spPr>
          <a:xfrm flipV="1">
            <a:off x="398609" y="4211409"/>
            <a:ext cx="0" cy="371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a16="http://schemas.microsoft.com/office/drawing/2014/main" id="{5A1AB980-9D77-475C-8337-7911265DADBD}"/>
              </a:ext>
            </a:extLst>
          </p:cNvPr>
          <p:cNvSpPr txBox="1"/>
          <p:nvPr/>
        </p:nvSpPr>
        <p:spPr>
          <a:xfrm>
            <a:off x="592698" y="4327520"/>
            <a:ext cx="2690737" cy="276999"/>
          </a:xfrm>
          <a:prstGeom prst="rect">
            <a:avLst/>
          </a:prstGeom>
          <a:noFill/>
        </p:spPr>
        <p:txBody>
          <a:bodyPr wrap="none" rtlCol="0">
            <a:spAutoFit/>
          </a:bodyPr>
          <a:lstStyle/>
          <a:p>
            <a:r>
              <a:rPr lang="fr-FR" sz="1200" dirty="0"/>
              <a:t>7- Warning email for the </a:t>
            </a:r>
            <a:r>
              <a:rPr lang="fr-FR" sz="1200" dirty="0" err="1"/>
              <a:t>rejected</a:t>
            </a:r>
            <a:r>
              <a:rPr lang="fr-FR" sz="1200" dirty="0"/>
              <a:t> DUNS</a:t>
            </a:r>
          </a:p>
        </p:txBody>
      </p:sp>
      <p:sp>
        <p:nvSpPr>
          <p:cNvPr id="53" name="ZoneTexte 52">
            <a:extLst>
              <a:ext uri="{FF2B5EF4-FFF2-40B4-BE49-F238E27FC236}">
                <a16:creationId xmlns:a16="http://schemas.microsoft.com/office/drawing/2014/main" id="{009DC1F2-9041-46DB-A5B4-57605E5A4201}"/>
              </a:ext>
            </a:extLst>
          </p:cNvPr>
          <p:cNvSpPr txBox="1"/>
          <p:nvPr/>
        </p:nvSpPr>
        <p:spPr>
          <a:xfrm>
            <a:off x="1356198" y="2656033"/>
            <a:ext cx="1190903" cy="646331"/>
          </a:xfrm>
          <a:prstGeom prst="rect">
            <a:avLst/>
          </a:prstGeom>
          <a:noFill/>
        </p:spPr>
        <p:txBody>
          <a:bodyPr wrap="none" rtlCol="0">
            <a:spAutoFit/>
          </a:bodyPr>
          <a:lstStyle/>
          <a:p>
            <a:pPr algn="ctr"/>
            <a:r>
              <a:rPr lang="fr-FR" sz="1200" dirty="0"/>
              <a:t>1 – </a:t>
            </a:r>
            <a:r>
              <a:rPr lang="fr-FR" sz="1200" dirty="0" err="1"/>
              <a:t>Validate</a:t>
            </a:r>
            <a:r>
              <a:rPr lang="fr-FR" sz="1200" dirty="0"/>
              <a:t> the </a:t>
            </a:r>
          </a:p>
          <a:p>
            <a:pPr algn="ctr"/>
            <a:r>
              <a:rPr lang="fr-FR" sz="1200" dirty="0"/>
              <a:t>Registration</a:t>
            </a:r>
          </a:p>
          <a:p>
            <a:pPr algn="ctr"/>
            <a:r>
              <a:rPr lang="fr-FR" sz="1200" dirty="0" err="1"/>
              <a:t>parameters</a:t>
            </a:r>
            <a:endParaRPr lang="fr-FR" sz="1200" dirty="0"/>
          </a:p>
        </p:txBody>
      </p:sp>
      <p:sp>
        <p:nvSpPr>
          <p:cNvPr id="54" name="ZoneTexte 53">
            <a:extLst>
              <a:ext uri="{FF2B5EF4-FFF2-40B4-BE49-F238E27FC236}">
                <a16:creationId xmlns:a16="http://schemas.microsoft.com/office/drawing/2014/main" id="{6C419614-D809-4020-8202-BE9F4484A5E9}"/>
              </a:ext>
            </a:extLst>
          </p:cNvPr>
          <p:cNvSpPr txBox="1"/>
          <p:nvPr/>
        </p:nvSpPr>
        <p:spPr>
          <a:xfrm>
            <a:off x="3910424" y="2594680"/>
            <a:ext cx="1386085" cy="276999"/>
          </a:xfrm>
          <a:prstGeom prst="rect">
            <a:avLst/>
          </a:prstGeom>
          <a:noFill/>
        </p:spPr>
        <p:txBody>
          <a:bodyPr wrap="none" rtlCol="0">
            <a:spAutoFit/>
          </a:bodyPr>
          <a:lstStyle/>
          <a:p>
            <a:r>
              <a:rPr lang="fr-FR" sz="1200" dirty="0"/>
              <a:t>2- </a:t>
            </a:r>
            <a:r>
              <a:rPr lang="fr-FR" sz="1200" dirty="0" err="1"/>
              <a:t>Creation</a:t>
            </a:r>
            <a:r>
              <a:rPr lang="fr-FR" sz="1200" dirty="0"/>
              <a:t> </a:t>
            </a:r>
            <a:r>
              <a:rPr lang="fr-FR" sz="1200" dirty="0" err="1"/>
              <a:t>request</a:t>
            </a:r>
            <a:endParaRPr lang="fr-FR" sz="1200" dirty="0"/>
          </a:p>
        </p:txBody>
      </p:sp>
      <p:pic>
        <p:nvPicPr>
          <p:cNvPr id="55" name="Image 54">
            <a:extLst>
              <a:ext uri="{FF2B5EF4-FFF2-40B4-BE49-F238E27FC236}">
                <a16:creationId xmlns:a16="http://schemas.microsoft.com/office/drawing/2014/main" id="{08EAE6AA-E3E4-4A3F-9A10-26EE4E56CD92}"/>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846357" y="3887920"/>
            <a:ext cx="850629" cy="850629"/>
          </a:xfrm>
          <a:prstGeom prst="rect">
            <a:avLst/>
          </a:prstGeom>
        </p:spPr>
      </p:pic>
      <p:cxnSp>
        <p:nvCxnSpPr>
          <p:cNvPr id="56" name="Connecteur droit 55">
            <a:extLst>
              <a:ext uri="{FF2B5EF4-FFF2-40B4-BE49-F238E27FC236}">
                <a16:creationId xmlns:a16="http://schemas.microsoft.com/office/drawing/2014/main" id="{FB94861A-C461-4CB8-A403-AD7FE290E069}"/>
              </a:ext>
            </a:extLst>
          </p:cNvPr>
          <p:cNvCxnSpPr/>
          <p:nvPr/>
        </p:nvCxnSpPr>
        <p:spPr>
          <a:xfrm>
            <a:off x="7271672" y="2891827"/>
            <a:ext cx="0" cy="996093"/>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ZoneTexte 56">
            <a:extLst>
              <a:ext uri="{FF2B5EF4-FFF2-40B4-BE49-F238E27FC236}">
                <a16:creationId xmlns:a16="http://schemas.microsoft.com/office/drawing/2014/main" id="{4C0E5448-991F-4571-BCDB-48D5529AF8EC}"/>
              </a:ext>
            </a:extLst>
          </p:cNvPr>
          <p:cNvSpPr txBox="1"/>
          <p:nvPr/>
        </p:nvSpPr>
        <p:spPr>
          <a:xfrm>
            <a:off x="6481498" y="3348180"/>
            <a:ext cx="1526123" cy="276999"/>
          </a:xfrm>
          <a:prstGeom prst="rect">
            <a:avLst/>
          </a:prstGeom>
          <a:noFill/>
        </p:spPr>
        <p:txBody>
          <a:bodyPr wrap="none" rtlCol="0">
            <a:spAutoFit/>
          </a:bodyPr>
          <a:lstStyle/>
          <a:p>
            <a:r>
              <a:rPr lang="fr-FR" sz="1200" dirty="0"/>
              <a:t>4- FTP folder </a:t>
            </a:r>
            <a:r>
              <a:rPr lang="fr-FR" sz="1200" dirty="0" err="1"/>
              <a:t>creation</a:t>
            </a:r>
            <a:endParaRPr lang="fr-FR" sz="1200" dirty="0"/>
          </a:p>
        </p:txBody>
      </p:sp>
      <p:cxnSp>
        <p:nvCxnSpPr>
          <p:cNvPr id="58" name="Connecteur droit avec flèche 57">
            <a:extLst>
              <a:ext uri="{FF2B5EF4-FFF2-40B4-BE49-F238E27FC236}">
                <a16:creationId xmlns:a16="http://schemas.microsoft.com/office/drawing/2014/main" id="{35361B5F-EA43-423F-858B-541EFA1E4B87}"/>
              </a:ext>
            </a:extLst>
          </p:cNvPr>
          <p:cNvCxnSpPr/>
          <p:nvPr/>
        </p:nvCxnSpPr>
        <p:spPr>
          <a:xfrm flipH="1">
            <a:off x="7669109" y="4135888"/>
            <a:ext cx="230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B9ACAA01-0969-4B0C-9EE6-D532598F75B6}"/>
              </a:ext>
            </a:extLst>
          </p:cNvPr>
          <p:cNvCxnSpPr/>
          <p:nvPr/>
        </p:nvCxnSpPr>
        <p:spPr>
          <a:xfrm flipV="1">
            <a:off x="9973109" y="3128094"/>
            <a:ext cx="0" cy="1404000"/>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Image 59" descr="Une image contenant table, assis, bleu, ordinateur&#10;&#10;Description générée automatiquement">
            <a:extLst>
              <a:ext uri="{FF2B5EF4-FFF2-40B4-BE49-F238E27FC236}">
                <a16:creationId xmlns:a16="http://schemas.microsoft.com/office/drawing/2014/main" id="{FBCAD4CA-A2C9-4DDD-B873-E9724CBF3D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0997" y="2053305"/>
            <a:ext cx="1538597" cy="1538597"/>
          </a:xfrm>
          <a:prstGeom prst="rect">
            <a:avLst/>
          </a:prstGeom>
        </p:spPr>
      </p:pic>
      <p:sp>
        <p:nvSpPr>
          <p:cNvPr id="61" name="Rectangle 60">
            <a:extLst>
              <a:ext uri="{FF2B5EF4-FFF2-40B4-BE49-F238E27FC236}">
                <a16:creationId xmlns:a16="http://schemas.microsoft.com/office/drawing/2014/main" id="{E36AE568-2D2B-4928-9173-198634B27B53}"/>
              </a:ext>
            </a:extLst>
          </p:cNvPr>
          <p:cNvSpPr/>
          <p:nvPr/>
        </p:nvSpPr>
        <p:spPr>
          <a:xfrm>
            <a:off x="7722951" y="3878333"/>
            <a:ext cx="2903869" cy="276999"/>
          </a:xfrm>
          <a:prstGeom prst="rect">
            <a:avLst/>
          </a:prstGeom>
        </p:spPr>
        <p:txBody>
          <a:bodyPr wrap="square">
            <a:spAutoFit/>
          </a:bodyPr>
          <a:lstStyle/>
          <a:p>
            <a:r>
              <a:rPr lang="fr-FR" sz="1200" dirty="0"/>
              <a:t>6 – </a:t>
            </a:r>
            <a:r>
              <a:rPr lang="fr-FR" sz="1200" dirty="0" err="1"/>
              <a:t>Error</a:t>
            </a:r>
            <a:r>
              <a:rPr lang="fr-FR" sz="1200" dirty="0"/>
              <a:t> file </a:t>
            </a:r>
            <a:r>
              <a:rPr lang="fr-FR" sz="1200" dirty="0" err="1"/>
              <a:t>containing</a:t>
            </a:r>
            <a:r>
              <a:rPr lang="fr-FR" sz="1200" dirty="0"/>
              <a:t> the </a:t>
            </a:r>
            <a:r>
              <a:rPr lang="fr-FR" sz="1200" dirty="0" err="1"/>
              <a:t>rejected</a:t>
            </a:r>
            <a:r>
              <a:rPr lang="fr-FR" sz="1200" dirty="0"/>
              <a:t> DUNS</a:t>
            </a:r>
          </a:p>
        </p:txBody>
      </p:sp>
      <p:cxnSp>
        <p:nvCxnSpPr>
          <p:cNvPr id="62" name="Connecteur droit avec flèche 61">
            <a:extLst>
              <a:ext uri="{FF2B5EF4-FFF2-40B4-BE49-F238E27FC236}">
                <a16:creationId xmlns:a16="http://schemas.microsoft.com/office/drawing/2014/main" id="{AC3EAD8C-2746-469B-BCDB-C4F7470079E2}"/>
              </a:ext>
            </a:extLst>
          </p:cNvPr>
          <p:cNvCxnSpPr/>
          <p:nvPr/>
        </p:nvCxnSpPr>
        <p:spPr>
          <a:xfrm flipH="1">
            <a:off x="7669109" y="4519400"/>
            <a:ext cx="230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FBB7F970-D179-40FB-998D-25C8A1CA2BF5}"/>
              </a:ext>
            </a:extLst>
          </p:cNvPr>
          <p:cNvSpPr/>
          <p:nvPr/>
        </p:nvSpPr>
        <p:spPr>
          <a:xfrm>
            <a:off x="7767904" y="4481239"/>
            <a:ext cx="2476323" cy="276999"/>
          </a:xfrm>
          <a:prstGeom prst="rect">
            <a:avLst/>
          </a:prstGeom>
        </p:spPr>
        <p:txBody>
          <a:bodyPr wrap="square">
            <a:spAutoFit/>
          </a:bodyPr>
          <a:lstStyle/>
          <a:p>
            <a:r>
              <a:rPr lang="fr-FR" sz="1200" dirty="0"/>
              <a:t>8- </a:t>
            </a:r>
            <a:r>
              <a:rPr lang="fr-FR" sz="1200" dirty="0" err="1"/>
              <a:t>Recovery</a:t>
            </a:r>
            <a:r>
              <a:rPr lang="fr-FR" sz="1200" dirty="0"/>
              <a:t> file (header + SEED)</a:t>
            </a:r>
          </a:p>
        </p:txBody>
      </p:sp>
      <p:pic>
        <p:nvPicPr>
          <p:cNvPr id="64" name="Image 63" descr="Une image contenant dessin&#10;&#10;Description générée automatiquement">
            <a:extLst>
              <a:ext uri="{FF2B5EF4-FFF2-40B4-BE49-F238E27FC236}">
                <a16:creationId xmlns:a16="http://schemas.microsoft.com/office/drawing/2014/main" id="{CF962CAE-1682-4AD2-8D62-F6F3A1C6A6F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42727" y="3902287"/>
            <a:ext cx="301297" cy="301297"/>
          </a:xfrm>
          <a:prstGeom prst="rect">
            <a:avLst/>
          </a:prstGeom>
        </p:spPr>
      </p:pic>
      <p:pic>
        <p:nvPicPr>
          <p:cNvPr id="65" name="Image 64" descr="Une image contenant dessin&#10;&#10;Description générée automatiquement">
            <a:extLst>
              <a:ext uri="{FF2B5EF4-FFF2-40B4-BE49-F238E27FC236}">
                <a16:creationId xmlns:a16="http://schemas.microsoft.com/office/drawing/2014/main" id="{601ED231-5287-4486-892A-D2CC52477D5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99233" y="4318441"/>
            <a:ext cx="301297" cy="301297"/>
          </a:xfrm>
          <a:prstGeom prst="rect">
            <a:avLst/>
          </a:prstGeom>
        </p:spPr>
      </p:pic>
      <p:pic>
        <p:nvPicPr>
          <p:cNvPr id="66" name="Image 65">
            <a:extLst>
              <a:ext uri="{FF2B5EF4-FFF2-40B4-BE49-F238E27FC236}">
                <a16:creationId xmlns:a16="http://schemas.microsoft.com/office/drawing/2014/main" id="{FF62C757-1860-4347-ADDE-84918D3825C0}"/>
              </a:ext>
            </a:extLst>
          </p:cNvPr>
          <p:cNvPicPr>
            <a:picLocks noChangeAspect="1"/>
          </p:cNvPicPr>
          <p:nvPr/>
        </p:nvPicPr>
        <p:blipFill>
          <a:blip r:embed="rId9"/>
          <a:stretch>
            <a:fillRect/>
          </a:stretch>
        </p:blipFill>
        <p:spPr>
          <a:xfrm>
            <a:off x="4545378" y="2936068"/>
            <a:ext cx="220618" cy="211230"/>
          </a:xfrm>
          <a:prstGeom prst="rect">
            <a:avLst/>
          </a:prstGeom>
        </p:spPr>
      </p:pic>
      <p:sp>
        <p:nvSpPr>
          <p:cNvPr id="67" name="ZoneTexte 66">
            <a:extLst>
              <a:ext uri="{FF2B5EF4-FFF2-40B4-BE49-F238E27FC236}">
                <a16:creationId xmlns:a16="http://schemas.microsoft.com/office/drawing/2014/main" id="{5BCABEBA-F893-4C82-B4E8-F839A7BA9D31}"/>
              </a:ext>
            </a:extLst>
          </p:cNvPr>
          <p:cNvSpPr txBox="1"/>
          <p:nvPr/>
        </p:nvSpPr>
        <p:spPr>
          <a:xfrm>
            <a:off x="85061" y="3586377"/>
            <a:ext cx="627095" cy="276999"/>
          </a:xfrm>
          <a:prstGeom prst="rect">
            <a:avLst/>
          </a:prstGeom>
          <a:noFill/>
        </p:spPr>
        <p:txBody>
          <a:bodyPr wrap="none" rtlCol="0">
            <a:spAutoFit/>
          </a:bodyPr>
          <a:lstStyle/>
          <a:p>
            <a:r>
              <a:rPr lang="fr-FR" sz="1200" b="1" dirty="0"/>
              <a:t>CLIENT</a:t>
            </a:r>
          </a:p>
        </p:txBody>
      </p:sp>
      <p:sp>
        <p:nvSpPr>
          <p:cNvPr id="68" name="ZoneTexte 67">
            <a:extLst>
              <a:ext uri="{FF2B5EF4-FFF2-40B4-BE49-F238E27FC236}">
                <a16:creationId xmlns:a16="http://schemas.microsoft.com/office/drawing/2014/main" id="{27399073-154E-4EF5-B727-801FDAA6D7C8}"/>
              </a:ext>
            </a:extLst>
          </p:cNvPr>
          <p:cNvSpPr txBox="1"/>
          <p:nvPr/>
        </p:nvSpPr>
        <p:spPr>
          <a:xfrm>
            <a:off x="2686687" y="3104437"/>
            <a:ext cx="1289135" cy="261610"/>
          </a:xfrm>
          <a:prstGeom prst="rect">
            <a:avLst/>
          </a:prstGeom>
          <a:noFill/>
        </p:spPr>
        <p:txBody>
          <a:bodyPr wrap="none" rtlCol="0">
            <a:spAutoFit/>
          </a:bodyPr>
          <a:lstStyle/>
          <a:p>
            <a:r>
              <a:rPr lang="fr-FR" sz="1050" b="1" dirty="0">
                <a:latin typeface="Arial" panose="020B0604020202020204" pitchFamily="34" charset="0"/>
                <a:cs typeface="Arial" panose="020B0604020202020204" pitchFamily="34" charset="0"/>
              </a:rPr>
              <a:t>Project manager</a:t>
            </a:r>
          </a:p>
        </p:txBody>
      </p:sp>
    </p:spTree>
    <p:extLst>
      <p:ext uri="{BB962C8B-B14F-4D97-AF65-F5344CB8AC3E}">
        <p14:creationId xmlns:p14="http://schemas.microsoft.com/office/powerpoint/2010/main" val="14437603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267867" y="1443963"/>
            <a:ext cx="7855600" cy="1738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7" dirty="0">
                <a:solidFill>
                  <a:schemeClr val="bg2">
                    <a:lumMod val="75000"/>
                  </a:schemeClr>
                </a:solidFill>
              </a:rPr>
              <a:t>The DUNS number</a:t>
            </a:r>
          </a:p>
          <a:p>
            <a:pPr algn="ctr"/>
            <a:r>
              <a:rPr lang="en-US" sz="3807" dirty="0">
                <a:solidFill>
                  <a:schemeClr val="bg2">
                    <a:lumMod val="75000"/>
                  </a:schemeClr>
                </a:solidFill>
              </a:rPr>
              <a:t>International identification number for third parties</a:t>
            </a:r>
          </a:p>
        </p:txBody>
      </p:sp>
    </p:spTree>
    <p:extLst>
      <p:ext uri="{BB962C8B-B14F-4D97-AF65-F5344CB8AC3E}">
        <p14:creationId xmlns:p14="http://schemas.microsoft.com/office/powerpoint/2010/main" val="41640777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876C657A-40F6-4B5E-B52D-EDBBE7420904}"/>
              </a:ext>
            </a:extLst>
          </p:cNvPr>
          <p:cNvGraphicFramePr>
            <a:graphicFrameLocks noGrp="1"/>
          </p:cNvGraphicFramePr>
          <p:nvPr>
            <p:extLst>
              <p:ext uri="{D42A27DB-BD31-4B8C-83A1-F6EECF244321}">
                <p14:modId xmlns:p14="http://schemas.microsoft.com/office/powerpoint/2010/main" val="1915602553"/>
              </p:ext>
            </p:extLst>
          </p:nvPr>
        </p:nvGraphicFramePr>
        <p:xfrm>
          <a:off x="0" y="-1"/>
          <a:ext cx="10879138" cy="5671633"/>
        </p:xfrm>
        <a:graphic>
          <a:graphicData uri="http://schemas.openxmlformats.org/drawingml/2006/table">
            <a:tbl>
              <a:tblPr firstRow="1" bandRow="1">
                <a:tableStyleId>{5C22544A-7EE6-4342-B048-85BDC9FD1C3A}</a:tableStyleId>
              </a:tblPr>
              <a:tblGrid>
                <a:gridCol w="3194999">
                  <a:extLst>
                    <a:ext uri="{9D8B030D-6E8A-4147-A177-3AD203B41FA5}">
                      <a16:colId xmlns:a16="http://schemas.microsoft.com/office/drawing/2014/main" val="795282673"/>
                    </a:ext>
                  </a:extLst>
                </a:gridCol>
                <a:gridCol w="7684139">
                  <a:extLst>
                    <a:ext uri="{9D8B030D-6E8A-4147-A177-3AD203B41FA5}">
                      <a16:colId xmlns:a16="http://schemas.microsoft.com/office/drawing/2014/main" val="2870361055"/>
                    </a:ext>
                  </a:extLst>
                </a:gridCol>
              </a:tblGrid>
              <a:tr h="389491">
                <a:tc>
                  <a:txBody>
                    <a:bodyPr/>
                    <a:lstStyle/>
                    <a:p>
                      <a:pPr algn="ctr"/>
                      <a:r>
                        <a:rPr lang="fr-FR" sz="1600" dirty="0" err="1"/>
                        <a:t>Parameters</a:t>
                      </a:r>
                      <a:r>
                        <a:rPr lang="fr-FR" sz="1600" dirty="0"/>
                        <a:t> of REGISTRATION</a:t>
                      </a:r>
                    </a:p>
                  </a:txBody>
                  <a:tcPr/>
                </a:tc>
                <a:tc>
                  <a:txBody>
                    <a:bodyPr/>
                    <a:lstStyle/>
                    <a:p>
                      <a:pPr algn="ctr"/>
                      <a:r>
                        <a:rPr lang="fr-FR" sz="1600" dirty="0"/>
                        <a:t>Description</a:t>
                      </a:r>
                    </a:p>
                  </a:txBody>
                  <a:tcPr/>
                </a:tc>
                <a:extLst>
                  <a:ext uri="{0D108BD9-81ED-4DB2-BD59-A6C34878D82A}">
                    <a16:rowId xmlns:a16="http://schemas.microsoft.com/office/drawing/2014/main" val="1037281518"/>
                  </a:ext>
                </a:extLst>
              </a:tr>
              <a:tr h="448182">
                <a:tc>
                  <a:txBody>
                    <a:bodyPr/>
                    <a:lstStyle/>
                    <a:p>
                      <a:pPr algn="l"/>
                      <a:r>
                        <a:rPr lang="fr-FR" sz="1100" b="1" dirty="0">
                          <a:solidFill>
                            <a:schemeClr val="accent6">
                              <a:lumMod val="75000"/>
                            </a:schemeClr>
                          </a:solidFill>
                          <a:latin typeface="Calibri" panose="020F0502020204030204" pitchFamily="34" charset="0"/>
                          <a:ea typeface="Calibri" panose="020F0502020204030204" pitchFamily="34" charset="0"/>
                        </a:rPr>
                        <a:t>Reference : </a:t>
                      </a:r>
                      <a:r>
                        <a:rPr lang="fr-FR" sz="1100" b="0" dirty="0"/>
                        <a:t>The </a:t>
                      </a:r>
                      <a:r>
                        <a:rPr lang="fr-FR" sz="1100" b="0" dirty="0" err="1"/>
                        <a:t>name</a:t>
                      </a:r>
                      <a:r>
                        <a:rPr lang="fr-FR" sz="1100" b="0" dirty="0"/>
                        <a:t> </a:t>
                      </a:r>
                      <a:r>
                        <a:rPr lang="fr-FR" sz="1100" b="0" dirty="0" err="1"/>
                        <a:t>allowing</a:t>
                      </a:r>
                      <a:r>
                        <a:rPr lang="fr-FR" sz="1100" b="0" dirty="0"/>
                        <a:t> to </a:t>
                      </a:r>
                      <a:r>
                        <a:rPr lang="fr-FR" sz="1100" b="0" dirty="0" err="1"/>
                        <a:t>identifiy</a:t>
                      </a:r>
                      <a:r>
                        <a:rPr lang="fr-FR" sz="1100" b="0" dirty="0"/>
                        <a:t> the registration (</a:t>
                      </a:r>
                      <a:r>
                        <a:rPr lang="fr-FR" sz="1100" b="0" i="1" kern="1200" dirty="0" err="1">
                          <a:solidFill>
                            <a:schemeClr val="dk1"/>
                          </a:solidFill>
                          <a:effectLst/>
                          <a:highlight>
                            <a:srgbClr val="00FFFF"/>
                          </a:highlight>
                          <a:latin typeface="+mn-lt"/>
                          <a:ea typeface="+mn-ea"/>
                          <a:cs typeface="+mn-cs"/>
                        </a:rPr>
                        <a:t>RegistrationID</a:t>
                      </a:r>
                      <a:r>
                        <a:rPr lang="fr-FR" sz="1100" b="0" dirty="0"/>
                        <a:t>)</a:t>
                      </a:r>
                      <a:endParaRPr lang="fr-FR" sz="1100" b="1" dirty="0">
                        <a:solidFill>
                          <a:schemeClr val="accent6">
                            <a:lumMod val="75000"/>
                          </a:schemeClr>
                        </a:solidFill>
                      </a:endParaRPr>
                    </a:p>
                  </a:txBody>
                  <a:tcPr anchor="ctr"/>
                </a:tc>
                <a:tc>
                  <a:txBody>
                    <a:bodyPr/>
                    <a:lstStyle/>
                    <a:p>
                      <a:pPr algn="l"/>
                      <a:r>
                        <a:rPr lang="en-US" sz="1100" b="0" dirty="0"/>
                        <a:t>This name will be used in the files containing the updates and in the </a:t>
                      </a:r>
                      <a:r>
                        <a:rPr lang="en-US" sz="1100" b="0" dirty="0" err="1"/>
                        <a:t>WebService</a:t>
                      </a:r>
                      <a:r>
                        <a:rPr lang="en-US" sz="1100" b="0" dirty="0"/>
                        <a:t> calls related to the monitoring. Cannot be modified</a:t>
                      </a:r>
                      <a:endParaRPr lang="fr-FR" sz="1100" b="0" dirty="0">
                        <a:highlight>
                          <a:srgbClr val="ED7D31"/>
                        </a:highlight>
                      </a:endParaRPr>
                    </a:p>
                  </a:txBody>
                  <a:tcPr anchor="ctr"/>
                </a:tc>
                <a:extLst>
                  <a:ext uri="{0D108BD9-81ED-4DB2-BD59-A6C34878D82A}">
                    <a16:rowId xmlns:a16="http://schemas.microsoft.com/office/drawing/2014/main" val="1602626998"/>
                  </a:ext>
                </a:extLst>
              </a:tr>
              <a:tr h="448182">
                <a:tc>
                  <a:txBody>
                    <a:bodyPr/>
                    <a:lstStyle/>
                    <a:p>
                      <a:pPr algn="l"/>
                      <a:r>
                        <a:rPr lang="fr-FR" sz="1100" b="1" kern="1200" dirty="0" err="1">
                          <a:solidFill>
                            <a:schemeClr val="accent6">
                              <a:lumMod val="75000"/>
                            </a:schemeClr>
                          </a:solidFill>
                          <a:latin typeface="Calibri" panose="020F0502020204030204" pitchFamily="34" charset="0"/>
                          <a:cs typeface="+mn-cs"/>
                        </a:rPr>
                        <a:t>Universe</a:t>
                      </a:r>
                      <a:r>
                        <a:rPr lang="fr-FR" sz="1100" b="1" kern="1200" dirty="0">
                          <a:solidFill>
                            <a:schemeClr val="accent6">
                              <a:lumMod val="75000"/>
                            </a:schemeClr>
                          </a:solidFill>
                          <a:latin typeface="Calibri" panose="020F0502020204030204" pitchFamily="34" charset="0"/>
                          <a:cs typeface="+mn-cs"/>
                        </a:rPr>
                        <a:t> or LOD </a:t>
                      </a:r>
                      <a:r>
                        <a:rPr lang="fr-FR" sz="1100" b="0" dirty="0"/>
                        <a:t>: </a:t>
                      </a:r>
                      <a:r>
                        <a:rPr lang="fr-FR" sz="1100" b="0" dirty="0" err="1"/>
                        <a:t>What</a:t>
                      </a:r>
                      <a:r>
                        <a:rPr lang="fr-FR" sz="1100" b="0" dirty="0"/>
                        <a:t> do i </a:t>
                      </a:r>
                      <a:r>
                        <a:rPr lang="fr-FR" sz="1100" b="0" dirty="0" err="1"/>
                        <a:t>want</a:t>
                      </a:r>
                      <a:r>
                        <a:rPr lang="fr-FR" sz="1100" b="0" dirty="0"/>
                        <a:t> to monitor</a:t>
                      </a:r>
                    </a:p>
                  </a:txBody>
                  <a:tcPr anchor="ctr"/>
                </a:tc>
                <a:tc>
                  <a:txBody>
                    <a:bodyPr/>
                    <a:lstStyle/>
                    <a:p>
                      <a:pPr algn="l"/>
                      <a:r>
                        <a:rPr lang="en-US" sz="1100" b="0" dirty="0"/>
                        <a:t>In our case we will monitor a list of Duns (LOD). For marketing purposes possibility to monitor a segmentation (UNIVERSE) e.g. companies created in a country on a certain activity. Cannot be modified</a:t>
                      </a:r>
                      <a:endParaRPr lang="fr-FR" sz="1100" b="0" dirty="0"/>
                    </a:p>
                  </a:txBody>
                  <a:tcPr anchor="ctr"/>
                </a:tc>
                <a:extLst>
                  <a:ext uri="{0D108BD9-81ED-4DB2-BD59-A6C34878D82A}">
                    <a16:rowId xmlns:a16="http://schemas.microsoft.com/office/drawing/2014/main" val="1786431206"/>
                  </a:ext>
                </a:extLst>
              </a:tr>
              <a:tr h="800324">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100" b="1" dirty="0" err="1">
                          <a:solidFill>
                            <a:schemeClr val="accent6">
                              <a:lumMod val="75000"/>
                            </a:schemeClr>
                          </a:solidFill>
                          <a:latin typeface="Calibri" panose="020F0502020204030204" pitchFamily="34" charset="0"/>
                          <a:ea typeface="Calibri" panose="020F0502020204030204" pitchFamily="34" charset="0"/>
                        </a:rPr>
                        <a:t>seedData</a:t>
                      </a:r>
                      <a:r>
                        <a:rPr lang="fr-FR" sz="1100" dirty="0">
                          <a:latin typeface="Calibri" panose="020F0502020204030204" pitchFamily="34" charset="0"/>
                          <a:ea typeface="Calibri" panose="020F0502020204030204" pitchFamily="34" charset="0"/>
                        </a:rPr>
                        <a:t> : </a:t>
                      </a:r>
                      <a:r>
                        <a:rPr lang="fr-FR" sz="1100" u="none" dirty="0"/>
                        <a:t>Do i </a:t>
                      </a:r>
                      <a:r>
                        <a:rPr lang="fr-FR" sz="1100" u="none" dirty="0" err="1"/>
                        <a:t>need</a:t>
                      </a:r>
                      <a:r>
                        <a:rPr lang="fr-FR" sz="1100" u="none" dirty="0"/>
                        <a:t> a </a:t>
                      </a:r>
                      <a:r>
                        <a:rPr lang="fr-FR" sz="1100" u="none" dirty="0" err="1"/>
                        <a:t>seed</a:t>
                      </a:r>
                      <a:r>
                        <a:rPr lang="fr-FR" sz="1100" u="none" dirty="0"/>
                        <a:t> file?</a:t>
                      </a:r>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100" b="0" dirty="0">
                          <a:sym typeface="Wingdings" panose="05000000000000000000" pitchFamily="2" charset="2"/>
                        </a:rPr>
                        <a:t> </a:t>
                      </a:r>
                      <a:r>
                        <a:rPr lang="en-US" sz="1100" b="0" dirty="0"/>
                        <a:t>true or false </a:t>
                      </a:r>
                    </a:p>
                    <a:p>
                      <a:pPr algn="l"/>
                      <a:r>
                        <a:rPr lang="en-US" sz="1100" b="0" dirty="0"/>
                        <a:t>Only at the creation of the Registration and within the framework of the data transfer I attach a list of Duns to be enriched. The result will be a .txt file containing the JSON </a:t>
                      </a:r>
                      <a:r>
                        <a:rPr lang="en-US" sz="1100" b="0" dirty="0" err="1"/>
                        <a:t>Datablocks</a:t>
                      </a:r>
                      <a:r>
                        <a:rPr lang="en-US" sz="1100" b="0" dirty="0"/>
                        <a:t> enrichment of the Duns.</a:t>
                      </a:r>
                    </a:p>
                    <a:p>
                      <a:pPr algn="l"/>
                      <a:r>
                        <a:rPr lang="en-US" sz="1100" b="0" kern="1200" dirty="0">
                          <a:solidFill>
                            <a:schemeClr val="dk1"/>
                          </a:solidFill>
                          <a:latin typeface="+mn-lt"/>
                          <a:ea typeface="+mn-ea"/>
                          <a:cs typeface="+mn-cs"/>
                        </a:rPr>
                        <a:t>Cannot be modified</a:t>
                      </a:r>
                      <a:endParaRPr lang="fr-FR" sz="1100" b="1" dirty="0">
                        <a:solidFill>
                          <a:schemeClr val="bg2">
                            <a:lumMod val="75000"/>
                          </a:schemeClr>
                        </a:solidFill>
                      </a:endParaRPr>
                    </a:p>
                  </a:txBody>
                  <a:tcPr anchor="ctr"/>
                </a:tc>
                <a:extLst>
                  <a:ext uri="{0D108BD9-81ED-4DB2-BD59-A6C34878D82A}">
                    <a16:rowId xmlns:a16="http://schemas.microsoft.com/office/drawing/2014/main" val="252947910"/>
                  </a:ext>
                </a:extLst>
              </a:tr>
              <a:tr h="448182">
                <a:tc>
                  <a:txBody>
                    <a:bodyPr/>
                    <a:lstStyle/>
                    <a:p>
                      <a:pPr algn="l"/>
                      <a:r>
                        <a:rPr lang="fr-FR" sz="1100" b="1" dirty="0" err="1">
                          <a:solidFill>
                            <a:schemeClr val="accent6">
                              <a:lumMod val="75000"/>
                            </a:schemeClr>
                          </a:solidFill>
                        </a:rPr>
                        <a:t>DataBlocks</a:t>
                      </a:r>
                      <a:r>
                        <a:rPr lang="fr-FR" sz="1100" b="0" dirty="0"/>
                        <a:t> : List of </a:t>
                      </a:r>
                      <a:r>
                        <a:rPr lang="fr-FR" sz="1100" b="0" dirty="0" err="1"/>
                        <a:t>Datablocks</a:t>
                      </a:r>
                      <a:r>
                        <a:rPr lang="fr-FR" sz="1100" b="0" dirty="0"/>
                        <a:t> </a:t>
                      </a:r>
                      <a:r>
                        <a:rPr lang="fr-FR" sz="1100" b="0" dirty="0" err="1"/>
                        <a:t>is</a:t>
                      </a:r>
                      <a:r>
                        <a:rPr lang="fr-FR" sz="1100" b="0" dirty="0"/>
                        <a:t> </a:t>
                      </a:r>
                      <a:r>
                        <a:rPr lang="fr-FR" sz="1100" b="0" dirty="0" err="1"/>
                        <a:t>used</a:t>
                      </a:r>
                      <a:r>
                        <a:rPr lang="fr-FR" sz="1100" b="0" dirty="0"/>
                        <a:t> for monitoring</a:t>
                      </a:r>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100" b="0" kern="1200" dirty="0">
                          <a:solidFill>
                            <a:schemeClr val="dk1"/>
                          </a:solidFill>
                          <a:latin typeface="+mn-lt"/>
                          <a:ea typeface="+mn-ea"/>
                          <a:cs typeface="+mn-cs"/>
                        </a:rPr>
                        <a:t>Put the Direct+ </a:t>
                      </a:r>
                      <a:r>
                        <a:rPr lang="en-US" sz="1100" b="0" kern="1200" dirty="0" err="1">
                          <a:solidFill>
                            <a:schemeClr val="dk1"/>
                          </a:solidFill>
                          <a:latin typeface="+mn-lt"/>
                          <a:ea typeface="+mn-ea"/>
                          <a:cs typeface="+mn-cs"/>
                        </a:rPr>
                        <a:t>Datablocks</a:t>
                      </a:r>
                      <a:r>
                        <a:rPr lang="en-US" sz="1100" b="0" kern="1200" dirty="0">
                          <a:solidFill>
                            <a:schemeClr val="dk1"/>
                          </a:solidFill>
                          <a:latin typeface="+mn-lt"/>
                          <a:ea typeface="+mn-ea"/>
                          <a:cs typeface="+mn-cs"/>
                        </a:rPr>
                        <a:t> names (</a:t>
                      </a:r>
                      <a:r>
                        <a:rPr lang="en-US" sz="1100" dirty="0"/>
                        <a:t>example </a:t>
                      </a:r>
                      <a:r>
                        <a:rPr lang="fr-FR" sz="1100" dirty="0"/>
                        <a:t>« companyinfo_L1_v1, principalscontacts_L1_v1  »</a:t>
                      </a:r>
                      <a:r>
                        <a:rPr lang="en-US" sz="1100" dirty="0"/>
                        <a:t>) </a:t>
                      </a:r>
                      <a:r>
                        <a:rPr lang="en-US" sz="1100" b="0" kern="1200" dirty="0">
                          <a:solidFill>
                            <a:schemeClr val="dk1"/>
                          </a:solidFill>
                          <a:latin typeface="+mn-lt"/>
                          <a:ea typeface="+mn-ea"/>
                          <a:cs typeface="+mn-cs"/>
                        </a:rPr>
                        <a:t> </a:t>
                      </a:r>
                    </a:p>
                    <a:p>
                      <a:pPr marL="0" marR="0" lvl="0" indent="0" algn="l" defTabSz="815919" rtl="0" eaLnBrk="1" fontAlgn="auto" latinLnBrk="0" hangingPunct="1">
                        <a:lnSpc>
                          <a:spcPct val="100000"/>
                        </a:lnSpc>
                        <a:spcBef>
                          <a:spcPts val="0"/>
                        </a:spcBef>
                        <a:spcAft>
                          <a:spcPts val="0"/>
                        </a:spcAft>
                        <a:buClrTx/>
                        <a:buSzTx/>
                        <a:buFontTx/>
                        <a:buNone/>
                        <a:tabLst/>
                        <a:defRPr/>
                      </a:pPr>
                      <a:r>
                        <a:rPr lang="en-US" sz="1100" b="0" kern="1200" dirty="0">
                          <a:solidFill>
                            <a:schemeClr val="dk1"/>
                          </a:solidFill>
                          <a:latin typeface="+mn-lt"/>
                          <a:ea typeface="+mn-ea"/>
                          <a:cs typeface="+mn-cs"/>
                        </a:rPr>
                        <a:t>Cannot be modified</a:t>
                      </a:r>
                      <a:endParaRPr lang="en-US" sz="1100" b="1" kern="1200" dirty="0">
                        <a:solidFill>
                          <a:schemeClr val="bg2">
                            <a:lumMod val="75000"/>
                          </a:schemeClr>
                        </a:solidFill>
                        <a:latin typeface="+mn-lt"/>
                        <a:ea typeface="+mn-ea"/>
                        <a:cs typeface="+mn-cs"/>
                      </a:endParaRPr>
                    </a:p>
                  </a:txBody>
                  <a:tcPr anchor="ctr"/>
                </a:tc>
                <a:extLst>
                  <a:ext uri="{0D108BD9-81ED-4DB2-BD59-A6C34878D82A}">
                    <a16:rowId xmlns:a16="http://schemas.microsoft.com/office/drawing/2014/main" val="1418803637"/>
                  </a:ext>
                </a:extLst>
              </a:tr>
              <a:tr h="976396">
                <a:tc>
                  <a:txBody>
                    <a:bodyPr/>
                    <a:lstStyle/>
                    <a:p>
                      <a:pPr marL="0" algn="l" defTabSz="815919" rtl="0" eaLnBrk="1" latinLnBrk="0" hangingPunct="1"/>
                      <a:r>
                        <a:rPr lang="fr-FR" sz="1100" b="1" kern="1200" dirty="0" err="1">
                          <a:solidFill>
                            <a:schemeClr val="accent6">
                              <a:lumMod val="75000"/>
                            </a:schemeClr>
                          </a:solidFill>
                          <a:latin typeface="+mn-lt"/>
                          <a:ea typeface="+mn-ea"/>
                          <a:cs typeface="+mn-cs"/>
                        </a:rPr>
                        <a:t>notificationType</a:t>
                      </a:r>
                      <a:r>
                        <a:rPr lang="fr-FR" sz="1100" b="0" kern="1200" dirty="0">
                          <a:solidFill>
                            <a:schemeClr val="dk1"/>
                          </a:solidFill>
                          <a:latin typeface="+mn-lt"/>
                          <a:ea typeface="+mn-ea"/>
                          <a:cs typeface="+mn-cs"/>
                        </a:rPr>
                        <a:t> : </a:t>
                      </a:r>
                      <a:r>
                        <a:rPr lang="fr-FR" sz="1100" b="0" kern="1200" dirty="0" err="1">
                          <a:solidFill>
                            <a:schemeClr val="dk1"/>
                          </a:solidFill>
                          <a:latin typeface="+mn-lt"/>
                          <a:ea typeface="+mn-ea"/>
                          <a:cs typeface="+mn-cs"/>
                        </a:rPr>
                        <a:t>what</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should</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be</a:t>
                      </a:r>
                      <a:r>
                        <a:rPr lang="fr-FR" sz="1100" b="0" kern="1200" dirty="0">
                          <a:solidFill>
                            <a:schemeClr val="dk1"/>
                          </a:solidFill>
                          <a:latin typeface="+mn-lt"/>
                          <a:ea typeface="+mn-ea"/>
                          <a:cs typeface="+mn-cs"/>
                        </a:rPr>
                        <a:t> the updates file content ?</a:t>
                      </a:r>
                    </a:p>
                  </a:txBody>
                  <a:tcPr anchor="ctr"/>
                </a:tc>
                <a:tc>
                  <a:txBody>
                    <a:bodyPr/>
                    <a:lstStyle/>
                    <a:p>
                      <a:pPr algn="l"/>
                      <a:r>
                        <a:rPr lang="en-US" sz="1100" b="1" kern="1200" dirty="0">
                          <a:solidFill>
                            <a:schemeClr val="dk1"/>
                          </a:solidFill>
                          <a:latin typeface="+mn-lt"/>
                          <a:ea typeface="+mn-ea"/>
                          <a:cs typeface="+mn-cs"/>
                        </a:rPr>
                        <a:t>UPDATE</a:t>
                      </a:r>
                      <a:r>
                        <a:rPr lang="en-US" sz="1100" b="0" kern="1200" dirty="0">
                          <a:solidFill>
                            <a:schemeClr val="dk1"/>
                          </a:solidFill>
                          <a:latin typeface="+mn-lt"/>
                          <a:ea typeface="+mn-ea"/>
                          <a:cs typeface="+mn-cs"/>
                        </a:rPr>
                        <a:t> - Gives us only data before update and data after update.</a:t>
                      </a:r>
                    </a:p>
                    <a:p>
                      <a:pPr algn="l"/>
                      <a:r>
                        <a:rPr lang="en-US" sz="1100" b="0" kern="1200" dirty="0">
                          <a:solidFill>
                            <a:schemeClr val="dk1"/>
                          </a:solidFill>
                          <a:latin typeface="+mn-lt"/>
                          <a:ea typeface="+mn-ea"/>
                          <a:cs typeface="+mn-cs"/>
                        </a:rPr>
                        <a:t>To be used to display an alert list to know the modified data of a DUNS if needed.</a:t>
                      </a:r>
                    </a:p>
                    <a:p>
                      <a:pPr algn="l"/>
                      <a:r>
                        <a:rPr lang="en-US" sz="1100" b="0" kern="1200" dirty="0">
                          <a:solidFill>
                            <a:schemeClr val="dk1"/>
                          </a:solidFill>
                          <a:latin typeface="+mn-lt"/>
                          <a:ea typeface="+mn-ea"/>
                          <a:cs typeface="+mn-cs"/>
                        </a:rPr>
                        <a:t>Not modifiable</a:t>
                      </a:r>
                      <a:endParaRPr lang="fr-FR" sz="1100" b="0" kern="1200" dirty="0">
                        <a:solidFill>
                          <a:schemeClr val="dk1"/>
                        </a:solidFill>
                        <a:latin typeface="+mn-lt"/>
                        <a:ea typeface="+mn-ea"/>
                        <a:cs typeface="+mn-cs"/>
                      </a:endParaRPr>
                    </a:p>
                  </a:txBody>
                  <a:tcPr anchor="ctr"/>
                </a:tc>
                <a:extLst>
                  <a:ext uri="{0D108BD9-81ED-4DB2-BD59-A6C34878D82A}">
                    <a16:rowId xmlns:a16="http://schemas.microsoft.com/office/drawing/2014/main" val="2393949721"/>
                  </a:ext>
                </a:extLst>
              </a:tr>
              <a:tr h="448182">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100" b="1" kern="1200" dirty="0">
                          <a:solidFill>
                            <a:schemeClr val="accent6">
                              <a:lumMod val="75000"/>
                            </a:schemeClr>
                          </a:solidFill>
                          <a:latin typeface="+mn-lt"/>
                          <a:ea typeface="+mn-ea"/>
                          <a:cs typeface="+mn-cs"/>
                        </a:rPr>
                        <a:t>File management </a:t>
                      </a:r>
                      <a:endParaRPr lang="fr-FR" sz="1100" b="0" kern="1200" dirty="0">
                        <a:solidFill>
                          <a:schemeClr val="dk1"/>
                        </a:solidFill>
                        <a:latin typeface="+mn-lt"/>
                        <a:ea typeface="+mn-ea"/>
                        <a:cs typeface="+mn-cs"/>
                      </a:endParaRPr>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DELETE_AFTER_DOWLOAD </a:t>
                      </a:r>
                      <a:r>
                        <a:rPr lang="en-US" sz="1100" b="0" kern="1200" dirty="0">
                          <a:solidFill>
                            <a:schemeClr val="dk1"/>
                          </a:solidFill>
                          <a:latin typeface="+mn-lt"/>
                          <a:ea typeface="+mn-ea"/>
                          <a:cs typeface="+mn-cs"/>
                        </a:rPr>
                        <a:t>: Delete automatically the file when it's downloaded (after 15 days, the file is automatically deleted)   </a:t>
                      </a:r>
                    </a:p>
                    <a:p>
                      <a:pPr marL="0" marR="0" lvl="0" indent="0" algn="l" defTabSz="815919"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latin typeface="+mn-lt"/>
                          <a:ea typeface="+mn-ea"/>
                          <a:cs typeface="+mn-cs"/>
                        </a:rPr>
                        <a:t>KEEP_15_DAYS </a:t>
                      </a:r>
                      <a:r>
                        <a:rPr lang="en-US" sz="1100" b="0" kern="1200" dirty="0">
                          <a:solidFill>
                            <a:schemeClr val="dk1"/>
                          </a:solidFill>
                          <a:latin typeface="+mn-lt"/>
                          <a:ea typeface="+mn-ea"/>
                          <a:cs typeface="+mn-cs"/>
                        </a:rPr>
                        <a:t>: Keep the file 15 days on the FTP  (file </a:t>
                      </a:r>
                      <a:r>
                        <a:rPr lang="en-US" sz="1100" b="0" kern="1200" dirty="0" err="1">
                          <a:solidFill>
                            <a:schemeClr val="dk1"/>
                          </a:solidFill>
                          <a:latin typeface="+mn-lt"/>
                          <a:ea typeface="+mn-ea"/>
                          <a:cs typeface="+mn-cs"/>
                        </a:rPr>
                        <a:t>dowloaded</a:t>
                      </a:r>
                      <a:r>
                        <a:rPr lang="en-US" sz="1100" b="0" kern="1200" dirty="0">
                          <a:solidFill>
                            <a:schemeClr val="dk1"/>
                          </a:solidFill>
                          <a:latin typeface="+mn-lt"/>
                          <a:ea typeface="+mn-ea"/>
                          <a:cs typeface="+mn-cs"/>
                        </a:rPr>
                        <a:t> or not). It's automatically deleted after this delay.</a:t>
                      </a:r>
                      <a:endParaRPr lang="fr-FR" sz="1100" b="0" kern="1200" dirty="0">
                        <a:solidFill>
                          <a:schemeClr val="dk1"/>
                        </a:solidFill>
                        <a:latin typeface="+mn-lt"/>
                        <a:ea typeface="+mn-ea"/>
                        <a:cs typeface="+mn-cs"/>
                      </a:endParaRPr>
                    </a:p>
                  </a:txBody>
                  <a:tcPr anchor="ctr"/>
                </a:tc>
                <a:extLst>
                  <a:ext uri="{0D108BD9-81ED-4DB2-BD59-A6C34878D82A}">
                    <a16:rowId xmlns:a16="http://schemas.microsoft.com/office/drawing/2014/main" val="3908544218"/>
                  </a:ext>
                </a:extLst>
              </a:tr>
              <a:tr h="272110">
                <a:tc>
                  <a:txBody>
                    <a:bodyPr/>
                    <a:lstStyle/>
                    <a:p>
                      <a:pPr marL="0" algn="l" defTabSz="815919" rtl="0" eaLnBrk="1" latinLnBrk="0" hangingPunct="1"/>
                      <a:r>
                        <a:rPr lang="fr-FR" sz="1100" b="1" kern="1200" dirty="0">
                          <a:solidFill>
                            <a:schemeClr val="accent6">
                              <a:lumMod val="75000"/>
                            </a:schemeClr>
                          </a:solidFill>
                          <a:latin typeface="+mn-lt"/>
                          <a:ea typeface="+mn-ea"/>
                          <a:cs typeface="+mn-cs"/>
                        </a:rPr>
                        <a:t>Destination Type </a:t>
                      </a:r>
                      <a:r>
                        <a:rPr lang="fr-FR" sz="1100" b="0" kern="1200" dirty="0">
                          <a:solidFill>
                            <a:schemeClr val="dk1"/>
                          </a:solidFill>
                          <a:latin typeface="+mn-lt"/>
                          <a:ea typeface="+mn-ea"/>
                          <a:cs typeface="+mn-cs"/>
                        </a:rPr>
                        <a:t>: File destination</a:t>
                      </a:r>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100" b="0" kern="1200" dirty="0">
                          <a:solidFill>
                            <a:schemeClr val="dk1"/>
                          </a:solidFill>
                          <a:latin typeface="+mn-lt"/>
                          <a:ea typeface="+mn-ea"/>
                          <a:cs typeface="+mn-cs"/>
                        </a:rPr>
                        <a:t>The file can </a:t>
                      </a:r>
                      <a:r>
                        <a:rPr lang="fr-FR" sz="1100" b="0" kern="1200" dirty="0" err="1">
                          <a:solidFill>
                            <a:schemeClr val="dk1"/>
                          </a:solidFill>
                          <a:latin typeface="+mn-lt"/>
                          <a:ea typeface="+mn-ea"/>
                          <a:cs typeface="+mn-cs"/>
                        </a:rPr>
                        <a:t>be</a:t>
                      </a:r>
                      <a:r>
                        <a:rPr lang="fr-FR" sz="1100" b="0" kern="1200" dirty="0">
                          <a:solidFill>
                            <a:schemeClr val="dk1"/>
                          </a:solidFill>
                          <a:latin typeface="+mn-lt"/>
                          <a:ea typeface="+mn-ea"/>
                          <a:cs typeface="+mn-cs"/>
                        </a:rPr>
                        <a:t> sent to </a:t>
                      </a:r>
                      <a:r>
                        <a:rPr lang="fr-FR" sz="1100" b="0" kern="1200" dirty="0" err="1">
                          <a:solidFill>
                            <a:schemeClr val="dk1"/>
                          </a:solidFill>
                          <a:latin typeface="+mn-lt"/>
                          <a:ea typeface="+mn-ea"/>
                          <a:cs typeface="+mn-cs"/>
                        </a:rPr>
                        <a:t>either</a:t>
                      </a:r>
                      <a:r>
                        <a:rPr lang="fr-FR" sz="1100" b="0" kern="1200" dirty="0">
                          <a:solidFill>
                            <a:schemeClr val="dk1"/>
                          </a:solidFill>
                          <a:latin typeface="+mn-lt"/>
                          <a:ea typeface="+mn-ea"/>
                          <a:cs typeface="+mn-cs"/>
                        </a:rPr>
                        <a:t> D&amp;B FTP or in Amazon S3 C</a:t>
                      </a:r>
                      <a:r>
                        <a:rPr lang="en-US" sz="1100" b="0" kern="1200" dirty="0" err="1">
                          <a:solidFill>
                            <a:schemeClr val="dk1"/>
                          </a:solidFill>
                          <a:latin typeface="+mn-lt"/>
                          <a:ea typeface="+mn-ea"/>
                          <a:cs typeface="+mn-cs"/>
                        </a:rPr>
                        <a:t>annot</a:t>
                      </a:r>
                      <a:r>
                        <a:rPr lang="en-US" sz="1100" b="0" kern="1200" dirty="0">
                          <a:solidFill>
                            <a:schemeClr val="dk1"/>
                          </a:solidFill>
                          <a:latin typeface="+mn-lt"/>
                          <a:ea typeface="+mn-ea"/>
                          <a:cs typeface="+mn-cs"/>
                        </a:rPr>
                        <a:t> be modified</a:t>
                      </a:r>
                      <a:endParaRPr lang="fr-FR" sz="1100" b="0" kern="1200" dirty="0">
                        <a:solidFill>
                          <a:schemeClr val="dk1"/>
                        </a:solidFill>
                        <a:latin typeface="+mn-lt"/>
                        <a:ea typeface="+mn-ea"/>
                        <a:cs typeface="+mn-cs"/>
                      </a:endParaRPr>
                    </a:p>
                  </a:txBody>
                  <a:tcPr anchor="ctr"/>
                </a:tc>
                <a:extLst>
                  <a:ext uri="{0D108BD9-81ED-4DB2-BD59-A6C34878D82A}">
                    <a16:rowId xmlns:a16="http://schemas.microsoft.com/office/drawing/2014/main" val="1275278707"/>
                  </a:ext>
                </a:extLst>
              </a:tr>
              <a:tr h="448182">
                <a:tc>
                  <a:txBody>
                    <a:bodyPr/>
                    <a:lstStyle/>
                    <a:p>
                      <a:pPr algn="l"/>
                      <a:r>
                        <a:rPr lang="fr-FR" sz="1100" b="1" dirty="0">
                          <a:solidFill>
                            <a:schemeClr val="accent6">
                              <a:lumMod val="75000"/>
                            </a:schemeClr>
                          </a:solidFill>
                        </a:rPr>
                        <a:t>Notification Frequency :  </a:t>
                      </a:r>
                      <a:r>
                        <a:rPr lang="en-US" sz="1100" b="0" dirty="0">
                          <a:solidFill>
                            <a:schemeClr val="tx1"/>
                          </a:solidFill>
                        </a:rPr>
                        <a:t>How often would I like to receive my notifications?</a:t>
                      </a:r>
                      <a:endParaRPr lang="fr-FR" sz="1100" b="1" dirty="0">
                        <a:solidFill>
                          <a:schemeClr val="accent6">
                            <a:lumMod val="75000"/>
                          </a:schemeClr>
                        </a:solidFill>
                      </a:endParaRPr>
                    </a:p>
                  </a:txBody>
                  <a:tcPr anchor="ctr"/>
                </a:tc>
                <a:tc>
                  <a:txBody>
                    <a:bodyPr/>
                    <a:lstStyle/>
                    <a:p>
                      <a:pPr algn="l"/>
                      <a:r>
                        <a:rPr lang="fr-FR" sz="1100" b="1" dirty="0">
                          <a:solidFill>
                            <a:srgbClr val="42C1C6"/>
                          </a:solidFill>
                        </a:rPr>
                        <a:t>DAILY </a:t>
                      </a:r>
                      <a:r>
                        <a:rPr lang="fr-FR" sz="1100" b="0" dirty="0">
                          <a:solidFill>
                            <a:schemeClr val="tx1"/>
                          </a:solidFill>
                        </a:rPr>
                        <a:t>(</a:t>
                      </a:r>
                      <a:r>
                        <a:rPr lang="fr-FR" sz="1100" b="0" dirty="0" err="1">
                          <a:solidFill>
                            <a:schemeClr val="tx1"/>
                          </a:solidFill>
                        </a:rPr>
                        <a:t>after</a:t>
                      </a:r>
                      <a:r>
                        <a:rPr lang="fr-FR" sz="1100" b="0" dirty="0">
                          <a:solidFill>
                            <a:schemeClr val="tx1"/>
                          </a:solidFill>
                        </a:rPr>
                        <a:t> </a:t>
                      </a:r>
                      <a:r>
                        <a:rPr lang="fr-FR" sz="1100" b="0" dirty="0" err="1">
                          <a:solidFill>
                            <a:schemeClr val="tx1"/>
                          </a:solidFill>
                        </a:rPr>
                        <a:t>midnight</a:t>
                      </a:r>
                      <a:r>
                        <a:rPr lang="fr-FR" sz="1100" b="0" dirty="0">
                          <a:solidFill>
                            <a:schemeClr val="tx1"/>
                          </a:solidFill>
                        </a:rPr>
                        <a:t> UTC)</a:t>
                      </a:r>
                      <a:r>
                        <a:rPr lang="fr-FR" sz="1100" dirty="0"/>
                        <a:t> / </a:t>
                      </a:r>
                      <a:r>
                        <a:rPr lang="fr-FR" sz="1100" b="1" dirty="0">
                          <a:solidFill>
                            <a:srgbClr val="42C1C6"/>
                          </a:solidFill>
                        </a:rPr>
                        <a:t>WEEKLY </a:t>
                      </a:r>
                      <a:r>
                        <a:rPr lang="fr-FR" sz="1100" b="0" dirty="0">
                          <a:solidFill>
                            <a:schemeClr val="tx1"/>
                          </a:solidFill>
                        </a:rPr>
                        <a:t>(Sunday </a:t>
                      </a:r>
                      <a:r>
                        <a:rPr lang="fr-FR" sz="1100" b="0" dirty="0" err="1">
                          <a:solidFill>
                            <a:schemeClr val="tx1"/>
                          </a:solidFill>
                        </a:rPr>
                        <a:t>after</a:t>
                      </a:r>
                      <a:r>
                        <a:rPr lang="fr-FR" sz="1100" b="0" dirty="0">
                          <a:solidFill>
                            <a:schemeClr val="tx1"/>
                          </a:solidFill>
                        </a:rPr>
                        <a:t> </a:t>
                      </a:r>
                      <a:r>
                        <a:rPr lang="fr-FR" sz="1100" b="0" dirty="0" err="1">
                          <a:solidFill>
                            <a:schemeClr val="tx1"/>
                          </a:solidFill>
                        </a:rPr>
                        <a:t>midnight</a:t>
                      </a:r>
                      <a:r>
                        <a:rPr lang="fr-FR" sz="1100" b="0" dirty="0">
                          <a:solidFill>
                            <a:schemeClr val="tx1"/>
                          </a:solidFill>
                        </a:rPr>
                        <a:t> UTC)</a:t>
                      </a:r>
                      <a:r>
                        <a:rPr lang="fr-FR" sz="1100" dirty="0"/>
                        <a:t> / </a:t>
                      </a:r>
                      <a:r>
                        <a:rPr lang="fr-FR" sz="1100" b="1" dirty="0">
                          <a:solidFill>
                            <a:srgbClr val="42C1C6"/>
                          </a:solidFill>
                        </a:rPr>
                        <a:t>MONTHLY </a:t>
                      </a:r>
                      <a:r>
                        <a:rPr lang="fr-FR" sz="1100" b="0" dirty="0">
                          <a:solidFill>
                            <a:schemeClr val="tx1"/>
                          </a:solidFill>
                        </a:rPr>
                        <a:t>(The 1th of the </a:t>
                      </a:r>
                      <a:r>
                        <a:rPr lang="fr-FR" sz="1100" b="0" dirty="0" err="1">
                          <a:solidFill>
                            <a:schemeClr val="tx1"/>
                          </a:solidFill>
                        </a:rPr>
                        <a:t>month</a:t>
                      </a:r>
                      <a:r>
                        <a:rPr lang="fr-FR" sz="1100" b="0" dirty="0">
                          <a:solidFill>
                            <a:schemeClr val="tx1"/>
                          </a:solidFill>
                        </a:rPr>
                        <a:t> </a:t>
                      </a:r>
                      <a:r>
                        <a:rPr lang="fr-FR" sz="1100" b="0" dirty="0" err="1">
                          <a:solidFill>
                            <a:schemeClr val="tx1"/>
                          </a:solidFill>
                        </a:rPr>
                        <a:t>after</a:t>
                      </a:r>
                      <a:r>
                        <a:rPr lang="fr-FR" sz="1100" b="0" dirty="0">
                          <a:solidFill>
                            <a:schemeClr val="tx1"/>
                          </a:solidFill>
                        </a:rPr>
                        <a:t> </a:t>
                      </a:r>
                      <a:r>
                        <a:rPr lang="fr-FR" sz="1100" b="0" dirty="0" err="1">
                          <a:solidFill>
                            <a:schemeClr val="tx1"/>
                          </a:solidFill>
                        </a:rPr>
                        <a:t>midnight</a:t>
                      </a:r>
                      <a:r>
                        <a:rPr lang="fr-FR" sz="1100" b="0" dirty="0">
                          <a:solidFill>
                            <a:schemeClr val="tx1"/>
                          </a:solidFill>
                        </a:rPr>
                        <a:t> UTC)</a:t>
                      </a:r>
                      <a:r>
                        <a:rPr lang="fr-FR" sz="1100" dirty="0"/>
                        <a:t> </a:t>
                      </a:r>
                    </a:p>
                  </a:txBody>
                  <a:tcPr anchor="ctr"/>
                </a:tc>
                <a:extLst>
                  <a:ext uri="{0D108BD9-81ED-4DB2-BD59-A6C34878D82A}">
                    <a16:rowId xmlns:a16="http://schemas.microsoft.com/office/drawing/2014/main" val="1013492489"/>
                  </a:ext>
                </a:extLst>
              </a:tr>
              <a:tr h="272110">
                <a:tc>
                  <a:txBody>
                    <a:bodyPr/>
                    <a:lstStyle/>
                    <a:p>
                      <a:pPr algn="l"/>
                      <a:r>
                        <a:rPr lang="fr-FR" sz="1100" b="1" kern="1200" dirty="0">
                          <a:solidFill>
                            <a:schemeClr val="accent6">
                              <a:lumMod val="75000"/>
                            </a:schemeClr>
                          </a:solidFill>
                          <a:latin typeface="+mn-lt"/>
                          <a:ea typeface="+mn-ea"/>
                          <a:cs typeface="+mn-cs"/>
                        </a:rPr>
                        <a:t>JSON Path Inclusion</a:t>
                      </a:r>
                    </a:p>
                  </a:txBody>
                  <a:tcPr anchor="ctr"/>
                </a:tc>
                <a:tc>
                  <a:txBody>
                    <a:bodyPr/>
                    <a:lstStyle/>
                    <a:p>
                      <a:pPr algn="l"/>
                      <a:r>
                        <a:rPr lang="en-US" sz="1100" b="0" noProof="0" dirty="0"/>
                        <a:t>Define the data for which we want monitoring</a:t>
                      </a:r>
                    </a:p>
                  </a:txBody>
                  <a:tcPr anchor="ctr"/>
                </a:tc>
                <a:extLst>
                  <a:ext uri="{0D108BD9-81ED-4DB2-BD59-A6C34878D82A}">
                    <a16:rowId xmlns:a16="http://schemas.microsoft.com/office/drawing/2014/main" val="2541460668"/>
                  </a:ext>
                </a:extLst>
              </a:tr>
              <a:tr h="272110">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100" b="1" kern="1200" dirty="0">
                          <a:solidFill>
                            <a:schemeClr val="accent6">
                              <a:lumMod val="75000"/>
                            </a:schemeClr>
                          </a:solidFill>
                          <a:latin typeface="+mn-lt"/>
                          <a:ea typeface="+mn-ea"/>
                          <a:cs typeface="+mn-cs"/>
                        </a:rPr>
                        <a:t>JSON Path Exclusion</a:t>
                      </a:r>
                    </a:p>
                  </a:txBody>
                  <a:tcPr anchor="ctr"/>
                </a:tc>
                <a:tc>
                  <a:txBody>
                    <a:bodyPr/>
                    <a:lstStyle/>
                    <a:p>
                      <a:pPr algn="l"/>
                      <a:r>
                        <a:rPr lang="fr-FR" sz="1100" b="0" kern="1200" dirty="0" err="1">
                          <a:solidFill>
                            <a:schemeClr val="dk1"/>
                          </a:solidFill>
                          <a:latin typeface="+mn-lt"/>
                          <a:ea typeface="+mn-ea"/>
                          <a:cs typeface="+mn-cs"/>
                        </a:rPr>
                        <a:t>Define</a:t>
                      </a:r>
                      <a:r>
                        <a:rPr lang="fr-FR" sz="1100" b="0" kern="1200" dirty="0">
                          <a:solidFill>
                            <a:schemeClr val="dk1"/>
                          </a:solidFill>
                          <a:latin typeface="+mn-lt"/>
                          <a:ea typeface="+mn-ea"/>
                          <a:cs typeface="+mn-cs"/>
                        </a:rPr>
                        <a:t> data for </a:t>
                      </a:r>
                      <a:r>
                        <a:rPr lang="fr-FR" sz="1100" b="0" kern="1200" dirty="0" err="1">
                          <a:solidFill>
                            <a:schemeClr val="dk1"/>
                          </a:solidFill>
                          <a:latin typeface="+mn-lt"/>
                          <a:ea typeface="+mn-ea"/>
                          <a:cs typeface="+mn-cs"/>
                        </a:rPr>
                        <a:t>which</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we</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don’t</a:t>
                      </a:r>
                      <a:r>
                        <a:rPr lang="fr-FR" sz="1100" b="0" kern="1200" dirty="0">
                          <a:solidFill>
                            <a:schemeClr val="dk1"/>
                          </a:solidFill>
                          <a:latin typeface="+mn-lt"/>
                          <a:ea typeface="+mn-ea"/>
                          <a:cs typeface="+mn-cs"/>
                        </a:rPr>
                        <a:t> </a:t>
                      </a:r>
                      <a:r>
                        <a:rPr lang="fr-FR" sz="1100" b="0" kern="1200" dirty="0" err="1">
                          <a:solidFill>
                            <a:schemeClr val="dk1"/>
                          </a:solidFill>
                          <a:latin typeface="+mn-lt"/>
                          <a:ea typeface="+mn-ea"/>
                          <a:cs typeface="+mn-cs"/>
                        </a:rPr>
                        <a:t>want</a:t>
                      </a:r>
                      <a:r>
                        <a:rPr lang="fr-FR" sz="1100" b="0" kern="1200" dirty="0">
                          <a:solidFill>
                            <a:schemeClr val="dk1"/>
                          </a:solidFill>
                          <a:latin typeface="+mn-lt"/>
                          <a:ea typeface="+mn-ea"/>
                          <a:cs typeface="+mn-cs"/>
                        </a:rPr>
                        <a:t> monitoring</a:t>
                      </a:r>
                    </a:p>
                  </a:txBody>
                  <a:tcPr anchor="ctr"/>
                </a:tc>
                <a:extLst>
                  <a:ext uri="{0D108BD9-81ED-4DB2-BD59-A6C34878D82A}">
                    <a16:rowId xmlns:a16="http://schemas.microsoft.com/office/drawing/2014/main" val="1794328605"/>
                  </a:ext>
                </a:extLst>
              </a:tr>
              <a:tr h="448182">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100" b="1" kern="1200" dirty="0">
                          <a:solidFill>
                            <a:schemeClr val="accent6">
                              <a:lumMod val="75000"/>
                            </a:schemeClr>
                          </a:solidFill>
                          <a:latin typeface="+mn-lt"/>
                          <a:ea typeface="+mn-ea"/>
                          <a:cs typeface="+mn-cs"/>
                        </a:rPr>
                        <a:t>Email </a:t>
                      </a:r>
                      <a:r>
                        <a:rPr lang="fr-FR" sz="1100" b="1" kern="1200" dirty="0" err="1">
                          <a:solidFill>
                            <a:schemeClr val="accent6">
                              <a:lumMod val="75000"/>
                            </a:schemeClr>
                          </a:solidFill>
                          <a:latin typeface="+mn-lt"/>
                          <a:ea typeface="+mn-ea"/>
                          <a:cs typeface="+mn-cs"/>
                        </a:rPr>
                        <a:t>Addresses</a:t>
                      </a:r>
                      <a:r>
                        <a:rPr lang="fr-FR" sz="1100" b="1" kern="1200" dirty="0">
                          <a:solidFill>
                            <a:schemeClr val="accent6">
                              <a:lumMod val="75000"/>
                            </a:schemeClr>
                          </a:solidFill>
                          <a:latin typeface="+mn-lt"/>
                          <a:ea typeface="+mn-ea"/>
                          <a:cs typeface="+mn-cs"/>
                        </a:rPr>
                        <a:t> </a:t>
                      </a:r>
                      <a:r>
                        <a:rPr lang="fr-FR" sz="1100" b="0" kern="1200" dirty="0">
                          <a:solidFill>
                            <a:schemeClr val="dk1"/>
                          </a:solidFill>
                          <a:latin typeface="+mn-lt"/>
                          <a:ea typeface="+mn-ea"/>
                          <a:cs typeface="+mn-cs"/>
                        </a:rPr>
                        <a:t>: mails for </a:t>
                      </a:r>
                      <a:r>
                        <a:rPr lang="fr-FR" sz="1100" b="0" kern="1200" dirty="0" err="1">
                          <a:solidFill>
                            <a:schemeClr val="dk1"/>
                          </a:solidFill>
                          <a:latin typeface="+mn-lt"/>
                          <a:ea typeface="+mn-ea"/>
                          <a:cs typeface="+mn-cs"/>
                        </a:rPr>
                        <a:t>which</a:t>
                      </a:r>
                      <a:r>
                        <a:rPr lang="fr-FR" sz="1100" b="0" kern="1200" dirty="0">
                          <a:solidFill>
                            <a:schemeClr val="dk1"/>
                          </a:solidFill>
                          <a:latin typeface="+mn-lt"/>
                          <a:ea typeface="+mn-ea"/>
                          <a:cs typeface="+mn-cs"/>
                        </a:rPr>
                        <a:t> notifications are sent</a:t>
                      </a:r>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100" b="0" kern="1200" dirty="0">
                          <a:solidFill>
                            <a:schemeClr val="dk1"/>
                          </a:solidFill>
                          <a:latin typeface="+mn-lt"/>
                          <a:ea typeface="+mn-ea"/>
                          <a:cs typeface="+mn-cs"/>
                        </a:rPr>
                        <a:t>An email is sent when the Registration is updated. Several mails are possible. </a:t>
                      </a:r>
                      <a:r>
                        <a:rPr lang="fr-FR" sz="1100" b="0" kern="1200" dirty="0">
                          <a:solidFill>
                            <a:schemeClr val="dk1"/>
                          </a:solidFill>
                          <a:highlight>
                            <a:srgbClr val="42C1C6"/>
                          </a:highlight>
                          <a:latin typeface="+mn-lt"/>
                          <a:ea typeface="+mn-ea"/>
                          <a:cs typeface="+mn-cs"/>
                        </a:rPr>
                        <a:t>Modifiable</a:t>
                      </a:r>
                    </a:p>
                  </a:txBody>
                  <a:tcPr anchor="ctr"/>
                </a:tc>
                <a:extLst>
                  <a:ext uri="{0D108BD9-81ED-4DB2-BD59-A6C34878D82A}">
                    <a16:rowId xmlns:a16="http://schemas.microsoft.com/office/drawing/2014/main" val="2792599540"/>
                  </a:ext>
                </a:extLst>
              </a:tr>
            </a:tbl>
          </a:graphicData>
        </a:graphic>
      </p:graphicFrame>
    </p:spTree>
    <p:extLst>
      <p:ext uri="{BB962C8B-B14F-4D97-AF65-F5344CB8AC3E}">
        <p14:creationId xmlns:p14="http://schemas.microsoft.com/office/powerpoint/2010/main" val="22875802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5975F7CA-073E-4E7F-AD5C-60B1714711A3}"/>
              </a:ext>
            </a:extLst>
          </p:cNvPr>
          <p:cNvGraphicFramePr>
            <a:graphicFrameLocks noGrp="1"/>
          </p:cNvGraphicFramePr>
          <p:nvPr>
            <p:extLst>
              <p:ext uri="{D42A27DB-BD31-4B8C-83A1-F6EECF244321}">
                <p14:modId xmlns:p14="http://schemas.microsoft.com/office/powerpoint/2010/main" val="2951625413"/>
              </p:ext>
            </p:extLst>
          </p:nvPr>
        </p:nvGraphicFramePr>
        <p:xfrm>
          <a:off x="160660" y="1169234"/>
          <a:ext cx="10557818" cy="4417294"/>
        </p:xfrm>
        <a:graphic>
          <a:graphicData uri="http://schemas.openxmlformats.org/drawingml/2006/table">
            <a:tbl>
              <a:tblPr firstRow="1" bandRow="1">
                <a:tableStyleId>{5C22544A-7EE6-4342-B048-85BDC9FD1C3A}</a:tableStyleId>
              </a:tblPr>
              <a:tblGrid>
                <a:gridCol w="3580829">
                  <a:extLst>
                    <a:ext uri="{9D8B030D-6E8A-4147-A177-3AD203B41FA5}">
                      <a16:colId xmlns:a16="http://schemas.microsoft.com/office/drawing/2014/main" val="3132469612"/>
                    </a:ext>
                  </a:extLst>
                </a:gridCol>
                <a:gridCol w="6976989">
                  <a:extLst>
                    <a:ext uri="{9D8B030D-6E8A-4147-A177-3AD203B41FA5}">
                      <a16:colId xmlns:a16="http://schemas.microsoft.com/office/drawing/2014/main" val="1062965637"/>
                    </a:ext>
                  </a:extLst>
                </a:gridCol>
              </a:tblGrid>
              <a:tr h="580898">
                <a:tc>
                  <a:txBody>
                    <a:bodyPr/>
                    <a:lstStyle/>
                    <a:p>
                      <a:pPr algn="ctr"/>
                      <a:r>
                        <a:rPr lang="fr-FR" dirty="0" err="1"/>
                        <a:t>Features</a:t>
                      </a:r>
                      <a:endParaRPr lang="fr-FR" dirty="0"/>
                    </a:p>
                  </a:txBody>
                  <a:tcPr anchor="ctr"/>
                </a:tc>
                <a:tc>
                  <a:txBody>
                    <a:bodyPr/>
                    <a:lstStyle/>
                    <a:p>
                      <a:pPr algn="ctr"/>
                      <a:r>
                        <a:rPr lang="fr-FR" dirty="0"/>
                        <a:t>Main APIs </a:t>
                      </a:r>
                      <a:r>
                        <a:rPr lang="fr-FR" dirty="0" err="1"/>
                        <a:t>method</a:t>
                      </a:r>
                      <a:endParaRPr lang="fr-FR" dirty="0"/>
                    </a:p>
                  </a:txBody>
                  <a:tcPr anchor="ctr"/>
                </a:tc>
                <a:extLst>
                  <a:ext uri="{0D108BD9-81ED-4DB2-BD59-A6C34878D82A}">
                    <a16:rowId xmlns:a16="http://schemas.microsoft.com/office/drawing/2014/main" val="1502867436"/>
                  </a:ext>
                </a:extLst>
              </a:tr>
              <a:tr h="275316">
                <a:tc gridSpan="2">
                  <a:txBody>
                    <a:bodyPr/>
                    <a:lstStyle/>
                    <a:p>
                      <a:pPr marL="0" algn="ctr" fontAlgn="b">
                        <a:spcBef>
                          <a:spcPts val="0"/>
                        </a:spcBef>
                        <a:spcAft>
                          <a:spcPts val="0"/>
                        </a:spcAft>
                      </a:pPr>
                      <a:r>
                        <a:rPr lang="en-US" sz="1100" b="1" i="0" kern="1200" dirty="0">
                          <a:solidFill>
                            <a:schemeClr val="bg1"/>
                          </a:solidFill>
                          <a:effectLst/>
                          <a:latin typeface="+mn-lt"/>
                          <a:ea typeface="+mn-ea"/>
                          <a:cs typeface="+mn-cs"/>
                        </a:rPr>
                        <a:t>Add duns to the monitoring and Delete duns from the monitoring – a list of duns once a day (</a:t>
                      </a:r>
                      <a:r>
                        <a:rPr lang="en-US" sz="1100" b="1" i="0" kern="1200" dirty="0">
                          <a:solidFill>
                            <a:schemeClr val="bg1"/>
                          </a:solidFill>
                          <a:effectLst/>
                          <a:highlight>
                            <a:srgbClr val="000080"/>
                          </a:highlight>
                          <a:latin typeface="+mn-lt"/>
                          <a:ea typeface="+mn-ea"/>
                          <a:cs typeface="+mn-cs"/>
                        </a:rPr>
                        <a:t>Scenario 1</a:t>
                      </a:r>
                      <a:r>
                        <a:rPr lang="en-US" sz="1100" b="1" i="0" kern="1200" dirty="0">
                          <a:solidFill>
                            <a:schemeClr val="bg1"/>
                          </a:solidFill>
                          <a:effectLst/>
                          <a:latin typeface="+mn-lt"/>
                          <a:ea typeface="+mn-ea"/>
                          <a:cs typeface="+mn-cs"/>
                        </a:rPr>
                        <a:t>)</a:t>
                      </a:r>
                    </a:p>
                  </a:txBody>
                  <a:tcPr marL="6350" marR="6350" marT="6350" marB="0" anchor="ctr">
                    <a:solidFill>
                      <a:schemeClr val="bg2">
                        <a:lumMod val="75000"/>
                      </a:schemeClr>
                    </a:solidFill>
                  </a:tcPr>
                </a:tc>
                <a:tc hMerge="1">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endParaRPr lang="fr-FR" sz="1200" b="1" dirty="0">
                        <a:solidFill>
                          <a:srgbClr val="ED7D31"/>
                        </a:solidFill>
                      </a:endParaRPr>
                    </a:p>
                  </a:txBody>
                  <a:tcPr anchor="ctr"/>
                </a:tc>
                <a:extLst>
                  <a:ext uri="{0D108BD9-81ED-4DB2-BD59-A6C34878D82A}">
                    <a16:rowId xmlns:a16="http://schemas.microsoft.com/office/drawing/2014/main" val="423618415"/>
                  </a:ext>
                </a:extLst>
              </a:tr>
              <a:tr h="275316">
                <a:tc>
                  <a:txBody>
                    <a:bodyPr/>
                    <a:lstStyle/>
                    <a:p>
                      <a:pPr marL="0" algn="l" fontAlgn="b">
                        <a:spcBef>
                          <a:spcPts val="0"/>
                        </a:spcBef>
                        <a:spcAft>
                          <a:spcPts val="0"/>
                        </a:spcAft>
                      </a:pPr>
                      <a:r>
                        <a:rPr lang="en-US" sz="1100" b="0" i="0" kern="1200" dirty="0">
                          <a:solidFill>
                            <a:schemeClr val="dk1"/>
                          </a:solidFill>
                          <a:effectLst/>
                          <a:latin typeface="+mn-lt"/>
                          <a:ea typeface="+mn-ea"/>
                          <a:cs typeface="+mn-cs"/>
                        </a:rPr>
                        <a:t>Add Companies to the monitoring</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https://plus.dnb.com/v1/</a:t>
                      </a:r>
                      <a:r>
                        <a:rPr lang="fr-FR" sz="1200" b="1" kern="1200" dirty="0">
                          <a:solidFill>
                            <a:srgbClr val="ED7D31"/>
                          </a:solidFill>
                          <a:latin typeface="+mn-lt"/>
                          <a:ea typeface="+mn-ea"/>
                          <a:cs typeface="+mn-cs"/>
                        </a:rPr>
                        <a:t>monitoring/registrations</a:t>
                      </a:r>
                      <a:r>
                        <a:rPr lang="fr-FR" sz="1200" kern="1200" dirty="0">
                          <a:solidFill>
                            <a:schemeClr val="dk1"/>
                          </a:solidFill>
                          <a:latin typeface="+mn-lt"/>
                          <a:ea typeface="+mn-ea"/>
                          <a:cs typeface="+mn-cs"/>
                        </a:rPr>
                        <a:t>/</a:t>
                      </a:r>
                      <a:r>
                        <a:rPr lang="fr-FR" sz="1200" kern="1200" dirty="0">
                          <a:solidFill>
                            <a:schemeClr val="dk1"/>
                          </a:solidFill>
                          <a:highlight>
                            <a:srgbClr val="00FFFF"/>
                          </a:highlight>
                          <a:latin typeface="+mn-lt"/>
                          <a:ea typeface="+mn-ea"/>
                          <a:cs typeface="+mn-cs"/>
                        </a:rPr>
                        <a:t>{</a:t>
                      </a:r>
                      <a:r>
                        <a:rPr lang="fr-FR" sz="1200" b="0" i="1" kern="1200" dirty="0">
                          <a:solidFill>
                            <a:schemeClr val="dk1"/>
                          </a:solidFill>
                          <a:effectLst/>
                          <a:highlight>
                            <a:srgbClr val="00FFFF"/>
                          </a:highlight>
                          <a:latin typeface="+mn-lt"/>
                          <a:ea typeface="+mn-ea"/>
                          <a:cs typeface="+mn-cs"/>
                        </a:rPr>
                        <a:t>RegistrationID}</a:t>
                      </a:r>
                      <a:r>
                        <a:rPr lang="fr-FR" sz="1200" b="0" i="1" kern="1200" dirty="0">
                          <a:solidFill>
                            <a:schemeClr val="dk1"/>
                          </a:solidFill>
                          <a:effectLst/>
                          <a:latin typeface="+mn-lt"/>
                          <a:ea typeface="+mn-ea"/>
                          <a:cs typeface="+mn-cs"/>
                        </a:rPr>
                        <a:t>/subjects</a:t>
                      </a:r>
                      <a:endParaRPr lang="fr-FR" sz="1200" kern="1200" dirty="0">
                        <a:solidFill>
                          <a:schemeClr val="dk1"/>
                        </a:solidFill>
                        <a:latin typeface="+mn-lt"/>
                        <a:ea typeface="+mn-ea"/>
                        <a:cs typeface="+mn-cs"/>
                      </a:endParaRPr>
                    </a:p>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 </a:t>
                      </a:r>
                      <a:r>
                        <a:rPr lang="fr-FR" sz="1200" kern="1200" dirty="0" err="1">
                          <a:solidFill>
                            <a:schemeClr val="dk1"/>
                          </a:solidFill>
                          <a:latin typeface="+mn-lt"/>
                          <a:ea typeface="+mn-ea"/>
                          <a:cs typeface="+mn-cs"/>
                        </a:rPr>
                        <a:t>verb</a:t>
                      </a:r>
                      <a:r>
                        <a:rPr lang="fr-FR" sz="1200" kern="1200" dirty="0">
                          <a:solidFill>
                            <a:schemeClr val="dk1"/>
                          </a:solidFill>
                          <a:latin typeface="+mn-lt"/>
                          <a:ea typeface="+mn-ea"/>
                          <a:cs typeface="+mn-cs"/>
                        </a:rPr>
                        <a:t> : PATCH</a:t>
                      </a:r>
                      <a:endParaRPr lang="en-GB" sz="1200" kern="1200" dirty="0">
                        <a:solidFill>
                          <a:schemeClr val="dk1"/>
                        </a:solidFill>
                        <a:latin typeface="+mn-lt"/>
                        <a:ea typeface="+mn-ea"/>
                        <a:cs typeface="+mn-cs"/>
                      </a:endParaRPr>
                    </a:p>
                  </a:txBody>
                  <a:tcPr anchor="ctr"/>
                </a:tc>
                <a:extLst>
                  <a:ext uri="{0D108BD9-81ED-4DB2-BD59-A6C34878D82A}">
                    <a16:rowId xmlns:a16="http://schemas.microsoft.com/office/drawing/2014/main" val="1840784833"/>
                  </a:ext>
                </a:extLst>
              </a:tr>
              <a:tr h="197559">
                <a:tc>
                  <a:txBody>
                    <a:bodyPr/>
                    <a:lstStyle/>
                    <a:p>
                      <a:pPr marL="0" algn="l" fontAlgn="b">
                        <a:spcBef>
                          <a:spcPts val="0"/>
                        </a:spcBef>
                        <a:spcAft>
                          <a:spcPts val="0"/>
                        </a:spcAft>
                      </a:pPr>
                      <a:r>
                        <a:rPr lang="en-US" sz="1100" b="0" i="0" kern="1200" dirty="0">
                          <a:solidFill>
                            <a:schemeClr val="dk1"/>
                          </a:solidFill>
                          <a:effectLst/>
                          <a:latin typeface="+mn-lt"/>
                          <a:ea typeface="+mn-ea"/>
                          <a:cs typeface="+mn-cs"/>
                        </a:rPr>
                        <a:t>Removal of company from the monitoring</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https://plus.dnb.com/v1/</a:t>
                      </a:r>
                      <a:r>
                        <a:rPr lang="fr-FR" sz="1200" b="1" kern="1200" dirty="0">
                          <a:solidFill>
                            <a:srgbClr val="ED7D31"/>
                          </a:solidFill>
                          <a:latin typeface="+mn-lt"/>
                          <a:ea typeface="+mn-ea"/>
                          <a:cs typeface="+mn-cs"/>
                        </a:rPr>
                        <a:t>monitoring/registrations</a:t>
                      </a:r>
                      <a:r>
                        <a:rPr lang="fr-FR" sz="1200" kern="1200" dirty="0">
                          <a:solidFill>
                            <a:schemeClr val="dk1"/>
                          </a:solidFill>
                          <a:latin typeface="+mn-lt"/>
                          <a:ea typeface="+mn-ea"/>
                          <a:cs typeface="+mn-cs"/>
                        </a:rPr>
                        <a:t>/</a:t>
                      </a:r>
                      <a:r>
                        <a:rPr lang="fr-FR" sz="1200" kern="1200" dirty="0">
                          <a:solidFill>
                            <a:schemeClr val="dk1"/>
                          </a:solidFill>
                          <a:highlight>
                            <a:srgbClr val="00FFFF"/>
                          </a:highlight>
                          <a:latin typeface="+mn-lt"/>
                          <a:ea typeface="+mn-ea"/>
                          <a:cs typeface="+mn-cs"/>
                        </a:rPr>
                        <a:t>{</a:t>
                      </a:r>
                      <a:r>
                        <a:rPr lang="fr-FR" sz="1200" b="0" i="1" kern="1200" dirty="0">
                          <a:solidFill>
                            <a:schemeClr val="dk1"/>
                          </a:solidFill>
                          <a:effectLst/>
                          <a:highlight>
                            <a:srgbClr val="00FFFF"/>
                          </a:highlight>
                          <a:latin typeface="+mn-lt"/>
                          <a:ea typeface="+mn-ea"/>
                          <a:cs typeface="+mn-cs"/>
                        </a:rPr>
                        <a:t>RegistrationID}</a:t>
                      </a:r>
                      <a:r>
                        <a:rPr lang="fr-FR" sz="1200" b="0" i="1" kern="1200" dirty="0">
                          <a:solidFill>
                            <a:schemeClr val="dk1"/>
                          </a:solidFill>
                          <a:effectLst/>
                          <a:latin typeface="+mn-lt"/>
                          <a:ea typeface="+mn-ea"/>
                          <a:cs typeface="+mn-cs"/>
                        </a:rPr>
                        <a:t>/subjects</a:t>
                      </a:r>
                      <a:endParaRPr lang="fr-FR" sz="1200" kern="1200" dirty="0">
                        <a:solidFill>
                          <a:schemeClr val="dk1"/>
                        </a:solidFill>
                        <a:latin typeface="+mn-lt"/>
                        <a:ea typeface="+mn-ea"/>
                        <a:cs typeface="+mn-cs"/>
                      </a:endParaRPr>
                    </a:p>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 </a:t>
                      </a:r>
                      <a:r>
                        <a:rPr lang="fr-FR" sz="1200" kern="1200" dirty="0" err="1">
                          <a:solidFill>
                            <a:schemeClr val="dk1"/>
                          </a:solidFill>
                          <a:latin typeface="+mn-lt"/>
                          <a:ea typeface="+mn-ea"/>
                          <a:cs typeface="+mn-cs"/>
                        </a:rPr>
                        <a:t>verb</a:t>
                      </a:r>
                      <a:r>
                        <a:rPr lang="fr-FR" sz="1200" kern="1200" dirty="0">
                          <a:solidFill>
                            <a:schemeClr val="dk1"/>
                          </a:solidFill>
                          <a:latin typeface="+mn-lt"/>
                          <a:ea typeface="+mn-ea"/>
                          <a:cs typeface="+mn-cs"/>
                        </a:rPr>
                        <a:t> : PATCH</a:t>
                      </a:r>
                      <a:endParaRPr lang="en-GB" sz="1200" kern="1200" dirty="0">
                        <a:solidFill>
                          <a:schemeClr val="dk1"/>
                        </a:solidFill>
                        <a:latin typeface="+mn-lt"/>
                        <a:ea typeface="+mn-ea"/>
                        <a:cs typeface="+mn-cs"/>
                      </a:endParaRPr>
                    </a:p>
                  </a:txBody>
                  <a:tcPr anchor="ctr"/>
                </a:tc>
                <a:extLst>
                  <a:ext uri="{0D108BD9-81ED-4DB2-BD59-A6C34878D82A}">
                    <a16:rowId xmlns:a16="http://schemas.microsoft.com/office/drawing/2014/main" val="85562778"/>
                  </a:ext>
                </a:extLst>
              </a:tr>
              <a:tr h="0">
                <a:tc gridSpan="2">
                  <a:txBody>
                    <a:bodyPr/>
                    <a:lstStyle/>
                    <a:p>
                      <a:pPr marL="0" marR="0" lvl="0" indent="0" algn="ctr" defTabSz="815919" rtl="0" eaLnBrk="1" fontAlgn="b" latinLnBrk="0" hangingPunct="1">
                        <a:lnSpc>
                          <a:spcPct val="100000"/>
                        </a:lnSpc>
                        <a:spcBef>
                          <a:spcPts val="0"/>
                        </a:spcBef>
                        <a:spcAft>
                          <a:spcPts val="0"/>
                        </a:spcAft>
                        <a:buClrTx/>
                        <a:buSzTx/>
                        <a:buFontTx/>
                        <a:buNone/>
                        <a:tabLst/>
                        <a:defRPr/>
                      </a:pPr>
                      <a:r>
                        <a:rPr lang="en-US" sz="1100" b="1" i="0" kern="1200" dirty="0">
                          <a:solidFill>
                            <a:schemeClr val="bg1"/>
                          </a:solidFill>
                          <a:effectLst/>
                          <a:latin typeface="+mn-lt"/>
                          <a:ea typeface="+mn-ea"/>
                          <a:cs typeface="+mn-cs"/>
                        </a:rPr>
                        <a:t>Add duns to the monitoring and Delete duns from the monitoring – duns by duns </a:t>
                      </a:r>
                      <a:r>
                        <a:rPr lang="en-US" sz="1100" b="1" i="0" kern="1200" dirty="0">
                          <a:solidFill>
                            <a:schemeClr val="bg1"/>
                          </a:solidFill>
                          <a:effectLst/>
                          <a:highlight>
                            <a:srgbClr val="000080"/>
                          </a:highlight>
                          <a:latin typeface="+mn-lt"/>
                          <a:ea typeface="+mn-ea"/>
                          <a:cs typeface="+mn-cs"/>
                        </a:rPr>
                        <a:t>(Scenario 2</a:t>
                      </a:r>
                      <a:r>
                        <a:rPr lang="en-US" sz="1100" b="1" i="0" kern="1200" dirty="0">
                          <a:solidFill>
                            <a:schemeClr val="bg1"/>
                          </a:solidFill>
                          <a:effectLst/>
                          <a:latin typeface="+mn-lt"/>
                          <a:ea typeface="+mn-ea"/>
                          <a:cs typeface="+mn-cs"/>
                        </a:rPr>
                        <a:t>)</a:t>
                      </a:r>
                    </a:p>
                  </a:txBody>
                  <a:tcPr marL="6350" marR="6350" marT="6350" marB="0" anchor="ctr">
                    <a:solidFill>
                      <a:schemeClr val="bg2">
                        <a:lumMod val="75000"/>
                      </a:schemeClr>
                    </a:solidFill>
                  </a:tcPr>
                </a:tc>
                <a:tc hMerge="1">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endParaRPr lang="fr-FR" sz="1200" dirty="0"/>
                    </a:p>
                  </a:txBody>
                  <a:tcPr anchor="ctr"/>
                </a:tc>
                <a:extLst>
                  <a:ext uri="{0D108BD9-81ED-4DB2-BD59-A6C34878D82A}">
                    <a16:rowId xmlns:a16="http://schemas.microsoft.com/office/drawing/2014/main" val="4127886478"/>
                  </a:ext>
                </a:extLst>
              </a:tr>
              <a:tr h="0">
                <a:tc>
                  <a:txBody>
                    <a:bodyPr/>
                    <a:lstStyle/>
                    <a:p>
                      <a:pPr marL="0" marR="0" lvl="0" indent="0" algn="l" defTabSz="815919" rtl="0" eaLnBrk="1" fontAlgn="b"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Add 1 company to the monitoring</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https://plus.dnb.com/v1/</a:t>
                      </a:r>
                      <a:r>
                        <a:rPr lang="fr-FR" sz="1200" b="1" kern="1200" dirty="0">
                          <a:solidFill>
                            <a:srgbClr val="ED7D31"/>
                          </a:solidFill>
                          <a:latin typeface="+mn-lt"/>
                          <a:ea typeface="+mn-ea"/>
                          <a:cs typeface="+mn-cs"/>
                        </a:rPr>
                        <a:t>monitoring/registrations</a:t>
                      </a:r>
                      <a:r>
                        <a:rPr lang="fr-FR" sz="1200" kern="1200" dirty="0">
                          <a:solidFill>
                            <a:schemeClr val="dk1"/>
                          </a:solidFill>
                          <a:latin typeface="+mn-lt"/>
                          <a:ea typeface="+mn-ea"/>
                          <a:cs typeface="+mn-cs"/>
                        </a:rPr>
                        <a:t>/</a:t>
                      </a:r>
                      <a:r>
                        <a:rPr lang="fr-FR" sz="1200" kern="1200" dirty="0">
                          <a:solidFill>
                            <a:schemeClr val="dk1"/>
                          </a:solidFill>
                          <a:highlight>
                            <a:srgbClr val="00FFFF"/>
                          </a:highlight>
                          <a:latin typeface="+mn-lt"/>
                          <a:ea typeface="+mn-ea"/>
                          <a:cs typeface="+mn-cs"/>
                        </a:rPr>
                        <a:t>{</a:t>
                      </a:r>
                      <a:r>
                        <a:rPr lang="fr-FR" sz="1200" b="0" i="1" kern="1200" dirty="0">
                          <a:solidFill>
                            <a:schemeClr val="dk1"/>
                          </a:solidFill>
                          <a:effectLst/>
                          <a:highlight>
                            <a:srgbClr val="00FFFF"/>
                          </a:highlight>
                          <a:latin typeface="+mn-lt"/>
                          <a:ea typeface="+mn-ea"/>
                          <a:cs typeface="+mn-cs"/>
                        </a:rPr>
                        <a:t>RegistrationID}</a:t>
                      </a:r>
                      <a:r>
                        <a:rPr lang="fr-FR" sz="1200" b="0" i="1" kern="1200" dirty="0">
                          <a:solidFill>
                            <a:schemeClr val="dk1"/>
                          </a:solidFill>
                          <a:effectLst/>
                          <a:latin typeface="+mn-lt"/>
                          <a:ea typeface="+mn-ea"/>
                          <a:cs typeface="+mn-cs"/>
                        </a:rPr>
                        <a:t>/</a:t>
                      </a:r>
                      <a:r>
                        <a:rPr lang="fr-FR" sz="1200" kern="1200" dirty="0">
                          <a:solidFill>
                            <a:schemeClr val="dk1"/>
                          </a:solidFill>
                          <a:latin typeface="+mn-lt"/>
                          <a:ea typeface="+mn-ea"/>
                          <a:cs typeface="+mn-cs"/>
                        </a:rPr>
                        <a:t>subjects/</a:t>
                      </a:r>
                      <a:r>
                        <a:rPr lang="fr-FR" sz="1200" kern="1200" dirty="0">
                          <a:solidFill>
                            <a:schemeClr val="dk1"/>
                          </a:solidFill>
                          <a:highlight>
                            <a:srgbClr val="00FFFF"/>
                          </a:highlight>
                          <a:latin typeface="+mn-lt"/>
                          <a:ea typeface="+mn-ea"/>
                          <a:cs typeface="+mn-cs"/>
                        </a:rPr>
                        <a:t>{</a:t>
                      </a:r>
                      <a:r>
                        <a:rPr lang="fr-FR" sz="1200" b="0" i="1" kern="1200" dirty="0">
                          <a:solidFill>
                            <a:schemeClr val="dk1"/>
                          </a:solidFill>
                          <a:effectLst/>
                          <a:highlight>
                            <a:srgbClr val="00FFFF"/>
                          </a:highlight>
                          <a:latin typeface="+mn-lt"/>
                          <a:ea typeface="+mn-ea"/>
                          <a:cs typeface="+mn-cs"/>
                        </a:rPr>
                        <a:t>subjectID}</a:t>
                      </a:r>
                      <a:r>
                        <a:rPr lang="fr-FR" sz="1200" kern="1200" dirty="0">
                          <a:solidFill>
                            <a:schemeClr val="dk1"/>
                          </a:solidFill>
                          <a:latin typeface="+mn-lt"/>
                          <a:ea typeface="+mn-ea"/>
                          <a:cs typeface="+mn-cs"/>
                        </a:rPr>
                        <a:t>/</a:t>
                      </a:r>
                      <a:endParaRPr lang="en-GB" sz="1200" kern="1200" dirty="0">
                        <a:solidFill>
                          <a:schemeClr val="dk1"/>
                        </a:solidFill>
                        <a:latin typeface="+mn-lt"/>
                        <a:ea typeface="+mn-ea"/>
                        <a:cs typeface="+mn-cs"/>
                      </a:endParaRPr>
                    </a:p>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 </a:t>
                      </a:r>
                      <a:r>
                        <a:rPr lang="fr-FR" sz="1200" kern="1200" dirty="0" err="1">
                          <a:solidFill>
                            <a:schemeClr val="dk1"/>
                          </a:solidFill>
                          <a:latin typeface="+mn-lt"/>
                          <a:ea typeface="+mn-ea"/>
                          <a:cs typeface="+mn-cs"/>
                        </a:rPr>
                        <a:t>verb</a:t>
                      </a:r>
                      <a:r>
                        <a:rPr lang="fr-FR" sz="1200" kern="1200" dirty="0">
                          <a:solidFill>
                            <a:schemeClr val="dk1"/>
                          </a:solidFill>
                          <a:latin typeface="+mn-lt"/>
                          <a:ea typeface="+mn-ea"/>
                          <a:cs typeface="+mn-cs"/>
                        </a:rPr>
                        <a:t> : POST</a:t>
                      </a:r>
                      <a:endParaRPr lang="en-GB" sz="1200" kern="1200" dirty="0">
                        <a:solidFill>
                          <a:schemeClr val="dk1"/>
                        </a:solidFill>
                        <a:latin typeface="+mn-lt"/>
                        <a:ea typeface="+mn-ea"/>
                        <a:cs typeface="+mn-cs"/>
                      </a:endParaRPr>
                    </a:p>
                  </a:txBody>
                  <a:tcPr marL="76200" marR="76200" marT="114300" marB="114300"/>
                </a:tc>
                <a:extLst>
                  <a:ext uri="{0D108BD9-81ED-4DB2-BD59-A6C34878D82A}">
                    <a16:rowId xmlns:a16="http://schemas.microsoft.com/office/drawing/2014/main" val="889478015"/>
                  </a:ext>
                </a:extLst>
              </a:tr>
              <a:tr h="0">
                <a:tc>
                  <a:txBody>
                    <a:bodyPr/>
                    <a:lstStyle/>
                    <a:p>
                      <a:pPr marL="0" marR="0" lvl="0" indent="0" algn="l" defTabSz="815919" rtl="0" eaLnBrk="1" fontAlgn="b"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Remove 1 company from the monitoring</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https://plus.dnb.com/v1/</a:t>
                      </a:r>
                      <a:r>
                        <a:rPr lang="fr-FR" sz="1200" b="1" kern="1200" dirty="0">
                          <a:solidFill>
                            <a:srgbClr val="ED7D31"/>
                          </a:solidFill>
                          <a:latin typeface="+mn-lt"/>
                          <a:ea typeface="+mn-ea"/>
                          <a:cs typeface="+mn-cs"/>
                        </a:rPr>
                        <a:t>monitoring/registrations</a:t>
                      </a:r>
                      <a:r>
                        <a:rPr lang="fr-FR" sz="1200" kern="1200" dirty="0">
                          <a:solidFill>
                            <a:schemeClr val="dk1"/>
                          </a:solidFill>
                          <a:latin typeface="+mn-lt"/>
                          <a:ea typeface="+mn-ea"/>
                          <a:cs typeface="+mn-cs"/>
                        </a:rPr>
                        <a:t>/</a:t>
                      </a:r>
                      <a:r>
                        <a:rPr lang="fr-FR" sz="1200" kern="1200" dirty="0">
                          <a:solidFill>
                            <a:schemeClr val="dk1"/>
                          </a:solidFill>
                          <a:highlight>
                            <a:srgbClr val="00FFFF"/>
                          </a:highlight>
                          <a:latin typeface="+mn-lt"/>
                          <a:ea typeface="+mn-ea"/>
                          <a:cs typeface="+mn-cs"/>
                        </a:rPr>
                        <a:t>{</a:t>
                      </a:r>
                      <a:r>
                        <a:rPr lang="fr-FR" sz="1200" b="0" i="1" kern="1200" dirty="0">
                          <a:solidFill>
                            <a:schemeClr val="dk1"/>
                          </a:solidFill>
                          <a:effectLst/>
                          <a:highlight>
                            <a:srgbClr val="00FFFF"/>
                          </a:highlight>
                          <a:latin typeface="+mn-lt"/>
                          <a:ea typeface="+mn-ea"/>
                          <a:cs typeface="+mn-cs"/>
                        </a:rPr>
                        <a:t>RegistrationID}</a:t>
                      </a:r>
                      <a:r>
                        <a:rPr lang="fr-FR" sz="1200" b="0" i="1" kern="1200" dirty="0">
                          <a:solidFill>
                            <a:schemeClr val="dk1"/>
                          </a:solidFill>
                          <a:effectLst/>
                          <a:latin typeface="+mn-lt"/>
                          <a:ea typeface="+mn-ea"/>
                          <a:cs typeface="+mn-cs"/>
                        </a:rPr>
                        <a:t>/</a:t>
                      </a:r>
                      <a:r>
                        <a:rPr lang="fr-FR" sz="1200" kern="1200" dirty="0">
                          <a:solidFill>
                            <a:schemeClr val="dk1"/>
                          </a:solidFill>
                          <a:latin typeface="+mn-lt"/>
                          <a:ea typeface="+mn-ea"/>
                          <a:cs typeface="+mn-cs"/>
                        </a:rPr>
                        <a:t>subjects/</a:t>
                      </a:r>
                      <a:r>
                        <a:rPr lang="fr-FR" sz="1200" kern="1200" dirty="0">
                          <a:solidFill>
                            <a:schemeClr val="dk1"/>
                          </a:solidFill>
                          <a:highlight>
                            <a:srgbClr val="00FFFF"/>
                          </a:highlight>
                          <a:latin typeface="+mn-lt"/>
                          <a:ea typeface="+mn-ea"/>
                          <a:cs typeface="+mn-cs"/>
                        </a:rPr>
                        <a:t>{</a:t>
                      </a:r>
                      <a:r>
                        <a:rPr lang="fr-FR" sz="1200" b="0" i="1" kern="1200" dirty="0">
                          <a:solidFill>
                            <a:schemeClr val="dk1"/>
                          </a:solidFill>
                          <a:effectLst/>
                          <a:highlight>
                            <a:srgbClr val="00FFFF"/>
                          </a:highlight>
                          <a:latin typeface="+mn-lt"/>
                          <a:ea typeface="+mn-ea"/>
                          <a:cs typeface="+mn-cs"/>
                        </a:rPr>
                        <a:t>sujectID}</a:t>
                      </a:r>
                      <a:r>
                        <a:rPr lang="fr-FR" sz="1200" kern="1200" dirty="0">
                          <a:solidFill>
                            <a:schemeClr val="dk1"/>
                          </a:solidFill>
                          <a:latin typeface="+mn-lt"/>
                          <a:ea typeface="+mn-ea"/>
                          <a:cs typeface="+mn-cs"/>
                        </a:rPr>
                        <a:t>/</a:t>
                      </a:r>
                      <a:endParaRPr lang="en-GB" sz="1200" kern="1200" dirty="0">
                        <a:solidFill>
                          <a:schemeClr val="dk1"/>
                        </a:solidFill>
                        <a:latin typeface="+mn-lt"/>
                        <a:ea typeface="+mn-ea"/>
                        <a:cs typeface="+mn-cs"/>
                      </a:endParaRPr>
                    </a:p>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 </a:t>
                      </a:r>
                      <a:r>
                        <a:rPr lang="fr-FR" sz="1200" kern="1200" dirty="0" err="1">
                          <a:solidFill>
                            <a:schemeClr val="dk1"/>
                          </a:solidFill>
                          <a:latin typeface="+mn-lt"/>
                          <a:ea typeface="+mn-ea"/>
                          <a:cs typeface="+mn-cs"/>
                        </a:rPr>
                        <a:t>verb</a:t>
                      </a:r>
                      <a:r>
                        <a:rPr lang="fr-FR" sz="1200" kern="1200" dirty="0">
                          <a:solidFill>
                            <a:schemeClr val="dk1"/>
                          </a:solidFill>
                          <a:latin typeface="+mn-lt"/>
                          <a:ea typeface="+mn-ea"/>
                          <a:cs typeface="+mn-cs"/>
                        </a:rPr>
                        <a:t> : DELETE</a:t>
                      </a:r>
                      <a:endParaRPr lang="fr-FR" sz="1200" dirty="0"/>
                    </a:p>
                  </a:txBody>
                  <a:tcPr anchor="ctr"/>
                </a:tc>
                <a:extLst>
                  <a:ext uri="{0D108BD9-81ED-4DB2-BD59-A6C34878D82A}">
                    <a16:rowId xmlns:a16="http://schemas.microsoft.com/office/drawing/2014/main" val="2695154217"/>
                  </a:ext>
                </a:extLst>
              </a:tr>
              <a:tr h="0">
                <a:tc gridSpan="2">
                  <a:txBody>
                    <a:bodyPr/>
                    <a:lstStyle/>
                    <a:p>
                      <a:pPr marL="0" algn="ctr" fontAlgn="b">
                        <a:spcBef>
                          <a:spcPts val="0"/>
                        </a:spcBef>
                        <a:spcAft>
                          <a:spcPts val="0"/>
                        </a:spcAft>
                      </a:pPr>
                      <a:r>
                        <a:rPr lang="en-US" sz="1100" b="1" i="0" kern="1200" dirty="0">
                          <a:solidFill>
                            <a:schemeClr val="bg1"/>
                          </a:solidFill>
                          <a:effectLst/>
                          <a:latin typeface="+mn-lt"/>
                          <a:ea typeface="+mn-ea"/>
                          <a:cs typeface="+mn-cs"/>
                        </a:rPr>
                        <a:t>Other APIS</a:t>
                      </a:r>
                    </a:p>
                  </a:txBody>
                  <a:tcPr marL="6350" marR="6350" marT="6350" marB="0" anchor="ctr">
                    <a:solidFill>
                      <a:schemeClr val="bg2">
                        <a:lumMod val="75000"/>
                      </a:schemeClr>
                    </a:solidFill>
                  </a:tcPr>
                </a:tc>
                <a:tc hMerge="1">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endParaRPr lang="fr-FR" sz="1200" dirty="0"/>
                    </a:p>
                  </a:txBody>
                  <a:tcPr anchor="ctr"/>
                </a:tc>
                <a:extLst>
                  <a:ext uri="{0D108BD9-81ED-4DB2-BD59-A6C34878D82A}">
                    <a16:rowId xmlns:a16="http://schemas.microsoft.com/office/drawing/2014/main" val="1354521873"/>
                  </a:ext>
                </a:extLst>
              </a:tr>
              <a:tr h="0">
                <a:tc>
                  <a:txBody>
                    <a:bodyPr/>
                    <a:lstStyle/>
                    <a:p>
                      <a:pPr marL="0" marR="0" lvl="0" indent="0" algn="l" defTabSz="815919" rtl="0" eaLnBrk="1" fontAlgn="b" latinLnBrk="0" hangingPunct="1">
                        <a:lnSpc>
                          <a:spcPct val="100000"/>
                        </a:lnSpc>
                        <a:spcBef>
                          <a:spcPts val="0"/>
                        </a:spcBef>
                        <a:spcAft>
                          <a:spcPts val="0"/>
                        </a:spcAft>
                        <a:buClrTx/>
                        <a:buSzTx/>
                        <a:buFontTx/>
                        <a:buNone/>
                        <a:tabLst/>
                        <a:defRPr/>
                      </a:pPr>
                      <a:r>
                        <a:rPr lang="en-US" sz="1100" dirty="0"/>
                        <a:t>To activate notifications delivery (once the SEED file is managed)</a:t>
                      </a:r>
                      <a:endParaRPr lang="fr-FR" sz="1100" b="0" i="0" kern="1200" dirty="0">
                        <a:solidFill>
                          <a:schemeClr val="dk1"/>
                        </a:solidFill>
                        <a:effectLst/>
                        <a:latin typeface="+mn-lt"/>
                        <a:ea typeface="+mn-ea"/>
                        <a:cs typeface="+mn-cs"/>
                      </a:endParaRP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https://plus.dnb.com/v1/</a:t>
                      </a:r>
                      <a:r>
                        <a:rPr lang="fr-FR" sz="1200" b="1" kern="1200" dirty="0">
                          <a:solidFill>
                            <a:srgbClr val="ED7D31"/>
                          </a:solidFill>
                          <a:latin typeface="+mn-lt"/>
                          <a:ea typeface="+mn-ea"/>
                          <a:cs typeface="+mn-cs"/>
                        </a:rPr>
                        <a:t>monitoring/registrations</a:t>
                      </a:r>
                      <a:r>
                        <a:rPr lang="fr-FR" sz="1200" kern="1200" dirty="0">
                          <a:solidFill>
                            <a:schemeClr val="dk1"/>
                          </a:solidFill>
                          <a:latin typeface="+mn-lt"/>
                          <a:ea typeface="+mn-ea"/>
                          <a:cs typeface="+mn-cs"/>
                        </a:rPr>
                        <a:t>/</a:t>
                      </a:r>
                      <a:r>
                        <a:rPr lang="fr-FR" sz="1200" kern="1200" dirty="0">
                          <a:solidFill>
                            <a:schemeClr val="dk1"/>
                          </a:solidFill>
                          <a:highlight>
                            <a:srgbClr val="00FFFF"/>
                          </a:highlight>
                          <a:latin typeface="+mn-lt"/>
                          <a:ea typeface="+mn-ea"/>
                          <a:cs typeface="+mn-cs"/>
                        </a:rPr>
                        <a:t>{</a:t>
                      </a:r>
                      <a:r>
                        <a:rPr lang="fr-FR" sz="1200" b="0" i="1" kern="1200" dirty="0">
                          <a:solidFill>
                            <a:schemeClr val="dk1"/>
                          </a:solidFill>
                          <a:effectLst/>
                          <a:highlight>
                            <a:srgbClr val="00FFFF"/>
                          </a:highlight>
                          <a:latin typeface="+mn-lt"/>
                          <a:ea typeface="+mn-ea"/>
                          <a:cs typeface="+mn-cs"/>
                        </a:rPr>
                        <a:t>RegistrationID}</a:t>
                      </a:r>
                      <a:r>
                        <a:rPr lang="fr-FR" sz="1200" kern="1200" dirty="0">
                          <a:solidFill>
                            <a:schemeClr val="dk1"/>
                          </a:solidFill>
                          <a:latin typeface="+mn-lt"/>
                          <a:ea typeface="+mn-ea"/>
                          <a:cs typeface="+mn-cs"/>
                        </a:rPr>
                        <a:t>/subjects</a:t>
                      </a:r>
                    </a:p>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 </a:t>
                      </a:r>
                      <a:r>
                        <a:rPr lang="fr-FR" sz="1200" kern="1200" dirty="0" err="1">
                          <a:solidFill>
                            <a:schemeClr val="dk1"/>
                          </a:solidFill>
                          <a:latin typeface="+mn-lt"/>
                          <a:ea typeface="+mn-ea"/>
                          <a:cs typeface="+mn-cs"/>
                        </a:rPr>
                        <a:t>verb</a:t>
                      </a:r>
                      <a:r>
                        <a:rPr lang="fr-FR" sz="1200" kern="1200" dirty="0">
                          <a:solidFill>
                            <a:schemeClr val="dk1"/>
                          </a:solidFill>
                          <a:latin typeface="+mn-lt"/>
                          <a:ea typeface="+mn-ea"/>
                          <a:cs typeface="+mn-cs"/>
                        </a:rPr>
                        <a:t> :  </a:t>
                      </a:r>
                      <a:r>
                        <a:rPr lang="fr-FR" sz="1200" b="0" i="0" kern="1200" dirty="0">
                          <a:solidFill>
                            <a:schemeClr val="dk1"/>
                          </a:solidFill>
                          <a:effectLst/>
                          <a:latin typeface="+mn-lt"/>
                          <a:ea typeface="+mn-ea"/>
                          <a:cs typeface="+mn-cs"/>
                        </a:rPr>
                        <a:t>DELETE </a:t>
                      </a:r>
                    </a:p>
                  </a:txBody>
                  <a:tcPr anchor="ctr"/>
                </a:tc>
                <a:extLst>
                  <a:ext uri="{0D108BD9-81ED-4DB2-BD59-A6C34878D82A}">
                    <a16:rowId xmlns:a16="http://schemas.microsoft.com/office/drawing/2014/main" val="3848837379"/>
                  </a:ext>
                </a:extLst>
              </a:tr>
              <a:tr h="0">
                <a:tc>
                  <a:txBody>
                    <a:bodyPr/>
                    <a:lstStyle/>
                    <a:p>
                      <a:pPr marL="0" algn="l" fontAlgn="b">
                        <a:spcBef>
                          <a:spcPts val="0"/>
                        </a:spcBef>
                        <a:spcAft>
                          <a:spcPts val="0"/>
                        </a:spcAft>
                      </a:pPr>
                      <a:r>
                        <a:rPr lang="en-US" sz="1100" b="0" i="0" kern="1200" dirty="0">
                          <a:solidFill>
                            <a:schemeClr val="dk1"/>
                          </a:solidFill>
                          <a:effectLst/>
                          <a:latin typeface="+mn-lt"/>
                          <a:ea typeface="+mn-ea"/>
                          <a:cs typeface="+mn-cs"/>
                        </a:rPr>
                        <a:t>Export List of Duns in Registration</a:t>
                      </a:r>
                    </a:p>
                    <a:p>
                      <a:pPr marL="0" algn="l" fontAlgn="b">
                        <a:spcBef>
                          <a:spcPts val="0"/>
                        </a:spcBef>
                        <a:spcAft>
                          <a:spcPts val="0"/>
                        </a:spcAft>
                      </a:pPr>
                      <a:r>
                        <a:rPr lang="en-US" sz="1100" b="0" i="0" kern="1200" dirty="0">
                          <a:solidFill>
                            <a:schemeClr val="dk1"/>
                          </a:solidFill>
                          <a:effectLst/>
                          <a:latin typeface="+mn-lt"/>
                          <a:ea typeface="+mn-ea"/>
                          <a:cs typeface="+mn-cs"/>
                        </a:rPr>
                        <a:t>(To check the list of duns under monitoring)</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https://plus.dnb.com/v1/</a:t>
                      </a:r>
                      <a:r>
                        <a:rPr lang="fr-FR" sz="1200" b="1" kern="1200" dirty="0">
                          <a:solidFill>
                            <a:srgbClr val="ED7D31"/>
                          </a:solidFill>
                          <a:latin typeface="+mn-lt"/>
                          <a:ea typeface="+mn-ea"/>
                          <a:cs typeface="+mn-cs"/>
                        </a:rPr>
                        <a:t>monitoring/registrations/export</a:t>
                      </a:r>
                      <a:r>
                        <a:rPr lang="fr-FR" sz="1200" kern="1200" dirty="0">
                          <a:solidFill>
                            <a:schemeClr val="dk1"/>
                          </a:solidFill>
                          <a:latin typeface="+mn-lt"/>
                          <a:ea typeface="+mn-ea"/>
                          <a:cs typeface="+mn-cs"/>
                        </a:rPr>
                        <a:t>/</a:t>
                      </a:r>
                      <a:r>
                        <a:rPr lang="fr-FR" sz="1200" kern="1200" dirty="0">
                          <a:solidFill>
                            <a:schemeClr val="dk1"/>
                          </a:solidFill>
                          <a:highlight>
                            <a:srgbClr val="00FFFF"/>
                          </a:highlight>
                          <a:latin typeface="+mn-lt"/>
                          <a:ea typeface="+mn-ea"/>
                          <a:cs typeface="+mn-cs"/>
                        </a:rPr>
                        <a:t>{</a:t>
                      </a:r>
                      <a:r>
                        <a:rPr lang="fr-FR" sz="1200" b="0" i="1" kern="1200" dirty="0">
                          <a:solidFill>
                            <a:schemeClr val="dk1"/>
                          </a:solidFill>
                          <a:effectLst/>
                          <a:highlight>
                            <a:srgbClr val="00FFFF"/>
                          </a:highlight>
                          <a:latin typeface="+mn-lt"/>
                          <a:ea typeface="+mn-ea"/>
                          <a:cs typeface="+mn-cs"/>
                        </a:rPr>
                        <a:t>RegistrationID}</a:t>
                      </a:r>
                      <a:r>
                        <a:rPr lang="fr-FR" sz="1200" kern="1200" dirty="0">
                          <a:solidFill>
                            <a:schemeClr val="dk1"/>
                          </a:solidFill>
                          <a:latin typeface="+mn-lt"/>
                          <a:ea typeface="+mn-ea"/>
                          <a:cs typeface="+mn-cs"/>
                        </a:rPr>
                        <a:t>/subjects</a:t>
                      </a:r>
                    </a:p>
                  </a:txBody>
                  <a:tcPr anchor="ctr"/>
                </a:tc>
                <a:extLst>
                  <a:ext uri="{0D108BD9-81ED-4DB2-BD59-A6C34878D82A}">
                    <a16:rowId xmlns:a16="http://schemas.microsoft.com/office/drawing/2014/main" val="3505569098"/>
                  </a:ext>
                </a:extLst>
              </a:tr>
              <a:tr h="0">
                <a:tc gridSpan="2">
                  <a:txBody>
                    <a:bodyPr/>
                    <a:lstStyle/>
                    <a:p>
                      <a:pPr marL="0" algn="ctr" fontAlgn="b">
                        <a:spcBef>
                          <a:spcPts val="0"/>
                        </a:spcBef>
                        <a:spcAft>
                          <a:spcPts val="0"/>
                        </a:spcAft>
                      </a:pPr>
                      <a:r>
                        <a:rPr lang="en-US" sz="1100" b="1" i="0" kern="1200" dirty="0">
                          <a:solidFill>
                            <a:schemeClr val="bg1"/>
                          </a:solidFill>
                          <a:effectLst/>
                          <a:latin typeface="+mn-lt"/>
                          <a:ea typeface="+mn-ea"/>
                          <a:cs typeface="+mn-cs"/>
                        </a:rPr>
                        <a:t>D&amp;B FTP</a:t>
                      </a:r>
                    </a:p>
                  </a:txBody>
                  <a:tcPr marL="6350" marR="6350" marT="6350" marB="0" anchor="ctr">
                    <a:solidFill>
                      <a:schemeClr val="bg2">
                        <a:lumMod val="75000"/>
                      </a:schemeClr>
                    </a:solidFill>
                  </a:tcPr>
                </a:tc>
                <a:tc hMerge="1">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endParaRPr lang="fr-FR" sz="1200" dirty="0"/>
                    </a:p>
                  </a:txBody>
                  <a:tcPr anchor="ctr"/>
                </a:tc>
                <a:extLst>
                  <a:ext uri="{0D108BD9-81ED-4DB2-BD59-A6C34878D82A}">
                    <a16:rowId xmlns:a16="http://schemas.microsoft.com/office/drawing/2014/main" val="4234107701"/>
                  </a:ext>
                </a:extLst>
              </a:tr>
              <a:tr h="0">
                <a:tc>
                  <a:txBody>
                    <a:bodyPr/>
                    <a:lstStyle/>
                    <a:p>
                      <a:pPr marL="0" algn="l" fontAlgn="b">
                        <a:spcBef>
                          <a:spcPts val="0"/>
                        </a:spcBef>
                        <a:spcAft>
                          <a:spcPts val="0"/>
                        </a:spcAft>
                      </a:pPr>
                      <a:r>
                        <a:rPr lang="en-US" sz="1100" b="0" i="0" kern="1200" dirty="0">
                          <a:solidFill>
                            <a:schemeClr val="dk1"/>
                          </a:solidFill>
                          <a:effectLst/>
                          <a:latin typeface="+mn-lt"/>
                          <a:ea typeface="+mn-ea"/>
                          <a:cs typeface="+mn-cs"/>
                        </a:rPr>
                        <a:t>Integration of data updates</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200" dirty="0"/>
                        <a:t>Download the files from the D&amp;B FTP</a:t>
                      </a:r>
                      <a:endParaRPr lang="fr-FR" sz="1200" dirty="0"/>
                    </a:p>
                  </a:txBody>
                  <a:tcPr anchor="ctr"/>
                </a:tc>
                <a:extLst>
                  <a:ext uri="{0D108BD9-81ED-4DB2-BD59-A6C34878D82A}">
                    <a16:rowId xmlns:a16="http://schemas.microsoft.com/office/drawing/2014/main" val="1733065235"/>
                  </a:ext>
                </a:extLst>
              </a:tr>
            </a:tbl>
          </a:graphicData>
        </a:graphic>
      </p:graphicFrame>
      <p:sp>
        <p:nvSpPr>
          <p:cNvPr id="2" name="ZoneTexte 1">
            <a:extLst>
              <a:ext uri="{FF2B5EF4-FFF2-40B4-BE49-F238E27FC236}">
                <a16:creationId xmlns:a16="http://schemas.microsoft.com/office/drawing/2014/main" id="{CE126245-6BDA-4C05-B755-FC2A0A2119E6}"/>
              </a:ext>
            </a:extLst>
          </p:cNvPr>
          <p:cNvSpPr txBox="1"/>
          <p:nvPr/>
        </p:nvSpPr>
        <p:spPr>
          <a:xfrm>
            <a:off x="138022" y="529477"/>
            <a:ext cx="10458346" cy="312073"/>
          </a:xfrm>
          <a:prstGeom prst="rect">
            <a:avLst/>
          </a:prstGeom>
          <a:noFill/>
        </p:spPr>
        <p:txBody>
          <a:bodyPr wrap="square" rtlCol="0">
            <a:spAutoFit/>
          </a:bodyPr>
          <a:lstStyle/>
          <a:p>
            <a:r>
              <a:rPr lang="fr-FR" b="1" dirty="0"/>
              <a:t>Documentation of all the monitoring APIs </a:t>
            </a:r>
            <a:r>
              <a:rPr lang="fr-FR" dirty="0"/>
              <a:t>: https://directplus.documentation.dnb.com/html/pages/MonitoringAPIs.html</a:t>
            </a:r>
          </a:p>
        </p:txBody>
      </p:sp>
      <p:sp>
        <p:nvSpPr>
          <p:cNvPr id="6" name="Titre 2">
            <a:extLst>
              <a:ext uri="{FF2B5EF4-FFF2-40B4-BE49-F238E27FC236}">
                <a16:creationId xmlns:a16="http://schemas.microsoft.com/office/drawing/2014/main" id="{998E2FC7-DDCE-4DC8-BB13-BDA926DE9E7A}"/>
              </a:ext>
            </a:extLst>
          </p:cNvPr>
          <p:cNvSpPr>
            <a:spLocks noGrp="1"/>
          </p:cNvSpPr>
          <p:nvPr>
            <p:ph type="title"/>
          </p:nvPr>
        </p:nvSpPr>
        <p:spPr>
          <a:xfrm>
            <a:off x="138022" y="0"/>
            <a:ext cx="9791224" cy="551424"/>
          </a:xfrm>
        </p:spPr>
        <p:txBody>
          <a:bodyPr>
            <a:normAutofit/>
          </a:bodyPr>
          <a:lstStyle/>
          <a:p>
            <a:r>
              <a:rPr lang="fr-FR" sz="2700" b="1" dirty="0">
                <a:solidFill>
                  <a:srgbClr val="42C1C6"/>
                </a:solidFill>
                <a:latin typeface="Century Gothic" panose="020B0502020202020204" pitchFamily="34" charset="0"/>
                <a:cs typeface="Arial" panose="020B0604020202020204" pitchFamily="34" charset="0"/>
              </a:rPr>
              <a:t>2a/ Monitoring APIs – List of main Apis (06/05/2022)</a:t>
            </a:r>
            <a:endParaRPr lang="fr-FR" sz="2700" dirty="0"/>
          </a:p>
        </p:txBody>
      </p:sp>
      <p:sp>
        <p:nvSpPr>
          <p:cNvPr id="7" name="Rectangle : coins arrondis 6">
            <a:extLst>
              <a:ext uri="{FF2B5EF4-FFF2-40B4-BE49-F238E27FC236}">
                <a16:creationId xmlns:a16="http://schemas.microsoft.com/office/drawing/2014/main" id="{E76C7585-57D6-4D9D-14C4-AEA4EB55D659}"/>
              </a:ext>
            </a:extLst>
          </p:cNvPr>
          <p:cNvSpPr/>
          <p:nvPr/>
        </p:nvSpPr>
        <p:spPr>
          <a:xfrm>
            <a:off x="9419968" y="333767"/>
            <a:ext cx="1321148" cy="559839"/>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subject=duns</a:t>
            </a:r>
          </a:p>
        </p:txBody>
      </p:sp>
    </p:spTree>
    <p:extLst>
      <p:ext uri="{BB962C8B-B14F-4D97-AF65-F5344CB8AC3E}">
        <p14:creationId xmlns:p14="http://schemas.microsoft.com/office/powerpoint/2010/main" val="3613072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9791224" cy="551424"/>
          </a:xfrm>
        </p:spPr>
        <p:txBody>
          <a:bodyPr>
            <a:normAutofit/>
          </a:bodyPr>
          <a:lstStyle/>
          <a:p>
            <a:r>
              <a:rPr lang="en-US" sz="2700" b="1" dirty="0">
                <a:solidFill>
                  <a:srgbClr val="42C1C6"/>
                </a:solidFill>
                <a:latin typeface="Century Gothic" panose="020B0502020202020204" pitchFamily="34" charset="0"/>
                <a:cs typeface="Arial" panose="020B0604020202020204" pitchFamily="34" charset="0"/>
              </a:rPr>
              <a:t>2b/ Monitoring APIs – Activate the monitoring</a:t>
            </a:r>
            <a:endParaRPr lang="en-US" dirty="0"/>
          </a:p>
        </p:txBody>
      </p:sp>
      <p:sp>
        <p:nvSpPr>
          <p:cNvPr id="37" name="ZoneTexte 36">
            <a:extLst>
              <a:ext uri="{FF2B5EF4-FFF2-40B4-BE49-F238E27FC236}">
                <a16:creationId xmlns:a16="http://schemas.microsoft.com/office/drawing/2014/main" id="{EDE81307-E0B2-42E5-8FA2-460A84257F4F}"/>
              </a:ext>
            </a:extLst>
          </p:cNvPr>
          <p:cNvSpPr txBox="1"/>
          <p:nvPr/>
        </p:nvSpPr>
        <p:spPr>
          <a:xfrm>
            <a:off x="183282" y="500057"/>
            <a:ext cx="10413961" cy="830997"/>
          </a:xfrm>
          <a:prstGeom prst="rect">
            <a:avLst/>
          </a:prstGeom>
          <a:noFill/>
        </p:spPr>
        <p:txBody>
          <a:bodyPr wrap="square" rtlCol="0">
            <a:spAutoFit/>
          </a:bodyPr>
          <a:lstStyle/>
          <a:p>
            <a:r>
              <a:rPr lang="fr-FR" sz="1200" b="1" dirty="0" err="1"/>
              <a:t>Purpose</a:t>
            </a:r>
            <a:r>
              <a:rPr lang="fr-FR" sz="1200" dirty="0"/>
              <a:t> : </a:t>
            </a:r>
            <a:r>
              <a:rPr lang="en-US" sz="1200" dirty="0"/>
              <a:t>Once the Registration has been created and the SEED provided, the client has 1 month to manage the SEED file and activate the Registration monitoring with this APIs.</a:t>
            </a:r>
          </a:p>
          <a:p>
            <a:endParaRPr lang="en-US" sz="1200" dirty="0"/>
          </a:p>
          <a:p>
            <a:r>
              <a:rPr lang="fr-FR" sz="1200" b="1" dirty="0" err="1"/>
              <a:t>Detailed</a:t>
            </a:r>
            <a:r>
              <a:rPr lang="fr-FR" sz="1200" b="1" dirty="0"/>
              <a:t> documentation</a:t>
            </a:r>
            <a:r>
              <a:rPr lang="fr-FR" sz="1200" dirty="0"/>
              <a:t>: </a:t>
            </a:r>
            <a:r>
              <a:rPr lang="fr-FR" sz="1200" dirty="0">
                <a:hlinkClick r:id="rId3"/>
              </a:rPr>
              <a:t>https://directplus.documentation.dnb.com/openAPI.html?apiID=monSuppressNotifications</a:t>
            </a:r>
            <a:endParaRPr lang="fr-FR" sz="1200" dirty="0"/>
          </a:p>
        </p:txBody>
      </p:sp>
      <p:pic>
        <p:nvPicPr>
          <p:cNvPr id="2" name="Image 1">
            <a:extLst>
              <a:ext uri="{FF2B5EF4-FFF2-40B4-BE49-F238E27FC236}">
                <a16:creationId xmlns:a16="http://schemas.microsoft.com/office/drawing/2014/main" id="{BD91EBB3-8394-477D-A496-EB756C4FDF96}"/>
              </a:ext>
            </a:extLst>
          </p:cNvPr>
          <p:cNvPicPr>
            <a:picLocks noChangeAspect="1"/>
          </p:cNvPicPr>
          <p:nvPr/>
        </p:nvPicPr>
        <p:blipFill>
          <a:blip r:embed="rId4"/>
          <a:stretch>
            <a:fillRect/>
          </a:stretch>
        </p:blipFill>
        <p:spPr>
          <a:xfrm>
            <a:off x="183282" y="1407393"/>
            <a:ext cx="10523617" cy="3412279"/>
          </a:xfrm>
          <a:prstGeom prst="rect">
            <a:avLst/>
          </a:prstGeom>
        </p:spPr>
      </p:pic>
      <p:sp>
        <p:nvSpPr>
          <p:cNvPr id="4" name="Rectangle 3">
            <a:extLst>
              <a:ext uri="{FF2B5EF4-FFF2-40B4-BE49-F238E27FC236}">
                <a16:creationId xmlns:a16="http://schemas.microsoft.com/office/drawing/2014/main" id="{379F9117-097E-4BEF-A5F2-42B38079CE6E}"/>
              </a:ext>
            </a:extLst>
          </p:cNvPr>
          <p:cNvSpPr/>
          <p:nvPr/>
        </p:nvSpPr>
        <p:spPr>
          <a:xfrm>
            <a:off x="7098960" y="1894799"/>
            <a:ext cx="1221898" cy="905933"/>
          </a:xfrm>
          <a:prstGeom prst="rect">
            <a:avLst/>
          </a:prstGeom>
          <a:noFill/>
          <a:ln w="3810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2EF7DDF9-C43B-438E-8CF8-A3D887E293AE}"/>
              </a:ext>
            </a:extLst>
          </p:cNvPr>
          <p:cNvSpPr txBox="1"/>
          <p:nvPr/>
        </p:nvSpPr>
        <p:spPr>
          <a:xfrm>
            <a:off x="972054" y="5228575"/>
            <a:ext cx="8172878" cy="312073"/>
          </a:xfrm>
          <a:prstGeom prst="rect">
            <a:avLst/>
          </a:prstGeom>
          <a:noFill/>
        </p:spPr>
        <p:txBody>
          <a:bodyPr wrap="none" rtlCol="0">
            <a:spAutoFit/>
          </a:bodyPr>
          <a:lstStyle/>
          <a:p>
            <a:r>
              <a:rPr lang="en-US" dirty="0"/>
              <a:t>Once this method is executed, we will be able to retrieve the notifications made since the creation of SEED. </a:t>
            </a:r>
            <a:endParaRPr lang="fr-FR" dirty="0"/>
          </a:p>
        </p:txBody>
      </p:sp>
      <p:sp>
        <p:nvSpPr>
          <p:cNvPr id="6" name="Rectangle 5">
            <a:extLst>
              <a:ext uri="{FF2B5EF4-FFF2-40B4-BE49-F238E27FC236}">
                <a16:creationId xmlns:a16="http://schemas.microsoft.com/office/drawing/2014/main" id="{AE9AE60C-6D95-4D01-8F9E-109122559BCD}"/>
              </a:ext>
            </a:extLst>
          </p:cNvPr>
          <p:cNvSpPr/>
          <p:nvPr/>
        </p:nvSpPr>
        <p:spPr>
          <a:xfrm>
            <a:off x="1945895" y="4896012"/>
            <a:ext cx="5764014" cy="338554"/>
          </a:xfrm>
          <a:prstGeom prst="rect">
            <a:avLst/>
          </a:prstGeom>
        </p:spPr>
        <p:txBody>
          <a:bodyPr wrap="none">
            <a:spAutoFit/>
          </a:bodyPr>
          <a:lstStyle/>
          <a:p>
            <a:r>
              <a:rPr lang="fr-FR" b="1" dirty="0">
                <a:highlight>
                  <a:srgbClr val="FF9933"/>
                </a:highlight>
              </a:rPr>
              <a:t>DELETE /v1/monitoring/registrations/</a:t>
            </a:r>
            <a:r>
              <a:rPr lang="fr-FR" sz="1600" dirty="0">
                <a:highlight>
                  <a:srgbClr val="FF9933"/>
                </a:highlight>
              </a:rPr>
              <a:t> </a:t>
            </a:r>
            <a:r>
              <a:rPr lang="fr-FR" sz="1600" dirty="0" err="1">
                <a:highlight>
                  <a:srgbClr val="00FFFF"/>
                </a:highlight>
              </a:rPr>
              <a:t>Registration_reference</a:t>
            </a:r>
            <a:r>
              <a:rPr lang="fr-FR" b="1" dirty="0">
                <a:highlight>
                  <a:srgbClr val="FF9933"/>
                </a:highlight>
              </a:rPr>
              <a:t>/</a:t>
            </a:r>
            <a:r>
              <a:rPr lang="fr-FR" b="1" dirty="0" err="1">
                <a:highlight>
                  <a:srgbClr val="FF9933"/>
                </a:highlight>
              </a:rPr>
              <a:t>suppress</a:t>
            </a:r>
            <a:endParaRPr lang="fr-FR" b="1" dirty="0">
              <a:highlight>
                <a:srgbClr val="FF9933"/>
              </a:highlight>
            </a:endParaRPr>
          </a:p>
        </p:txBody>
      </p:sp>
    </p:spTree>
    <p:extLst>
      <p:ext uri="{BB962C8B-B14F-4D97-AF65-F5344CB8AC3E}">
        <p14:creationId xmlns:p14="http://schemas.microsoft.com/office/powerpoint/2010/main" val="37829973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 coins arrondis 75">
            <a:extLst>
              <a:ext uri="{FF2B5EF4-FFF2-40B4-BE49-F238E27FC236}">
                <a16:creationId xmlns:a16="http://schemas.microsoft.com/office/drawing/2014/main" id="{216D161A-A60A-4DD2-B27C-F4B60E9B346A}"/>
              </a:ext>
            </a:extLst>
          </p:cNvPr>
          <p:cNvSpPr/>
          <p:nvPr/>
        </p:nvSpPr>
        <p:spPr>
          <a:xfrm>
            <a:off x="99285" y="1336878"/>
            <a:ext cx="10396642" cy="383528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7" name="Connecteur droit 46">
            <a:extLst>
              <a:ext uri="{FF2B5EF4-FFF2-40B4-BE49-F238E27FC236}">
                <a16:creationId xmlns:a16="http://schemas.microsoft.com/office/drawing/2014/main" id="{3B43C3C7-BEF5-462A-B805-4EC63DD89ECF}"/>
              </a:ext>
            </a:extLst>
          </p:cNvPr>
          <p:cNvCxnSpPr/>
          <p:nvPr/>
        </p:nvCxnSpPr>
        <p:spPr>
          <a:xfrm>
            <a:off x="855677" y="1831796"/>
            <a:ext cx="111573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re 2"/>
          <p:cNvSpPr>
            <a:spLocks noGrp="1"/>
          </p:cNvSpPr>
          <p:nvPr>
            <p:ph type="title"/>
          </p:nvPr>
        </p:nvSpPr>
        <p:spPr>
          <a:xfrm>
            <a:off x="0" y="0"/>
            <a:ext cx="9791224" cy="551424"/>
          </a:xfrm>
        </p:spPr>
        <p:txBody>
          <a:bodyPr>
            <a:normAutofit/>
          </a:bodyPr>
          <a:lstStyle/>
          <a:p>
            <a:r>
              <a:rPr lang="fr-FR" sz="2700" b="1" dirty="0">
                <a:solidFill>
                  <a:srgbClr val="42C1C6"/>
                </a:solidFill>
                <a:latin typeface="Century Gothic" panose="020B0502020202020204" pitchFamily="34" charset="0"/>
                <a:cs typeface="Arial" panose="020B0604020202020204" pitchFamily="34" charset="0"/>
              </a:rPr>
              <a:t>2c/ Monitoring process – </a:t>
            </a:r>
            <a:r>
              <a:rPr lang="fr-FR" sz="2700" b="1" dirty="0" err="1">
                <a:solidFill>
                  <a:srgbClr val="42C1C6"/>
                </a:solidFill>
                <a:latin typeface="Century Gothic" panose="020B0502020202020204" pitchFamily="34" charset="0"/>
                <a:cs typeface="Arial" panose="020B0604020202020204" pitchFamily="34" charset="0"/>
              </a:rPr>
              <a:t>Add</a:t>
            </a:r>
            <a:r>
              <a:rPr lang="fr-FR" sz="2700" b="1" dirty="0">
                <a:solidFill>
                  <a:srgbClr val="42C1C6"/>
                </a:solidFill>
                <a:latin typeface="Century Gothic" panose="020B0502020202020204" pitchFamily="34" charset="0"/>
                <a:cs typeface="Arial" panose="020B0604020202020204" pitchFamily="34" charset="0"/>
              </a:rPr>
              <a:t> DUNS to the monitoring</a:t>
            </a:r>
            <a:endParaRPr lang="fr-FR" dirty="0"/>
          </a:p>
        </p:txBody>
      </p:sp>
      <p:sp>
        <p:nvSpPr>
          <p:cNvPr id="37" name="ZoneTexte 36">
            <a:extLst>
              <a:ext uri="{FF2B5EF4-FFF2-40B4-BE49-F238E27FC236}">
                <a16:creationId xmlns:a16="http://schemas.microsoft.com/office/drawing/2014/main" id="{E878DF36-EC96-4E5C-B2DC-7731C8222748}"/>
              </a:ext>
            </a:extLst>
          </p:cNvPr>
          <p:cNvSpPr txBox="1"/>
          <p:nvPr/>
        </p:nvSpPr>
        <p:spPr>
          <a:xfrm>
            <a:off x="251320" y="477563"/>
            <a:ext cx="6405023" cy="830997"/>
          </a:xfrm>
          <a:prstGeom prst="rect">
            <a:avLst/>
          </a:prstGeom>
          <a:noFill/>
        </p:spPr>
        <p:txBody>
          <a:bodyPr wrap="none" rtlCol="0">
            <a:spAutoFit/>
          </a:bodyPr>
          <a:lstStyle/>
          <a:p>
            <a:r>
              <a:rPr lang="fr-FR" sz="1200" b="1" dirty="0" err="1"/>
              <a:t>Purpose</a:t>
            </a:r>
            <a:r>
              <a:rPr lang="fr-FR" sz="1200" dirty="0"/>
              <a:t> : </a:t>
            </a:r>
            <a:r>
              <a:rPr lang="fr-FR" sz="1200" dirty="0" err="1"/>
              <a:t>Add</a:t>
            </a:r>
            <a:r>
              <a:rPr lang="fr-FR" sz="1200" dirty="0"/>
              <a:t> a </a:t>
            </a:r>
            <a:r>
              <a:rPr lang="fr-FR" sz="1200" dirty="0" err="1"/>
              <a:t>list</a:t>
            </a:r>
            <a:r>
              <a:rPr lang="fr-FR" sz="1200" dirty="0"/>
              <a:t> of </a:t>
            </a:r>
            <a:r>
              <a:rPr lang="fr-FR" sz="1200" dirty="0" err="1"/>
              <a:t>duns</a:t>
            </a:r>
            <a:r>
              <a:rPr lang="fr-FR" sz="1200" dirty="0"/>
              <a:t> or a Single Duns to the monitoring</a:t>
            </a:r>
          </a:p>
          <a:p>
            <a:r>
              <a:rPr lang="fr-FR" sz="1200" b="1" dirty="0" err="1"/>
              <a:t>Detailed</a:t>
            </a:r>
            <a:r>
              <a:rPr lang="fr-FR" sz="1200" b="1" dirty="0"/>
              <a:t> documentation</a:t>
            </a:r>
            <a:r>
              <a:rPr lang="fr-FR" sz="1200" dirty="0"/>
              <a:t>: </a:t>
            </a:r>
          </a:p>
          <a:p>
            <a:r>
              <a:rPr lang="fr-FR" sz="1200" dirty="0">
                <a:hlinkClick r:id="rId3"/>
              </a:rPr>
              <a:t>https://directplus.documentation.dnb/openAPI.html?apiID=monAddSubjectsToRegistration</a:t>
            </a:r>
            <a:endParaRPr lang="fr-FR" sz="1200" u="sng" dirty="0"/>
          </a:p>
          <a:p>
            <a:r>
              <a:rPr lang="fr-FR" sz="1200" dirty="0">
                <a:hlinkClick r:id="rId4"/>
              </a:rPr>
              <a:t>https://directplus.documentation.dnb/openAPI.html?apiID=monAddSingleSubjectToRegistration</a:t>
            </a:r>
            <a:r>
              <a:rPr lang="fr-FR" sz="1200" dirty="0"/>
              <a:t>      </a:t>
            </a:r>
          </a:p>
        </p:txBody>
      </p:sp>
      <p:pic>
        <p:nvPicPr>
          <p:cNvPr id="14" name="Image 13">
            <a:extLst>
              <a:ext uri="{FF2B5EF4-FFF2-40B4-BE49-F238E27FC236}">
                <a16:creationId xmlns:a16="http://schemas.microsoft.com/office/drawing/2014/main" id="{8DF6DF3F-388E-4BDF-BD37-A3CBE7C104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320" y="1670479"/>
            <a:ext cx="1139011" cy="1139011"/>
          </a:xfrm>
          <a:prstGeom prst="rect">
            <a:avLst/>
          </a:prstGeom>
        </p:spPr>
      </p:pic>
      <p:sp>
        <p:nvSpPr>
          <p:cNvPr id="23" name="ZoneTexte 22">
            <a:extLst>
              <a:ext uri="{FF2B5EF4-FFF2-40B4-BE49-F238E27FC236}">
                <a16:creationId xmlns:a16="http://schemas.microsoft.com/office/drawing/2014/main" id="{42A37E85-DFBC-4838-8DDB-2CF8BAED736E}"/>
              </a:ext>
            </a:extLst>
          </p:cNvPr>
          <p:cNvSpPr txBox="1"/>
          <p:nvPr/>
        </p:nvSpPr>
        <p:spPr>
          <a:xfrm>
            <a:off x="1138913" y="1517888"/>
            <a:ext cx="6617151" cy="276999"/>
          </a:xfrm>
          <a:prstGeom prst="rect">
            <a:avLst/>
          </a:prstGeom>
          <a:noFill/>
        </p:spPr>
        <p:txBody>
          <a:bodyPr wrap="square" rtlCol="0">
            <a:spAutoFit/>
          </a:bodyPr>
          <a:lstStyle/>
          <a:p>
            <a:r>
              <a:rPr lang="fr-FR" sz="1200" dirty="0"/>
              <a:t>1- </a:t>
            </a:r>
            <a:r>
              <a:rPr lang="fr-FR" sz="1200" dirty="0" err="1"/>
              <a:t>Generate</a:t>
            </a:r>
            <a:r>
              <a:rPr lang="fr-FR" sz="1200" dirty="0"/>
              <a:t> a file of Duns </a:t>
            </a:r>
            <a:r>
              <a:rPr lang="fr-FR" sz="1200" dirty="0" err="1"/>
              <a:t>that</a:t>
            </a:r>
            <a:r>
              <a:rPr lang="fr-FR" sz="1200" dirty="0"/>
              <a:t> </a:t>
            </a:r>
            <a:r>
              <a:rPr lang="fr-FR" sz="1200" dirty="0" err="1"/>
              <a:t>still</a:t>
            </a:r>
            <a:r>
              <a:rPr lang="fr-FR" sz="1200" dirty="0"/>
              <a:t> </a:t>
            </a:r>
            <a:r>
              <a:rPr lang="fr-FR" sz="1200" dirty="0" err="1"/>
              <a:t>aren’t</a:t>
            </a:r>
            <a:r>
              <a:rPr lang="fr-FR" sz="1200" dirty="0"/>
              <a:t> </a:t>
            </a:r>
            <a:r>
              <a:rPr lang="fr-FR" sz="1200" dirty="0" err="1"/>
              <a:t>under</a:t>
            </a:r>
            <a:r>
              <a:rPr lang="fr-FR" sz="1200" dirty="0"/>
              <a:t> monitoring (for </a:t>
            </a:r>
            <a:r>
              <a:rPr lang="fr-FR" sz="1200" dirty="0">
                <a:solidFill>
                  <a:schemeClr val="bg1"/>
                </a:solidFill>
                <a:highlight>
                  <a:srgbClr val="000080"/>
                </a:highlight>
              </a:rPr>
              <a:t>scenario 1</a:t>
            </a:r>
            <a:r>
              <a:rPr lang="fr-FR" sz="1200" dirty="0"/>
              <a:t>)</a:t>
            </a:r>
          </a:p>
        </p:txBody>
      </p:sp>
      <p:pic>
        <p:nvPicPr>
          <p:cNvPr id="29" name="Image 28" descr="Une image contenant horloge, dessin&#10;&#10;Description générée automatiquement">
            <a:extLst>
              <a:ext uri="{FF2B5EF4-FFF2-40B4-BE49-F238E27FC236}">
                <a16:creationId xmlns:a16="http://schemas.microsoft.com/office/drawing/2014/main" id="{DCAA7643-464D-45D6-A3A6-4E10F8E0032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4688" y="1772341"/>
            <a:ext cx="286560" cy="286560"/>
          </a:xfrm>
          <a:prstGeom prst="rect">
            <a:avLst/>
          </a:prstGeom>
        </p:spPr>
      </p:pic>
      <p:cxnSp>
        <p:nvCxnSpPr>
          <p:cNvPr id="38" name="Connecteur droit 37">
            <a:extLst>
              <a:ext uri="{FF2B5EF4-FFF2-40B4-BE49-F238E27FC236}">
                <a16:creationId xmlns:a16="http://schemas.microsoft.com/office/drawing/2014/main" id="{623AB7D1-B296-4602-97BC-8B14ED8E30D4}"/>
              </a:ext>
            </a:extLst>
          </p:cNvPr>
          <p:cNvCxnSpPr>
            <a:cxnSpLocks/>
          </p:cNvCxnSpPr>
          <p:nvPr/>
        </p:nvCxnSpPr>
        <p:spPr>
          <a:xfrm>
            <a:off x="1971413" y="1831796"/>
            <a:ext cx="0" cy="225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92B1B072-8567-4194-8868-71FE08A5C87A}"/>
              </a:ext>
            </a:extLst>
          </p:cNvPr>
          <p:cNvCxnSpPr/>
          <p:nvPr/>
        </p:nvCxnSpPr>
        <p:spPr>
          <a:xfrm flipH="1">
            <a:off x="1220819" y="2057400"/>
            <a:ext cx="737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0247DD4E-A2F6-4AD8-8AC9-906B83A224BC}"/>
              </a:ext>
            </a:extLst>
          </p:cNvPr>
          <p:cNvCxnSpPr/>
          <p:nvPr/>
        </p:nvCxnSpPr>
        <p:spPr>
          <a:xfrm>
            <a:off x="1589606" y="2905079"/>
            <a:ext cx="74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D4B0621B-6EBA-4902-80CB-5C9D6807C886}"/>
              </a:ext>
            </a:extLst>
          </p:cNvPr>
          <p:cNvSpPr/>
          <p:nvPr/>
        </p:nvSpPr>
        <p:spPr>
          <a:xfrm>
            <a:off x="1475823" y="2449481"/>
            <a:ext cx="8047282" cy="461665"/>
          </a:xfrm>
          <a:prstGeom prst="rect">
            <a:avLst/>
          </a:prstGeom>
        </p:spPr>
        <p:txBody>
          <a:bodyPr wrap="square">
            <a:spAutoFit/>
          </a:bodyPr>
          <a:lstStyle/>
          <a:p>
            <a:r>
              <a:rPr lang="fr-FR" sz="1200" dirty="0"/>
              <a:t>2 (</a:t>
            </a:r>
            <a:r>
              <a:rPr lang="fr-FR" sz="1200" dirty="0">
                <a:solidFill>
                  <a:schemeClr val="bg1"/>
                </a:solidFill>
                <a:highlight>
                  <a:srgbClr val="000080"/>
                </a:highlight>
              </a:rPr>
              <a:t>Scenario 1 </a:t>
            </a:r>
            <a:r>
              <a:rPr lang="fr-FR" sz="1200" dirty="0"/>
              <a:t>– </a:t>
            </a:r>
            <a:r>
              <a:rPr lang="fr-FR" sz="1200" dirty="0" err="1"/>
              <a:t>Add</a:t>
            </a:r>
            <a:r>
              <a:rPr lang="fr-FR" sz="1200" dirty="0"/>
              <a:t> a </a:t>
            </a:r>
            <a:r>
              <a:rPr lang="fr-FR" sz="1200" dirty="0" err="1"/>
              <a:t>list</a:t>
            </a:r>
            <a:r>
              <a:rPr lang="fr-FR" sz="1200" dirty="0"/>
              <a:t> of </a:t>
            </a:r>
            <a:r>
              <a:rPr lang="fr-FR" sz="1200" dirty="0" err="1"/>
              <a:t>duns</a:t>
            </a:r>
            <a:r>
              <a:rPr lang="fr-FR" sz="1200" dirty="0"/>
              <a:t> to the monitoring)- Call the </a:t>
            </a:r>
            <a:r>
              <a:rPr lang="fr-FR" sz="1200" dirty="0" err="1"/>
              <a:t>method</a:t>
            </a:r>
            <a:r>
              <a:rPr lang="fr-FR" sz="1200" dirty="0"/>
              <a:t> (POST) </a:t>
            </a:r>
            <a:r>
              <a:rPr lang="fr-FR" sz="1200" b="1" dirty="0"/>
              <a:t>https://plus.dnb.com/v1/monitoring/registrations/</a:t>
            </a:r>
            <a:r>
              <a:rPr lang="fr-FR" sz="1200" dirty="0">
                <a:highlight>
                  <a:srgbClr val="00FFFF"/>
                </a:highlight>
              </a:rPr>
              <a:t>Registration_reference</a:t>
            </a:r>
            <a:r>
              <a:rPr lang="fr-FR" sz="1200" b="1" dirty="0"/>
              <a:t>/</a:t>
            </a:r>
            <a:r>
              <a:rPr lang="fr-FR" sz="1200" b="1" dirty="0">
                <a:solidFill>
                  <a:srgbClr val="00B050"/>
                </a:solidFill>
              </a:rPr>
              <a:t>subjects</a:t>
            </a:r>
            <a:r>
              <a:rPr lang="fr-FR" sz="1200" b="1" dirty="0"/>
              <a:t>/ </a:t>
            </a:r>
          </a:p>
        </p:txBody>
      </p:sp>
      <p:pic>
        <p:nvPicPr>
          <p:cNvPr id="56" name="Image 55" descr="Une image contenant horloge, dessin&#10;&#10;Description générée automatiquement">
            <a:extLst>
              <a:ext uri="{FF2B5EF4-FFF2-40B4-BE49-F238E27FC236}">
                <a16:creationId xmlns:a16="http://schemas.microsoft.com/office/drawing/2014/main" id="{1D9269FA-1959-4D56-88D3-277AE1D43A8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914" y="2449481"/>
            <a:ext cx="278185" cy="278185"/>
          </a:xfrm>
          <a:prstGeom prst="rect">
            <a:avLst/>
          </a:prstGeom>
        </p:spPr>
      </p:pic>
      <p:sp>
        <p:nvSpPr>
          <p:cNvPr id="57" name="ZoneTexte 56">
            <a:extLst>
              <a:ext uri="{FF2B5EF4-FFF2-40B4-BE49-F238E27FC236}">
                <a16:creationId xmlns:a16="http://schemas.microsoft.com/office/drawing/2014/main" id="{2ADAAD55-36F5-438C-B499-F85D7231B4D9}"/>
              </a:ext>
            </a:extLst>
          </p:cNvPr>
          <p:cNvSpPr txBox="1"/>
          <p:nvPr/>
        </p:nvSpPr>
        <p:spPr>
          <a:xfrm>
            <a:off x="7332604" y="2662356"/>
            <a:ext cx="1447897" cy="276999"/>
          </a:xfrm>
          <a:prstGeom prst="rect">
            <a:avLst/>
          </a:prstGeom>
          <a:noFill/>
        </p:spPr>
        <p:txBody>
          <a:bodyPr wrap="none" rtlCol="0">
            <a:spAutoFit/>
          </a:bodyPr>
          <a:lstStyle/>
          <a:p>
            <a:r>
              <a:rPr lang="fr-FR" sz="1200" dirty="0" err="1"/>
              <a:t>Attach</a:t>
            </a:r>
            <a:r>
              <a:rPr lang="fr-FR" sz="1200" dirty="0"/>
              <a:t> the Duns file </a:t>
            </a:r>
          </a:p>
        </p:txBody>
      </p:sp>
      <p:sp>
        <p:nvSpPr>
          <p:cNvPr id="58" name="ZoneTexte 57">
            <a:extLst>
              <a:ext uri="{FF2B5EF4-FFF2-40B4-BE49-F238E27FC236}">
                <a16:creationId xmlns:a16="http://schemas.microsoft.com/office/drawing/2014/main" id="{6E049E46-AA66-42C5-ABE7-71337FA85646}"/>
              </a:ext>
            </a:extLst>
          </p:cNvPr>
          <p:cNvSpPr txBox="1"/>
          <p:nvPr/>
        </p:nvSpPr>
        <p:spPr>
          <a:xfrm>
            <a:off x="2243707" y="1783592"/>
            <a:ext cx="2711320" cy="276999"/>
          </a:xfrm>
          <a:prstGeom prst="rect">
            <a:avLst/>
          </a:prstGeom>
          <a:noFill/>
        </p:spPr>
        <p:txBody>
          <a:bodyPr wrap="none" rtlCol="0">
            <a:spAutoFit/>
          </a:bodyPr>
          <a:lstStyle/>
          <a:p>
            <a:r>
              <a:rPr lang="fr-FR" sz="1200" dirty="0"/>
              <a:t>CSV of ZIP, no header, one DUNS per line</a:t>
            </a:r>
          </a:p>
        </p:txBody>
      </p:sp>
      <p:pic>
        <p:nvPicPr>
          <p:cNvPr id="60" name="Image 59">
            <a:extLst>
              <a:ext uri="{FF2B5EF4-FFF2-40B4-BE49-F238E27FC236}">
                <a16:creationId xmlns:a16="http://schemas.microsoft.com/office/drawing/2014/main" id="{B487C637-4CFD-4127-8F37-6F812B74674E}"/>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24149" y="3729586"/>
            <a:ext cx="696670" cy="696670"/>
          </a:xfrm>
          <a:prstGeom prst="rect">
            <a:avLst/>
          </a:prstGeom>
        </p:spPr>
      </p:pic>
      <p:cxnSp>
        <p:nvCxnSpPr>
          <p:cNvPr id="61" name="Connecteur droit 60">
            <a:extLst>
              <a:ext uri="{FF2B5EF4-FFF2-40B4-BE49-F238E27FC236}">
                <a16:creationId xmlns:a16="http://schemas.microsoft.com/office/drawing/2014/main" id="{E35C1CC4-C0DB-4237-B60A-512C5C73272D}"/>
              </a:ext>
            </a:extLst>
          </p:cNvPr>
          <p:cNvCxnSpPr/>
          <p:nvPr/>
        </p:nvCxnSpPr>
        <p:spPr>
          <a:xfrm>
            <a:off x="1238352" y="4114695"/>
            <a:ext cx="8244000" cy="0"/>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id="{909508DA-594D-4CF8-916E-78A321A0FDBE}"/>
              </a:ext>
            </a:extLst>
          </p:cNvPr>
          <p:cNvSpPr txBox="1"/>
          <p:nvPr/>
        </p:nvSpPr>
        <p:spPr>
          <a:xfrm>
            <a:off x="1464805" y="3886468"/>
            <a:ext cx="4614297" cy="276999"/>
          </a:xfrm>
          <a:prstGeom prst="rect">
            <a:avLst/>
          </a:prstGeom>
          <a:noFill/>
        </p:spPr>
        <p:txBody>
          <a:bodyPr wrap="square" rtlCol="0">
            <a:spAutoFit/>
          </a:bodyPr>
          <a:lstStyle/>
          <a:p>
            <a:r>
              <a:rPr lang="fr-FR" sz="1200" dirty="0"/>
              <a:t>3- File </a:t>
            </a:r>
            <a:r>
              <a:rPr lang="fr-FR" sz="1200" dirty="0" err="1"/>
              <a:t>containing</a:t>
            </a:r>
            <a:r>
              <a:rPr lang="fr-FR" sz="1200" dirty="0"/>
              <a:t> the </a:t>
            </a:r>
            <a:r>
              <a:rPr lang="fr-FR" sz="1200" dirty="0" err="1"/>
              <a:t>rejected</a:t>
            </a:r>
            <a:r>
              <a:rPr lang="fr-FR" sz="1200" dirty="0"/>
              <a:t> DUNS</a:t>
            </a:r>
          </a:p>
        </p:txBody>
      </p:sp>
      <p:cxnSp>
        <p:nvCxnSpPr>
          <p:cNvPr id="66" name="Connecteur droit 65">
            <a:extLst>
              <a:ext uri="{FF2B5EF4-FFF2-40B4-BE49-F238E27FC236}">
                <a16:creationId xmlns:a16="http://schemas.microsoft.com/office/drawing/2014/main" id="{E064E422-FDFB-4049-88E9-CE390AF9736E}"/>
              </a:ext>
            </a:extLst>
          </p:cNvPr>
          <p:cNvCxnSpPr/>
          <p:nvPr/>
        </p:nvCxnSpPr>
        <p:spPr>
          <a:xfrm>
            <a:off x="9477840" y="3102246"/>
            <a:ext cx="0" cy="1692000"/>
          </a:xfrm>
          <a:prstGeom prst="line">
            <a:avLst/>
          </a:prstGeom>
        </p:spPr>
        <p:style>
          <a:lnRef idx="1">
            <a:schemeClr val="accent1"/>
          </a:lnRef>
          <a:fillRef idx="0">
            <a:schemeClr val="accent1"/>
          </a:fillRef>
          <a:effectRef idx="0">
            <a:schemeClr val="accent1"/>
          </a:effectRef>
          <a:fontRef idx="minor">
            <a:schemeClr val="tx1"/>
          </a:fontRef>
        </p:style>
      </p:cxnSp>
      <p:pic>
        <p:nvPicPr>
          <p:cNvPr id="67" name="Image 66" descr="Une image contenant horloge, dessin&#10;&#10;Description générée automatiquement">
            <a:extLst>
              <a:ext uri="{FF2B5EF4-FFF2-40B4-BE49-F238E27FC236}">
                <a16:creationId xmlns:a16="http://schemas.microsoft.com/office/drawing/2014/main" id="{37F629B4-65D7-4DE6-BAD8-F13FB10A51A7}"/>
              </a:ext>
            </a:extLst>
          </p:cNvPr>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995825" y="3748217"/>
            <a:ext cx="345175" cy="345175"/>
          </a:xfrm>
          <a:prstGeom prst="rect">
            <a:avLst/>
          </a:prstGeom>
        </p:spPr>
      </p:pic>
      <p:cxnSp>
        <p:nvCxnSpPr>
          <p:cNvPr id="69" name="Connecteur droit 68">
            <a:extLst>
              <a:ext uri="{FF2B5EF4-FFF2-40B4-BE49-F238E27FC236}">
                <a16:creationId xmlns:a16="http://schemas.microsoft.com/office/drawing/2014/main" id="{D0910124-7CA8-4F39-AFD5-AEABF126C16C}"/>
              </a:ext>
            </a:extLst>
          </p:cNvPr>
          <p:cNvCxnSpPr/>
          <p:nvPr/>
        </p:nvCxnSpPr>
        <p:spPr>
          <a:xfrm>
            <a:off x="1235369" y="4782934"/>
            <a:ext cx="8244000" cy="0"/>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ZoneTexte 69">
            <a:extLst>
              <a:ext uri="{FF2B5EF4-FFF2-40B4-BE49-F238E27FC236}">
                <a16:creationId xmlns:a16="http://schemas.microsoft.com/office/drawing/2014/main" id="{E0F8D909-4EA6-4DD4-A8B4-9B38B1E85E94}"/>
              </a:ext>
            </a:extLst>
          </p:cNvPr>
          <p:cNvSpPr txBox="1"/>
          <p:nvPr/>
        </p:nvSpPr>
        <p:spPr>
          <a:xfrm>
            <a:off x="1475823" y="4502140"/>
            <a:ext cx="4614297" cy="276999"/>
          </a:xfrm>
          <a:prstGeom prst="rect">
            <a:avLst/>
          </a:prstGeom>
          <a:noFill/>
        </p:spPr>
        <p:txBody>
          <a:bodyPr wrap="square" rtlCol="0">
            <a:spAutoFit/>
          </a:bodyPr>
          <a:lstStyle/>
          <a:p>
            <a:r>
              <a:rPr lang="fr-FR" sz="1200" dirty="0"/>
              <a:t>4- Information email in case of monitoring </a:t>
            </a:r>
            <a:r>
              <a:rPr lang="fr-FR" sz="1200" dirty="0" err="1"/>
              <a:t>errors</a:t>
            </a:r>
            <a:endParaRPr lang="fr-FR" sz="1200" dirty="0"/>
          </a:p>
        </p:txBody>
      </p:sp>
      <p:pic>
        <p:nvPicPr>
          <p:cNvPr id="68" name="Image 67" descr="Une image contenant dessin&#10;&#10;Description générée automatiquement">
            <a:extLst>
              <a:ext uri="{FF2B5EF4-FFF2-40B4-BE49-F238E27FC236}">
                <a16:creationId xmlns:a16="http://schemas.microsoft.com/office/drawing/2014/main" id="{8B45BB15-4496-4F73-BA89-08DD64BB20F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8859" y="4563567"/>
            <a:ext cx="419631" cy="419631"/>
          </a:xfrm>
          <a:prstGeom prst="rect">
            <a:avLst/>
          </a:prstGeom>
        </p:spPr>
      </p:pic>
      <p:sp>
        <p:nvSpPr>
          <p:cNvPr id="27" name="Rectangle 26">
            <a:extLst>
              <a:ext uri="{FF2B5EF4-FFF2-40B4-BE49-F238E27FC236}">
                <a16:creationId xmlns:a16="http://schemas.microsoft.com/office/drawing/2014/main" id="{F1A80883-AD20-4658-8B17-2ABD83594D4D}"/>
              </a:ext>
            </a:extLst>
          </p:cNvPr>
          <p:cNvSpPr/>
          <p:nvPr/>
        </p:nvSpPr>
        <p:spPr>
          <a:xfrm>
            <a:off x="1475823" y="2936933"/>
            <a:ext cx="8047282" cy="461665"/>
          </a:xfrm>
          <a:prstGeom prst="rect">
            <a:avLst/>
          </a:prstGeom>
        </p:spPr>
        <p:txBody>
          <a:bodyPr wrap="square">
            <a:spAutoFit/>
          </a:bodyPr>
          <a:lstStyle/>
          <a:p>
            <a:r>
              <a:rPr lang="fr-FR" sz="1200" dirty="0"/>
              <a:t>2 (</a:t>
            </a:r>
            <a:r>
              <a:rPr lang="fr-FR" sz="1200" dirty="0">
                <a:solidFill>
                  <a:schemeClr val="bg1"/>
                </a:solidFill>
                <a:highlight>
                  <a:srgbClr val="008080"/>
                </a:highlight>
              </a:rPr>
              <a:t>Scenario 2 </a:t>
            </a:r>
            <a:r>
              <a:rPr lang="fr-FR" sz="1200" dirty="0"/>
              <a:t>– </a:t>
            </a:r>
            <a:r>
              <a:rPr lang="fr-FR" sz="1200" dirty="0" err="1"/>
              <a:t>Add</a:t>
            </a:r>
            <a:r>
              <a:rPr lang="fr-FR" sz="1200" dirty="0"/>
              <a:t> duns by </a:t>
            </a:r>
            <a:r>
              <a:rPr lang="fr-FR" sz="1200" dirty="0" err="1"/>
              <a:t>duns</a:t>
            </a:r>
            <a:r>
              <a:rPr lang="fr-FR" sz="1200" dirty="0"/>
              <a:t> to the monitoring) - Call the </a:t>
            </a:r>
            <a:r>
              <a:rPr lang="fr-FR" sz="1200" dirty="0" err="1"/>
              <a:t>method</a:t>
            </a:r>
            <a:r>
              <a:rPr lang="fr-FR" sz="1200" dirty="0"/>
              <a:t> (POST) : </a:t>
            </a:r>
            <a:r>
              <a:rPr lang="fr-FR" sz="1200" b="1" dirty="0">
                <a:hlinkClick r:id="rId9">
                  <a:extLst>
                    <a:ext uri="{A12FA001-AC4F-418D-AE19-62706E023703}">
                      <ahyp:hlinkClr xmlns:ahyp="http://schemas.microsoft.com/office/drawing/2018/hyperlinkcolor" val="tx"/>
                    </a:ext>
                  </a:extLst>
                </a:hlinkClick>
              </a:rPr>
              <a:t>https://plus.dnb.com/v1/monitoring/registrations/</a:t>
            </a:r>
            <a:r>
              <a:rPr lang="fr-FR" sz="1200" dirty="0">
                <a:highlight>
                  <a:srgbClr val="00FFFF"/>
                </a:highlight>
                <a:hlinkClick r:id="rId9">
                  <a:extLst>
                    <a:ext uri="{A12FA001-AC4F-418D-AE19-62706E023703}">
                      <ahyp:hlinkClr xmlns:ahyp="http://schemas.microsoft.com/office/drawing/2018/hyperlinkcolor" val="tx"/>
                    </a:ext>
                  </a:extLst>
                </a:hlinkClick>
              </a:rPr>
              <a:t>Registration_reference</a:t>
            </a:r>
            <a:r>
              <a:rPr lang="fr-FR" sz="1200" b="1" dirty="0">
                <a:hlinkClick r:id="rId9">
                  <a:extLst>
                    <a:ext uri="{A12FA001-AC4F-418D-AE19-62706E023703}">
                      <ahyp:hlinkClr xmlns:ahyp="http://schemas.microsoft.com/office/drawing/2018/hyperlinkcolor" val="tx"/>
                    </a:ext>
                  </a:extLst>
                </a:hlinkClick>
              </a:rPr>
              <a:t>/subjects/</a:t>
            </a:r>
            <a:r>
              <a:rPr lang="fr-FR" sz="1200" b="1" dirty="0">
                <a:solidFill>
                  <a:srgbClr val="00B050"/>
                </a:solidFill>
                <a:hlinkClick r:id="rId9">
                  <a:extLst>
                    <a:ext uri="{A12FA001-AC4F-418D-AE19-62706E023703}">
                      <ahyp:hlinkClr xmlns:ahyp="http://schemas.microsoft.com/office/drawing/2018/hyperlinkcolor" val="tx"/>
                    </a:ext>
                  </a:extLst>
                </a:hlinkClick>
              </a:rPr>
              <a:t>{subjectI</a:t>
            </a:r>
            <a:r>
              <a:rPr lang="fr-FR" sz="1200" b="1" dirty="0">
                <a:solidFill>
                  <a:srgbClr val="00B050"/>
                </a:solidFill>
              </a:rPr>
              <a:t>D}</a:t>
            </a:r>
            <a:r>
              <a:rPr lang="fr-FR" sz="1200" b="1" dirty="0"/>
              <a:t> </a:t>
            </a:r>
          </a:p>
        </p:txBody>
      </p:sp>
      <p:pic>
        <p:nvPicPr>
          <p:cNvPr id="59" name="Image 58" descr="Une image contenant table, assis, bleu, ordinateur&#10;&#10;Description générée automatiquement">
            <a:extLst>
              <a:ext uri="{FF2B5EF4-FFF2-40B4-BE49-F238E27FC236}">
                <a16:creationId xmlns:a16="http://schemas.microsoft.com/office/drawing/2014/main" id="{014DBB7F-4A3F-4A01-A75F-3671E8EFB5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20124" y="2168727"/>
            <a:ext cx="1281525" cy="1281525"/>
          </a:xfrm>
          <a:prstGeom prst="rect">
            <a:avLst/>
          </a:prstGeom>
        </p:spPr>
      </p:pic>
      <p:sp>
        <p:nvSpPr>
          <p:cNvPr id="30" name="ZoneTexte 29">
            <a:extLst>
              <a:ext uri="{FF2B5EF4-FFF2-40B4-BE49-F238E27FC236}">
                <a16:creationId xmlns:a16="http://schemas.microsoft.com/office/drawing/2014/main" id="{27736CCF-5A0B-494B-BA70-D90FDF70E9E5}"/>
              </a:ext>
            </a:extLst>
          </p:cNvPr>
          <p:cNvSpPr txBox="1"/>
          <p:nvPr/>
        </p:nvSpPr>
        <p:spPr>
          <a:xfrm>
            <a:off x="1290516" y="2741522"/>
            <a:ext cx="370614" cy="276999"/>
          </a:xfrm>
          <a:prstGeom prst="rect">
            <a:avLst/>
          </a:prstGeom>
          <a:noFill/>
        </p:spPr>
        <p:txBody>
          <a:bodyPr wrap="none" rtlCol="0">
            <a:spAutoFit/>
          </a:bodyPr>
          <a:lstStyle/>
          <a:p>
            <a:r>
              <a:rPr lang="fr-FR" sz="1200" dirty="0"/>
              <a:t>OR</a:t>
            </a:r>
          </a:p>
        </p:txBody>
      </p:sp>
      <p:sp>
        <p:nvSpPr>
          <p:cNvPr id="5" name="Rectangle : coins arrondis 4">
            <a:extLst>
              <a:ext uri="{FF2B5EF4-FFF2-40B4-BE49-F238E27FC236}">
                <a16:creationId xmlns:a16="http://schemas.microsoft.com/office/drawing/2014/main" id="{A1BC02CE-8772-C136-600D-6295FBEEC34C}"/>
              </a:ext>
            </a:extLst>
          </p:cNvPr>
          <p:cNvSpPr/>
          <p:nvPr/>
        </p:nvSpPr>
        <p:spPr>
          <a:xfrm>
            <a:off x="9130650" y="552258"/>
            <a:ext cx="1321148" cy="559839"/>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subject=duns</a:t>
            </a:r>
          </a:p>
        </p:txBody>
      </p:sp>
    </p:spTree>
    <p:extLst>
      <p:ext uri="{BB962C8B-B14F-4D97-AF65-F5344CB8AC3E}">
        <p14:creationId xmlns:p14="http://schemas.microsoft.com/office/powerpoint/2010/main" val="28575592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 coins arrondis 75">
            <a:extLst>
              <a:ext uri="{FF2B5EF4-FFF2-40B4-BE49-F238E27FC236}">
                <a16:creationId xmlns:a16="http://schemas.microsoft.com/office/drawing/2014/main" id="{216D161A-A60A-4DD2-B27C-F4B60E9B346A}"/>
              </a:ext>
            </a:extLst>
          </p:cNvPr>
          <p:cNvSpPr/>
          <p:nvPr/>
        </p:nvSpPr>
        <p:spPr>
          <a:xfrm>
            <a:off x="99285" y="1408176"/>
            <a:ext cx="10396642" cy="376398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7" name="Connecteur droit 46">
            <a:extLst>
              <a:ext uri="{FF2B5EF4-FFF2-40B4-BE49-F238E27FC236}">
                <a16:creationId xmlns:a16="http://schemas.microsoft.com/office/drawing/2014/main" id="{3B43C3C7-BEF5-462A-B805-4EC63DD89ECF}"/>
              </a:ext>
            </a:extLst>
          </p:cNvPr>
          <p:cNvCxnSpPr/>
          <p:nvPr/>
        </p:nvCxnSpPr>
        <p:spPr>
          <a:xfrm>
            <a:off x="855677" y="1831796"/>
            <a:ext cx="111573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itre 2"/>
          <p:cNvSpPr>
            <a:spLocks noGrp="1"/>
          </p:cNvSpPr>
          <p:nvPr>
            <p:ph type="title"/>
          </p:nvPr>
        </p:nvSpPr>
        <p:spPr>
          <a:xfrm>
            <a:off x="0" y="0"/>
            <a:ext cx="9791224" cy="551424"/>
          </a:xfrm>
        </p:spPr>
        <p:txBody>
          <a:bodyPr>
            <a:normAutofit/>
          </a:bodyPr>
          <a:lstStyle/>
          <a:p>
            <a:r>
              <a:rPr lang="fr-FR" sz="2400" b="1" dirty="0">
                <a:solidFill>
                  <a:srgbClr val="42C1C6"/>
                </a:solidFill>
                <a:latin typeface="Century Gothic" panose="020B0502020202020204" pitchFamily="34" charset="0"/>
                <a:cs typeface="Arial" panose="020B0604020202020204" pitchFamily="34" charset="0"/>
              </a:rPr>
              <a:t>2d/ Monitoring process – </a:t>
            </a:r>
            <a:r>
              <a:rPr lang="fr-FR" sz="2400" b="1" dirty="0" err="1">
                <a:solidFill>
                  <a:srgbClr val="42C1C6"/>
                </a:solidFill>
                <a:latin typeface="Century Gothic" panose="020B0502020202020204" pitchFamily="34" charset="0"/>
                <a:cs typeface="Arial" panose="020B0604020202020204" pitchFamily="34" charset="0"/>
              </a:rPr>
              <a:t>Remove</a:t>
            </a:r>
            <a:r>
              <a:rPr lang="fr-FR" sz="2400" b="1" dirty="0">
                <a:solidFill>
                  <a:srgbClr val="42C1C6"/>
                </a:solidFill>
                <a:latin typeface="Century Gothic" panose="020B0502020202020204" pitchFamily="34" charset="0"/>
                <a:cs typeface="Arial" panose="020B0604020202020204" pitchFamily="34" charset="0"/>
              </a:rPr>
              <a:t> DUNS </a:t>
            </a:r>
            <a:r>
              <a:rPr lang="fr-FR" sz="2400" b="1" dirty="0" err="1">
                <a:solidFill>
                  <a:srgbClr val="42C1C6"/>
                </a:solidFill>
                <a:latin typeface="Century Gothic" panose="020B0502020202020204" pitchFamily="34" charset="0"/>
                <a:cs typeface="Arial" panose="020B0604020202020204" pitchFamily="34" charset="0"/>
              </a:rPr>
              <a:t>under</a:t>
            </a:r>
            <a:r>
              <a:rPr lang="fr-FR" sz="2400" b="1" dirty="0">
                <a:solidFill>
                  <a:srgbClr val="42C1C6"/>
                </a:solidFill>
                <a:latin typeface="Century Gothic" panose="020B0502020202020204" pitchFamily="34" charset="0"/>
                <a:cs typeface="Arial" panose="020B0604020202020204" pitchFamily="34" charset="0"/>
              </a:rPr>
              <a:t> monitoring</a:t>
            </a:r>
            <a:endParaRPr lang="fr-FR" sz="2400" dirty="0"/>
          </a:p>
        </p:txBody>
      </p:sp>
      <p:sp>
        <p:nvSpPr>
          <p:cNvPr id="37" name="ZoneTexte 36">
            <a:extLst>
              <a:ext uri="{FF2B5EF4-FFF2-40B4-BE49-F238E27FC236}">
                <a16:creationId xmlns:a16="http://schemas.microsoft.com/office/drawing/2014/main" id="{E878DF36-EC96-4E5C-B2DC-7731C8222748}"/>
              </a:ext>
            </a:extLst>
          </p:cNvPr>
          <p:cNvSpPr txBox="1"/>
          <p:nvPr/>
        </p:nvSpPr>
        <p:spPr>
          <a:xfrm>
            <a:off x="251320" y="477563"/>
            <a:ext cx="6975884" cy="1231106"/>
          </a:xfrm>
          <a:prstGeom prst="rect">
            <a:avLst/>
          </a:prstGeom>
          <a:noFill/>
        </p:spPr>
        <p:txBody>
          <a:bodyPr wrap="none" rtlCol="0">
            <a:spAutoFit/>
          </a:bodyPr>
          <a:lstStyle/>
          <a:p>
            <a:r>
              <a:rPr lang="fr-FR" sz="1200" b="1" dirty="0" err="1"/>
              <a:t>Purpose</a:t>
            </a:r>
            <a:r>
              <a:rPr lang="fr-FR" sz="1200" dirty="0"/>
              <a:t> : </a:t>
            </a:r>
            <a:r>
              <a:rPr lang="fr-FR" sz="1200" dirty="0" err="1"/>
              <a:t>remove</a:t>
            </a:r>
            <a:r>
              <a:rPr lang="fr-FR" sz="1200" dirty="0"/>
              <a:t> a </a:t>
            </a:r>
            <a:r>
              <a:rPr lang="fr-FR" sz="1200" dirty="0" err="1"/>
              <a:t>list</a:t>
            </a:r>
            <a:r>
              <a:rPr lang="fr-FR" sz="1200" dirty="0"/>
              <a:t> of DUNS or a Single DUNS </a:t>
            </a:r>
            <a:r>
              <a:rPr lang="fr-FR" sz="1200" dirty="0" err="1"/>
              <a:t>from</a:t>
            </a:r>
            <a:r>
              <a:rPr lang="fr-FR" sz="1200" dirty="0"/>
              <a:t> the monitoring</a:t>
            </a:r>
          </a:p>
          <a:p>
            <a:r>
              <a:rPr lang="fr-FR" sz="1200" b="1" dirty="0" err="1"/>
              <a:t>Detailed</a:t>
            </a:r>
            <a:r>
              <a:rPr lang="fr-FR" sz="1200" b="1" dirty="0"/>
              <a:t> documentation </a:t>
            </a:r>
            <a:r>
              <a:rPr lang="fr-FR" sz="1200" dirty="0"/>
              <a:t>:</a:t>
            </a:r>
            <a:endParaRPr lang="fr-FR" sz="1200" u="sng" dirty="0"/>
          </a:p>
          <a:p>
            <a:r>
              <a:rPr lang="fr-FR" sz="1200" dirty="0">
                <a:hlinkClick r:id="rId3"/>
              </a:rPr>
              <a:t>https://directplus.documentation.dnb.com/openAPI.htmls?apiID=monRemoveSubjectsFromRegistration</a:t>
            </a:r>
            <a:endParaRPr lang="fr-FR" sz="1200" dirty="0"/>
          </a:p>
          <a:p>
            <a:r>
              <a:rPr lang="fr-FR" sz="1200" dirty="0">
                <a:hlinkClick r:id="rId4"/>
              </a:rPr>
              <a:t>https://directplus.documentation.dnb.com/openAPI.html?apiID=monRemoveSingleSubjectFromRegistration</a:t>
            </a:r>
            <a:r>
              <a:rPr lang="fr-FR" sz="1200" dirty="0"/>
              <a:t> </a:t>
            </a:r>
          </a:p>
          <a:p>
            <a:r>
              <a:rPr lang="fr-FR" sz="1400" dirty="0"/>
              <a:t>       		        </a:t>
            </a:r>
          </a:p>
          <a:p>
            <a:endParaRPr lang="fr-FR" sz="1200" u="sng" dirty="0"/>
          </a:p>
        </p:txBody>
      </p:sp>
      <p:pic>
        <p:nvPicPr>
          <p:cNvPr id="14" name="Image 13">
            <a:extLst>
              <a:ext uri="{FF2B5EF4-FFF2-40B4-BE49-F238E27FC236}">
                <a16:creationId xmlns:a16="http://schemas.microsoft.com/office/drawing/2014/main" id="{8DF6DF3F-388E-4BDF-BD37-A3CBE7C1043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1320" y="1670479"/>
            <a:ext cx="1139011" cy="1139011"/>
          </a:xfrm>
          <a:prstGeom prst="rect">
            <a:avLst/>
          </a:prstGeom>
        </p:spPr>
      </p:pic>
      <p:sp>
        <p:nvSpPr>
          <p:cNvPr id="23" name="ZoneTexte 22">
            <a:extLst>
              <a:ext uri="{FF2B5EF4-FFF2-40B4-BE49-F238E27FC236}">
                <a16:creationId xmlns:a16="http://schemas.microsoft.com/office/drawing/2014/main" id="{42A37E85-DFBC-4838-8DDB-2CF8BAED736E}"/>
              </a:ext>
            </a:extLst>
          </p:cNvPr>
          <p:cNvSpPr txBox="1"/>
          <p:nvPr/>
        </p:nvSpPr>
        <p:spPr>
          <a:xfrm>
            <a:off x="1138913" y="1517888"/>
            <a:ext cx="6617151" cy="276999"/>
          </a:xfrm>
          <a:prstGeom prst="rect">
            <a:avLst/>
          </a:prstGeom>
          <a:noFill/>
        </p:spPr>
        <p:txBody>
          <a:bodyPr wrap="square" rtlCol="0">
            <a:spAutoFit/>
          </a:bodyPr>
          <a:lstStyle/>
          <a:p>
            <a:r>
              <a:rPr lang="fr-FR" sz="1200" dirty="0"/>
              <a:t>1- </a:t>
            </a:r>
            <a:r>
              <a:rPr lang="fr-FR" sz="1200" dirty="0" err="1"/>
              <a:t>Generate</a:t>
            </a:r>
            <a:r>
              <a:rPr lang="fr-FR" sz="1200" dirty="0"/>
              <a:t> a file of DUNS to </a:t>
            </a:r>
            <a:r>
              <a:rPr lang="fr-FR" sz="1200" dirty="0" err="1"/>
              <a:t>remove</a:t>
            </a:r>
            <a:r>
              <a:rPr lang="fr-FR" sz="1200" dirty="0"/>
              <a:t> </a:t>
            </a:r>
            <a:r>
              <a:rPr lang="fr-FR" sz="1200" dirty="0" err="1"/>
              <a:t>from</a:t>
            </a:r>
            <a:r>
              <a:rPr lang="fr-FR" sz="1200" dirty="0"/>
              <a:t> monitoring (for </a:t>
            </a:r>
            <a:r>
              <a:rPr lang="fr-FR" sz="1200" dirty="0">
                <a:solidFill>
                  <a:schemeClr val="bg1"/>
                </a:solidFill>
                <a:highlight>
                  <a:srgbClr val="000080"/>
                </a:highlight>
              </a:rPr>
              <a:t>scenario 1</a:t>
            </a:r>
            <a:r>
              <a:rPr lang="fr-FR" sz="1200" dirty="0"/>
              <a:t>)</a:t>
            </a:r>
          </a:p>
        </p:txBody>
      </p:sp>
      <p:pic>
        <p:nvPicPr>
          <p:cNvPr id="29" name="Image 28" descr="Une image contenant horloge, dessin&#10;&#10;Description générée automatiquement">
            <a:extLst>
              <a:ext uri="{FF2B5EF4-FFF2-40B4-BE49-F238E27FC236}">
                <a16:creationId xmlns:a16="http://schemas.microsoft.com/office/drawing/2014/main" id="{DCAA7643-464D-45D6-A3A6-4E10F8E0032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4688" y="1772341"/>
            <a:ext cx="286560" cy="286560"/>
          </a:xfrm>
          <a:prstGeom prst="rect">
            <a:avLst/>
          </a:prstGeom>
        </p:spPr>
      </p:pic>
      <p:cxnSp>
        <p:nvCxnSpPr>
          <p:cNvPr id="38" name="Connecteur droit 37">
            <a:extLst>
              <a:ext uri="{FF2B5EF4-FFF2-40B4-BE49-F238E27FC236}">
                <a16:creationId xmlns:a16="http://schemas.microsoft.com/office/drawing/2014/main" id="{623AB7D1-B296-4602-97BC-8B14ED8E30D4}"/>
              </a:ext>
            </a:extLst>
          </p:cNvPr>
          <p:cNvCxnSpPr>
            <a:cxnSpLocks/>
          </p:cNvCxnSpPr>
          <p:nvPr/>
        </p:nvCxnSpPr>
        <p:spPr>
          <a:xfrm>
            <a:off x="1971413" y="1831796"/>
            <a:ext cx="0" cy="225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92B1B072-8567-4194-8868-71FE08A5C87A}"/>
              </a:ext>
            </a:extLst>
          </p:cNvPr>
          <p:cNvCxnSpPr/>
          <p:nvPr/>
        </p:nvCxnSpPr>
        <p:spPr>
          <a:xfrm flipH="1">
            <a:off x="1220819" y="2057400"/>
            <a:ext cx="737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0247DD4E-A2F6-4AD8-8AC9-906B83A224BC}"/>
              </a:ext>
            </a:extLst>
          </p:cNvPr>
          <p:cNvCxnSpPr/>
          <p:nvPr/>
        </p:nvCxnSpPr>
        <p:spPr>
          <a:xfrm>
            <a:off x="1589606" y="2905079"/>
            <a:ext cx="74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D4B0621B-6EBA-4902-80CB-5C9D6807C886}"/>
              </a:ext>
            </a:extLst>
          </p:cNvPr>
          <p:cNvSpPr/>
          <p:nvPr/>
        </p:nvSpPr>
        <p:spPr>
          <a:xfrm>
            <a:off x="1475823" y="2449481"/>
            <a:ext cx="8047282" cy="461665"/>
          </a:xfrm>
          <a:prstGeom prst="rect">
            <a:avLst/>
          </a:prstGeom>
        </p:spPr>
        <p:txBody>
          <a:bodyPr wrap="square">
            <a:spAutoFit/>
          </a:bodyPr>
          <a:lstStyle/>
          <a:p>
            <a:r>
              <a:rPr lang="fr-FR" sz="1200" dirty="0"/>
              <a:t>2 (</a:t>
            </a:r>
            <a:r>
              <a:rPr lang="fr-FR" sz="1200" dirty="0">
                <a:solidFill>
                  <a:schemeClr val="bg1"/>
                </a:solidFill>
                <a:highlight>
                  <a:srgbClr val="000080"/>
                </a:highlight>
              </a:rPr>
              <a:t>Scenario 1 </a:t>
            </a:r>
            <a:r>
              <a:rPr lang="fr-FR" sz="1200" dirty="0"/>
              <a:t>– </a:t>
            </a:r>
            <a:r>
              <a:rPr lang="fr-FR" sz="1200" dirty="0" err="1"/>
              <a:t>Remove</a:t>
            </a:r>
            <a:r>
              <a:rPr lang="fr-FR" sz="1200" dirty="0"/>
              <a:t> a </a:t>
            </a:r>
            <a:r>
              <a:rPr lang="fr-FR" sz="1200" dirty="0" err="1"/>
              <a:t>list</a:t>
            </a:r>
            <a:r>
              <a:rPr lang="fr-FR" sz="1200" dirty="0"/>
              <a:t> of </a:t>
            </a:r>
            <a:r>
              <a:rPr lang="fr-FR" sz="1200" dirty="0" err="1"/>
              <a:t>duns</a:t>
            </a:r>
            <a:r>
              <a:rPr lang="fr-FR" sz="1200" dirty="0"/>
              <a:t> </a:t>
            </a:r>
            <a:r>
              <a:rPr lang="fr-FR" sz="1200" dirty="0" err="1"/>
              <a:t>from</a:t>
            </a:r>
            <a:r>
              <a:rPr lang="fr-FR" sz="1200" dirty="0"/>
              <a:t> the monitoring)- Call the </a:t>
            </a:r>
            <a:r>
              <a:rPr lang="fr-FR" sz="1200" dirty="0" err="1"/>
              <a:t>method</a:t>
            </a:r>
            <a:r>
              <a:rPr lang="fr-FR" sz="1200" dirty="0"/>
              <a:t> (PATCH) : </a:t>
            </a:r>
            <a:r>
              <a:rPr lang="fr-FR" sz="1200" b="1" dirty="0"/>
              <a:t>https://plus.dnb.com/v1/monitoring/registrations/</a:t>
            </a:r>
            <a:r>
              <a:rPr lang="fr-FR" sz="1200" dirty="0">
                <a:highlight>
                  <a:srgbClr val="00FFFF"/>
                </a:highlight>
              </a:rPr>
              <a:t>Registration_reference</a:t>
            </a:r>
            <a:r>
              <a:rPr lang="fr-FR" sz="1200" b="1" dirty="0"/>
              <a:t>/subjects/ </a:t>
            </a:r>
          </a:p>
        </p:txBody>
      </p:sp>
      <p:pic>
        <p:nvPicPr>
          <p:cNvPr id="56" name="Image 55" descr="Une image contenant horloge, dessin&#10;&#10;Description générée automatiquement">
            <a:extLst>
              <a:ext uri="{FF2B5EF4-FFF2-40B4-BE49-F238E27FC236}">
                <a16:creationId xmlns:a16="http://schemas.microsoft.com/office/drawing/2014/main" id="{1D9269FA-1959-4D56-88D3-277AE1D43A8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914" y="2449481"/>
            <a:ext cx="278185" cy="278185"/>
          </a:xfrm>
          <a:prstGeom prst="rect">
            <a:avLst/>
          </a:prstGeom>
        </p:spPr>
      </p:pic>
      <p:sp>
        <p:nvSpPr>
          <p:cNvPr id="57" name="ZoneTexte 56">
            <a:extLst>
              <a:ext uri="{FF2B5EF4-FFF2-40B4-BE49-F238E27FC236}">
                <a16:creationId xmlns:a16="http://schemas.microsoft.com/office/drawing/2014/main" id="{2ADAAD55-36F5-438C-B499-F85D7231B4D9}"/>
              </a:ext>
            </a:extLst>
          </p:cNvPr>
          <p:cNvSpPr txBox="1"/>
          <p:nvPr/>
        </p:nvSpPr>
        <p:spPr>
          <a:xfrm>
            <a:off x="7332604" y="2662356"/>
            <a:ext cx="1495987" cy="276999"/>
          </a:xfrm>
          <a:prstGeom prst="rect">
            <a:avLst/>
          </a:prstGeom>
          <a:noFill/>
        </p:spPr>
        <p:txBody>
          <a:bodyPr wrap="none" rtlCol="0">
            <a:spAutoFit/>
          </a:bodyPr>
          <a:lstStyle/>
          <a:p>
            <a:r>
              <a:rPr lang="fr-FR" sz="1200" dirty="0" err="1"/>
              <a:t>Attach</a:t>
            </a:r>
            <a:r>
              <a:rPr lang="fr-FR" sz="1200" dirty="0"/>
              <a:t> the DUNS file </a:t>
            </a:r>
          </a:p>
        </p:txBody>
      </p:sp>
      <p:sp>
        <p:nvSpPr>
          <p:cNvPr id="58" name="ZoneTexte 57">
            <a:extLst>
              <a:ext uri="{FF2B5EF4-FFF2-40B4-BE49-F238E27FC236}">
                <a16:creationId xmlns:a16="http://schemas.microsoft.com/office/drawing/2014/main" id="{6E049E46-AA66-42C5-ABE7-71337FA85646}"/>
              </a:ext>
            </a:extLst>
          </p:cNvPr>
          <p:cNvSpPr txBox="1"/>
          <p:nvPr/>
        </p:nvSpPr>
        <p:spPr>
          <a:xfrm>
            <a:off x="2243707" y="1783592"/>
            <a:ext cx="2711320" cy="276999"/>
          </a:xfrm>
          <a:prstGeom prst="rect">
            <a:avLst/>
          </a:prstGeom>
          <a:noFill/>
        </p:spPr>
        <p:txBody>
          <a:bodyPr wrap="none" rtlCol="0">
            <a:spAutoFit/>
          </a:bodyPr>
          <a:lstStyle/>
          <a:p>
            <a:r>
              <a:rPr lang="fr-FR" sz="1200" dirty="0"/>
              <a:t>CSV of ZIP, no header, one DUNS per line</a:t>
            </a:r>
          </a:p>
        </p:txBody>
      </p:sp>
      <p:pic>
        <p:nvPicPr>
          <p:cNvPr id="60" name="Image 59">
            <a:extLst>
              <a:ext uri="{FF2B5EF4-FFF2-40B4-BE49-F238E27FC236}">
                <a16:creationId xmlns:a16="http://schemas.microsoft.com/office/drawing/2014/main" id="{B487C637-4CFD-4127-8F37-6F812B74674E}"/>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524149" y="3729586"/>
            <a:ext cx="696670" cy="696670"/>
          </a:xfrm>
          <a:prstGeom prst="rect">
            <a:avLst/>
          </a:prstGeom>
        </p:spPr>
      </p:pic>
      <p:cxnSp>
        <p:nvCxnSpPr>
          <p:cNvPr id="61" name="Connecteur droit 60">
            <a:extLst>
              <a:ext uri="{FF2B5EF4-FFF2-40B4-BE49-F238E27FC236}">
                <a16:creationId xmlns:a16="http://schemas.microsoft.com/office/drawing/2014/main" id="{E35C1CC4-C0DB-4237-B60A-512C5C73272D}"/>
              </a:ext>
            </a:extLst>
          </p:cNvPr>
          <p:cNvCxnSpPr/>
          <p:nvPr/>
        </p:nvCxnSpPr>
        <p:spPr>
          <a:xfrm>
            <a:off x="1238352" y="4114695"/>
            <a:ext cx="8244000" cy="0"/>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id="{909508DA-594D-4CF8-916E-78A321A0FDBE}"/>
              </a:ext>
            </a:extLst>
          </p:cNvPr>
          <p:cNvSpPr txBox="1"/>
          <p:nvPr/>
        </p:nvSpPr>
        <p:spPr>
          <a:xfrm>
            <a:off x="1464805" y="3886468"/>
            <a:ext cx="4614297" cy="276999"/>
          </a:xfrm>
          <a:prstGeom prst="rect">
            <a:avLst/>
          </a:prstGeom>
          <a:noFill/>
        </p:spPr>
        <p:txBody>
          <a:bodyPr wrap="square" rtlCol="0">
            <a:spAutoFit/>
          </a:bodyPr>
          <a:lstStyle/>
          <a:p>
            <a:r>
              <a:rPr lang="fr-FR" sz="1200" dirty="0"/>
              <a:t>3- File </a:t>
            </a:r>
            <a:r>
              <a:rPr lang="fr-FR" sz="1200" dirty="0" err="1"/>
              <a:t>containing</a:t>
            </a:r>
            <a:r>
              <a:rPr lang="fr-FR" sz="1200" dirty="0"/>
              <a:t> </a:t>
            </a:r>
            <a:r>
              <a:rPr lang="fr-FR" sz="1200" dirty="0" err="1"/>
              <a:t>errors</a:t>
            </a:r>
            <a:r>
              <a:rPr lang="fr-FR" sz="1200" dirty="0"/>
              <a:t> (</a:t>
            </a:r>
            <a:r>
              <a:rPr lang="fr-FR" sz="1200" dirty="0" err="1"/>
              <a:t>duns</a:t>
            </a:r>
            <a:r>
              <a:rPr lang="fr-FR" sz="1200" dirty="0"/>
              <a:t> are </a:t>
            </a:r>
            <a:r>
              <a:rPr lang="fr-FR" sz="1200" dirty="0" err="1"/>
              <a:t>still</a:t>
            </a:r>
            <a:r>
              <a:rPr lang="fr-FR" sz="1200" dirty="0"/>
              <a:t> </a:t>
            </a:r>
            <a:r>
              <a:rPr lang="fr-FR" sz="1200" dirty="0" err="1"/>
              <a:t>under</a:t>
            </a:r>
            <a:r>
              <a:rPr lang="fr-FR" sz="1200" dirty="0"/>
              <a:t> monitoring)</a:t>
            </a:r>
          </a:p>
        </p:txBody>
      </p:sp>
      <p:cxnSp>
        <p:nvCxnSpPr>
          <p:cNvPr id="66" name="Connecteur droit 65">
            <a:extLst>
              <a:ext uri="{FF2B5EF4-FFF2-40B4-BE49-F238E27FC236}">
                <a16:creationId xmlns:a16="http://schemas.microsoft.com/office/drawing/2014/main" id="{E064E422-FDFB-4049-88E9-CE390AF9736E}"/>
              </a:ext>
            </a:extLst>
          </p:cNvPr>
          <p:cNvCxnSpPr/>
          <p:nvPr/>
        </p:nvCxnSpPr>
        <p:spPr>
          <a:xfrm>
            <a:off x="9477840" y="3102246"/>
            <a:ext cx="0" cy="1692000"/>
          </a:xfrm>
          <a:prstGeom prst="line">
            <a:avLst/>
          </a:prstGeom>
        </p:spPr>
        <p:style>
          <a:lnRef idx="1">
            <a:schemeClr val="accent1"/>
          </a:lnRef>
          <a:fillRef idx="0">
            <a:schemeClr val="accent1"/>
          </a:fillRef>
          <a:effectRef idx="0">
            <a:schemeClr val="accent1"/>
          </a:effectRef>
          <a:fontRef idx="minor">
            <a:schemeClr val="tx1"/>
          </a:fontRef>
        </p:style>
      </p:cxnSp>
      <p:pic>
        <p:nvPicPr>
          <p:cNvPr id="67" name="Image 66" descr="Une image contenant horloge, dessin&#10;&#10;Description générée automatiquement">
            <a:extLst>
              <a:ext uri="{FF2B5EF4-FFF2-40B4-BE49-F238E27FC236}">
                <a16:creationId xmlns:a16="http://schemas.microsoft.com/office/drawing/2014/main" id="{37F629B4-65D7-4DE6-BAD8-F13FB10A51A7}"/>
              </a:ext>
            </a:extLst>
          </p:cNvPr>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348225" y="3742588"/>
            <a:ext cx="345175" cy="345175"/>
          </a:xfrm>
          <a:prstGeom prst="rect">
            <a:avLst/>
          </a:prstGeom>
        </p:spPr>
      </p:pic>
      <p:cxnSp>
        <p:nvCxnSpPr>
          <p:cNvPr id="69" name="Connecteur droit 68">
            <a:extLst>
              <a:ext uri="{FF2B5EF4-FFF2-40B4-BE49-F238E27FC236}">
                <a16:creationId xmlns:a16="http://schemas.microsoft.com/office/drawing/2014/main" id="{D0910124-7CA8-4F39-AFD5-AEABF126C16C}"/>
              </a:ext>
            </a:extLst>
          </p:cNvPr>
          <p:cNvCxnSpPr/>
          <p:nvPr/>
        </p:nvCxnSpPr>
        <p:spPr>
          <a:xfrm>
            <a:off x="1235369" y="4782934"/>
            <a:ext cx="8244000" cy="0"/>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ZoneTexte 69">
            <a:extLst>
              <a:ext uri="{FF2B5EF4-FFF2-40B4-BE49-F238E27FC236}">
                <a16:creationId xmlns:a16="http://schemas.microsoft.com/office/drawing/2014/main" id="{E0F8D909-4EA6-4DD4-A8B4-9B38B1E85E94}"/>
              </a:ext>
            </a:extLst>
          </p:cNvPr>
          <p:cNvSpPr txBox="1"/>
          <p:nvPr/>
        </p:nvSpPr>
        <p:spPr>
          <a:xfrm>
            <a:off x="1475823" y="4502140"/>
            <a:ext cx="4614297" cy="276999"/>
          </a:xfrm>
          <a:prstGeom prst="rect">
            <a:avLst/>
          </a:prstGeom>
          <a:noFill/>
        </p:spPr>
        <p:txBody>
          <a:bodyPr wrap="square" rtlCol="0">
            <a:spAutoFit/>
          </a:bodyPr>
          <a:lstStyle/>
          <a:p>
            <a:r>
              <a:rPr lang="fr-FR" sz="1200" dirty="0"/>
              <a:t>4- Information email in case of </a:t>
            </a:r>
            <a:r>
              <a:rPr lang="fr-FR" sz="1200" dirty="0" err="1"/>
              <a:t>errors</a:t>
            </a:r>
            <a:endParaRPr lang="fr-FR" sz="1200" dirty="0"/>
          </a:p>
        </p:txBody>
      </p:sp>
      <p:pic>
        <p:nvPicPr>
          <p:cNvPr id="68" name="Image 67" descr="Une image contenant dessin&#10;&#10;Description générée automatiquement">
            <a:extLst>
              <a:ext uri="{FF2B5EF4-FFF2-40B4-BE49-F238E27FC236}">
                <a16:creationId xmlns:a16="http://schemas.microsoft.com/office/drawing/2014/main" id="{8B45BB15-4496-4F73-BA89-08DD64BB20F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8859" y="4563567"/>
            <a:ext cx="419631" cy="419631"/>
          </a:xfrm>
          <a:prstGeom prst="rect">
            <a:avLst/>
          </a:prstGeom>
        </p:spPr>
      </p:pic>
      <p:sp>
        <p:nvSpPr>
          <p:cNvPr id="27" name="Rectangle 26">
            <a:extLst>
              <a:ext uri="{FF2B5EF4-FFF2-40B4-BE49-F238E27FC236}">
                <a16:creationId xmlns:a16="http://schemas.microsoft.com/office/drawing/2014/main" id="{F1A80883-AD20-4658-8B17-2ABD83594D4D}"/>
              </a:ext>
            </a:extLst>
          </p:cNvPr>
          <p:cNvSpPr/>
          <p:nvPr/>
        </p:nvSpPr>
        <p:spPr>
          <a:xfrm>
            <a:off x="1475823" y="2936933"/>
            <a:ext cx="8047282" cy="461665"/>
          </a:xfrm>
          <a:prstGeom prst="rect">
            <a:avLst/>
          </a:prstGeom>
        </p:spPr>
        <p:txBody>
          <a:bodyPr wrap="square">
            <a:spAutoFit/>
          </a:bodyPr>
          <a:lstStyle/>
          <a:p>
            <a:r>
              <a:rPr lang="fr-FR" sz="1200" dirty="0"/>
              <a:t>2 (</a:t>
            </a:r>
            <a:r>
              <a:rPr lang="fr-FR" sz="1200" dirty="0">
                <a:solidFill>
                  <a:schemeClr val="bg1"/>
                </a:solidFill>
                <a:highlight>
                  <a:srgbClr val="008080"/>
                </a:highlight>
              </a:rPr>
              <a:t>Scenario 2 </a:t>
            </a:r>
            <a:r>
              <a:rPr lang="fr-FR" sz="1200" dirty="0"/>
              <a:t>– </a:t>
            </a:r>
            <a:r>
              <a:rPr lang="fr-FR" sz="1200" dirty="0" err="1"/>
              <a:t>Remove</a:t>
            </a:r>
            <a:r>
              <a:rPr lang="fr-FR" sz="1200" dirty="0"/>
              <a:t> </a:t>
            </a:r>
            <a:r>
              <a:rPr lang="fr-FR" sz="1200" dirty="0" err="1"/>
              <a:t>subject</a:t>
            </a:r>
            <a:r>
              <a:rPr lang="fr-FR" sz="1200" dirty="0"/>
              <a:t> by </a:t>
            </a:r>
            <a:r>
              <a:rPr lang="fr-FR" sz="1200" dirty="0" err="1"/>
              <a:t>subject</a:t>
            </a:r>
            <a:r>
              <a:rPr lang="fr-FR" sz="1200" dirty="0"/>
              <a:t> </a:t>
            </a:r>
            <a:r>
              <a:rPr lang="fr-FR" sz="1200" dirty="0" err="1"/>
              <a:t>from</a:t>
            </a:r>
            <a:r>
              <a:rPr lang="fr-FR" sz="1200" dirty="0"/>
              <a:t> the monitoring) - Call the </a:t>
            </a:r>
            <a:r>
              <a:rPr lang="fr-FR" sz="1200" dirty="0" err="1"/>
              <a:t>method</a:t>
            </a:r>
            <a:r>
              <a:rPr lang="fr-FR" sz="1200" dirty="0"/>
              <a:t> (DELETE) : </a:t>
            </a:r>
            <a:r>
              <a:rPr lang="fr-FR" sz="1200" b="1" dirty="0">
                <a:hlinkClick r:id="rId9">
                  <a:extLst>
                    <a:ext uri="{A12FA001-AC4F-418D-AE19-62706E023703}">
                      <ahyp:hlinkClr xmlns:ahyp="http://schemas.microsoft.com/office/drawing/2018/hyperlinkcolor" val="tx"/>
                    </a:ext>
                  </a:extLst>
                </a:hlinkClick>
              </a:rPr>
              <a:t>https://plus.dnb.com/v1/monitoring/registrations/</a:t>
            </a:r>
            <a:r>
              <a:rPr lang="fr-FR" sz="1200" dirty="0">
                <a:highlight>
                  <a:srgbClr val="00FFFF"/>
                </a:highlight>
                <a:hlinkClick r:id="rId9">
                  <a:extLst>
                    <a:ext uri="{A12FA001-AC4F-418D-AE19-62706E023703}">
                      <ahyp:hlinkClr xmlns:ahyp="http://schemas.microsoft.com/office/drawing/2018/hyperlinkcolor" val="tx"/>
                    </a:ext>
                  </a:extLst>
                </a:hlinkClick>
              </a:rPr>
              <a:t>Registration_reference</a:t>
            </a:r>
            <a:r>
              <a:rPr lang="fr-FR" sz="1200" b="1" dirty="0">
                <a:hlinkClick r:id="rId9">
                  <a:extLst>
                    <a:ext uri="{A12FA001-AC4F-418D-AE19-62706E023703}">
                      <ahyp:hlinkClr xmlns:ahyp="http://schemas.microsoft.com/office/drawing/2018/hyperlinkcolor" val="tx"/>
                    </a:ext>
                  </a:extLst>
                </a:hlinkClick>
              </a:rPr>
              <a:t>/subjects/</a:t>
            </a:r>
            <a:r>
              <a:rPr lang="fr-FR" sz="1200" b="1" dirty="0">
                <a:solidFill>
                  <a:srgbClr val="00B050"/>
                </a:solidFill>
                <a:hlinkClick r:id="rId9">
                  <a:extLst>
                    <a:ext uri="{A12FA001-AC4F-418D-AE19-62706E023703}">
                      <ahyp:hlinkClr xmlns:ahyp="http://schemas.microsoft.com/office/drawing/2018/hyperlinkcolor" val="tx"/>
                    </a:ext>
                  </a:extLst>
                </a:hlinkClick>
              </a:rPr>
              <a:t>{</a:t>
            </a:r>
            <a:r>
              <a:rPr lang="fr-FR" sz="1200" b="1" dirty="0">
                <a:solidFill>
                  <a:srgbClr val="00B050"/>
                </a:solidFill>
              </a:rPr>
              <a:t>subjectID}</a:t>
            </a:r>
            <a:r>
              <a:rPr lang="fr-FR" sz="1200" b="1" dirty="0"/>
              <a:t>/ </a:t>
            </a:r>
          </a:p>
        </p:txBody>
      </p:sp>
      <p:pic>
        <p:nvPicPr>
          <p:cNvPr id="59" name="Image 58" descr="Une image contenant table, assis, bleu, ordinateur&#10;&#10;Description générée automatiquement">
            <a:extLst>
              <a:ext uri="{FF2B5EF4-FFF2-40B4-BE49-F238E27FC236}">
                <a16:creationId xmlns:a16="http://schemas.microsoft.com/office/drawing/2014/main" id="{014DBB7F-4A3F-4A01-A75F-3671E8EFB5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20124" y="2168727"/>
            <a:ext cx="1281525" cy="1281525"/>
          </a:xfrm>
          <a:prstGeom prst="rect">
            <a:avLst/>
          </a:prstGeom>
        </p:spPr>
      </p:pic>
      <p:sp>
        <p:nvSpPr>
          <p:cNvPr id="30" name="ZoneTexte 29">
            <a:extLst>
              <a:ext uri="{FF2B5EF4-FFF2-40B4-BE49-F238E27FC236}">
                <a16:creationId xmlns:a16="http://schemas.microsoft.com/office/drawing/2014/main" id="{27736CCF-5A0B-494B-BA70-D90FDF70E9E5}"/>
              </a:ext>
            </a:extLst>
          </p:cNvPr>
          <p:cNvSpPr txBox="1"/>
          <p:nvPr/>
        </p:nvSpPr>
        <p:spPr>
          <a:xfrm>
            <a:off x="1290516" y="2741522"/>
            <a:ext cx="370614" cy="276999"/>
          </a:xfrm>
          <a:prstGeom prst="rect">
            <a:avLst/>
          </a:prstGeom>
          <a:noFill/>
        </p:spPr>
        <p:txBody>
          <a:bodyPr wrap="none" rtlCol="0">
            <a:spAutoFit/>
          </a:bodyPr>
          <a:lstStyle/>
          <a:p>
            <a:r>
              <a:rPr lang="fr-FR" sz="1200" dirty="0"/>
              <a:t>OR</a:t>
            </a:r>
          </a:p>
        </p:txBody>
      </p:sp>
      <p:sp>
        <p:nvSpPr>
          <p:cNvPr id="28" name="Rectangle : coins arrondis 27">
            <a:extLst>
              <a:ext uri="{FF2B5EF4-FFF2-40B4-BE49-F238E27FC236}">
                <a16:creationId xmlns:a16="http://schemas.microsoft.com/office/drawing/2014/main" id="{51954DC3-C7F4-CDCE-C3AE-92D17352B8CC}"/>
              </a:ext>
            </a:extLst>
          </p:cNvPr>
          <p:cNvSpPr/>
          <p:nvPr/>
        </p:nvSpPr>
        <p:spPr>
          <a:xfrm>
            <a:off x="9130650" y="552258"/>
            <a:ext cx="1321148" cy="559839"/>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subject=duns</a:t>
            </a:r>
          </a:p>
        </p:txBody>
      </p:sp>
    </p:spTree>
    <p:extLst>
      <p:ext uri="{BB962C8B-B14F-4D97-AF65-F5344CB8AC3E}">
        <p14:creationId xmlns:p14="http://schemas.microsoft.com/office/powerpoint/2010/main" val="31978737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 coins arrondis 45">
            <a:extLst>
              <a:ext uri="{FF2B5EF4-FFF2-40B4-BE49-F238E27FC236}">
                <a16:creationId xmlns:a16="http://schemas.microsoft.com/office/drawing/2014/main" id="{0E8CE6BD-1537-4CDA-AA26-78777027F162}"/>
              </a:ext>
            </a:extLst>
          </p:cNvPr>
          <p:cNvSpPr/>
          <p:nvPr/>
        </p:nvSpPr>
        <p:spPr>
          <a:xfrm>
            <a:off x="99285" y="2005302"/>
            <a:ext cx="10396642" cy="353143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itre 2"/>
          <p:cNvSpPr>
            <a:spLocks noGrp="1"/>
          </p:cNvSpPr>
          <p:nvPr>
            <p:ph type="title"/>
          </p:nvPr>
        </p:nvSpPr>
        <p:spPr>
          <a:xfrm>
            <a:off x="-1" y="0"/>
            <a:ext cx="10165975" cy="551424"/>
          </a:xfrm>
        </p:spPr>
        <p:txBody>
          <a:bodyPr>
            <a:normAutofit/>
          </a:bodyPr>
          <a:lstStyle/>
          <a:p>
            <a:r>
              <a:rPr lang="fr-FR" sz="2400" b="1" dirty="0">
                <a:solidFill>
                  <a:srgbClr val="42C1C6"/>
                </a:solidFill>
                <a:latin typeface="Century Gothic" panose="020B0502020202020204" pitchFamily="34" charset="0"/>
                <a:cs typeface="Arial" panose="020B0604020202020204" pitchFamily="34" charset="0"/>
              </a:rPr>
              <a:t>2e/ Monitoring process – List the DUNS </a:t>
            </a:r>
            <a:r>
              <a:rPr lang="fr-FR" sz="2400" b="1" dirty="0" err="1">
                <a:solidFill>
                  <a:srgbClr val="42C1C6"/>
                </a:solidFill>
                <a:latin typeface="Century Gothic" panose="020B0502020202020204" pitchFamily="34" charset="0"/>
                <a:cs typeface="Arial" panose="020B0604020202020204" pitchFamily="34" charset="0"/>
              </a:rPr>
              <a:t>under</a:t>
            </a:r>
            <a:r>
              <a:rPr lang="fr-FR" sz="2400" b="1" dirty="0">
                <a:solidFill>
                  <a:srgbClr val="42C1C6"/>
                </a:solidFill>
                <a:latin typeface="Century Gothic" panose="020B0502020202020204" pitchFamily="34" charset="0"/>
                <a:cs typeface="Arial" panose="020B0604020202020204" pitchFamily="34" charset="0"/>
              </a:rPr>
              <a:t> monitoring</a:t>
            </a:r>
            <a:endParaRPr lang="fr-FR" sz="2400" dirty="0"/>
          </a:p>
        </p:txBody>
      </p:sp>
      <p:sp>
        <p:nvSpPr>
          <p:cNvPr id="37" name="ZoneTexte 36">
            <a:extLst>
              <a:ext uri="{FF2B5EF4-FFF2-40B4-BE49-F238E27FC236}">
                <a16:creationId xmlns:a16="http://schemas.microsoft.com/office/drawing/2014/main" id="{E878DF36-EC96-4E5C-B2DC-7731C8222748}"/>
              </a:ext>
            </a:extLst>
          </p:cNvPr>
          <p:cNvSpPr txBox="1"/>
          <p:nvPr/>
        </p:nvSpPr>
        <p:spPr>
          <a:xfrm>
            <a:off x="251320" y="477563"/>
            <a:ext cx="8164864" cy="861774"/>
          </a:xfrm>
          <a:prstGeom prst="rect">
            <a:avLst/>
          </a:prstGeom>
          <a:noFill/>
        </p:spPr>
        <p:txBody>
          <a:bodyPr wrap="none" rtlCol="0">
            <a:spAutoFit/>
          </a:bodyPr>
          <a:lstStyle/>
          <a:p>
            <a:r>
              <a:rPr lang="fr-FR" sz="1200" b="1" dirty="0" err="1"/>
              <a:t>Purpose</a:t>
            </a:r>
            <a:r>
              <a:rPr lang="fr-FR" sz="1200" dirty="0"/>
              <a:t> : </a:t>
            </a:r>
            <a:r>
              <a:rPr lang="fr-FR" sz="1200" dirty="0" err="1"/>
              <a:t>Retrieve</a:t>
            </a:r>
            <a:r>
              <a:rPr lang="fr-FR" sz="1200" dirty="0"/>
              <a:t> the </a:t>
            </a:r>
            <a:r>
              <a:rPr lang="fr-FR" sz="1200" dirty="0" err="1"/>
              <a:t>list</a:t>
            </a:r>
            <a:r>
              <a:rPr lang="fr-FR" sz="1200" dirty="0"/>
              <a:t> of DUNS </a:t>
            </a:r>
            <a:r>
              <a:rPr lang="fr-FR" sz="1200" dirty="0" err="1"/>
              <a:t>under</a:t>
            </a:r>
            <a:r>
              <a:rPr lang="fr-FR" sz="1200" dirty="0"/>
              <a:t> monitoring</a:t>
            </a:r>
          </a:p>
          <a:p>
            <a:r>
              <a:rPr lang="fr-FR" sz="1200" b="1" dirty="0" err="1"/>
              <a:t>Detailed</a:t>
            </a:r>
            <a:r>
              <a:rPr lang="fr-FR" sz="1200" b="1" dirty="0"/>
              <a:t> documentation : </a:t>
            </a:r>
            <a:r>
              <a:rPr lang="fr-FR" sz="1200" dirty="0">
                <a:hlinkClick r:id="rId3"/>
              </a:rPr>
              <a:t>https://directplus.documentation.dnb.com/openAPI.html?apiID=monExportSubjects</a:t>
            </a:r>
            <a:endParaRPr lang="fr-FR" sz="1200" u="sng" dirty="0"/>
          </a:p>
          <a:p>
            <a:r>
              <a:rPr lang="fr-FR" sz="1400" dirty="0"/>
              <a:t>                                          </a:t>
            </a:r>
            <a:r>
              <a:rPr lang="fr-FR" sz="1200" dirty="0">
                <a:hlinkClick r:id="rId4"/>
              </a:rPr>
              <a:t>https://directplus.documentation.dnb.com/html/pages/MonitoringAPIs.html#export-subject-list</a:t>
            </a:r>
            <a:endParaRPr lang="fr-FR" sz="1200" u="sng" dirty="0"/>
          </a:p>
          <a:p>
            <a:endParaRPr lang="fr-FR" sz="1200" u="sng" dirty="0"/>
          </a:p>
        </p:txBody>
      </p:sp>
      <p:sp>
        <p:nvSpPr>
          <p:cNvPr id="71" name="ZoneTexte 70">
            <a:extLst>
              <a:ext uri="{FF2B5EF4-FFF2-40B4-BE49-F238E27FC236}">
                <a16:creationId xmlns:a16="http://schemas.microsoft.com/office/drawing/2014/main" id="{B8AE0FAF-6E36-4B38-B0A7-177588EE9D89}"/>
              </a:ext>
            </a:extLst>
          </p:cNvPr>
          <p:cNvSpPr txBox="1"/>
          <p:nvPr/>
        </p:nvSpPr>
        <p:spPr>
          <a:xfrm>
            <a:off x="886330" y="1349095"/>
            <a:ext cx="9784466" cy="531812"/>
          </a:xfrm>
          <a:prstGeom prst="rect">
            <a:avLst/>
          </a:prstGeom>
          <a:noFill/>
        </p:spPr>
        <p:txBody>
          <a:bodyPr wrap="square" rtlCol="0">
            <a:spAutoFit/>
          </a:bodyPr>
          <a:lstStyle/>
          <a:p>
            <a:r>
              <a:rPr lang="en-US" dirty="0">
                <a:solidFill>
                  <a:schemeClr val="accent6"/>
                </a:solidFill>
              </a:rPr>
              <a:t>Each year upon renewal of the contract, all Duns still under monitoring will be automatically invoiced for the new year.</a:t>
            </a:r>
          </a:p>
          <a:p>
            <a:r>
              <a:rPr lang="en-US" dirty="0">
                <a:solidFill>
                  <a:schemeClr val="accent6"/>
                </a:solidFill>
              </a:rPr>
              <a:t>Duns that need to be removed must therefore be removed before the renewal date of the contract.</a:t>
            </a:r>
            <a:endParaRPr lang="fr-FR" dirty="0">
              <a:solidFill>
                <a:schemeClr val="accent6"/>
              </a:solidFill>
            </a:endParaRPr>
          </a:p>
        </p:txBody>
      </p:sp>
      <p:pic>
        <p:nvPicPr>
          <p:cNvPr id="75" name="Image 74" descr="Une image contenant alimentation, dessin&#10;&#10;Description générée automatiquement">
            <a:extLst>
              <a:ext uri="{FF2B5EF4-FFF2-40B4-BE49-F238E27FC236}">
                <a16:creationId xmlns:a16="http://schemas.microsoft.com/office/drawing/2014/main" id="{3A847203-5331-4AFF-9AEE-CC8A6739097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759" y="1227197"/>
            <a:ext cx="737571" cy="737571"/>
          </a:xfrm>
          <a:prstGeom prst="rect">
            <a:avLst/>
          </a:prstGeom>
        </p:spPr>
      </p:pic>
      <p:sp>
        <p:nvSpPr>
          <p:cNvPr id="2" name="Rectangle 1">
            <a:extLst>
              <a:ext uri="{FF2B5EF4-FFF2-40B4-BE49-F238E27FC236}">
                <a16:creationId xmlns:a16="http://schemas.microsoft.com/office/drawing/2014/main" id="{CA9EF30A-1EBB-40EA-9820-F771E647EB6C}"/>
              </a:ext>
            </a:extLst>
          </p:cNvPr>
          <p:cNvSpPr/>
          <p:nvPr/>
        </p:nvSpPr>
        <p:spPr>
          <a:xfrm>
            <a:off x="1493239" y="2326339"/>
            <a:ext cx="6669249" cy="461665"/>
          </a:xfrm>
          <a:prstGeom prst="rect">
            <a:avLst/>
          </a:prstGeom>
        </p:spPr>
        <p:txBody>
          <a:bodyPr wrap="square">
            <a:spAutoFit/>
          </a:bodyPr>
          <a:lstStyle/>
          <a:p>
            <a:r>
              <a:rPr lang="fr-FR" sz="1200" dirty="0"/>
              <a:t>1- </a:t>
            </a:r>
            <a:r>
              <a:rPr lang="fr-FR" sz="1200" dirty="0" err="1"/>
              <a:t>Retrieve</a:t>
            </a:r>
            <a:r>
              <a:rPr lang="fr-FR" sz="1200" dirty="0"/>
              <a:t> the </a:t>
            </a:r>
            <a:r>
              <a:rPr lang="fr-FR" sz="1200" dirty="0" err="1"/>
              <a:t>list</a:t>
            </a:r>
            <a:r>
              <a:rPr lang="fr-FR" sz="1200" dirty="0"/>
              <a:t> of DUNS </a:t>
            </a:r>
            <a:r>
              <a:rPr lang="fr-FR" sz="1200" dirty="0" err="1"/>
              <a:t>under</a:t>
            </a:r>
            <a:r>
              <a:rPr lang="fr-FR" sz="1200" dirty="0"/>
              <a:t> monitoring</a:t>
            </a:r>
          </a:p>
          <a:p>
            <a:r>
              <a:rPr lang="fr-FR" sz="1200" dirty="0"/>
              <a:t>https://plus.dnb.com/v1/monitoring/registrations/</a:t>
            </a:r>
            <a:r>
              <a:rPr lang="fr-FR" sz="1200" b="1" dirty="0"/>
              <a:t>export</a:t>
            </a:r>
            <a:r>
              <a:rPr lang="fr-FR" sz="1200" dirty="0"/>
              <a:t>/</a:t>
            </a:r>
            <a:r>
              <a:rPr lang="fr-FR" sz="1200" dirty="0">
                <a:highlight>
                  <a:srgbClr val="00FFFF"/>
                </a:highlight>
              </a:rPr>
              <a:t> </a:t>
            </a:r>
            <a:r>
              <a:rPr lang="fr-FR" sz="1200" dirty="0" err="1">
                <a:highlight>
                  <a:srgbClr val="00FFFF"/>
                </a:highlight>
              </a:rPr>
              <a:t>Registration_reference</a:t>
            </a:r>
            <a:r>
              <a:rPr lang="fr-FR" sz="1200" dirty="0"/>
              <a:t>/</a:t>
            </a:r>
            <a:r>
              <a:rPr lang="fr-FR" sz="1200" dirty="0" err="1"/>
              <a:t>subjects</a:t>
            </a:r>
            <a:endParaRPr lang="fr-FR" sz="1200" dirty="0"/>
          </a:p>
        </p:txBody>
      </p:sp>
      <p:pic>
        <p:nvPicPr>
          <p:cNvPr id="28" name="Image 27">
            <a:extLst>
              <a:ext uri="{FF2B5EF4-FFF2-40B4-BE49-F238E27FC236}">
                <a16:creationId xmlns:a16="http://schemas.microsoft.com/office/drawing/2014/main" id="{E85F236B-7514-4927-87BF-6081DDC1E0D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3324" y="2468853"/>
            <a:ext cx="1139011" cy="1139011"/>
          </a:xfrm>
          <a:prstGeom prst="rect">
            <a:avLst/>
          </a:prstGeom>
        </p:spPr>
      </p:pic>
      <p:cxnSp>
        <p:nvCxnSpPr>
          <p:cNvPr id="30" name="Connecteur droit avec flèche 29">
            <a:extLst>
              <a:ext uri="{FF2B5EF4-FFF2-40B4-BE49-F238E27FC236}">
                <a16:creationId xmlns:a16="http://schemas.microsoft.com/office/drawing/2014/main" id="{407DDE65-2ED6-4451-8853-27E8FCAE7212}"/>
              </a:ext>
            </a:extLst>
          </p:cNvPr>
          <p:cNvCxnSpPr/>
          <p:nvPr/>
        </p:nvCxnSpPr>
        <p:spPr>
          <a:xfrm>
            <a:off x="1602296" y="2768367"/>
            <a:ext cx="74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Image 30" descr="Une image contenant table, assis, bleu, ordinateur&#10;&#10;Description générée automatiquement">
            <a:extLst>
              <a:ext uri="{FF2B5EF4-FFF2-40B4-BE49-F238E27FC236}">
                <a16:creationId xmlns:a16="http://schemas.microsoft.com/office/drawing/2014/main" id="{DAA3F440-A3BC-4296-8E33-3714A95BC4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51562" y="2326339"/>
            <a:ext cx="1281525" cy="1281525"/>
          </a:xfrm>
          <a:prstGeom prst="rect">
            <a:avLst/>
          </a:prstGeom>
        </p:spPr>
      </p:pic>
      <p:cxnSp>
        <p:nvCxnSpPr>
          <p:cNvPr id="32" name="Connecteur droit 31">
            <a:extLst>
              <a:ext uri="{FF2B5EF4-FFF2-40B4-BE49-F238E27FC236}">
                <a16:creationId xmlns:a16="http://schemas.microsoft.com/office/drawing/2014/main" id="{4E4FB4F9-A128-43BC-BEF8-01B36CCBFA27}"/>
              </a:ext>
            </a:extLst>
          </p:cNvPr>
          <p:cNvCxnSpPr>
            <a:cxnSpLocks/>
          </p:cNvCxnSpPr>
          <p:nvPr/>
        </p:nvCxnSpPr>
        <p:spPr>
          <a:xfrm>
            <a:off x="9544952" y="3501814"/>
            <a:ext cx="0" cy="1332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ZoneTexte 32">
            <a:extLst>
              <a:ext uri="{FF2B5EF4-FFF2-40B4-BE49-F238E27FC236}">
                <a16:creationId xmlns:a16="http://schemas.microsoft.com/office/drawing/2014/main" id="{05B045D5-ED47-492D-8129-570789B2E1C7}"/>
              </a:ext>
            </a:extLst>
          </p:cNvPr>
          <p:cNvSpPr txBox="1"/>
          <p:nvPr/>
        </p:nvSpPr>
        <p:spPr>
          <a:xfrm>
            <a:off x="1712265" y="3679296"/>
            <a:ext cx="4614297" cy="276999"/>
          </a:xfrm>
          <a:prstGeom prst="rect">
            <a:avLst/>
          </a:prstGeom>
          <a:noFill/>
        </p:spPr>
        <p:txBody>
          <a:bodyPr wrap="square" rtlCol="0">
            <a:spAutoFit/>
          </a:bodyPr>
          <a:lstStyle/>
          <a:p>
            <a:r>
              <a:rPr lang="fr-FR" sz="1200" dirty="0"/>
              <a:t>2- Confirmation email</a:t>
            </a:r>
          </a:p>
        </p:txBody>
      </p:sp>
      <p:cxnSp>
        <p:nvCxnSpPr>
          <p:cNvPr id="6" name="Connecteur droit 5">
            <a:extLst>
              <a:ext uri="{FF2B5EF4-FFF2-40B4-BE49-F238E27FC236}">
                <a16:creationId xmlns:a16="http://schemas.microsoft.com/office/drawing/2014/main" id="{4F679CCD-A342-4262-8E44-3E7470104105}"/>
              </a:ext>
            </a:extLst>
          </p:cNvPr>
          <p:cNvCxnSpPr/>
          <p:nvPr/>
        </p:nvCxnSpPr>
        <p:spPr>
          <a:xfrm flipH="1">
            <a:off x="1692335" y="4027611"/>
            <a:ext cx="7852617"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6" name="Image 35" descr="Une image contenant dessin&#10;&#10;Description générée automatiquement">
            <a:extLst>
              <a:ext uri="{FF2B5EF4-FFF2-40B4-BE49-F238E27FC236}">
                <a16:creationId xmlns:a16="http://schemas.microsoft.com/office/drawing/2014/main" id="{3C6F04F0-BCEF-4B2F-A889-B707270CDE2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72704" y="3817796"/>
            <a:ext cx="419631" cy="419631"/>
          </a:xfrm>
          <a:prstGeom prst="rect">
            <a:avLst/>
          </a:prstGeom>
        </p:spPr>
      </p:pic>
      <p:pic>
        <p:nvPicPr>
          <p:cNvPr id="39" name="Image 38">
            <a:extLst>
              <a:ext uri="{FF2B5EF4-FFF2-40B4-BE49-F238E27FC236}">
                <a16:creationId xmlns:a16="http://schemas.microsoft.com/office/drawing/2014/main" id="{55F084EC-BA41-4BE8-805C-D70B249DA1D1}"/>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553324" y="4405535"/>
            <a:ext cx="850629" cy="850629"/>
          </a:xfrm>
          <a:prstGeom prst="rect">
            <a:avLst/>
          </a:prstGeom>
        </p:spPr>
      </p:pic>
      <p:cxnSp>
        <p:nvCxnSpPr>
          <p:cNvPr id="8" name="Connecteur droit avec flèche 7">
            <a:extLst>
              <a:ext uri="{FF2B5EF4-FFF2-40B4-BE49-F238E27FC236}">
                <a16:creationId xmlns:a16="http://schemas.microsoft.com/office/drawing/2014/main" id="{43CCB4C6-13AD-4B3C-A051-B2636B8F7ADC}"/>
              </a:ext>
            </a:extLst>
          </p:cNvPr>
          <p:cNvCxnSpPr/>
          <p:nvPr/>
        </p:nvCxnSpPr>
        <p:spPr>
          <a:xfrm flipH="1">
            <a:off x="1412342" y="4830849"/>
            <a:ext cx="813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F320B342-E899-4A08-8B6C-EF2DB173A200}"/>
              </a:ext>
            </a:extLst>
          </p:cNvPr>
          <p:cNvSpPr txBox="1"/>
          <p:nvPr/>
        </p:nvSpPr>
        <p:spPr>
          <a:xfrm>
            <a:off x="1403953" y="4534223"/>
            <a:ext cx="4614297" cy="276999"/>
          </a:xfrm>
          <a:prstGeom prst="rect">
            <a:avLst/>
          </a:prstGeom>
          <a:noFill/>
        </p:spPr>
        <p:txBody>
          <a:bodyPr wrap="square" rtlCol="0">
            <a:spAutoFit/>
          </a:bodyPr>
          <a:lstStyle/>
          <a:p>
            <a:r>
              <a:rPr lang="fr-FR" sz="1200" dirty="0"/>
              <a:t>3- File </a:t>
            </a:r>
            <a:r>
              <a:rPr lang="fr-FR" sz="1200" dirty="0" err="1"/>
              <a:t>containing</a:t>
            </a:r>
            <a:r>
              <a:rPr lang="fr-FR" sz="1200" dirty="0"/>
              <a:t> the DUNS </a:t>
            </a:r>
            <a:r>
              <a:rPr lang="fr-FR" sz="1200" dirty="0" err="1"/>
              <a:t>under</a:t>
            </a:r>
            <a:r>
              <a:rPr lang="fr-FR" sz="1200" dirty="0"/>
              <a:t> monitoring </a:t>
            </a:r>
            <a:r>
              <a:rPr lang="fr-FR" sz="1200" dirty="0" err="1"/>
              <a:t>placed</a:t>
            </a:r>
            <a:r>
              <a:rPr lang="fr-FR" sz="1200" dirty="0"/>
              <a:t> in the folder</a:t>
            </a:r>
          </a:p>
        </p:txBody>
      </p:sp>
      <p:pic>
        <p:nvPicPr>
          <p:cNvPr id="43" name="Image 42" descr="Une image contenant horloge, dessin&#10;&#10;Description générée automatiquement">
            <a:extLst>
              <a:ext uri="{FF2B5EF4-FFF2-40B4-BE49-F238E27FC236}">
                <a16:creationId xmlns:a16="http://schemas.microsoft.com/office/drawing/2014/main" id="{1FFC0809-DB0A-4F78-B8D1-5E6CC5339C9F}"/>
              </a:ext>
            </a:extLst>
          </p:cNvPr>
          <p:cNvPicPr>
            <a:picLocks noChangeAspect="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844554" y="4447359"/>
            <a:ext cx="345175" cy="345175"/>
          </a:xfrm>
          <a:prstGeom prst="rect">
            <a:avLst/>
          </a:prstGeom>
        </p:spPr>
      </p:pic>
      <p:sp>
        <p:nvSpPr>
          <p:cNvPr id="9" name="Rectangle 8">
            <a:extLst>
              <a:ext uri="{FF2B5EF4-FFF2-40B4-BE49-F238E27FC236}">
                <a16:creationId xmlns:a16="http://schemas.microsoft.com/office/drawing/2014/main" id="{EC94E975-2740-4307-85EB-DE45E110294E}"/>
              </a:ext>
            </a:extLst>
          </p:cNvPr>
          <p:cNvSpPr/>
          <p:nvPr/>
        </p:nvSpPr>
        <p:spPr>
          <a:xfrm>
            <a:off x="2037510" y="5006345"/>
            <a:ext cx="5406737" cy="276999"/>
          </a:xfrm>
          <a:prstGeom prst="rect">
            <a:avLst/>
          </a:prstGeom>
        </p:spPr>
        <p:txBody>
          <a:bodyPr wrap="none">
            <a:spAutoFit/>
          </a:bodyPr>
          <a:lstStyle/>
          <a:p>
            <a:r>
              <a:rPr lang="fr-FR" sz="1200" dirty="0" err="1"/>
              <a:t>Naming</a:t>
            </a:r>
            <a:r>
              <a:rPr lang="fr-FR" sz="1200" dirty="0"/>
              <a:t> pattern : REFERENCE_YYYYMMDDHHMMSS_</a:t>
            </a:r>
            <a:r>
              <a:rPr lang="fr-FR" sz="1200" b="1" dirty="0"/>
              <a:t>DunsExport</a:t>
            </a:r>
            <a:r>
              <a:rPr lang="fr-FR" sz="1200" dirty="0"/>
              <a:t>_FILE-NUMBER.zip</a:t>
            </a:r>
          </a:p>
        </p:txBody>
      </p:sp>
      <p:pic>
        <p:nvPicPr>
          <p:cNvPr id="44" name="Image 43" descr="Une image contenant horloge, dessin&#10;&#10;Description générée automatiquement">
            <a:extLst>
              <a:ext uri="{FF2B5EF4-FFF2-40B4-BE49-F238E27FC236}">
                <a16:creationId xmlns:a16="http://schemas.microsoft.com/office/drawing/2014/main" id="{63A61C2B-AC9E-49DB-A60A-514A342E6AC3}"/>
              </a:ext>
            </a:extLst>
          </p:cNvPr>
          <p:cNvPicPr>
            <a:picLocks noChangeAspect="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692335" y="4972258"/>
            <a:ext cx="345175" cy="345175"/>
          </a:xfrm>
          <a:prstGeom prst="rect">
            <a:avLst/>
          </a:prstGeom>
        </p:spPr>
      </p:pic>
      <p:sp>
        <p:nvSpPr>
          <p:cNvPr id="10" name="Rectangle 9">
            <a:extLst>
              <a:ext uri="{FF2B5EF4-FFF2-40B4-BE49-F238E27FC236}">
                <a16:creationId xmlns:a16="http://schemas.microsoft.com/office/drawing/2014/main" id="{FD0C6E2B-C5BA-4448-802A-853EB23F47CC}"/>
              </a:ext>
            </a:extLst>
          </p:cNvPr>
          <p:cNvSpPr/>
          <p:nvPr/>
        </p:nvSpPr>
        <p:spPr>
          <a:xfrm>
            <a:off x="7587651" y="4941249"/>
            <a:ext cx="2347117" cy="507831"/>
          </a:xfrm>
          <a:prstGeom prst="rect">
            <a:avLst/>
          </a:prstGeom>
          <a:solidFill>
            <a:schemeClr val="bg1">
              <a:lumMod val="85000"/>
            </a:schemeClr>
          </a:solidFill>
        </p:spPr>
        <p:txBody>
          <a:bodyPr wrap="none">
            <a:spAutoFit/>
          </a:bodyPr>
          <a:lstStyle/>
          <a:p>
            <a:r>
              <a:rPr lang="fr-FR" sz="900" dirty="0"/>
              <a:t>REFERENCE = Registration </a:t>
            </a:r>
            <a:r>
              <a:rPr lang="fr-FR" sz="900" dirty="0" err="1"/>
              <a:t>reference</a:t>
            </a:r>
            <a:endParaRPr lang="fr-FR" sz="900" dirty="0"/>
          </a:p>
          <a:p>
            <a:r>
              <a:rPr lang="fr-FR" sz="900" dirty="0"/>
              <a:t>YYYYMMDDHHMMSS  Timestamp</a:t>
            </a:r>
          </a:p>
          <a:p>
            <a:r>
              <a:rPr lang="fr-FR" sz="900" dirty="0"/>
              <a:t>FILE-NUMBER = nbr de fichier / 1 fichier = 3Go</a:t>
            </a:r>
          </a:p>
        </p:txBody>
      </p:sp>
      <p:sp>
        <p:nvSpPr>
          <p:cNvPr id="22" name="Rectangle : coins arrondis 21">
            <a:extLst>
              <a:ext uri="{FF2B5EF4-FFF2-40B4-BE49-F238E27FC236}">
                <a16:creationId xmlns:a16="http://schemas.microsoft.com/office/drawing/2014/main" id="{830FAAEA-8795-0B41-655E-98611A0FEC04}"/>
              </a:ext>
            </a:extLst>
          </p:cNvPr>
          <p:cNvSpPr/>
          <p:nvPr/>
        </p:nvSpPr>
        <p:spPr>
          <a:xfrm>
            <a:off x="9130650" y="552258"/>
            <a:ext cx="1321148" cy="559839"/>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subject=duns</a:t>
            </a:r>
          </a:p>
        </p:txBody>
      </p:sp>
    </p:spTree>
    <p:extLst>
      <p:ext uri="{BB962C8B-B14F-4D97-AF65-F5344CB8AC3E}">
        <p14:creationId xmlns:p14="http://schemas.microsoft.com/office/powerpoint/2010/main" val="19607781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 y="0"/>
            <a:ext cx="10165975" cy="551424"/>
          </a:xfrm>
        </p:spPr>
        <p:txBody>
          <a:bodyPr>
            <a:normAutofit/>
          </a:bodyPr>
          <a:lstStyle/>
          <a:p>
            <a:r>
              <a:rPr lang="fr-FR" sz="2700" b="1" dirty="0">
                <a:solidFill>
                  <a:srgbClr val="42C1C6"/>
                </a:solidFill>
                <a:latin typeface="Century Gothic" panose="020B0502020202020204" pitchFamily="34" charset="0"/>
                <a:cs typeface="Arial" panose="020B0604020202020204" pitchFamily="34" charset="0"/>
              </a:rPr>
              <a:t>2f/ Monitoring process – </a:t>
            </a:r>
            <a:r>
              <a:rPr lang="fr-FR" sz="2700" b="1" dirty="0" err="1">
                <a:solidFill>
                  <a:srgbClr val="42C1C6"/>
                </a:solidFill>
                <a:latin typeface="Century Gothic" panose="020B0502020202020204" pitchFamily="34" charset="0"/>
                <a:cs typeface="Arial" panose="020B0604020202020204" pitchFamily="34" charset="0"/>
              </a:rPr>
              <a:t>Examples</a:t>
            </a:r>
            <a:r>
              <a:rPr lang="fr-FR" sz="2700" b="1" dirty="0">
                <a:solidFill>
                  <a:srgbClr val="42C1C6"/>
                </a:solidFill>
                <a:latin typeface="Century Gothic" panose="020B0502020202020204" pitchFamily="34" charset="0"/>
                <a:cs typeface="Arial" panose="020B0604020202020204" pitchFamily="34" charset="0"/>
              </a:rPr>
              <a:t> of files</a:t>
            </a:r>
            <a:endParaRPr lang="fr-FR" dirty="0"/>
          </a:p>
        </p:txBody>
      </p:sp>
      <p:pic>
        <p:nvPicPr>
          <p:cNvPr id="4" name="Image 3">
            <a:extLst>
              <a:ext uri="{FF2B5EF4-FFF2-40B4-BE49-F238E27FC236}">
                <a16:creationId xmlns:a16="http://schemas.microsoft.com/office/drawing/2014/main" id="{6859F2C2-B57E-41B0-94D3-AD3B6DC3D7BE}"/>
              </a:ext>
            </a:extLst>
          </p:cNvPr>
          <p:cNvPicPr>
            <a:picLocks noChangeAspect="1"/>
          </p:cNvPicPr>
          <p:nvPr/>
        </p:nvPicPr>
        <p:blipFill rotWithShape="1">
          <a:blip r:embed="rId3"/>
          <a:srcRect r="34940"/>
          <a:stretch/>
        </p:blipFill>
        <p:spPr>
          <a:xfrm>
            <a:off x="6456587" y="3471149"/>
            <a:ext cx="575467" cy="1741224"/>
          </a:xfrm>
          <a:prstGeom prst="rect">
            <a:avLst/>
          </a:prstGeom>
          <a:ln>
            <a:noFill/>
          </a:ln>
          <a:effectLst>
            <a:outerShdw blurRad="292100" dist="139700" dir="2700000" algn="tl" rotWithShape="0">
              <a:srgbClr val="333333">
                <a:alpha val="65000"/>
              </a:srgbClr>
            </a:outerShdw>
          </a:effectLst>
        </p:spPr>
      </p:pic>
      <p:sp>
        <p:nvSpPr>
          <p:cNvPr id="5" name="ZoneTexte 4">
            <a:extLst>
              <a:ext uri="{FF2B5EF4-FFF2-40B4-BE49-F238E27FC236}">
                <a16:creationId xmlns:a16="http://schemas.microsoft.com/office/drawing/2014/main" id="{F8E598B5-B2A1-44B0-981F-500DE34E6DEF}"/>
              </a:ext>
            </a:extLst>
          </p:cNvPr>
          <p:cNvSpPr txBox="1"/>
          <p:nvPr/>
        </p:nvSpPr>
        <p:spPr>
          <a:xfrm>
            <a:off x="6274579" y="5289317"/>
            <a:ext cx="1188146" cy="246221"/>
          </a:xfrm>
          <a:prstGeom prst="rect">
            <a:avLst/>
          </a:prstGeom>
          <a:noFill/>
        </p:spPr>
        <p:txBody>
          <a:bodyPr wrap="none" rtlCol="0">
            <a:spAutoFit/>
          </a:bodyPr>
          <a:lstStyle/>
          <a:p>
            <a:r>
              <a:rPr lang="fr-FR" sz="1000" dirty="0"/>
              <a:t>Example export file</a:t>
            </a:r>
          </a:p>
        </p:txBody>
      </p:sp>
      <p:pic>
        <p:nvPicPr>
          <p:cNvPr id="7" name="Image 6">
            <a:extLst>
              <a:ext uri="{FF2B5EF4-FFF2-40B4-BE49-F238E27FC236}">
                <a16:creationId xmlns:a16="http://schemas.microsoft.com/office/drawing/2014/main" id="{53EF53A8-76B4-4090-9D99-10C82DF5CC98}"/>
              </a:ext>
            </a:extLst>
          </p:cNvPr>
          <p:cNvPicPr>
            <a:picLocks noChangeAspect="1"/>
          </p:cNvPicPr>
          <p:nvPr/>
        </p:nvPicPr>
        <p:blipFill rotWithShape="1">
          <a:blip r:embed="rId4"/>
          <a:srcRect r="17832" b="36226"/>
          <a:stretch/>
        </p:blipFill>
        <p:spPr>
          <a:xfrm>
            <a:off x="2214833" y="4232488"/>
            <a:ext cx="1768330" cy="464536"/>
          </a:xfrm>
          <a:prstGeom prst="rect">
            <a:avLst/>
          </a:prstGeom>
          <a:ln>
            <a:noFill/>
          </a:ln>
          <a:effectLst>
            <a:outerShdw blurRad="292100" dist="139700" dir="2700000" algn="tl" rotWithShape="0">
              <a:srgbClr val="333333">
                <a:alpha val="65000"/>
              </a:srgbClr>
            </a:outerShdw>
          </a:effectLst>
        </p:spPr>
      </p:pic>
      <p:sp>
        <p:nvSpPr>
          <p:cNvPr id="25" name="ZoneTexte 24">
            <a:extLst>
              <a:ext uri="{FF2B5EF4-FFF2-40B4-BE49-F238E27FC236}">
                <a16:creationId xmlns:a16="http://schemas.microsoft.com/office/drawing/2014/main" id="{A7014BA4-86A7-433F-BA46-1BB1327EB2E9}"/>
              </a:ext>
            </a:extLst>
          </p:cNvPr>
          <p:cNvSpPr txBox="1"/>
          <p:nvPr/>
        </p:nvSpPr>
        <p:spPr>
          <a:xfrm>
            <a:off x="2214833" y="5012318"/>
            <a:ext cx="1919986" cy="553998"/>
          </a:xfrm>
          <a:prstGeom prst="rect">
            <a:avLst/>
          </a:prstGeom>
          <a:noFill/>
        </p:spPr>
        <p:txBody>
          <a:bodyPr wrap="square" rtlCol="0">
            <a:spAutoFit/>
          </a:bodyPr>
          <a:lstStyle/>
          <a:p>
            <a:r>
              <a:rPr lang="fr-FR" sz="1000" dirty="0"/>
              <a:t>Example of file </a:t>
            </a:r>
            <a:r>
              <a:rPr lang="fr-FR" sz="1000" dirty="0" err="1"/>
              <a:t>errors</a:t>
            </a:r>
            <a:r>
              <a:rPr lang="fr-FR" sz="1000" dirty="0"/>
              <a:t> </a:t>
            </a:r>
            <a:r>
              <a:rPr lang="fr-FR" sz="1000" dirty="0" err="1"/>
              <a:t>adding</a:t>
            </a:r>
            <a:r>
              <a:rPr lang="fr-FR" sz="1000" dirty="0"/>
              <a:t> </a:t>
            </a:r>
            <a:r>
              <a:rPr lang="fr-FR" sz="1000" dirty="0" err="1"/>
              <a:t>suppressing</a:t>
            </a:r>
            <a:r>
              <a:rPr lang="fr-FR" sz="1000" dirty="0"/>
              <a:t> </a:t>
            </a:r>
            <a:r>
              <a:rPr lang="fr-FR" sz="1000" dirty="0" err="1"/>
              <a:t>duns</a:t>
            </a:r>
            <a:r>
              <a:rPr lang="fr-FR" sz="1000" dirty="0"/>
              <a:t> to the monitoring</a:t>
            </a:r>
          </a:p>
        </p:txBody>
      </p:sp>
      <p:pic>
        <p:nvPicPr>
          <p:cNvPr id="11" name="Image 10">
            <a:extLst>
              <a:ext uri="{FF2B5EF4-FFF2-40B4-BE49-F238E27FC236}">
                <a16:creationId xmlns:a16="http://schemas.microsoft.com/office/drawing/2014/main" id="{AC2220CA-B29E-4801-A1FC-C3FF27E372BB}"/>
              </a:ext>
            </a:extLst>
          </p:cNvPr>
          <p:cNvPicPr>
            <a:picLocks noChangeAspect="1"/>
          </p:cNvPicPr>
          <p:nvPr/>
        </p:nvPicPr>
        <p:blipFill rotWithShape="1">
          <a:blip r:embed="rId5"/>
          <a:srcRect t="3475"/>
          <a:stretch/>
        </p:blipFill>
        <p:spPr>
          <a:xfrm>
            <a:off x="6274579" y="1723896"/>
            <a:ext cx="1768329" cy="982134"/>
          </a:xfrm>
          <a:prstGeom prst="rect">
            <a:avLst/>
          </a:prstGeom>
          <a:ln>
            <a:noFill/>
          </a:ln>
          <a:effectLst>
            <a:outerShdw blurRad="292100" dist="139700" dir="2700000" algn="tl" rotWithShape="0">
              <a:srgbClr val="333333">
                <a:alpha val="65000"/>
              </a:srgbClr>
            </a:outerShdw>
          </a:effectLst>
        </p:spPr>
      </p:pic>
      <p:sp>
        <p:nvSpPr>
          <p:cNvPr id="27" name="ZoneTexte 26">
            <a:extLst>
              <a:ext uri="{FF2B5EF4-FFF2-40B4-BE49-F238E27FC236}">
                <a16:creationId xmlns:a16="http://schemas.microsoft.com/office/drawing/2014/main" id="{E5483BA5-C326-411E-8D82-AA4ABA5D8111}"/>
              </a:ext>
            </a:extLst>
          </p:cNvPr>
          <p:cNvSpPr txBox="1"/>
          <p:nvPr/>
        </p:nvSpPr>
        <p:spPr>
          <a:xfrm>
            <a:off x="6198750" y="2808886"/>
            <a:ext cx="1919986" cy="400110"/>
          </a:xfrm>
          <a:prstGeom prst="rect">
            <a:avLst/>
          </a:prstGeom>
          <a:noFill/>
        </p:spPr>
        <p:txBody>
          <a:bodyPr wrap="square" rtlCol="0">
            <a:spAutoFit/>
          </a:bodyPr>
          <a:lstStyle/>
          <a:p>
            <a:r>
              <a:rPr lang="fr-FR" sz="1000" dirty="0"/>
              <a:t>Example of file </a:t>
            </a:r>
            <a:r>
              <a:rPr lang="fr-FR" sz="1000" dirty="0" err="1"/>
              <a:t>errors</a:t>
            </a:r>
            <a:r>
              <a:rPr lang="fr-FR" sz="1000" dirty="0"/>
              <a:t> </a:t>
            </a:r>
            <a:r>
              <a:rPr lang="fr-FR" sz="1000" dirty="0" err="1"/>
              <a:t>adding</a:t>
            </a:r>
            <a:r>
              <a:rPr lang="fr-FR" sz="1000" dirty="0"/>
              <a:t> </a:t>
            </a:r>
            <a:r>
              <a:rPr lang="fr-FR" sz="1000" dirty="0" err="1"/>
              <a:t>duns</a:t>
            </a:r>
            <a:r>
              <a:rPr lang="fr-FR" sz="1000" dirty="0"/>
              <a:t> to the monitoring</a:t>
            </a:r>
          </a:p>
        </p:txBody>
      </p:sp>
      <p:pic>
        <p:nvPicPr>
          <p:cNvPr id="29" name="Image 28">
            <a:extLst>
              <a:ext uri="{FF2B5EF4-FFF2-40B4-BE49-F238E27FC236}">
                <a16:creationId xmlns:a16="http://schemas.microsoft.com/office/drawing/2014/main" id="{97806E68-B8B7-45E0-B5F6-6313DC966992}"/>
              </a:ext>
            </a:extLst>
          </p:cNvPr>
          <p:cNvPicPr>
            <a:picLocks noChangeAspect="1"/>
          </p:cNvPicPr>
          <p:nvPr/>
        </p:nvPicPr>
        <p:blipFill rotWithShape="1">
          <a:blip r:embed="rId3"/>
          <a:srcRect r="34940"/>
          <a:stretch/>
        </p:blipFill>
        <p:spPr>
          <a:xfrm>
            <a:off x="1146863" y="964806"/>
            <a:ext cx="575467" cy="1741224"/>
          </a:xfrm>
          <a:prstGeom prst="rect">
            <a:avLst/>
          </a:prstGeom>
          <a:ln>
            <a:noFill/>
          </a:ln>
          <a:effectLst>
            <a:outerShdw blurRad="292100" dist="139700" dir="2700000" algn="tl" rotWithShape="0">
              <a:srgbClr val="333333">
                <a:alpha val="65000"/>
              </a:srgbClr>
            </a:outerShdw>
          </a:effectLst>
        </p:spPr>
      </p:pic>
      <p:sp>
        <p:nvSpPr>
          <p:cNvPr id="34" name="ZoneTexte 33">
            <a:extLst>
              <a:ext uri="{FF2B5EF4-FFF2-40B4-BE49-F238E27FC236}">
                <a16:creationId xmlns:a16="http://schemas.microsoft.com/office/drawing/2014/main" id="{9D6B1F3E-DFA8-4FCF-8A2A-C7FD11EDBD56}"/>
              </a:ext>
            </a:extLst>
          </p:cNvPr>
          <p:cNvSpPr txBox="1"/>
          <p:nvPr/>
        </p:nvSpPr>
        <p:spPr>
          <a:xfrm>
            <a:off x="389882" y="2808886"/>
            <a:ext cx="2089428" cy="400110"/>
          </a:xfrm>
          <a:prstGeom prst="rect">
            <a:avLst/>
          </a:prstGeom>
          <a:noFill/>
        </p:spPr>
        <p:txBody>
          <a:bodyPr wrap="square" rtlCol="0">
            <a:spAutoFit/>
          </a:bodyPr>
          <a:lstStyle/>
          <a:p>
            <a:pPr algn="ctr"/>
            <a:r>
              <a:rPr lang="fr-FR" sz="1000" dirty="0"/>
              <a:t>Example of file </a:t>
            </a:r>
            <a:r>
              <a:rPr lang="fr-FR" sz="1000" dirty="0" err="1"/>
              <a:t>attached</a:t>
            </a:r>
            <a:r>
              <a:rPr lang="fr-FR" sz="1000" dirty="0"/>
              <a:t> to the API call to </a:t>
            </a:r>
            <a:r>
              <a:rPr lang="fr-FR" sz="1000" dirty="0" err="1"/>
              <a:t>Add</a:t>
            </a:r>
            <a:r>
              <a:rPr lang="fr-FR" sz="1000" dirty="0"/>
              <a:t> </a:t>
            </a:r>
            <a:r>
              <a:rPr lang="fr-FR" sz="1000" dirty="0" err="1"/>
              <a:t>duns</a:t>
            </a:r>
            <a:r>
              <a:rPr lang="fr-FR" sz="1000" dirty="0"/>
              <a:t> to the monitoring</a:t>
            </a:r>
          </a:p>
        </p:txBody>
      </p:sp>
      <p:pic>
        <p:nvPicPr>
          <p:cNvPr id="35" name="Image 34">
            <a:extLst>
              <a:ext uri="{FF2B5EF4-FFF2-40B4-BE49-F238E27FC236}">
                <a16:creationId xmlns:a16="http://schemas.microsoft.com/office/drawing/2014/main" id="{FD543ED6-B1BD-4708-B772-C3DF537B95E8}"/>
              </a:ext>
            </a:extLst>
          </p:cNvPr>
          <p:cNvPicPr>
            <a:picLocks noChangeAspect="1"/>
          </p:cNvPicPr>
          <p:nvPr/>
        </p:nvPicPr>
        <p:blipFill rotWithShape="1">
          <a:blip r:embed="rId3"/>
          <a:srcRect r="34940"/>
          <a:stretch/>
        </p:blipFill>
        <p:spPr>
          <a:xfrm>
            <a:off x="3920322" y="964806"/>
            <a:ext cx="575467" cy="1741224"/>
          </a:xfrm>
          <a:prstGeom prst="rect">
            <a:avLst/>
          </a:prstGeom>
          <a:ln>
            <a:noFill/>
          </a:ln>
          <a:effectLst>
            <a:outerShdw blurRad="292100" dist="139700" dir="2700000" algn="tl" rotWithShape="0">
              <a:srgbClr val="333333">
                <a:alpha val="65000"/>
              </a:srgbClr>
            </a:outerShdw>
          </a:effectLst>
        </p:spPr>
      </p:pic>
      <p:sp>
        <p:nvSpPr>
          <p:cNvPr id="38" name="ZoneTexte 37">
            <a:extLst>
              <a:ext uri="{FF2B5EF4-FFF2-40B4-BE49-F238E27FC236}">
                <a16:creationId xmlns:a16="http://schemas.microsoft.com/office/drawing/2014/main" id="{1A255834-9BEE-4C9D-BE60-59CDB369DE5C}"/>
              </a:ext>
            </a:extLst>
          </p:cNvPr>
          <p:cNvSpPr txBox="1"/>
          <p:nvPr/>
        </p:nvSpPr>
        <p:spPr>
          <a:xfrm>
            <a:off x="3163341" y="2808886"/>
            <a:ext cx="2089428" cy="553998"/>
          </a:xfrm>
          <a:prstGeom prst="rect">
            <a:avLst/>
          </a:prstGeom>
          <a:noFill/>
        </p:spPr>
        <p:txBody>
          <a:bodyPr wrap="square" rtlCol="0">
            <a:spAutoFit/>
          </a:bodyPr>
          <a:lstStyle/>
          <a:p>
            <a:pPr algn="ctr"/>
            <a:r>
              <a:rPr lang="fr-FR" sz="1000" dirty="0"/>
              <a:t>Example of file </a:t>
            </a:r>
            <a:r>
              <a:rPr lang="fr-FR" sz="1000" dirty="0" err="1"/>
              <a:t>attached</a:t>
            </a:r>
            <a:r>
              <a:rPr lang="fr-FR" sz="1000" dirty="0"/>
              <a:t> to the API call to </a:t>
            </a:r>
            <a:r>
              <a:rPr lang="fr-FR" sz="1000" dirty="0" err="1"/>
              <a:t>suppress</a:t>
            </a:r>
            <a:r>
              <a:rPr lang="fr-FR" sz="1000" dirty="0"/>
              <a:t> </a:t>
            </a:r>
            <a:r>
              <a:rPr lang="fr-FR" sz="1000" dirty="0" err="1"/>
              <a:t>duns</a:t>
            </a:r>
            <a:r>
              <a:rPr lang="fr-FR" sz="1000" dirty="0"/>
              <a:t>  </a:t>
            </a:r>
            <a:r>
              <a:rPr lang="fr-FR" sz="1000" dirty="0" err="1"/>
              <a:t>from</a:t>
            </a:r>
            <a:r>
              <a:rPr lang="fr-FR" sz="1000" dirty="0"/>
              <a:t> the monitoring</a:t>
            </a:r>
          </a:p>
        </p:txBody>
      </p:sp>
      <p:sp>
        <p:nvSpPr>
          <p:cNvPr id="13" name="Rectangle : coins arrondis 12">
            <a:extLst>
              <a:ext uri="{FF2B5EF4-FFF2-40B4-BE49-F238E27FC236}">
                <a16:creationId xmlns:a16="http://schemas.microsoft.com/office/drawing/2014/main" id="{BDBD518C-6C37-2E11-AAC4-53D5C5AB5049}"/>
              </a:ext>
            </a:extLst>
          </p:cNvPr>
          <p:cNvSpPr/>
          <p:nvPr/>
        </p:nvSpPr>
        <p:spPr>
          <a:xfrm>
            <a:off x="9130650" y="552258"/>
            <a:ext cx="1321148" cy="559839"/>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subject=duns</a:t>
            </a:r>
          </a:p>
        </p:txBody>
      </p:sp>
    </p:spTree>
    <p:extLst>
      <p:ext uri="{BB962C8B-B14F-4D97-AF65-F5344CB8AC3E}">
        <p14:creationId xmlns:p14="http://schemas.microsoft.com/office/powerpoint/2010/main" val="242504644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283312" y="2048120"/>
            <a:ext cx="6853761" cy="1985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7" dirty="0">
                <a:solidFill>
                  <a:schemeClr val="bg2">
                    <a:lumMod val="75000"/>
                  </a:schemeClr>
                </a:solidFill>
              </a:rPr>
              <a:t>3 – Updates management </a:t>
            </a:r>
          </a:p>
          <a:p>
            <a:pPr algn="ctr"/>
            <a:r>
              <a:rPr lang="en-US" sz="3807" dirty="0">
                <a:solidFill>
                  <a:schemeClr val="bg2">
                    <a:lumMod val="75000"/>
                  </a:schemeClr>
                </a:solidFill>
              </a:rPr>
              <a:t>---</a:t>
            </a:r>
          </a:p>
          <a:p>
            <a:pPr algn="ctr"/>
            <a:r>
              <a:rPr lang="en-US" sz="3807" dirty="0">
                <a:solidFill>
                  <a:schemeClr val="bg2">
                    <a:lumMod val="75000"/>
                  </a:schemeClr>
                </a:solidFill>
              </a:rPr>
              <a:t>What is the SEED file ?</a:t>
            </a:r>
          </a:p>
        </p:txBody>
      </p:sp>
      <p:sp>
        <p:nvSpPr>
          <p:cNvPr id="3" name="Rectangle 2">
            <a:extLst>
              <a:ext uri="{FF2B5EF4-FFF2-40B4-BE49-F238E27FC236}">
                <a16:creationId xmlns:a16="http://schemas.microsoft.com/office/drawing/2014/main" id="{70DBD898-A2B3-463A-8F05-6617CBB0492A}"/>
              </a:ext>
            </a:extLst>
          </p:cNvPr>
          <p:cNvSpPr/>
          <p:nvPr/>
        </p:nvSpPr>
        <p:spPr>
          <a:xfrm>
            <a:off x="2283313" y="1196313"/>
            <a:ext cx="6853761" cy="13069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07" dirty="0">
              <a:solidFill>
                <a:schemeClr val="bg2">
                  <a:lumMod val="75000"/>
                </a:schemeClr>
              </a:solidFill>
            </a:endParaRPr>
          </a:p>
        </p:txBody>
      </p:sp>
    </p:spTree>
    <p:extLst>
      <p:ext uri="{BB962C8B-B14F-4D97-AF65-F5344CB8AC3E}">
        <p14:creationId xmlns:p14="http://schemas.microsoft.com/office/powerpoint/2010/main" val="19763646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67F6BA4-6EAD-4E12-AF53-F0D5AAF13A39}"/>
              </a:ext>
            </a:extLst>
          </p:cNvPr>
          <p:cNvSpPr txBox="1"/>
          <p:nvPr/>
        </p:nvSpPr>
        <p:spPr>
          <a:xfrm>
            <a:off x="125220" y="558159"/>
            <a:ext cx="10365442" cy="369332"/>
          </a:xfrm>
          <a:prstGeom prst="rect">
            <a:avLst/>
          </a:prstGeom>
          <a:noFill/>
        </p:spPr>
        <p:txBody>
          <a:bodyPr wrap="square" rtlCol="0">
            <a:spAutoFit/>
          </a:bodyPr>
          <a:lstStyle/>
          <a:p>
            <a:r>
              <a:rPr lang="en-US" sz="1800" dirty="0"/>
              <a:t>The Seed File is </a:t>
            </a:r>
            <a:r>
              <a:rPr lang="en-US" sz="1800" dirty="0" err="1"/>
              <a:t>usefull</a:t>
            </a:r>
            <a:r>
              <a:rPr lang="en-US" sz="1800" dirty="0"/>
              <a:t> to know the updates in the delay of registration creation.</a:t>
            </a:r>
            <a:endParaRPr lang="fr-FR" sz="1800" dirty="0"/>
          </a:p>
        </p:txBody>
      </p:sp>
      <p:sp>
        <p:nvSpPr>
          <p:cNvPr id="8" name="Titre 2">
            <a:extLst>
              <a:ext uri="{FF2B5EF4-FFF2-40B4-BE49-F238E27FC236}">
                <a16:creationId xmlns:a16="http://schemas.microsoft.com/office/drawing/2014/main" id="{4758E84F-6EFE-4895-8C52-3E9263150CC1}"/>
              </a:ext>
            </a:extLst>
          </p:cNvPr>
          <p:cNvSpPr>
            <a:spLocks noGrp="1"/>
          </p:cNvSpPr>
          <p:nvPr>
            <p:ph type="title"/>
          </p:nvPr>
        </p:nvSpPr>
        <p:spPr>
          <a:xfrm>
            <a:off x="158472" y="50250"/>
            <a:ext cx="10165975" cy="551424"/>
          </a:xfrm>
        </p:spPr>
        <p:txBody>
          <a:bodyPr>
            <a:normAutofit/>
          </a:bodyPr>
          <a:lstStyle/>
          <a:p>
            <a:r>
              <a:rPr lang="en-US" sz="2700" b="1" dirty="0">
                <a:solidFill>
                  <a:srgbClr val="42C1C6"/>
                </a:solidFill>
                <a:latin typeface="Century Gothic" panose="020B0502020202020204" pitchFamily="34" charset="0"/>
                <a:cs typeface="Arial" panose="020B0604020202020204" pitchFamily="34" charset="0"/>
              </a:rPr>
              <a:t>3 – Updates management - Seed file structure</a:t>
            </a:r>
            <a:endParaRPr lang="en-US" dirty="0"/>
          </a:p>
        </p:txBody>
      </p:sp>
      <p:graphicFrame>
        <p:nvGraphicFramePr>
          <p:cNvPr id="7" name="Tableau 8">
            <a:extLst>
              <a:ext uri="{FF2B5EF4-FFF2-40B4-BE49-F238E27FC236}">
                <a16:creationId xmlns:a16="http://schemas.microsoft.com/office/drawing/2014/main" id="{D6DB4312-0273-4C17-B336-F6BC799A7913}"/>
              </a:ext>
            </a:extLst>
          </p:cNvPr>
          <p:cNvGraphicFramePr>
            <a:graphicFrameLocks noGrp="1"/>
          </p:cNvGraphicFramePr>
          <p:nvPr>
            <p:extLst>
              <p:ext uri="{D42A27DB-BD31-4B8C-83A1-F6EECF244321}">
                <p14:modId xmlns:p14="http://schemas.microsoft.com/office/powerpoint/2010/main" val="171212129"/>
              </p:ext>
            </p:extLst>
          </p:nvPr>
        </p:nvGraphicFramePr>
        <p:xfrm>
          <a:off x="356581" y="1045099"/>
          <a:ext cx="10165975" cy="1538880"/>
        </p:xfrm>
        <a:graphic>
          <a:graphicData uri="http://schemas.openxmlformats.org/drawingml/2006/table">
            <a:tbl>
              <a:tblPr firstRow="1" bandRow="1">
                <a:tableStyleId>{5C22544A-7EE6-4342-B048-85BDC9FD1C3A}</a:tableStyleId>
              </a:tblPr>
              <a:tblGrid>
                <a:gridCol w="1366239">
                  <a:extLst>
                    <a:ext uri="{9D8B030D-6E8A-4147-A177-3AD203B41FA5}">
                      <a16:colId xmlns:a16="http://schemas.microsoft.com/office/drawing/2014/main" val="100011908"/>
                    </a:ext>
                  </a:extLst>
                </a:gridCol>
                <a:gridCol w="8799736">
                  <a:extLst>
                    <a:ext uri="{9D8B030D-6E8A-4147-A177-3AD203B41FA5}">
                      <a16:colId xmlns:a16="http://schemas.microsoft.com/office/drawing/2014/main" val="2718931685"/>
                    </a:ext>
                  </a:extLst>
                </a:gridCol>
              </a:tblGrid>
              <a:tr h="307776">
                <a:tc>
                  <a:txBody>
                    <a:bodyPr/>
                    <a:lstStyle/>
                    <a:p>
                      <a:pPr algn="ctr"/>
                      <a:r>
                        <a:rPr lang="fr-FR" sz="1400" dirty="0"/>
                        <a:t>Information</a:t>
                      </a:r>
                    </a:p>
                  </a:txBody>
                  <a:tcPr/>
                </a:tc>
                <a:tc>
                  <a:txBody>
                    <a:bodyPr/>
                    <a:lstStyle/>
                    <a:p>
                      <a:pPr algn="ctr"/>
                      <a:r>
                        <a:rPr lang="fr-FR" sz="1400" dirty="0"/>
                        <a:t>Description</a:t>
                      </a:r>
                    </a:p>
                  </a:txBody>
                  <a:tcPr/>
                </a:tc>
                <a:extLst>
                  <a:ext uri="{0D108BD9-81ED-4DB2-BD59-A6C34878D82A}">
                    <a16:rowId xmlns:a16="http://schemas.microsoft.com/office/drawing/2014/main" val="4267108118"/>
                  </a:ext>
                </a:extLst>
              </a:tr>
              <a:tr h="307776">
                <a:tc>
                  <a:txBody>
                    <a:bodyPr/>
                    <a:lstStyle/>
                    <a:p>
                      <a:r>
                        <a:rPr lang="fr-FR" sz="1400" b="0" u="none"/>
                        <a:t>Content</a:t>
                      </a:r>
                      <a:endParaRPr lang="fr-FR" sz="1400" b="0" u="none" dirty="0"/>
                    </a:p>
                  </a:txBody>
                  <a:tcPr anchor="ctr"/>
                </a:tc>
                <a:tc>
                  <a:txBody>
                    <a:bodyPr/>
                    <a:lstStyle/>
                    <a:p>
                      <a:pPr marL="0" algn="l" defTabSz="815919" rtl="0" eaLnBrk="1" fontAlgn="ctr" latinLnBrk="0" hangingPunct="1"/>
                      <a:r>
                        <a:rPr lang="en-US" sz="1400" b="0" i="0" u="none" strike="noStrike" kern="1200" dirty="0">
                          <a:solidFill>
                            <a:srgbClr val="000000"/>
                          </a:solidFill>
                          <a:effectLst/>
                          <a:latin typeface="Calibri" panose="020F0502020204030204" pitchFamily="34" charset="0"/>
                          <a:ea typeface="+mn-ea"/>
                          <a:cs typeface="+mn-cs"/>
                        </a:rPr>
                        <a:t>Enrichment of all Duns in the LOD file associated with the Registration creation request</a:t>
                      </a:r>
                    </a:p>
                  </a:txBody>
                  <a:tcPr marL="6350" marR="6350" marT="6350" marB="0" anchor="ctr"/>
                </a:tc>
                <a:extLst>
                  <a:ext uri="{0D108BD9-81ED-4DB2-BD59-A6C34878D82A}">
                    <a16:rowId xmlns:a16="http://schemas.microsoft.com/office/drawing/2014/main" val="3053728151"/>
                  </a:ext>
                </a:extLst>
              </a:tr>
              <a:tr h="307776">
                <a:tc>
                  <a:txBody>
                    <a:bodyPr/>
                    <a:lstStyle/>
                    <a:p>
                      <a:r>
                        <a:rPr lang="fr-FR" sz="1400" b="0" u="none" dirty="0" err="1"/>
                        <a:t>Leadtime</a:t>
                      </a:r>
                      <a:endParaRPr lang="fr-FR" sz="1400" b="0" u="none" dirty="0"/>
                    </a:p>
                  </a:txBody>
                  <a:tcPr anchor="ctr"/>
                </a:tc>
                <a:tc>
                  <a:txBody>
                    <a:bodyPr/>
                    <a:lstStyle/>
                    <a:p>
                      <a:pPr algn="l" rtl="0" fontAlgn="ctr"/>
                      <a:r>
                        <a:rPr lang="en-US" sz="1400" b="0" i="0" u="none" strike="noStrike" dirty="0">
                          <a:solidFill>
                            <a:srgbClr val="000000"/>
                          </a:solidFill>
                          <a:effectLst/>
                          <a:latin typeface="Calibri" panose="020F0502020204030204" pitchFamily="34" charset="0"/>
                        </a:rPr>
                        <a:t>Within 7 working days of the request to create the Registration</a:t>
                      </a:r>
                    </a:p>
                  </a:txBody>
                  <a:tcPr marL="6350" marR="6350" marT="6350" marB="0" anchor="ctr"/>
                </a:tc>
                <a:extLst>
                  <a:ext uri="{0D108BD9-81ED-4DB2-BD59-A6C34878D82A}">
                    <a16:rowId xmlns:a16="http://schemas.microsoft.com/office/drawing/2014/main" val="2139524197"/>
                  </a:ext>
                </a:extLst>
              </a:tr>
              <a:tr h="307776">
                <a:tc>
                  <a:txBody>
                    <a:bodyPr/>
                    <a:lstStyle/>
                    <a:p>
                      <a:r>
                        <a:rPr lang="fr-FR" sz="1400" b="0" u="none" dirty="0"/>
                        <a:t>Format</a:t>
                      </a:r>
                    </a:p>
                  </a:txBody>
                  <a:tcPr anchor="ctr"/>
                </a:tc>
                <a:tc>
                  <a:txBody>
                    <a:bodyPr/>
                    <a:lstStyle/>
                    <a:p>
                      <a:pPr algn="l" rtl="0" fontAlgn="ctr"/>
                      <a:r>
                        <a:rPr lang="en-US" sz="1400" b="0" i="0" u="none" strike="noStrike" dirty="0">
                          <a:solidFill>
                            <a:srgbClr val="000000"/>
                          </a:solidFill>
                          <a:effectLst/>
                          <a:latin typeface="Calibri" panose="020F0502020204030204" pitchFamily="34" charset="0"/>
                        </a:rPr>
                        <a:t>.zip file containing the </a:t>
                      </a:r>
                      <a:r>
                        <a:rPr lang="en-US" sz="1400" b="0" i="0" u="none" strike="noStrike" dirty="0" err="1">
                          <a:solidFill>
                            <a:srgbClr val="000000"/>
                          </a:solidFill>
                          <a:effectLst/>
                          <a:latin typeface="Calibri" panose="020F0502020204030204" pitchFamily="34" charset="0"/>
                        </a:rPr>
                        <a:t>DataBlocks</a:t>
                      </a:r>
                      <a:r>
                        <a:rPr lang="en-US" sz="1400" b="0" i="0" u="none" strike="noStrike" dirty="0">
                          <a:solidFill>
                            <a:srgbClr val="000000"/>
                          </a:solidFill>
                          <a:effectLst/>
                          <a:latin typeface="Calibri" panose="020F0502020204030204" pitchFamily="34" charset="0"/>
                        </a:rPr>
                        <a:t> enrichments of the Duns provided at the creation of the Registration</a:t>
                      </a:r>
                    </a:p>
                  </a:txBody>
                  <a:tcPr marL="6350" marR="6350" marT="6350" marB="0" anchor="ctr"/>
                </a:tc>
                <a:extLst>
                  <a:ext uri="{0D108BD9-81ED-4DB2-BD59-A6C34878D82A}">
                    <a16:rowId xmlns:a16="http://schemas.microsoft.com/office/drawing/2014/main" val="2400995053"/>
                  </a:ext>
                </a:extLst>
              </a:tr>
              <a:tr h="307776">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400" b="0" u="none" dirty="0" err="1"/>
                        <a:t>Deliverables</a:t>
                      </a:r>
                      <a:endParaRPr lang="fr-FR" sz="1400" b="0" u="none" dirty="0"/>
                    </a:p>
                  </a:txBody>
                  <a:tcPr anchor="ctr"/>
                </a:tc>
                <a:tc>
                  <a:txBody>
                    <a:bodyPr/>
                    <a:lstStyle/>
                    <a:p>
                      <a:pPr algn="l" rtl="0" fontAlgn="ctr"/>
                      <a:r>
                        <a:rPr lang="en-US" sz="1400" b="0" i="0" u="none" strike="noStrike" dirty="0">
                          <a:solidFill>
                            <a:srgbClr val="000000"/>
                          </a:solidFill>
                          <a:effectLst/>
                          <a:latin typeface="Calibri" panose="020F0502020204030204" pitchFamily="34" charset="0"/>
                        </a:rPr>
                        <a:t>1 line =&gt; 1 enriched Duns</a:t>
                      </a:r>
                    </a:p>
                  </a:txBody>
                  <a:tcPr marL="6350" marR="6350" marT="6350" marB="0" anchor="ctr"/>
                </a:tc>
                <a:extLst>
                  <a:ext uri="{0D108BD9-81ED-4DB2-BD59-A6C34878D82A}">
                    <a16:rowId xmlns:a16="http://schemas.microsoft.com/office/drawing/2014/main" val="650999666"/>
                  </a:ext>
                </a:extLst>
              </a:tr>
            </a:tbl>
          </a:graphicData>
        </a:graphic>
      </p:graphicFrame>
      <p:pic>
        <p:nvPicPr>
          <p:cNvPr id="11" name="Image 10">
            <a:extLst>
              <a:ext uri="{FF2B5EF4-FFF2-40B4-BE49-F238E27FC236}">
                <a16:creationId xmlns:a16="http://schemas.microsoft.com/office/drawing/2014/main" id="{CAE49AE6-449D-4F7B-AC3F-52AC45CDCC8C}"/>
              </a:ext>
            </a:extLst>
          </p:cNvPr>
          <p:cNvPicPr>
            <a:picLocks noChangeAspect="1"/>
          </p:cNvPicPr>
          <p:nvPr/>
        </p:nvPicPr>
        <p:blipFill>
          <a:blip r:embed="rId3"/>
          <a:stretch>
            <a:fillRect/>
          </a:stretch>
        </p:blipFill>
        <p:spPr>
          <a:xfrm>
            <a:off x="390730" y="2768355"/>
            <a:ext cx="4238989" cy="2767390"/>
          </a:xfrm>
          <a:prstGeom prst="rect">
            <a:avLst/>
          </a:prstGeom>
        </p:spPr>
      </p:pic>
      <p:cxnSp>
        <p:nvCxnSpPr>
          <p:cNvPr id="12" name="Connecteur droit avec flèche 11">
            <a:extLst>
              <a:ext uri="{FF2B5EF4-FFF2-40B4-BE49-F238E27FC236}">
                <a16:creationId xmlns:a16="http://schemas.microsoft.com/office/drawing/2014/main" id="{E9246EB9-3F5D-4365-9C27-8F0F4008B421}"/>
              </a:ext>
            </a:extLst>
          </p:cNvPr>
          <p:cNvCxnSpPr/>
          <p:nvPr/>
        </p:nvCxnSpPr>
        <p:spPr>
          <a:xfrm flipH="1">
            <a:off x="2230467" y="3982813"/>
            <a:ext cx="273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DD291996-2277-43F1-B45E-78AF83C0DCD1}"/>
              </a:ext>
            </a:extLst>
          </p:cNvPr>
          <p:cNvSpPr txBox="1"/>
          <p:nvPr/>
        </p:nvSpPr>
        <p:spPr>
          <a:xfrm>
            <a:off x="4966467" y="3826776"/>
            <a:ext cx="2159566" cy="312073"/>
          </a:xfrm>
          <a:prstGeom prst="rect">
            <a:avLst/>
          </a:prstGeom>
          <a:noFill/>
        </p:spPr>
        <p:txBody>
          <a:bodyPr wrap="none" rtlCol="0">
            <a:spAutoFit/>
          </a:bodyPr>
          <a:lstStyle/>
          <a:p>
            <a:r>
              <a:rPr lang="fr-FR" dirty="0" err="1"/>
              <a:t>Number</a:t>
            </a:r>
            <a:r>
              <a:rPr lang="fr-FR" dirty="0"/>
              <a:t> of </a:t>
            </a:r>
            <a:r>
              <a:rPr lang="fr-FR" dirty="0" err="1"/>
              <a:t>enriched</a:t>
            </a:r>
            <a:r>
              <a:rPr lang="fr-FR" dirty="0"/>
              <a:t> DUNS</a:t>
            </a:r>
          </a:p>
        </p:txBody>
      </p:sp>
      <p:sp>
        <p:nvSpPr>
          <p:cNvPr id="15" name="ZoneTexte 14">
            <a:extLst>
              <a:ext uri="{FF2B5EF4-FFF2-40B4-BE49-F238E27FC236}">
                <a16:creationId xmlns:a16="http://schemas.microsoft.com/office/drawing/2014/main" id="{ED7DBD39-BE7B-44FA-8912-9C50FA6315FB}"/>
              </a:ext>
            </a:extLst>
          </p:cNvPr>
          <p:cNvSpPr txBox="1"/>
          <p:nvPr/>
        </p:nvSpPr>
        <p:spPr>
          <a:xfrm>
            <a:off x="4966466" y="4447206"/>
            <a:ext cx="3351943" cy="312073"/>
          </a:xfrm>
          <a:prstGeom prst="rect">
            <a:avLst/>
          </a:prstGeom>
          <a:noFill/>
        </p:spPr>
        <p:txBody>
          <a:bodyPr wrap="none" rtlCol="0">
            <a:spAutoFit/>
          </a:bodyPr>
          <a:lstStyle/>
          <a:p>
            <a:r>
              <a:rPr lang="fr-FR" dirty="0"/>
              <a:t>List of files </a:t>
            </a:r>
            <a:r>
              <a:rPr lang="fr-FR" dirty="0" err="1"/>
              <a:t>containing</a:t>
            </a:r>
            <a:r>
              <a:rPr lang="fr-FR" dirty="0"/>
              <a:t> the </a:t>
            </a:r>
            <a:r>
              <a:rPr lang="fr-FR" dirty="0" err="1"/>
              <a:t>enrichment</a:t>
            </a:r>
            <a:r>
              <a:rPr lang="fr-FR" dirty="0"/>
              <a:t> data</a:t>
            </a:r>
          </a:p>
        </p:txBody>
      </p:sp>
      <p:cxnSp>
        <p:nvCxnSpPr>
          <p:cNvPr id="16" name="Connecteur droit avec flèche 15">
            <a:extLst>
              <a:ext uri="{FF2B5EF4-FFF2-40B4-BE49-F238E27FC236}">
                <a16:creationId xmlns:a16="http://schemas.microsoft.com/office/drawing/2014/main" id="{D09B2091-33A7-408C-A6FF-41D4B8B221DC}"/>
              </a:ext>
            </a:extLst>
          </p:cNvPr>
          <p:cNvCxnSpPr>
            <a:stCxn id="15" idx="1"/>
          </p:cNvCxnSpPr>
          <p:nvPr/>
        </p:nvCxnSpPr>
        <p:spPr>
          <a:xfrm flipH="1">
            <a:off x="4147832" y="4603243"/>
            <a:ext cx="818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7B5AAF9E-BABD-4ECD-8263-F1B4282BF1CB}"/>
              </a:ext>
            </a:extLst>
          </p:cNvPr>
          <p:cNvCxnSpPr>
            <a:stCxn id="15" idx="1"/>
          </p:cNvCxnSpPr>
          <p:nvPr/>
        </p:nvCxnSpPr>
        <p:spPr>
          <a:xfrm flipH="1">
            <a:off x="4248500" y="4603243"/>
            <a:ext cx="717966" cy="464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C8F8C95F-25F4-45DE-9A81-70D3A67FB11D}"/>
              </a:ext>
            </a:extLst>
          </p:cNvPr>
          <p:cNvCxnSpPr/>
          <p:nvPr/>
        </p:nvCxnSpPr>
        <p:spPr>
          <a:xfrm flipH="1">
            <a:off x="1967004" y="3102809"/>
            <a:ext cx="295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10DB88D2-22B0-41C2-B920-CD02B92C4717}"/>
              </a:ext>
            </a:extLst>
          </p:cNvPr>
          <p:cNvSpPr txBox="1"/>
          <p:nvPr/>
        </p:nvSpPr>
        <p:spPr>
          <a:xfrm>
            <a:off x="4902841" y="2929566"/>
            <a:ext cx="3397405" cy="312073"/>
          </a:xfrm>
          <a:prstGeom prst="rect">
            <a:avLst/>
          </a:prstGeom>
          <a:noFill/>
        </p:spPr>
        <p:txBody>
          <a:bodyPr wrap="none" rtlCol="0">
            <a:spAutoFit/>
          </a:bodyPr>
          <a:lstStyle/>
          <a:p>
            <a:r>
              <a:rPr lang="fr-FR" dirty="0" err="1"/>
              <a:t>Indicate</a:t>
            </a:r>
            <a:r>
              <a:rPr lang="fr-FR" dirty="0"/>
              <a:t> </a:t>
            </a:r>
            <a:r>
              <a:rPr lang="fr-FR" dirty="0" err="1"/>
              <a:t>that</a:t>
            </a:r>
            <a:r>
              <a:rPr lang="fr-FR" dirty="0"/>
              <a:t> </a:t>
            </a:r>
            <a:r>
              <a:rPr lang="fr-FR" dirty="0" err="1"/>
              <a:t>we</a:t>
            </a:r>
            <a:r>
              <a:rPr lang="fr-FR" dirty="0"/>
              <a:t> are in the SEED file header</a:t>
            </a:r>
          </a:p>
        </p:txBody>
      </p:sp>
      <p:sp>
        <p:nvSpPr>
          <p:cNvPr id="29" name="Rectangle 28">
            <a:extLst>
              <a:ext uri="{FF2B5EF4-FFF2-40B4-BE49-F238E27FC236}">
                <a16:creationId xmlns:a16="http://schemas.microsoft.com/office/drawing/2014/main" id="{61627CDA-F77E-4594-9FC6-B844F2026D64}"/>
              </a:ext>
            </a:extLst>
          </p:cNvPr>
          <p:cNvSpPr/>
          <p:nvPr/>
        </p:nvSpPr>
        <p:spPr>
          <a:xfrm rot="19996933">
            <a:off x="7675259" y="3363008"/>
            <a:ext cx="2473754" cy="338554"/>
          </a:xfrm>
          <a:prstGeom prst="rect">
            <a:avLst/>
          </a:prstGeom>
        </p:spPr>
        <p:txBody>
          <a:bodyPr wrap="none">
            <a:spAutoFit/>
          </a:bodyPr>
          <a:lstStyle/>
          <a:p>
            <a:r>
              <a:rPr lang="fr-FR" sz="1600" b="1" dirty="0">
                <a:solidFill>
                  <a:srgbClr val="42C1C6"/>
                </a:solidFill>
                <a:latin typeface="Century Gothic" panose="020B0502020202020204" pitchFamily="34" charset="0"/>
                <a:cs typeface="Arial" panose="020B0604020202020204" pitchFamily="34" charset="0"/>
              </a:rPr>
              <a:t>Example of HEADER file</a:t>
            </a:r>
            <a:endParaRPr lang="fr-FR" dirty="0"/>
          </a:p>
        </p:txBody>
      </p:sp>
    </p:spTree>
    <p:extLst>
      <p:ext uri="{BB962C8B-B14F-4D97-AF65-F5344CB8AC3E}">
        <p14:creationId xmlns:p14="http://schemas.microsoft.com/office/powerpoint/2010/main" val="23658861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2">
            <a:extLst>
              <a:ext uri="{FF2B5EF4-FFF2-40B4-BE49-F238E27FC236}">
                <a16:creationId xmlns:a16="http://schemas.microsoft.com/office/drawing/2014/main" id="{4758E84F-6EFE-4895-8C52-3E9263150CC1}"/>
              </a:ext>
            </a:extLst>
          </p:cNvPr>
          <p:cNvSpPr>
            <a:spLocks noGrp="1"/>
          </p:cNvSpPr>
          <p:nvPr>
            <p:ph type="title"/>
          </p:nvPr>
        </p:nvSpPr>
        <p:spPr>
          <a:xfrm>
            <a:off x="-1" y="0"/>
            <a:ext cx="10165975" cy="551424"/>
          </a:xfrm>
        </p:spPr>
        <p:txBody>
          <a:bodyPr>
            <a:normAutofit/>
          </a:bodyPr>
          <a:lstStyle/>
          <a:p>
            <a:r>
              <a:rPr lang="fr-FR" sz="2700" b="1" dirty="0">
                <a:solidFill>
                  <a:srgbClr val="42C1C6"/>
                </a:solidFill>
                <a:latin typeface="Century Gothic" panose="020B0502020202020204" pitchFamily="34" charset="0"/>
                <a:cs typeface="Arial" panose="020B0604020202020204" pitchFamily="34" charset="0"/>
              </a:rPr>
              <a:t>SEED File - </a:t>
            </a:r>
            <a:r>
              <a:rPr lang="fr-FR" sz="2700" b="1" dirty="0" err="1">
                <a:solidFill>
                  <a:srgbClr val="42C1C6"/>
                </a:solidFill>
                <a:latin typeface="Century Gothic" panose="020B0502020202020204" pitchFamily="34" charset="0"/>
                <a:cs typeface="Arial" panose="020B0604020202020204" pitchFamily="34" charset="0"/>
              </a:rPr>
              <a:t>example</a:t>
            </a:r>
            <a:endParaRPr lang="fr-FR" dirty="0"/>
          </a:p>
        </p:txBody>
      </p:sp>
      <p:pic>
        <p:nvPicPr>
          <p:cNvPr id="3" name="Image 2">
            <a:extLst>
              <a:ext uri="{FF2B5EF4-FFF2-40B4-BE49-F238E27FC236}">
                <a16:creationId xmlns:a16="http://schemas.microsoft.com/office/drawing/2014/main" id="{10F6C3CA-7070-4600-AD73-4400C165BAAE}"/>
              </a:ext>
            </a:extLst>
          </p:cNvPr>
          <p:cNvPicPr>
            <a:picLocks noChangeAspect="1"/>
          </p:cNvPicPr>
          <p:nvPr/>
        </p:nvPicPr>
        <p:blipFill>
          <a:blip r:embed="rId3"/>
          <a:stretch>
            <a:fillRect/>
          </a:stretch>
        </p:blipFill>
        <p:spPr>
          <a:xfrm>
            <a:off x="100668" y="719470"/>
            <a:ext cx="10461072" cy="919416"/>
          </a:xfrm>
          <a:prstGeom prst="rect">
            <a:avLst/>
          </a:prstGeom>
        </p:spPr>
      </p:pic>
      <p:cxnSp>
        <p:nvCxnSpPr>
          <p:cNvPr id="5" name="Connecteur droit avec flèche 4">
            <a:extLst>
              <a:ext uri="{FF2B5EF4-FFF2-40B4-BE49-F238E27FC236}">
                <a16:creationId xmlns:a16="http://schemas.microsoft.com/office/drawing/2014/main" id="{91954462-4175-4753-92B6-3E736B1A8D9C}"/>
              </a:ext>
            </a:extLst>
          </p:cNvPr>
          <p:cNvCxnSpPr>
            <a:cxnSpLocks/>
            <a:stCxn id="10" idx="1"/>
          </p:cNvCxnSpPr>
          <p:nvPr/>
        </p:nvCxnSpPr>
        <p:spPr>
          <a:xfrm flipH="1" flipV="1">
            <a:off x="2785146" y="1638887"/>
            <a:ext cx="1191236" cy="1059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4BBBEB45-1518-43FA-85B9-3F19E969B0FE}"/>
              </a:ext>
            </a:extLst>
          </p:cNvPr>
          <p:cNvSpPr txBox="1"/>
          <p:nvPr/>
        </p:nvSpPr>
        <p:spPr>
          <a:xfrm>
            <a:off x="3976382" y="2541864"/>
            <a:ext cx="3213187" cy="312073"/>
          </a:xfrm>
          <a:prstGeom prst="rect">
            <a:avLst/>
          </a:prstGeom>
          <a:noFill/>
        </p:spPr>
        <p:txBody>
          <a:bodyPr wrap="none" rtlCol="0">
            <a:spAutoFit/>
          </a:bodyPr>
          <a:lstStyle/>
          <a:p>
            <a:r>
              <a:rPr lang="fr-FR" dirty="0" err="1"/>
              <a:t>Same</a:t>
            </a:r>
            <a:r>
              <a:rPr lang="fr-FR" dirty="0"/>
              <a:t> data structure </a:t>
            </a:r>
            <a:r>
              <a:rPr lang="fr-FR" dirty="0" err="1"/>
              <a:t>than</a:t>
            </a:r>
            <a:r>
              <a:rPr lang="fr-FR" dirty="0"/>
              <a:t> the </a:t>
            </a:r>
            <a:r>
              <a:rPr lang="fr-FR" dirty="0" err="1"/>
              <a:t>DataBlocks</a:t>
            </a:r>
            <a:endParaRPr lang="fr-FR" dirty="0"/>
          </a:p>
        </p:txBody>
      </p:sp>
      <p:cxnSp>
        <p:nvCxnSpPr>
          <p:cNvPr id="19" name="Connecteur droit avec flèche 18">
            <a:extLst>
              <a:ext uri="{FF2B5EF4-FFF2-40B4-BE49-F238E27FC236}">
                <a16:creationId xmlns:a16="http://schemas.microsoft.com/office/drawing/2014/main" id="{19B45869-56D9-4762-93FD-6FA2057D5277}"/>
              </a:ext>
            </a:extLst>
          </p:cNvPr>
          <p:cNvCxnSpPr>
            <a:stCxn id="10" idx="1"/>
          </p:cNvCxnSpPr>
          <p:nvPr/>
        </p:nvCxnSpPr>
        <p:spPr>
          <a:xfrm flipH="1" flipV="1">
            <a:off x="3129094" y="1493241"/>
            <a:ext cx="847288" cy="120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4940F47-D3E0-42F4-8D46-AA6CE62B417E}"/>
              </a:ext>
            </a:extLst>
          </p:cNvPr>
          <p:cNvCxnSpPr>
            <a:cxnSpLocks/>
            <a:stCxn id="10" idx="1"/>
          </p:cNvCxnSpPr>
          <p:nvPr/>
        </p:nvCxnSpPr>
        <p:spPr>
          <a:xfrm flipH="1" flipV="1">
            <a:off x="3204594" y="1249961"/>
            <a:ext cx="771788" cy="1447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ZoneTexte 22">
            <a:extLst>
              <a:ext uri="{FF2B5EF4-FFF2-40B4-BE49-F238E27FC236}">
                <a16:creationId xmlns:a16="http://schemas.microsoft.com/office/drawing/2014/main" id="{1BD8E34B-E0B2-46C5-A9F6-E125E50F7750}"/>
              </a:ext>
            </a:extLst>
          </p:cNvPr>
          <p:cNvSpPr txBox="1"/>
          <p:nvPr/>
        </p:nvSpPr>
        <p:spPr>
          <a:xfrm>
            <a:off x="478047" y="2385827"/>
            <a:ext cx="2052165" cy="312073"/>
          </a:xfrm>
          <a:prstGeom prst="rect">
            <a:avLst/>
          </a:prstGeom>
          <a:noFill/>
        </p:spPr>
        <p:txBody>
          <a:bodyPr wrap="none" rtlCol="0">
            <a:spAutoFit/>
          </a:bodyPr>
          <a:lstStyle/>
          <a:p>
            <a:r>
              <a:rPr lang="fr-FR" dirty="0"/>
              <a:t>1 line per </a:t>
            </a:r>
            <a:r>
              <a:rPr lang="fr-FR" dirty="0" err="1"/>
              <a:t>enriched</a:t>
            </a:r>
            <a:r>
              <a:rPr lang="fr-FR" dirty="0"/>
              <a:t> DUNS</a:t>
            </a:r>
          </a:p>
        </p:txBody>
      </p:sp>
      <p:cxnSp>
        <p:nvCxnSpPr>
          <p:cNvPr id="25" name="Connecteur droit avec flèche 24">
            <a:extLst>
              <a:ext uri="{FF2B5EF4-FFF2-40B4-BE49-F238E27FC236}">
                <a16:creationId xmlns:a16="http://schemas.microsoft.com/office/drawing/2014/main" id="{8978D705-7D8E-4FB1-8B71-F80C9CDBF3C0}"/>
              </a:ext>
            </a:extLst>
          </p:cNvPr>
          <p:cNvCxnSpPr>
            <a:stCxn id="23" idx="1"/>
          </p:cNvCxnSpPr>
          <p:nvPr/>
        </p:nvCxnSpPr>
        <p:spPr>
          <a:xfrm flipH="1" flipV="1">
            <a:off x="159391" y="1638886"/>
            <a:ext cx="318656" cy="902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 25">
            <a:extLst>
              <a:ext uri="{FF2B5EF4-FFF2-40B4-BE49-F238E27FC236}">
                <a16:creationId xmlns:a16="http://schemas.microsoft.com/office/drawing/2014/main" id="{360AFC49-7C8E-4811-BB32-89CDC73E77A6}"/>
              </a:ext>
            </a:extLst>
          </p:cNvPr>
          <p:cNvPicPr>
            <a:picLocks noChangeAspect="1"/>
          </p:cNvPicPr>
          <p:nvPr/>
        </p:nvPicPr>
        <p:blipFill>
          <a:blip r:embed="rId4"/>
          <a:stretch>
            <a:fillRect/>
          </a:stretch>
        </p:blipFill>
        <p:spPr>
          <a:xfrm>
            <a:off x="1417740" y="3059906"/>
            <a:ext cx="2558642" cy="2695712"/>
          </a:xfrm>
          <a:prstGeom prst="rect">
            <a:avLst/>
          </a:prstGeom>
          <a:ln>
            <a:noFill/>
          </a:ln>
          <a:effectLst>
            <a:outerShdw blurRad="292100" dist="139700" dir="2700000" algn="tl" rotWithShape="0">
              <a:srgbClr val="333333">
                <a:alpha val="65000"/>
              </a:srgbClr>
            </a:outerShdw>
          </a:effectLst>
        </p:spPr>
      </p:pic>
      <p:sp>
        <p:nvSpPr>
          <p:cNvPr id="27" name="Rectangle 26">
            <a:extLst>
              <a:ext uri="{FF2B5EF4-FFF2-40B4-BE49-F238E27FC236}">
                <a16:creationId xmlns:a16="http://schemas.microsoft.com/office/drawing/2014/main" id="{24BF5EF9-1E0E-40B9-B8CB-439A4FB48864}"/>
              </a:ext>
            </a:extLst>
          </p:cNvPr>
          <p:cNvSpPr/>
          <p:nvPr/>
        </p:nvSpPr>
        <p:spPr>
          <a:xfrm>
            <a:off x="1291905" y="4407762"/>
            <a:ext cx="2785145" cy="1347856"/>
          </a:xfrm>
          <a:prstGeom prst="rect">
            <a:avLst/>
          </a:prstGeom>
          <a:solidFill>
            <a:schemeClr val="bg2">
              <a:lumMod val="20000"/>
              <a:lumOff val="80000"/>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a:extLst>
              <a:ext uri="{FF2B5EF4-FFF2-40B4-BE49-F238E27FC236}">
                <a16:creationId xmlns:a16="http://schemas.microsoft.com/office/drawing/2014/main" id="{DCAD3899-C6EC-4B93-9033-E0542CC037CA}"/>
              </a:ext>
            </a:extLst>
          </p:cNvPr>
          <p:cNvCxnSpPr/>
          <p:nvPr/>
        </p:nvCxnSpPr>
        <p:spPr>
          <a:xfrm>
            <a:off x="7457813" y="2853937"/>
            <a:ext cx="0" cy="2137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E8FBDCB0-FFA5-4A54-8C9E-3D1FFC065A41}"/>
              </a:ext>
            </a:extLst>
          </p:cNvPr>
          <p:cNvCxnSpPr/>
          <p:nvPr/>
        </p:nvCxnSpPr>
        <p:spPr>
          <a:xfrm flipH="1">
            <a:off x="4160939" y="4999839"/>
            <a:ext cx="3288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EF5839DF-0F40-467A-A873-AA91C7F0E315}"/>
              </a:ext>
            </a:extLst>
          </p:cNvPr>
          <p:cNvSpPr txBox="1"/>
          <p:nvPr/>
        </p:nvSpPr>
        <p:spPr>
          <a:xfrm rot="20618248">
            <a:off x="4474945" y="1094462"/>
            <a:ext cx="3504287" cy="276999"/>
          </a:xfrm>
          <a:prstGeom prst="rect">
            <a:avLst/>
          </a:prstGeom>
          <a:solidFill>
            <a:schemeClr val="accent2">
              <a:lumMod val="20000"/>
              <a:lumOff val="80000"/>
            </a:schemeClr>
          </a:solidFill>
        </p:spPr>
        <p:txBody>
          <a:bodyPr wrap="square" rtlCol="0">
            <a:spAutoFit/>
          </a:bodyPr>
          <a:lstStyle/>
          <a:p>
            <a:pPr algn="ctr"/>
            <a:r>
              <a:rPr lang="fr-FR" sz="1200" dirty="0"/>
              <a:t>SEED File </a:t>
            </a:r>
            <a:r>
              <a:rPr lang="fr-FR" sz="1200" dirty="0" err="1"/>
              <a:t>enrichment</a:t>
            </a:r>
            <a:r>
              <a:rPr lang="fr-FR" sz="1200" dirty="0"/>
              <a:t> </a:t>
            </a:r>
            <a:r>
              <a:rPr lang="fr-FR" sz="1200" dirty="0" err="1"/>
              <a:t>example</a:t>
            </a:r>
            <a:endParaRPr lang="fr-FR" sz="1200" dirty="0"/>
          </a:p>
        </p:txBody>
      </p:sp>
    </p:spTree>
    <p:extLst>
      <p:ext uri="{BB962C8B-B14F-4D97-AF65-F5344CB8AC3E}">
        <p14:creationId xmlns:p14="http://schemas.microsoft.com/office/powerpoint/2010/main" val="17909438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oleil 2"/>
          <p:cNvSpPr/>
          <p:nvPr/>
        </p:nvSpPr>
        <p:spPr>
          <a:xfrm>
            <a:off x="4016123" y="2567609"/>
            <a:ext cx="2891585" cy="2855361"/>
          </a:xfrm>
          <a:prstGeom prst="sun">
            <a:avLst>
              <a:gd name="adj" fmla="val 12500"/>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85" dirty="0"/>
              <a:t>D-U-N-S Number </a:t>
            </a:r>
          </a:p>
          <a:p>
            <a:pPr algn="ctr"/>
            <a:r>
              <a:rPr lang="en-US" sz="1249" dirty="0"/>
              <a:t> </a:t>
            </a:r>
            <a:r>
              <a:rPr lang="en-US" altLang="fr-FR" sz="1249" dirty="0"/>
              <a:t>(Data Universal Numbering System)</a:t>
            </a:r>
          </a:p>
        </p:txBody>
      </p:sp>
      <p:grpSp>
        <p:nvGrpSpPr>
          <p:cNvPr id="2" name="Groupe 1"/>
          <p:cNvGrpSpPr/>
          <p:nvPr/>
        </p:nvGrpSpPr>
        <p:grpSpPr>
          <a:xfrm>
            <a:off x="176028" y="1862726"/>
            <a:ext cx="3697831" cy="4053681"/>
            <a:chOff x="-9149" y="1562057"/>
            <a:chExt cx="4144074" cy="4542868"/>
          </a:xfrm>
        </p:grpSpPr>
        <p:sp>
          <p:nvSpPr>
            <p:cNvPr id="4" name="Rectangle 3"/>
            <p:cNvSpPr/>
            <p:nvPr/>
          </p:nvSpPr>
          <p:spPr>
            <a:xfrm>
              <a:off x="-9149" y="1562057"/>
              <a:ext cx="4144074" cy="2312414"/>
            </a:xfrm>
            <a:prstGeom prst="rect">
              <a:avLst/>
            </a:prstGeom>
            <a:solidFill>
              <a:srgbClr val="42C1C6"/>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marL="171450" indent="-171450">
                <a:lnSpc>
                  <a:spcPct val="150000"/>
                </a:lnSpc>
                <a:buFontTx/>
                <a:buChar char="-"/>
              </a:pPr>
              <a:r>
                <a:rPr lang="en-US" altLang="fr-FR" sz="1200" dirty="0"/>
                <a:t>Created in 1962 in the United States</a:t>
              </a:r>
            </a:p>
            <a:p>
              <a:pPr marL="171450" indent="-171450">
                <a:lnSpc>
                  <a:spcPct val="150000"/>
                </a:lnSpc>
                <a:buFontTx/>
                <a:buChar char="-"/>
              </a:pPr>
              <a:r>
                <a:rPr lang="en-US" altLang="fr-FR" sz="1200" dirty="0"/>
                <a:t>Trademark registered and used by D&amp;B</a:t>
              </a:r>
            </a:p>
            <a:p>
              <a:pPr marL="171450" indent="-171450">
                <a:lnSpc>
                  <a:spcPct val="150000"/>
                </a:lnSpc>
                <a:buFontTx/>
                <a:buChar char="-"/>
              </a:pPr>
              <a:r>
                <a:rPr lang="en-US" altLang="fr-FR" sz="1200" dirty="0"/>
                <a:t>Unique identification system for all companies (natural or legal persons) and </a:t>
              </a:r>
              <a:r>
                <a:rPr lang="en-US" altLang="fr-FR" sz="1200" dirty="0" err="1"/>
                <a:t>organisations</a:t>
              </a:r>
              <a:r>
                <a:rPr lang="en-US" altLang="fr-FR" sz="1200" dirty="0"/>
                <a:t> (humanitarian, governmental, etc.) with a </a:t>
              </a:r>
              <a:r>
                <a:rPr lang="en-US" altLang="fr-FR" sz="1200" dirty="0" err="1"/>
                <a:t>recognised</a:t>
              </a:r>
              <a:r>
                <a:rPr lang="en-US" altLang="fr-FR" sz="1200" dirty="0"/>
                <a:t> existence and activity.</a:t>
              </a:r>
            </a:p>
          </p:txBody>
        </p:sp>
        <p:sp>
          <p:nvSpPr>
            <p:cNvPr id="11" name="Rectangle 10"/>
            <p:cNvSpPr/>
            <p:nvPr/>
          </p:nvSpPr>
          <p:spPr>
            <a:xfrm>
              <a:off x="15895" y="4076321"/>
              <a:ext cx="4119030" cy="2028604"/>
            </a:xfrm>
            <a:prstGeom prst="rect">
              <a:avLst/>
            </a:prstGeom>
            <a:solidFill>
              <a:srgbClr val="42C1C6"/>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marL="171450" indent="-171450">
                <a:lnSpc>
                  <a:spcPct val="150000"/>
                </a:lnSpc>
                <a:buFontTx/>
                <a:buChar char="-"/>
              </a:pPr>
              <a:r>
                <a:rPr lang="en-US" altLang="fr-FR" sz="1200" dirty="0"/>
                <a:t>Internationally Recognized</a:t>
              </a:r>
            </a:p>
            <a:p>
              <a:pPr marL="171450" indent="-171450">
                <a:lnSpc>
                  <a:spcPct val="150000"/>
                </a:lnSpc>
                <a:buFontTx/>
                <a:buChar char="-"/>
              </a:pPr>
              <a:r>
                <a:rPr lang="en-US" altLang="fr-FR" sz="1200" dirty="0"/>
                <a:t>Used notably by the United Nations (1991).</a:t>
              </a:r>
            </a:p>
            <a:p>
              <a:pPr marL="171450" indent="-171450">
                <a:lnSpc>
                  <a:spcPct val="150000"/>
                </a:lnSpc>
                <a:buFontTx/>
                <a:buChar char="-"/>
              </a:pPr>
              <a:r>
                <a:rPr lang="en-US" altLang="fr-FR" sz="1200" dirty="0"/>
                <a:t>The United States Federal Government (1994)</a:t>
              </a:r>
            </a:p>
            <a:p>
              <a:pPr marL="171450" indent="-171450">
                <a:lnSpc>
                  <a:spcPct val="150000"/>
                </a:lnSpc>
                <a:buFontTx/>
                <a:buChar char="-"/>
              </a:pPr>
              <a:r>
                <a:rPr lang="en-US" altLang="fr-FR" sz="1200" dirty="0"/>
                <a:t>The European Commission (1995) </a:t>
              </a:r>
            </a:p>
          </p:txBody>
        </p:sp>
      </p:grpSp>
      <p:grpSp>
        <p:nvGrpSpPr>
          <p:cNvPr id="7" name="Groupe 6"/>
          <p:cNvGrpSpPr/>
          <p:nvPr/>
        </p:nvGrpSpPr>
        <p:grpSpPr>
          <a:xfrm>
            <a:off x="7088735" y="1862726"/>
            <a:ext cx="3659069" cy="4001850"/>
            <a:chOff x="8100292" y="1562057"/>
            <a:chExt cx="4100634" cy="4484782"/>
          </a:xfrm>
        </p:grpSpPr>
        <p:sp>
          <p:nvSpPr>
            <p:cNvPr id="10" name="Rectangle 9"/>
            <p:cNvSpPr/>
            <p:nvPr/>
          </p:nvSpPr>
          <p:spPr>
            <a:xfrm>
              <a:off x="8100293" y="1562057"/>
              <a:ext cx="4100633" cy="2312414"/>
            </a:xfrm>
            <a:prstGeom prst="rect">
              <a:avLst/>
            </a:prstGeom>
            <a:solidFill>
              <a:srgbClr val="42C1C6"/>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nSpc>
                  <a:spcPct val="150000"/>
                </a:lnSpc>
              </a:pPr>
              <a:r>
                <a:rPr lang="en-US" altLang="fr-FR" sz="1200" dirty="0"/>
                <a:t>- 9-digit number</a:t>
              </a:r>
            </a:p>
            <a:p>
              <a:pPr>
                <a:lnSpc>
                  <a:spcPct val="150000"/>
                </a:lnSpc>
              </a:pPr>
              <a:r>
                <a:rPr lang="en-US" altLang="fr-FR" sz="1200" dirty="0"/>
                <a:t>- Exclusively allocated and managed by D&amp;B, its subsidiaries and partners (free registration)</a:t>
              </a:r>
            </a:p>
          </p:txBody>
        </p:sp>
        <p:sp>
          <p:nvSpPr>
            <p:cNvPr id="12" name="Rectangle 11"/>
            <p:cNvSpPr/>
            <p:nvPr/>
          </p:nvSpPr>
          <p:spPr>
            <a:xfrm>
              <a:off x="8100292" y="4018235"/>
              <a:ext cx="4075589" cy="2028604"/>
            </a:xfrm>
            <a:prstGeom prst="rect">
              <a:avLst/>
            </a:prstGeom>
            <a:solidFill>
              <a:srgbClr val="42C1C6"/>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marL="171450" indent="-171450">
                <a:lnSpc>
                  <a:spcPct val="150000"/>
                </a:lnSpc>
                <a:buFontTx/>
                <a:buChar char="-"/>
              </a:pPr>
              <a:r>
                <a:rPr lang="en-US" altLang="fr-FR" sz="1200" dirty="0"/>
                <a:t>More than 265 million companies referenced</a:t>
              </a:r>
            </a:p>
            <a:p>
              <a:pPr marL="171450" indent="-171450">
                <a:lnSpc>
                  <a:spcPct val="150000"/>
                </a:lnSpc>
                <a:buFontTx/>
                <a:buChar char="-"/>
              </a:pPr>
              <a:r>
                <a:rPr lang="en-US" altLang="fr-FR" sz="1200" dirty="0"/>
                <a:t>In more than 220 countries</a:t>
              </a:r>
            </a:p>
          </p:txBody>
        </p:sp>
      </p:grpSp>
      <p:sp>
        <p:nvSpPr>
          <p:cNvPr id="9" name="Titre 2"/>
          <p:cNvSpPr txBox="1">
            <a:spLocks/>
          </p:cNvSpPr>
          <p:nvPr/>
        </p:nvSpPr>
        <p:spPr>
          <a:xfrm>
            <a:off x="176028" y="286948"/>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807" b="1" dirty="0">
                <a:solidFill>
                  <a:schemeClr val="bg2">
                    <a:lumMod val="75000"/>
                  </a:schemeClr>
                </a:solidFill>
              </a:rPr>
              <a:t>The DUNS </a:t>
            </a:r>
            <a:r>
              <a:rPr lang="fr-FR" sz="3807" b="1" dirty="0" err="1">
                <a:solidFill>
                  <a:schemeClr val="bg2">
                    <a:lumMod val="75000"/>
                  </a:schemeClr>
                </a:solidFill>
              </a:rPr>
              <a:t>number</a:t>
            </a:r>
            <a:endParaRPr lang="fr-FR" sz="3807" b="1" dirty="0">
              <a:solidFill>
                <a:schemeClr val="bg2">
                  <a:lumMod val="75000"/>
                </a:schemeClr>
              </a:solidFill>
              <a:latin typeface="+mn-lt"/>
              <a:ea typeface="+mn-ea"/>
              <a:cs typeface="+mn-cs"/>
            </a:endParaRPr>
          </a:p>
        </p:txBody>
      </p:sp>
      <p:sp>
        <p:nvSpPr>
          <p:cNvPr id="5" name="ZoneTexte 4">
            <a:extLst>
              <a:ext uri="{FF2B5EF4-FFF2-40B4-BE49-F238E27FC236}">
                <a16:creationId xmlns:a16="http://schemas.microsoft.com/office/drawing/2014/main" id="{B4E5EBA3-1AD8-4A61-8FB8-456603E556A1}"/>
              </a:ext>
            </a:extLst>
          </p:cNvPr>
          <p:cNvSpPr txBox="1"/>
          <p:nvPr/>
        </p:nvSpPr>
        <p:spPr>
          <a:xfrm>
            <a:off x="176028" y="1160289"/>
            <a:ext cx="10549427" cy="312073"/>
          </a:xfrm>
          <a:prstGeom prst="rect">
            <a:avLst/>
          </a:prstGeom>
          <a:noFill/>
        </p:spPr>
        <p:txBody>
          <a:bodyPr wrap="square" rtlCol="0">
            <a:spAutoFit/>
          </a:bodyPr>
          <a:lstStyle/>
          <a:p>
            <a:pPr algn="ctr"/>
            <a:r>
              <a:rPr lang="en-US" b="1" i="1"/>
              <a:t>We first identify a third partie before enriching its data</a:t>
            </a:r>
          </a:p>
        </p:txBody>
      </p:sp>
    </p:spTree>
    <p:extLst>
      <p:ext uri="{BB962C8B-B14F-4D97-AF65-F5344CB8AC3E}">
        <p14:creationId xmlns:p14="http://schemas.microsoft.com/office/powerpoint/2010/main" val="1644351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269705" y="1443963"/>
            <a:ext cx="6853761" cy="1903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7" dirty="0">
                <a:solidFill>
                  <a:schemeClr val="bg2">
                    <a:lumMod val="75000"/>
                  </a:schemeClr>
                </a:solidFill>
              </a:rPr>
              <a:t>3 – Updates Management </a:t>
            </a:r>
          </a:p>
        </p:txBody>
      </p:sp>
      <p:sp>
        <p:nvSpPr>
          <p:cNvPr id="3" name="Rectangle 2">
            <a:extLst>
              <a:ext uri="{FF2B5EF4-FFF2-40B4-BE49-F238E27FC236}">
                <a16:creationId xmlns:a16="http://schemas.microsoft.com/office/drawing/2014/main" id="{E341778F-EFB2-4A1C-8F2B-A16FB2826957}"/>
              </a:ext>
            </a:extLst>
          </p:cNvPr>
          <p:cNvSpPr/>
          <p:nvPr/>
        </p:nvSpPr>
        <p:spPr>
          <a:xfrm>
            <a:off x="2269705" y="3616779"/>
            <a:ext cx="6853761" cy="1443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05734" lvl="1" indent="-342900">
              <a:buFont typeface="Arial" panose="020B0604020202020204" pitchFamily="34" charset="0"/>
              <a:buChar char="•"/>
            </a:pPr>
            <a:r>
              <a:rPr lang="fr-FR" sz="2400" dirty="0">
                <a:solidFill>
                  <a:schemeClr val="bg2">
                    <a:lumMod val="75000"/>
                  </a:schemeClr>
                </a:solidFill>
              </a:rPr>
              <a:t>List of files</a:t>
            </a:r>
          </a:p>
          <a:p>
            <a:pPr marL="705734" lvl="1" indent="-342900">
              <a:buFont typeface="Arial" panose="020B0604020202020204" pitchFamily="34" charset="0"/>
              <a:buChar char="•"/>
            </a:pPr>
            <a:r>
              <a:rPr lang="en-US" sz="2400" dirty="0">
                <a:solidFill>
                  <a:schemeClr val="bg2">
                    <a:lumMod val="75000"/>
                  </a:schemeClr>
                </a:solidFill>
              </a:rPr>
              <a:t>How to manage the monitoring </a:t>
            </a:r>
            <a:r>
              <a:rPr lang="fr-FR" sz="2400" dirty="0">
                <a:solidFill>
                  <a:schemeClr val="bg2">
                    <a:lumMod val="75000"/>
                  </a:schemeClr>
                </a:solidFill>
              </a:rPr>
              <a:t>?</a:t>
            </a:r>
          </a:p>
        </p:txBody>
      </p:sp>
    </p:spTree>
    <p:extLst>
      <p:ext uri="{BB962C8B-B14F-4D97-AF65-F5344CB8AC3E}">
        <p14:creationId xmlns:p14="http://schemas.microsoft.com/office/powerpoint/2010/main" val="25131342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3" name="Rectangle : coins arrondis 22">
            <a:extLst>
              <a:ext uri="{FF2B5EF4-FFF2-40B4-BE49-F238E27FC236}">
                <a16:creationId xmlns:a16="http://schemas.microsoft.com/office/drawing/2014/main" id="{2EAB3AE4-2369-40DD-84D7-FC37B3A7F4E3}"/>
              </a:ext>
            </a:extLst>
          </p:cNvPr>
          <p:cNvSpPr/>
          <p:nvPr/>
        </p:nvSpPr>
        <p:spPr>
          <a:xfrm>
            <a:off x="3373100" y="770839"/>
            <a:ext cx="7271415" cy="457813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pic>
        <p:nvPicPr>
          <p:cNvPr id="7" name="Image 6">
            <a:extLst>
              <a:ext uri="{FF2B5EF4-FFF2-40B4-BE49-F238E27FC236}">
                <a16:creationId xmlns:a16="http://schemas.microsoft.com/office/drawing/2014/main" id="{BA523F41-89A9-4EF3-9AD0-D0884142C97F}"/>
              </a:ext>
            </a:extLst>
          </p:cNvPr>
          <p:cNvPicPr>
            <a:picLocks noChangeAspect="1"/>
          </p:cNvPicPr>
          <p:nvPr/>
        </p:nvPicPr>
        <p:blipFill>
          <a:blip r:embed="rId3"/>
          <a:stretch>
            <a:fillRect/>
          </a:stretch>
        </p:blipFill>
        <p:spPr>
          <a:xfrm>
            <a:off x="3671112" y="2813893"/>
            <a:ext cx="1533525" cy="647700"/>
          </a:xfrm>
          <a:prstGeom prst="rect">
            <a:avLst/>
          </a:prstGeom>
        </p:spPr>
      </p:pic>
      <p:sp>
        <p:nvSpPr>
          <p:cNvPr id="155" name="Shape 155"/>
          <p:cNvSpPr txBox="1"/>
          <p:nvPr/>
        </p:nvSpPr>
        <p:spPr>
          <a:xfrm>
            <a:off x="4278372" y="3627801"/>
            <a:ext cx="3325033" cy="810665"/>
          </a:xfrm>
          <a:prstGeom prst="rect">
            <a:avLst/>
          </a:prstGeom>
          <a:noFill/>
          <a:ln>
            <a:noFill/>
          </a:ln>
        </p:spPr>
        <p:txBody>
          <a:bodyPr lIns="108774" tIns="108774" rIns="108774" bIns="108774" anchor="t" anchorCtr="0">
            <a:noAutofit/>
          </a:bodyPr>
          <a:lstStyle/>
          <a:p>
            <a:pPr marL="181311">
              <a:buSzPct val="100000"/>
            </a:pPr>
            <a:r>
              <a:rPr lang="en-US" sz="1200" dirty="0"/>
              <a:t>Provision to the Client of alerts corresponding to the duns in his portfolio</a:t>
            </a:r>
            <a:endParaRPr lang="en-GB" sz="1200" dirty="0"/>
          </a:p>
        </p:txBody>
      </p:sp>
      <p:pic>
        <p:nvPicPr>
          <p:cNvPr id="30" name="Image 29">
            <a:extLst>
              <a:ext uri="{FF2B5EF4-FFF2-40B4-BE49-F238E27FC236}">
                <a16:creationId xmlns:a16="http://schemas.microsoft.com/office/drawing/2014/main" id="{5118FCBE-F565-4418-92EA-94EF5A762F64}"/>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210680" y="4500454"/>
            <a:ext cx="575269" cy="575269"/>
          </a:xfrm>
          <a:prstGeom prst="rect">
            <a:avLst/>
          </a:prstGeom>
        </p:spPr>
      </p:pic>
      <p:cxnSp>
        <p:nvCxnSpPr>
          <p:cNvPr id="15" name="Connecteur droit 14">
            <a:extLst>
              <a:ext uri="{FF2B5EF4-FFF2-40B4-BE49-F238E27FC236}">
                <a16:creationId xmlns:a16="http://schemas.microsoft.com/office/drawing/2014/main" id="{B45982A4-D7B0-4E9E-A726-7983C59B5EE6}"/>
              </a:ext>
            </a:extLst>
          </p:cNvPr>
          <p:cNvCxnSpPr/>
          <p:nvPr/>
        </p:nvCxnSpPr>
        <p:spPr>
          <a:xfrm>
            <a:off x="4905744" y="1544643"/>
            <a:ext cx="6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1A0D26B2-53AE-435A-8691-966B5D355BE2}"/>
              </a:ext>
            </a:extLst>
          </p:cNvPr>
          <p:cNvCxnSpPr/>
          <p:nvPr/>
        </p:nvCxnSpPr>
        <p:spPr>
          <a:xfrm>
            <a:off x="5585324" y="1544643"/>
            <a:ext cx="0" cy="537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FDAC9285-89C4-4E64-8C24-ACD75E164A44}"/>
              </a:ext>
            </a:extLst>
          </p:cNvPr>
          <p:cNvCxnSpPr/>
          <p:nvPr/>
        </p:nvCxnSpPr>
        <p:spPr>
          <a:xfrm flipH="1">
            <a:off x="5065020" y="2087051"/>
            <a:ext cx="5176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AE154A6C-CA54-4A52-9212-7EE968B0B228}"/>
              </a:ext>
            </a:extLst>
          </p:cNvPr>
          <p:cNvSpPr txBox="1"/>
          <p:nvPr/>
        </p:nvSpPr>
        <p:spPr>
          <a:xfrm>
            <a:off x="5582652" y="1543247"/>
            <a:ext cx="3544569" cy="461665"/>
          </a:xfrm>
          <a:prstGeom prst="rect">
            <a:avLst/>
          </a:prstGeom>
          <a:noFill/>
        </p:spPr>
        <p:txBody>
          <a:bodyPr wrap="square" rtlCol="0">
            <a:spAutoFit/>
          </a:bodyPr>
          <a:lstStyle/>
          <a:p>
            <a:r>
              <a:rPr lang="en-US" sz="1200" dirty="0"/>
              <a:t>When there is a change in the D&amp;B database, an update alert is created on the Duns concerned.</a:t>
            </a:r>
            <a:endParaRPr lang="fr-FR" sz="1200" dirty="0"/>
          </a:p>
        </p:txBody>
      </p:sp>
      <p:sp>
        <p:nvSpPr>
          <p:cNvPr id="50" name="Shape 93">
            <a:extLst>
              <a:ext uri="{FF2B5EF4-FFF2-40B4-BE49-F238E27FC236}">
                <a16:creationId xmlns:a16="http://schemas.microsoft.com/office/drawing/2014/main" id="{A76F4CF3-2AD8-4D1A-A5AE-F273DCE7B171}"/>
              </a:ext>
            </a:extLst>
          </p:cNvPr>
          <p:cNvSpPr/>
          <p:nvPr/>
        </p:nvSpPr>
        <p:spPr>
          <a:xfrm>
            <a:off x="5178938" y="1651837"/>
            <a:ext cx="309199" cy="270936"/>
          </a:xfrm>
          <a:prstGeom prst="ellipse">
            <a:avLst/>
          </a:prstGeom>
          <a:solidFill>
            <a:schemeClr val="accent1">
              <a:lumMod val="75000"/>
            </a:schemeClr>
          </a:solidFill>
          <a:ln w="9525" cap="flat" cmpd="sng">
            <a:solidFill>
              <a:schemeClr val="dk2"/>
            </a:solidFill>
            <a:prstDash val="solid"/>
            <a:round/>
            <a:headEnd type="none" w="med" len="med"/>
            <a:tailEnd type="none" w="med" len="med"/>
          </a:ln>
        </p:spPr>
        <p:txBody>
          <a:bodyPr lIns="108774" tIns="108774" rIns="108774" bIns="108774" anchor="ctr" anchorCtr="0">
            <a:noAutofit/>
          </a:bodyPr>
          <a:lstStyle/>
          <a:p>
            <a:pPr algn="ctr"/>
            <a:r>
              <a:rPr lang="en-GB" sz="1000" b="1" dirty="0">
                <a:solidFill>
                  <a:schemeClr val="bg1"/>
                </a:solidFill>
              </a:rPr>
              <a:t>1</a:t>
            </a:r>
          </a:p>
        </p:txBody>
      </p:sp>
      <p:cxnSp>
        <p:nvCxnSpPr>
          <p:cNvPr id="52" name="Connecteur droit avec flèche 51">
            <a:extLst>
              <a:ext uri="{FF2B5EF4-FFF2-40B4-BE49-F238E27FC236}">
                <a16:creationId xmlns:a16="http://schemas.microsoft.com/office/drawing/2014/main" id="{57DF12F2-C095-4EB4-A930-D1E6537F486A}"/>
              </a:ext>
            </a:extLst>
          </p:cNvPr>
          <p:cNvCxnSpPr>
            <a:cxnSpLocks/>
          </p:cNvCxnSpPr>
          <p:nvPr/>
        </p:nvCxnSpPr>
        <p:spPr>
          <a:xfrm>
            <a:off x="5215461" y="3173661"/>
            <a:ext cx="266400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ZoneTexte 54">
            <a:extLst>
              <a:ext uri="{FF2B5EF4-FFF2-40B4-BE49-F238E27FC236}">
                <a16:creationId xmlns:a16="http://schemas.microsoft.com/office/drawing/2014/main" id="{F54F46FA-6BA3-41DD-9471-CCD79D6E3019}"/>
              </a:ext>
            </a:extLst>
          </p:cNvPr>
          <p:cNvSpPr txBox="1"/>
          <p:nvPr/>
        </p:nvSpPr>
        <p:spPr>
          <a:xfrm>
            <a:off x="5550049" y="2768425"/>
            <a:ext cx="2397487" cy="461665"/>
          </a:xfrm>
          <a:prstGeom prst="rect">
            <a:avLst/>
          </a:prstGeom>
          <a:noFill/>
        </p:spPr>
        <p:txBody>
          <a:bodyPr wrap="square" rtlCol="0">
            <a:spAutoFit/>
          </a:bodyPr>
          <a:lstStyle/>
          <a:p>
            <a:r>
              <a:rPr lang="en-US" sz="1200" dirty="0"/>
              <a:t>Retrieval of all alerts related to Duns in the Client's Portfolio</a:t>
            </a:r>
            <a:endParaRPr lang="fr-FR" sz="1200" dirty="0"/>
          </a:p>
        </p:txBody>
      </p:sp>
      <p:sp>
        <p:nvSpPr>
          <p:cNvPr id="56" name="Shape 93">
            <a:extLst>
              <a:ext uri="{FF2B5EF4-FFF2-40B4-BE49-F238E27FC236}">
                <a16:creationId xmlns:a16="http://schemas.microsoft.com/office/drawing/2014/main" id="{3F0F6522-686B-4952-A3E2-A7D850F74A0A}"/>
              </a:ext>
            </a:extLst>
          </p:cNvPr>
          <p:cNvSpPr/>
          <p:nvPr/>
        </p:nvSpPr>
        <p:spPr>
          <a:xfrm>
            <a:off x="4146488" y="3762197"/>
            <a:ext cx="309199" cy="270936"/>
          </a:xfrm>
          <a:prstGeom prst="ellipse">
            <a:avLst/>
          </a:prstGeom>
          <a:solidFill>
            <a:schemeClr val="accent1">
              <a:lumMod val="75000"/>
            </a:schemeClr>
          </a:solidFill>
          <a:ln w="9525" cap="flat" cmpd="sng">
            <a:solidFill>
              <a:schemeClr val="dk2"/>
            </a:solidFill>
            <a:prstDash val="solid"/>
            <a:round/>
            <a:headEnd type="none" w="med" len="med"/>
            <a:tailEnd type="none" w="med" len="med"/>
          </a:ln>
        </p:spPr>
        <p:txBody>
          <a:bodyPr lIns="108774" tIns="108774" rIns="108774" bIns="108774" anchor="ctr" anchorCtr="0">
            <a:noAutofit/>
          </a:bodyPr>
          <a:lstStyle/>
          <a:p>
            <a:pPr algn="ctr"/>
            <a:r>
              <a:rPr lang="en-GB" sz="1000" b="1" dirty="0">
                <a:solidFill>
                  <a:schemeClr val="bg1"/>
                </a:solidFill>
              </a:rPr>
              <a:t>3</a:t>
            </a:r>
          </a:p>
        </p:txBody>
      </p:sp>
      <p:cxnSp>
        <p:nvCxnSpPr>
          <p:cNvPr id="32" name="Connecteur droit avec flèche 31">
            <a:extLst>
              <a:ext uri="{FF2B5EF4-FFF2-40B4-BE49-F238E27FC236}">
                <a16:creationId xmlns:a16="http://schemas.microsoft.com/office/drawing/2014/main" id="{47228E43-E028-4463-83DB-22DDFE5E8231}"/>
              </a:ext>
            </a:extLst>
          </p:cNvPr>
          <p:cNvCxnSpPr/>
          <p:nvPr/>
        </p:nvCxnSpPr>
        <p:spPr>
          <a:xfrm>
            <a:off x="4488596" y="3447786"/>
            <a:ext cx="0" cy="100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EC9926EF-3417-44FB-9BB5-57E6164F95C2}"/>
              </a:ext>
            </a:extLst>
          </p:cNvPr>
          <p:cNvCxnSpPr/>
          <p:nvPr/>
        </p:nvCxnSpPr>
        <p:spPr>
          <a:xfrm flipH="1">
            <a:off x="2098921" y="4788088"/>
            <a:ext cx="21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2BBE1EB0-AE76-4BDE-828F-813ADC76C2DF}"/>
              </a:ext>
            </a:extLst>
          </p:cNvPr>
          <p:cNvCxnSpPr>
            <a:cxnSpLocks/>
          </p:cNvCxnSpPr>
          <p:nvPr/>
        </p:nvCxnSpPr>
        <p:spPr>
          <a:xfrm flipV="1">
            <a:off x="2098921" y="2191407"/>
            <a:ext cx="0" cy="2596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Shape 93">
            <a:extLst>
              <a:ext uri="{FF2B5EF4-FFF2-40B4-BE49-F238E27FC236}">
                <a16:creationId xmlns:a16="http://schemas.microsoft.com/office/drawing/2014/main" id="{577F6D62-A8E0-4FDE-AC71-60AFB82BD9F8}"/>
              </a:ext>
            </a:extLst>
          </p:cNvPr>
          <p:cNvSpPr/>
          <p:nvPr/>
        </p:nvSpPr>
        <p:spPr>
          <a:xfrm>
            <a:off x="726539" y="3420979"/>
            <a:ext cx="309199" cy="270936"/>
          </a:xfrm>
          <a:prstGeom prst="ellipse">
            <a:avLst/>
          </a:prstGeom>
          <a:solidFill>
            <a:schemeClr val="accent1">
              <a:lumMod val="75000"/>
            </a:schemeClr>
          </a:solidFill>
          <a:ln w="9525" cap="flat" cmpd="sng">
            <a:solidFill>
              <a:schemeClr val="dk2"/>
            </a:solidFill>
            <a:prstDash val="solid"/>
            <a:round/>
            <a:headEnd type="none" w="med" len="med"/>
            <a:tailEnd type="none" w="med" len="med"/>
          </a:ln>
        </p:spPr>
        <p:txBody>
          <a:bodyPr lIns="108774" tIns="108774" rIns="108774" bIns="108774" anchor="ctr" anchorCtr="0">
            <a:noAutofit/>
          </a:bodyPr>
          <a:lstStyle/>
          <a:p>
            <a:pPr algn="ctr"/>
            <a:r>
              <a:rPr lang="en-GB" sz="1000" b="1" dirty="0">
                <a:solidFill>
                  <a:schemeClr val="bg1"/>
                </a:solidFill>
              </a:rPr>
              <a:t>4</a:t>
            </a:r>
          </a:p>
        </p:txBody>
      </p:sp>
      <p:sp>
        <p:nvSpPr>
          <p:cNvPr id="33" name="Titre 2">
            <a:extLst>
              <a:ext uri="{FF2B5EF4-FFF2-40B4-BE49-F238E27FC236}">
                <a16:creationId xmlns:a16="http://schemas.microsoft.com/office/drawing/2014/main" id="{A2B3463D-CFED-4147-AE48-E364E7F56322}"/>
              </a:ext>
            </a:extLst>
          </p:cNvPr>
          <p:cNvSpPr txBox="1">
            <a:spLocks/>
          </p:cNvSpPr>
          <p:nvPr/>
        </p:nvSpPr>
        <p:spPr>
          <a:xfrm>
            <a:off x="-1" y="0"/>
            <a:ext cx="10165975" cy="551424"/>
          </a:xfrm>
          <a:prstGeom prst="rect">
            <a:avLst/>
          </a:prstGeom>
        </p:spPr>
        <p:txBody>
          <a:bodyPr lIns="91425" tIns="91425" rIns="91425" bIns="91425" anchor="t" anchorCtr="0">
            <a:normAutofit lnSpcReduction="10000"/>
          </a:bodyPr>
          <a:lstStyle>
            <a:lvl1pPr lvl="0" algn="l" defTabSz="815919" rtl="0" eaLnBrk="1" latinLnBrk="0" hangingPunct="1">
              <a:lnSpc>
                <a:spcPct val="90000"/>
              </a:lnSpc>
              <a:spcBef>
                <a:spcPts val="0"/>
              </a:spcBef>
              <a:buNone/>
              <a:defRPr sz="3926"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fr-FR" sz="2700" b="1" dirty="0">
                <a:solidFill>
                  <a:srgbClr val="42C1C6"/>
                </a:solidFill>
                <a:latin typeface="Century Gothic" panose="020B0502020202020204" pitchFamily="34" charset="0"/>
                <a:cs typeface="Arial" panose="020B0604020202020204" pitchFamily="34" charset="0"/>
              </a:rPr>
              <a:t>Update </a:t>
            </a:r>
            <a:r>
              <a:rPr lang="fr-FR" sz="2700" b="1" dirty="0" err="1">
                <a:solidFill>
                  <a:srgbClr val="42C1C6"/>
                </a:solidFill>
                <a:latin typeface="Century Gothic" panose="020B0502020202020204" pitchFamily="34" charset="0"/>
                <a:cs typeface="Arial" panose="020B0604020202020204" pitchFamily="34" charset="0"/>
              </a:rPr>
              <a:t>delivery</a:t>
            </a:r>
            <a:r>
              <a:rPr lang="fr-FR" sz="2700" b="1" dirty="0">
                <a:solidFill>
                  <a:srgbClr val="42C1C6"/>
                </a:solidFill>
                <a:latin typeface="Century Gothic" panose="020B0502020202020204" pitchFamily="34" charset="0"/>
                <a:cs typeface="Arial" panose="020B0604020202020204" pitchFamily="34" charset="0"/>
              </a:rPr>
              <a:t> process</a:t>
            </a:r>
            <a:endParaRPr lang="fr-FR" dirty="0"/>
          </a:p>
        </p:txBody>
      </p:sp>
      <p:pic>
        <p:nvPicPr>
          <p:cNvPr id="36" name="Image 35" descr="Une image contenant table, assis, bleu, ordinateur&#10;&#10;Description générée automatiquement">
            <a:extLst>
              <a:ext uri="{FF2B5EF4-FFF2-40B4-BE49-F238E27FC236}">
                <a16:creationId xmlns:a16="http://schemas.microsoft.com/office/drawing/2014/main" id="{372FD159-4C4F-4E90-91A3-F6C84F4D35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5417" y="879663"/>
            <a:ext cx="1538597" cy="1538597"/>
          </a:xfrm>
          <a:prstGeom prst="rect">
            <a:avLst/>
          </a:prstGeom>
        </p:spPr>
      </p:pic>
      <p:cxnSp>
        <p:nvCxnSpPr>
          <p:cNvPr id="9" name="Connecteur droit 8">
            <a:extLst>
              <a:ext uri="{FF2B5EF4-FFF2-40B4-BE49-F238E27FC236}">
                <a16:creationId xmlns:a16="http://schemas.microsoft.com/office/drawing/2014/main" id="{F04150C5-BF58-4725-A28E-D709C8B21F6B}"/>
              </a:ext>
            </a:extLst>
          </p:cNvPr>
          <p:cNvCxnSpPr>
            <a:cxnSpLocks/>
          </p:cNvCxnSpPr>
          <p:nvPr/>
        </p:nvCxnSpPr>
        <p:spPr>
          <a:xfrm>
            <a:off x="4414715" y="2320950"/>
            <a:ext cx="0" cy="492943"/>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 12" descr="Une image contenant feux d’artifice, dessin, ciel, étoile&#10;&#10;Description générée automatiquement">
            <a:extLst>
              <a:ext uri="{FF2B5EF4-FFF2-40B4-BE49-F238E27FC236}">
                <a16:creationId xmlns:a16="http://schemas.microsoft.com/office/drawing/2014/main" id="{7766FBC3-A246-4748-9A54-8393FD50E7D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79461" y="2428539"/>
            <a:ext cx="1567806" cy="1291658"/>
          </a:xfrm>
          <a:prstGeom prst="rect">
            <a:avLst/>
          </a:prstGeom>
        </p:spPr>
      </p:pic>
      <p:pic>
        <p:nvPicPr>
          <p:cNvPr id="20" name="Image 19">
            <a:extLst>
              <a:ext uri="{FF2B5EF4-FFF2-40B4-BE49-F238E27FC236}">
                <a16:creationId xmlns:a16="http://schemas.microsoft.com/office/drawing/2014/main" id="{76FEFB36-71EF-4662-9D75-EB0F9FBD6746}"/>
              </a:ext>
            </a:extLst>
          </p:cNvPr>
          <p:cNvPicPr>
            <a:picLocks noChangeAspect="1"/>
          </p:cNvPicPr>
          <p:nvPr/>
        </p:nvPicPr>
        <p:blipFill>
          <a:blip r:embed="rId7"/>
          <a:stretch>
            <a:fillRect/>
          </a:stretch>
        </p:blipFill>
        <p:spPr>
          <a:xfrm>
            <a:off x="8809964" y="2863790"/>
            <a:ext cx="451047" cy="284553"/>
          </a:xfrm>
          <a:prstGeom prst="rect">
            <a:avLst/>
          </a:prstGeom>
        </p:spPr>
      </p:pic>
      <p:pic>
        <p:nvPicPr>
          <p:cNvPr id="21" name="Image 20">
            <a:extLst>
              <a:ext uri="{FF2B5EF4-FFF2-40B4-BE49-F238E27FC236}">
                <a16:creationId xmlns:a16="http://schemas.microsoft.com/office/drawing/2014/main" id="{749B27B1-C49E-49A1-9494-ECAB8201A256}"/>
              </a:ext>
            </a:extLst>
          </p:cNvPr>
          <p:cNvPicPr>
            <a:picLocks noChangeAspect="1"/>
          </p:cNvPicPr>
          <p:nvPr/>
        </p:nvPicPr>
        <p:blipFill>
          <a:blip r:embed="rId8"/>
          <a:stretch>
            <a:fillRect/>
          </a:stretch>
        </p:blipFill>
        <p:spPr>
          <a:xfrm>
            <a:off x="8820556" y="3184795"/>
            <a:ext cx="440455" cy="277871"/>
          </a:xfrm>
          <a:prstGeom prst="rect">
            <a:avLst/>
          </a:prstGeom>
        </p:spPr>
      </p:pic>
      <p:pic>
        <p:nvPicPr>
          <p:cNvPr id="22" name="Image 21">
            <a:extLst>
              <a:ext uri="{FF2B5EF4-FFF2-40B4-BE49-F238E27FC236}">
                <a16:creationId xmlns:a16="http://schemas.microsoft.com/office/drawing/2014/main" id="{091B5DB5-2801-401C-8CD6-137AA94EEFC9}"/>
              </a:ext>
            </a:extLst>
          </p:cNvPr>
          <p:cNvPicPr>
            <a:picLocks noChangeAspect="1"/>
          </p:cNvPicPr>
          <p:nvPr/>
        </p:nvPicPr>
        <p:blipFill>
          <a:blip r:embed="rId9"/>
          <a:stretch>
            <a:fillRect/>
          </a:stretch>
        </p:blipFill>
        <p:spPr>
          <a:xfrm rot="18332355">
            <a:off x="8414073" y="3034725"/>
            <a:ext cx="440455" cy="277871"/>
          </a:xfrm>
          <a:prstGeom prst="rect">
            <a:avLst/>
          </a:prstGeom>
        </p:spPr>
      </p:pic>
      <p:sp>
        <p:nvSpPr>
          <p:cNvPr id="46" name="Shape 93">
            <a:extLst>
              <a:ext uri="{FF2B5EF4-FFF2-40B4-BE49-F238E27FC236}">
                <a16:creationId xmlns:a16="http://schemas.microsoft.com/office/drawing/2014/main" id="{7993DD1A-760D-4B5D-ADB3-48822462AF8F}"/>
              </a:ext>
            </a:extLst>
          </p:cNvPr>
          <p:cNvSpPr/>
          <p:nvPr/>
        </p:nvSpPr>
        <p:spPr>
          <a:xfrm>
            <a:off x="5254468" y="2853114"/>
            <a:ext cx="309199" cy="270936"/>
          </a:xfrm>
          <a:prstGeom prst="ellipse">
            <a:avLst/>
          </a:prstGeom>
          <a:solidFill>
            <a:schemeClr val="accent1">
              <a:lumMod val="75000"/>
            </a:schemeClr>
          </a:solidFill>
          <a:ln w="9525" cap="flat" cmpd="sng">
            <a:solidFill>
              <a:schemeClr val="dk2"/>
            </a:solidFill>
            <a:prstDash val="solid"/>
            <a:round/>
            <a:headEnd type="none" w="med" len="med"/>
            <a:tailEnd type="none" w="med" len="med"/>
          </a:ln>
        </p:spPr>
        <p:txBody>
          <a:bodyPr lIns="108774" tIns="108774" rIns="108774" bIns="108774" anchor="ctr" anchorCtr="0">
            <a:noAutofit/>
          </a:bodyPr>
          <a:lstStyle/>
          <a:p>
            <a:pPr algn="ctr"/>
            <a:r>
              <a:rPr lang="en-GB" sz="1000" b="1" dirty="0">
                <a:solidFill>
                  <a:schemeClr val="bg1"/>
                </a:solidFill>
              </a:rPr>
              <a:t>2</a:t>
            </a:r>
          </a:p>
        </p:txBody>
      </p:sp>
      <p:pic>
        <p:nvPicPr>
          <p:cNvPr id="47" name="Image 46">
            <a:extLst>
              <a:ext uri="{FF2B5EF4-FFF2-40B4-BE49-F238E27FC236}">
                <a16:creationId xmlns:a16="http://schemas.microsoft.com/office/drawing/2014/main" id="{18110761-ACF7-4CB2-A1B3-CC7CD535270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37042" y="1061923"/>
            <a:ext cx="1231848" cy="1231848"/>
          </a:xfrm>
          <a:prstGeom prst="rect">
            <a:avLst/>
          </a:prstGeom>
        </p:spPr>
      </p:pic>
      <p:sp>
        <p:nvSpPr>
          <p:cNvPr id="24" name="ZoneTexte 23">
            <a:extLst>
              <a:ext uri="{FF2B5EF4-FFF2-40B4-BE49-F238E27FC236}">
                <a16:creationId xmlns:a16="http://schemas.microsoft.com/office/drawing/2014/main" id="{14D36B73-538B-4325-A573-5DFBA7772C84}"/>
              </a:ext>
            </a:extLst>
          </p:cNvPr>
          <p:cNvSpPr txBox="1"/>
          <p:nvPr/>
        </p:nvSpPr>
        <p:spPr>
          <a:xfrm>
            <a:off x="1052193" y="3335953"/>
            <a:ext cx="2307035" cy="461665"/>
          </a:xfrm>
          <a:prstGeom prst="rect">
            <a:avLst/>
          </a:prstGeom>
          <a:solidFill>
            <a:schemeClr val="bg1"/>
          </a:solidFill>
        </p:spPr>
        <p:txBody>
          <a:bodyPr wrap="square" rtlCol="0">
            <a:spAutoFit/>
          </a:bodyPr>
          <a:lstStyle/>
          <a:p>
            <a:r>
              <a:rPr lang="fr-FR" sz="1200" dirty="0"/>
              <a:t>Download the files </a:t>
            </a:r>
            <a:r>
              <a:rPr lang="fr-FR" sz="1200" dirty="0" err="1"/>
              <a:t>from</a:t>
            </a:r>
            <a:r>
              <a:rPr lang="fr-FR" sz="1200" dirty="0"/>
              <a:t> the FTP and update  the client </a:t>
            </a:r>
            <a:r>
              <a:rPr lang="fr-FR" sz="1200" dirty="0" err="1"/>
              <a:t>Referential</a:t>
            </a:r>
            <a:endParaRPr lang="fr-FR" sz="1200" dirty="0"/>
          </a:p>
        </p:txBody>
      </p:sp>
      <p:sp>
        <p:nvSpPr>
          <p:cNvPr id="26" name="ZoneTexte 25">
            <a:extLst>
              <a:ext uri="{FF2B5EF4-FFF2-40B4-BE49-F238E27FC236}">
                <a16:creationId xmlns:a16="http://schemas.microsoft.com/office/drawing/2014/main" id="{9E1FC41F-9FFA-47E0-A8B2-3B4302706AFD}"/>
              </a:ext>
            </a:extLst>
          </p:cNvPr>
          <p:cNvSpPr txBox="1"/>
          <p:nvPr/>
        </p:nvSpPr>
        <p:spPr>
          <a:xfrm>
            <a:off x="1326425" y="770839"/>
            <a:ext cx="1428661" cy="312073"/>
          </a:xfrm>
          <a:prstGeom prst="rect">
            <a:avLst/>
          </a:prstGeom>
          <a:noFill/>
        </p:spPr>
        <p:txBody>
          <a:bodyPr wrap="none" rtlCol="0">
            <a:spAutoFit/>
          </a:bodyPr>
          <a:lstStyle/>
          <a:p>
            <a:r>
              <a:rPr lang="fr-FR" dirty="0">
                <a:solidFill>
                  <a:srgbClr val="007EC5"/>
                </a:solidFill>
              </a:rPr>
              <a:t>Client </a:t>
            </a:r>
            <a:r>
              <a:rPr lang="fr-FR" dirty="0" err="1">
                <a:solidFill>
                  <a:srgbClr val="007EC5"/>
                </a:solidFill>
              </a:rPr>
              <a:t>referential</a:t>
            </a:r>
            <a:endParaRPr lang="fr-FR" dirty="0">
              <a:solidFill>
                <a:srgbClr val="007EC5"/>
              </a:solidFill>
            </a:endParaRPr>
          </a:p>
        </p:txBody>
      </p:sp>
      <p:sp>
        <p:nvSpPr>
          <p:cNvPr id="27" name="ZoneTexte 26">
            <a:extLst>
              <a:ext uri="{FF2B5EF4-FFF2-40B4-BE49-F238E27FC236}">
                <a16:creationId xmlns:a16="http://schemas.microsoft.com/office/drawing/2014/main" id="{E9139E22-242C-47F5-AA2A-57909CA39B60}"/>
              </a:ext>
            </a:extLst>
          </p:cNvPr>
          <p:cNvSpPr txBox="1"/>
          <p:nvPr/>
        </p:nvSpPr>
        <p:spPr>
          <a:xfrm>
            <a:off x="3957698" y="816982"/>
            <a:ext cx="910827" cy="312073"/>
          </a:xfrm>
          <a:prstGeom prst="rect">
            <a:avLst/>
          </a:prstGeom>
          <a:noFill/>
        </p:spPr>
        <p:txBody>
          <a:bodyPr wrap="none" rtlCol="0">
            <a:spAutoFit/>
          </a:bodyPr>
          <a:lstStyle/>
          <a:p>
            <a:r>
              <a:rPr lang="fr-FR" dirty="0">
                <a:solidFill>
                  <a:srgbClr val="AEAEAE"/>
                </a:solidFill>
              </a:rPr>
              <a:t>D&amp;B base</a:t>
            </a:r>
          </a:p>
        </p:txBody>
      </p:sp>
    </p:spTree>
    <p:extLst>
      <p:ext uri="{BB962C8B-B14F-4D97-AF65-F5344CB8AC3E}">
        <p14:creationId xmlns:p14="http://schemas.microsoft.com/office/powerpoint/2010/main" val="2005428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33" name="Titre 2">
            <a:extLst>
              <a:ext uri="{FF2B5EF4-FFF2-40B4-BE49-F238E27FC236}">
                <a16:creationId xmlns:a16="http://schemas.microsoft.com/office/drawing/2014/main" id="{2722244B-F45F-40E6-A735-5EFDF8664ABB}"/>
              </a:ext>
            </a:extLst>
          </p:cNvPr>
          <p:cNvSpPr txBox="1">
            <a:spLocks/>
          </p:cNvSpPr>
          <p:nvPr/>
        </p:nvSpPr>
        <p:spPr>
          <a:xfrm>
            <a:off x="105877" y="102783"/>
            <a:ext cx="6702247" cy="551424"/>
          </a:xfrm>
          <a:prstGeom prst="rect">
            <a:avLst/>
          </a:prstGeom>
        </p:spPr>
        <p:txBody>
          <a:bodyPr lIns="91425" tIns="91425" rIns="91425" bIns="91425" anchor="t" anchorCtr="0">
            <a:normAutofit lnSpcReduction="10000"/>
          </a:bodyPr>
          <a:lstStyle>
            <a:lvl1pPr lvl="0" algn="l" defTabSz="815919" rtl="0" eaLnBrk="1" latinLnBrk="0" hangingPunct="1">
              <a:lnSpc>
                <a:spcPct val="90000"/>
              </a:lnSpc>
              <a:spcBef>
                <a:spcPts val="0"/>
              </a:spcBef>
              <a:buNone/>
              <a:defRPr sz="3926"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fr-FR" sz="2700" b="1" dirty="0">
                <a:solidFill>
                  <a:srgbClr val="42C1C6"/>
                </a:solidFill>
                <a:latin typeface="Century Gothic" panose="020B0502020202020204" pitchFamily="34" charset="0"/>
                <a:cs typeface="Arial" panose="020B0604020202020204" pitchFamily="34" charset="0"/>
              </a:rPr>
              <a:t>Files to download </a:t>
            </a:r>
            <a:r>
              <a:rPr lang="fr-FR" sz="2700" b="1" dirty="0" err="1">
                <a:solidFill>
                  <a:srgbClr val="42C1C6"/>
                </a:solidFill>
                <a:latin typeface="Century Gothic" panose="020B0502020202020204" pitchFamily="34" charset="0"/>
                <a:cs typeface="Arial" panose="020B0604020202020204" pitchFamily="34" charset="0"/>
              </a:rPr>
              <a:t>from</a:t>
            </a:r>
            <a:r>
              <a:rPr lang="fr-FR" sz="2700" b="1" dirty="0">
                <a:solidFill>
                  <a:srgbClr val="42C1C6"/>
                </a:solidFill>
                <a:latin typeface="Century Gothic" panose="020B0502020202020204" pitchFamily="34" charset="0"/>
                <a:cs typeface="Arial" panose="020B0604020202020204" pitchFamily="34" charset="0"/>
              </a:rPr>
              <a:t> the FTP</a:t>
            </a:r>
            <a:endParaRPr lang="fr-FR" dirty="0"/>
          </a:p>
        </p:txBody>
      </p:sp>
      <p:graphicFrame>
        <p:nvGraphicFramePr>
          <p:cNvPr id="37" name="Tableau 8">
            <a:extLst>
              <a:ext uri="{FF2B5EF4-FFF2-40B4-BE49-F238E27FC236}">
                <a16:creationId xmlns:a16="http://schemas.microsoft.com/office/drawing/2014/main" id="{F5B34E2E-8D6D-4CBF-93D0-E99866D8950F}"/>
              </a:ext>
            </a:extLst>
          </p:cNvPr>
          <p:cNvGraphicFramePr>
            <a:graphicFrameLocks noGrp="1"/>
          </p:cNvGraphicFramePr>
          <p:nvPr>
            <p:extLst>
              <p:ext uri="{D42A27DB-BD31-4B8C-83A1-F6EECF244321}">
                <p14:modId xmlns:p14="http://schemas.microsoft.com/office/powerpoint/2010/main" val="620033219"/>
              </p:ext>
            </p:extLst>
          </p:nvPr>
        </p:nvGraphicFramePr>
        <p:xfrm>
          <a:off x="177718" y="1026619"/>
          <a:ext cx="10165975" cy="2599728"/>
        </p:xfrm>
        <a:graphic>
          <a:graphicData uri="http://schemas.openxmlformats.org/drawingml/2006/table">
            <a:tbl>
              <a:tblPr firstRow="1" bandRow="1">
                <a:tableStyleId>{5C22544A-7EE6-4342-B048-85BDC9FD1C3A}</a:tableStyleId>
              </a:tblPr>
              <a:tblGrid>
                <a:gridCol w="1366239">
                  <a:extLst>
                    <a:ext uri="{9D8B030D-6E8A-4147-A177-3AD203B41FA5}">
                      <a16:colId xmlns:a16="http://schemas.microsoft.com/office/drawing/2014/main" val="100011908"/>
                    </a:ext>
                  </a:extLst>
                </a:gridCol>
                <a:gridCol w="8799736">
                  <a:extLst>
                    <a:ext uri="{9D8B030D-6E8A-4147-A177-3AD203B41FA5}">
                      <a16:colId xmlns:a16="http://schemas.microsoft.com/office/drawing/2014/main" val="2718931685"/>
                    </a:ext>
                  </a:extLst>
                </a:gridCol>
              </a:tblGrid>
              <a:tr h="307776">
                <a:tc>
                  <a:txBody>
                    <a:bodyPr/>
                    <a:lstStyle/>
                    <a:p>
                      <a:pPr algn="ctr"/>
                      <a:r>
                        <a:rPr lang="fr-FR" sz="1400" dirty="0"/>
                        <a:t>Information</a:t>
                      </a:r>
                    </a:p>
                  </a:txBody>
                  <a:tcPr/>
                </a:tc>
                <a:tc>
                  <a:txBody>
                    <a:bodyPr/>
                    <a:lstStyle/>
                    <a:p>
                      <a:pPr algn="ctr"/>
                      <a:r>
                        <a:rPr lang="fr-FR" sz="1400" dirty="0"/>
                        <a:t>Description</a:t>
                      </a:r>
                    </a:p>
                  </a:txBody>
                  <a:tcPr/>
                </a:tc>
                <a:extLst>
                  <a:ext uri="{0D108BD9-81ED-4DB2-BD59-A6C34878D82A}">
                    <a16:rowId xmlns:a16="http://schemas.microsoft.com/office/drawing/2014/main" val="4267108118"/>
                  </a:ext>
                </a:extLst>
              </a:tr>
              <a:tr h="307776">
                <a:tc>
                  <a:txBody>
                    <a:bodyPr/>
                    <a:lstStyle/>
                    <a:p>
                      <a:r>
                        <a:rPr lang="fr-FR" sz="1400" b="0" u="none" dirty="0"/>
                        <a:t>Content</a:t>
                      </a:r>
                    </a:p>
                  </a:txBody>
                  <a:tcPr anchor="ctr"/>
                </a:tc>
                <a:tc>
                  <a:txBody>
                    <a:bodyPr/>
                    <a:lstStyle/>
                    <a:p>
                      <a:r>
                        <a:rPr lang="en-US" sz="1400" dirty="0"/>
                        <a:t>Enrichment of all Duns in the file associated with the Registration creation request</a:t>
                      </a:r>
                      <a:endParaRPr lang="fr-FR" sz="1400" dirty="0"/>
                    </a:p>
                  </a:txBody>
                  <a:tcPr/>
                </a:tc>
                <a:extLst>
                  <a:ext uri="{0D108BD9-81ED-4DB2-BD59-A6C34878D82A}">
                    <a16:rowId xmlns:a16="http://schemas.microsoft.com/office/drawing/2014/main" val="3053728151"/>
                  </a:ext>
                </a:extLst>
              </a:tr>
              <a:tr h="307776">
                <a:tc>
                  <a:txBody>
                    <a:bodyPr/>
                    <a:lstStyle/>
                    <a:p>
                      <a:r>
                        <a:rPr lang="fr-FR" sz="1400" b="0" u="none" dirty="0" err="1"/>
                        <a:t>Leadtime</a:t>
                      </a:r>
                      <a:endParaRPr lang="fr-FR" sz="1400" b="0" u="none" dirty="0"/>
                    </a:p>
                  </a:txBody>
                  <a:tcPr anchor="ctr"/>
                </a:tc>
                <a:tc>
                  <a:txBody>
                    <a:bodyPr/>
                    <a:lstStyle/>
                    <a:p>
                      <a:r>
                        <a:rPr lang="en-US" sz="1400" dirty="0"/>
                        <a:t>Files delivered within the deadline set in Registration</a:t>
                      </a:r>
                    </a:p>
                  </a:txBody>
                  <a:tcPr/>
                </a:tc>
                <a:extLst>
                  <a:ext uri="{0D108BD9-81ED-4DB2-BD59-A6C34878D82A}">
                    <a16:rowId xmlns:a16="http://schemas.microsoft.com/office/drawing/2014/main" val="2139524197"/>
                  </a:ext>
                </a:extLst>
              </a:tr>
              <a:tr h="307776">
                <a:tc>
                  <a:txBody>
                    <a:bodyPr/>
                    <a:lstStyle/>
                    <a:p>
                      <a:r>
                        <a:rPr lang="fr-FR" sz="1400" b="0" u="none" dirty="0"/>
                        <a:t>Format</a:t>
                      </a:r>
                    </a:p>
                  </a:txBody>
                  <a:tcPr anchor="ctr"/>
                </a:tc>
                <a:tc>
                  <a:txBody>
                    <a:bodyPr/>
                    <a:lstStyle/>
                    <a:p>
                      <a:r>
                        <a:rPr lang="en-US" sz="1400" dirty="0"/>
                        <a:t>.zip file containing the </a:t>
                      </a:r>
                      <a:r>
                        <a:rPr lang="en-US" sz="1400" dirty="0" err="1"/>
                        <a:t>Datablocks</a:t>
                      </a:r>
                      <a:r>
                        <a:rPr lang="en-US" sz="1400" dirty="0"/>
                        <a:t> enrichments of the Duns provided at the creation of the Registration</a:t>
                      </a:r>
                    </a:p>
                    <a:p>
                      <a:r>
                        <a:rPr lang="en-US" sz="1400" dirty="0"/>
                        <a:t>1 line =&gt; 1 Update alert if in UPDATE mode (N possible alerts / Duns). Notifications arrive ordered by DUNS and date of creation.</a:t>
                      </a:r>
                    </a:p>
                    <a:p>
                      <a:r>
                        <a:rPr lang="en-US" sz="1400" dirty="0"/>
                        <a:t>1 line =&gt; 1 Duns as soon as it has been updated if in FULL_PRODUCT mode. 1 Duns per Event Type</a:t>
                      </a:r>
                    </a:p>
                  </a:txBody>
                  <a:tcPr/>
                </a:tc>
                <a:extLst>
                  <a:ext uri="{0D108BD9-81ED-4DB2-BD59-A6C34878D82A}">
                    <a16:rowId xmlns:a16="http://schemas.microsoft.com/office/drawing/2014/main" val="2400995053"/>
                  </a:ext>
                </a:extLst>
              </a:tr>
              <a:tr h="307776">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400" b="0" u="none" dirty="0" err="1"/>
                        <a:t>Deliverables</a:t>
                      </a:r>
                      <a:endParaRPr lang="fr-FR" sz="1400" b="0" u="none" dirty="0"/>
                    </a:p>
                  </a:txBody>
                  <a:tcPr anchor="ctr"/>
                </a:tc>
                <a:tc>
                  <a:txBody>
                    <a:bodyPr/>
                    <a:lstStyle/>
                    <a:p>
                      <a:pPr marL="285750" indent="-285750">
                        <a:buFont typeface="Arial" panose="020B0604020202020204" pitchFamily="34" charset="0"/>
                        <a:buChar char="•"/>
                      </a:pPr>
                      <a:r>
                        <a:rPr lang="en-US" sz="1400" dirty="0"/>
                        <a:t>HEADER file: Describes the update files and synthesizes their contents.</a:t>
                      </a:r>
                    </a:p>
                    <a:p>
                      <a:pPr marL="285750" indent="-285750">
                        <a:buFont typeface="Arial" panose="020B0604020202020204" pitchFamily="34" charset="0"/>
                        <a:buChar char="•"/>
                      </a:pPr>
                      <a:r>
                        <a:rPr lang="en-US" sz="1400" dirty="0"/>
                        <a:t>The Duns update file(s) (NOTIFICATION) - 3Gb max if not several files - Zip File</a:t>
                      </a:r>
                    </a:p>
                    <a:p>
                      <a:pPr marL="285750" indent="-285750">
                        <a:buFont typeface="Arial" panose="020B0604020202020204" pitchFamily="34" charset="0"/>
                        <a:buChar char="•"/>
                      </a:pPr>
                      <a:r>
                        <a:rPr lang="en-US" sz="1400" dirty="0"/>
                        <a:t>Duns in error therefore not monitored (EXCEPTIONS)</a:t>
                      </a:r>
                    </a:p>
                  </a:txBody>
                  <a:tcPr/>
                </a:tc>
                <a:extLst>
                  <a:ext uri="{0D108BD9-81ED-4DB2-BD59-A6C34878D82A}">
                    <a16:rowId xmlns:a16="http://schemas.microsoft.com/office/drawing/2014/main" val="650999666"/>
                  </a:ext>
                </a:extLst>
              </a:tr>
            </a:tbl>
          </a:graphicData>
        </a:graphic>
      </p:graphicFrame>
      <p:sp>
        <p:nvSpPr>
          <p:cNvPr id="36" name="Rectangle 35">
            <a:extLst>
              <a:ext uri="{FF2B5EF4-FFF2-40B4-BE49-F238E27FC236}">
                <a16:creationId xmlns:a16="http://schemas.microsoft.com/office/drawing/2014/main" id="{7860EA61-F303-4202-8370-029FE2CBF09D}"/>
              </a:ext>
            </a:extLst>
          </p:cNvPr>
          <p:cNvSpPr/>
          <p:nvPr/>
        </p:nvSpPr>
        <p:spPr>
          <a:xfrm>
            <a:off x="177718" y="3797773"/>
            <a:ext cx="5707694" cy="1651734"/>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wrap="square">
            <a:spAutoFit/>
          </a:bodyPr>
          <a:lstStyle/>
          <a:p>
            <a:pPr>
              <a:spcBef>
                <a:spcPts val="178"/>
              </a:spcBef>
              <a:spcAft>
                <a:spcPts val="178"/>
              </a:spcAft>
            </a:pPr>
            <a:r>
              <a:rPr lang="fr-FR" sz="1400" b="1" u="sng" dirty="0" err="1">
                <a:solidFill>
                  <a:schemeClr val="bg2">
                    <a:lumMod val="50000"/>
                  </a:schemeClr>
                </a:solidFill>
                <a:latin typeface="Times New Roman" panose="02020603050405020304" pitchFamily="18" charset="0"/>
                <a:cs typeface="Times New Roman" panose="02020603050405020304" pitchFamily="18" charset="0"/>
              </a:rPr>
              <a:t>Namming</a:t>
            </a:r>
            <a:r>
              <a:rPr lang="fr-FR" sz="1400" b="1" u="sng" dirty="0">
                <a:solidFill>
                  <a:schemeClr val="bg2">
                    <a:lumMod val="50000"/>
                  </a:schemeClr>
                </a:solidFill>
                <a:latin typeface="Times New Roman" panose="02020603050405020304" pitchFamily="18" charset="0"/>
                <a:cs typeface="Times New Roman" panose="02020603050405020304" pitchFamily="18" charset="0"/>
              </a:rPr>
              <a:t> pattern : </a:t>
            </a:r>
          </a:p>
          <a:p>
            <a:pPr>
              <a:spcBef>
                <a:spcPts val="178"/>
              </a:spcBef>
              <a:spcAft>
                <a:spcPts val="178"/>
              </a:spcAft>
            </a:pPr>
            <a:r>
              <a:rPr lang="en-GB" sz="1400" b="1" dirty="0">
                <a:latin typeface="Times New Roman" panose="02020603050405020304" pitchFamily="18" charset="0"/>
                <a:ea typeface="Calibri" panose="020F0502020204030204" pitchFamily="34" charset="0"/>
                <a:cs typeface="Times New Roman" panose="02020603050405020304" pitchFamily="18" charset="0"/>
              </a:rPr>
              <a:t>REFERENCE</a:t>
            </a:r>
            <a:r>
              <a:rPr lang="en-GB" sz="1400" dirty="0">
                <a:latin typeface="Times New Roman" panose="02020603050405020304" pitchFamily="18" charset="0"/>
                <a:ea typeface="Calibri" panose="020F0502020204030204" pitchFamily="34" charset="0"/>
                <a:cs typeface="Times New Roman" panose="02020603050405020304" pitchFamily="18" charset="0"/>
              </a:rPr>
              <a:t>_</a:t>
            </a:r>
            <a:r>
              <a:rPr lang="en-GB" sz="1400" b="1" dirty="0">
                <a:latin typeface="Times New Roman" panose="02020603050405020304" pitchFamily="18" charset="0"/>
                <a:ea typeface="Calibri" panose="020F0502020204030204" pitchFamily="34" charset="0"/>
                <a:cs typeface="Times New Roman" panose="02020603050405020304" pitchFamily="18" charset="0"/>
              </a:rPr>
              <a:t>YYYYMMDDHHMMSS</a:t>
            </a:r>
            <a:r>
              <a:rPr lang="en-GB" sz="1400" dirty="0">
                <a:latin typeface="Times New Roman" panose="02020603050405020304" pitchFamily="18" charset="0"/>
                <a:ea typeface="Calibri" panose="020F0502020204030204" pitchFamily="34" charset="0"/>
                <a:cs typeface="Times New Roman" panose="02020603050405020304" pitchFamily="18" charset="0"/>
              </a:rPr>
              <a:t>_</a:t>
            </a:r>
            <a:r>
              <a:rPr lang="en-GB" sz="1400" b="1" dirty="0">
                <a:latin typeface="Times New Roman" panose="02020603050405020304" pitchFamily="18" charset="0"/>
                <a:ea typeface="Calibri" panose="020F0502020204030204" pitchFamily="34" charset="0"/>
                <a:cs typeface="Times New Roman" panose="02020603050405020304" pitchFamily="18" charset="0"/>
              </a:rPr>
              <a:t>FILE-TYPE</a:t>
            </a:r>
            <a:r>
              <a:rPr lang="en-GB" sz="1400" dirty="0">
                <a:latin typeface="Times New Roman" panose="02020603050405020304" pitchFamily="18" charset="0"/>
                <a:ea typeface="Calibri" panose="020F0502020204030204" pitchFamily="34" charset="0"/>
                <a:cs typeface="Times New Roman" panose="02020603050405020304" pitchFamily="18" charset="0"/>
              </a:rPr>
              <a:t>_</a:t>
            </a:r>
            <a:r>
              <a:rPr lang="en-GB" sz="1400" b="1" dirty="0">
                <a:latin typeface="Times New Roman" panose="02020603050405020304" pitchFamily="18" charset="0"/>
                <a:ea typeface="Calibri" panose="020F0502020204030204" pitchFamily="34" charset="0"/>
                <a:cs typeface="Times New Roman" panose="02020603050405020304" pitchFamily="18" charset="0"/>
              </a:rPr>
              <a:t>FILE-NUMBER</a:t>
            </a:r>
          </a:p>
          <a:p>
            <a:pPr>
              <a:spcBef>
                <a:spcPts val="178"/>
              </a:spcBef>
              <a:spcAft>
                <a:spcPts val="178"/>
              </a:spcAft>
            </a:pPr>
            <a:endParaRPr lang="fr-FR" sz="1100" b="1" dirty="0">
              <a:latin typeface="Calibri" panose="020F0502020204030204" pitchFamily="34" charset="0"/>
              <a:ea typeface="Calibri" panose="020F0502020204030204" pitchFamily="34" charset="0"/>
              <a:cs typeface="Times New Roman" panose="02020603050405020304" pitchFamily="18" charset="0"/>
            </a:endParaRPr>
          </a:p>
          <a:p>
            <a:pPr marL="406400" indent="-406400">
              <a:spcBef>
                <a:spcPts val="178"/>
              </a:spcBef>
              <a:spcAft>
                <a:spcPts val="178"/>
              </a:spcAft>
            </a:pPr>
            <a:r>
              <a:rPr lang="en-GB" sz="1100" dirty="0">
                <a:latin typeface="Symbol" panose="05050102010706020507" pitchFamily="18" charset="2"/>
                <a:ea typeface="Calibri" panose="020F0502020204030204" pitchFamily="34" charset="0"/>
                <a:cs typeface="Times New Roman" panose="02020603050405020304" pitchFamily="18" charset="0"/>
              </a:rPr>
              <a:t>·</a:t>
            </a:r>
            <a:r>
              <a:rPr lang="en-GB" sz="1100" dirty="0">
                <a:latin typeface="Times New Roman" panose="02020603050405020304" pitchFamily="18" charset="0"/>
                <a:ea typeface="Calibri" panose="020F0502020204030204" pitchFamily="34" charset="0"/>
                <a:cs typeface="Times New Roman" panose="02020603050405020304" pitchFamily="18" charset="0"/>
              </a:rPr>
              <a:t>   </a:t>
            </a:r>
            <a:r>
              <a:rPr lang="en-GB" sz="1100" b="1" dirty="0">
                <a:latin typeface="Times New Roman" panose="02020603050405020304" pitchFamily="18" charset="0"/>
                <a:ea typeface="Calibri" panose="020F0502020204030204" pitchFamily="34" charset="0"/>
                <a:cs typeface="Times New Roman" panose="02020603050405020304" pitchFamily="18" charset="0"/>
              </a:rPr>
              <a:t>REFERENCE</a:t>
            </a:r>
            <a:r>
              <a:rPr lang="en-GB" sz="1100" dirty="0">
                <a:latin typeface="Times New Roman" panose="02020603050405020304" pitchFamily="18" charset="0"/>
                <a:ea typeface="Calibri" panose="020F0502020204030204" pitchFamily="34" charset="0"/>
                <a:cs typeface="Times New Roman" panose="02020603050405020304" pitchFamily="18" charset="0"/>
              </a:rPr>
              <a:t> = Reference given to the registration </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marL="406400" indent="-406400">
              <a:spcBef>
                <a:spcPts val="178"/>
              </a:spcBef>
              <a:spcAft>
                <a:spcPts val="178"/>
              </a:spcAft>
            </a:pPr>
            <a:r>
              <a:rPr lang="en-GB" sz="1100" dirty="0">
                <a:latin typeface="Symbol" panose="05050102010706020507" pitchFamily="18" charset="2"/>
                <a:ea typeface="Calibri" panose="020F0502020204030204" pitchFamily="34" charset="0"/>
                <a:cs typeface="Times New Roman" panose="02020603050405020304" pitchFamily="18" charset="0"/>
              </a:rPr>
              <a:t>·</a:t>
            </a:r>
            <a:r>
              <a:rPr lang="en-GB" sz="1100" dirty="0">
                <a:latin typeface="Times New Roman" panose="02020603050405020304" pitchFamily="18" charset="0"/>
                <a:ea typeface="Calibri" panose="020F0502020204030204" pitchFamily="34" charset="0"/>
                <a:cs typeface="Times New Roman" panose="02020603050405020304" pitchFamily="18" charset="0"/>
              </a:rPr>
              <a:t>   </a:t>
            </a:r>
            <a:r>
              <a:rPr lang="en-GB" sz="1100" b="1" dirty="0">
                <a:latin typeface="Times New Roman" panose="02020603050405020304" pitchFamily="18" charset="0"/>
                <a:ea typeface="Calibri" panose="020F0502020204030204" pitchFamily="34" charset="0"/>
                <a:cs typeface="Times New Roman" panose="02020603050405020304" pitchFamily="18" charset="0"/>
              </a:rPr>
              <a:t>YYYYMMDDHHMMSS</a:t>
            </a:r>
            <a:r>
              <a:rPr lang="en-GB" sz="1100" dirty="0">
                <a:latin typeface="Times New Roman" panose="02020603050405020304" pitchFamily="18" charset="0"/>
                <a:ea typeface="Calibri" panose="020F0502020204030204" pitchFamily="34" charset="0"/>
                <a:cs typeface="Times New Roman" panose="02020603050405020304" pitchFamily="18" charset="0"/>
              </a:rPr>
              <a:t> = </a:t>
            </a:r>
            <a:r>
              <a:rPr lang="fr-FR" sz="1100" dirty="0">
                <a:latin typeface="Times New Roman" panose="02020603050405020304" pitchFamily="18" charset="0"/>
                <a:ea typeface="Calibri" panose="020F0502020204030204" pitchFamily="34" charset="0"/>
                <a:cs typeface="Times New Roman" panose="02020603050405020304" pitchFamily="18" charset="0"/>
              </a:rPr>
              <a:t>Timestamp of file </a:t>
            </a:r>
            <a:r>
              <a:rPr lang="fr-FR" sz="1100" dirty="0" err="1">
                <a:latin typeface="Times New Roman" panose="02020603050405020304" pitchFamily="18" charset="0"/>
                <a:ea typeface="Calibri" panose="020F0502020204030204" pitchFamily="34" charset="0"/>
                <a:cs typeface="Times New Roman" panose="02020603050405020304" pitchFamily="18" charset="0"/>
              </a:rPr>
              <a:t>creation</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marL="406400" indent="-406400">
              <a:spcBef>
                <a:spcPts val="178"/>
              </a:spcBef>
              <a:spcAft>
                <a:spcPts val="178"/>
              </a:spcAft>
            </a:pPr>
            <a:r>
              <a:rPr lang="en-GB" sz="1100" dirty="0">
                <a:latin typeface="Symbol" panose="05050102010706020507" pitchFamily="18" charset="2"/>
                <a:ea typeface="Calibri" panose="020F0502020204030204" pitchFamily="34" charset="0"/>
                <a:cs typeface="Times New Roman" panose="02020603050405020304" pitchFamily="18" charset="0"/>
              </a:rPr>
              <a:t>·</a:t>
            </a:r>
            <a:r>
              <a:rPr lang="en-GB" sz="1100" dirty="0">
                <a:latin typeface="Times New Roman" panose="02020603050405020304" pitchFamily="18" charset="0"/>
                <a:ea typeface="Calibri" panose="020F0502020204030204" pitchFamily="34" charset="0"/>
                <a:cs typeface="Times New Roman" panose="02020603050405020304" pitchFamily="18" charset="0"/>
              </a:rPr>
              <a:t>   </a:t>
            </a:r>
            <a:r>
              <a:rPr lang="en-GB" sz="1100" b="1" dirty="0">
                <a:latin typeface="Times New Roman" panose="02020603050405020304" pitchFamily="18" charset="0"/>
                <a:ea typeface="Calibri" panose="020F0502020204030204" pitchFamily="34" charset="0"/>
                <a:cs typeface="Times New Roman" panose="02020603050405020304" pitchFamily="18" charset="0"/>
              </a:rPr>
              <a:t>FILE-TYPE</a:t>
            </a:r>
            <a:r>
              <a:rPr lang="en-GB" sz="1100" dirty="0">
                <a:latin typeface="Times New Roman" panose="02020603050405020304" pitchFamily="18" charset="0"/>
                <a:ea typeface="Calibri" panose="020F0502020204030204" pitchFamily="34" charset="0"/>
                <a:cs typeface="Times New Roman" panose="02020603050405020304" pitchFamily="18" charset="0"/>
              </a:rPr>
              <a:t> = Type of file (by content) : EXCEPTIONS / NOTIFICATION  / HEADER :</a:t>
            </a:r>
            <a:endParaRPr lang="fr-FR" sz="1100" dirty="0">
              <a:latin typeface="Calibri" panose="020F0502020204030204" pitchFamily="34" charset="0"/>
              <a:ea typeface="Calibri" panose="020F0502020204030204" pitchFamily="34" charset="0"/>
              <a:cs typeface="Times New Roman" panose="02020603050405020304" pitchFamily="18" charset="0"/>
            </a:endParaRPr>
          </a:p>
          <a:p>
            <a:pPr marL="406400" indent="-406400"/>
            <a:r>
              <a:rPr lang="en-GB" sz="1100" dirty="0">
                <a:latin typeface="Symbol" panose="05050102010706020507" pitchFamily="18" charset="2"/>
                <a:ea typeface="Calibri" panose="020F0502020204030204" pitchFamily="34" charset="0"/>
                <a:cs typeface="Times New Roman" panose="02020603050405020304" pitchFamily="18" charset="0"/>
              </a:rPr>
              <a:t>·</a:t>
            </a:r>
            <a:r>
              <a:rPr lang="en-GB" sz="1100" dirty="0">
                <a:latin typeface="Times New Roman" panose="02020603050405020304" pitchFamily="18" charset="0"/>
                <a:ea typeface="Calibri" panose="020F0502020204030204" pitchFamily="34" charset="0"/>
                <a:cs typeface="Times New Roman" panose="02020603050405020304" pitchFamily="18" charset="0"/>
              </a:rPr>
              <a:t>   </a:t>
            </a:r>
            <a:r>
              <a:rPr lang="en-GB" sz="1100" b="1" dirty="0">
                <a:latin typeface="Times New Roman" panose="02020603050405020304" pitchFamily="18" charset="0"/>
                <a:cs typeface="Times New Roman" panose="02020603050405020304" pitchFamily="18" charset="0"/>
              </a:rPr>
              <a:t>FILE-NUMBER = </a:t>
            </a:r>
            <a:r>
              <a:rPr lang="en-GB" sz="1100" dirty="0">
                <a:latin typeface="Times New Roman" panose="02020603050405020304" pitchFamily="18" charset="0"/>
                <a:cs typeface="Times New Roman" panose="02020603050405020304" pitchFamily="18" charset="0"/>
              </a:rPr>
              <a:t>File number (not available for headers)</a:t>
            </a:r>
            <a:endParaRPr lang="fr-FR"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5CE21B7B-7B18-4970-99B9-48AEAFAD7DD2}"/>
              </a:ext>
            </a:extLst>
          </p:cNvPr>
          <p:cNvSpPr/>
          <p:nvPr/>
        </p:nvSpPr>
        <p:spPr>
          <a:xfrm>
            <a:off x="105877" y="654207"/>
            <a:ext cx="1337161" cy="307777"/>
          </a:xfrm>
          <a:prstGeom prst="rect">
            <a:avLst/>
          </a:prstGeom>
        </p:spPr>
        <p:txBody>
          <a:bodyPr wrap="none">
            <a:spAutoFit/>
          </a:bodyPr>
          <a:lstStyle/>
          <a:p>
            <a:pPr>
              <a:spcBef>
                <a:spcPts val="178"/>
              </a:spcBef>
              <a:spcAft>
                <a:spcPts val="178"/>
              </a:spcAft>
            </a:pPr>
            <a:r>
              <a:rPr lang="fr-FR" sz="1400" b="1" u="sng" dirty="0" err="1">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Provided</a:t>
            </a:r>
            <a:r>
              <a:rPr lang="fr-FR" sz="1400" b="1" u="sng" dirty="0">
                <a:solidFill>
                  <a:schemeClr val="bg2">
                    <a:lumMod val="50000"/>
                  </a:schemeClr>
                </a:solidFill>
                <a:latin typeface="Times New Roman" panose="02020603050405020304" pitchFamily="18" charset="0"/>
                <a:ea typeface="Calibri" panose="020F0502020204030204" pitchFamily="34" charset="0"/>
                <a:cs typeface="Times New Roman" panose="02020603050405020304" pitchFamily="18" charset="0"/>
              </a:rPr>
              <a:t> files :</a:t>
            </a:r>
          </a:p>
        </p:txBody>
      </p:sp>
    </p:spTree>
    <p:extLst>
      <p:ext uri="{BB962C8B-B14F-4D97-AF65-F5344CB8AC3E}">
        <p14:creationId xmlns:p14="http://schemas.microsoft.com/office/powerpoint/2010/main" val="3931114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 name="Titre 2">
            <a:extLst>
              <a:ext uri="{FF2B5EF4-FFF2-40B4-BE49-F238E27FC236}">
                <a16:creationId xmlns:a16="http://schemas.microsoft.com/office/drawing/2014/main" id="{9BAA11A6-2128-4840-8C5B-E75E03C6EFC8}"/>
              </a:ext>
            </a:extLst>
          </p:cNvPr>
          <p:cNvSpPr txBox="1">
            <a:spLocks/>
          </p:cNvSpPr>
          <p:nvPr/>
        </p:nvSpPr>
        <p:spPr>
          <a:xfrm>
            <a:off x="105877" y="102783"/>
            <a:ext cx="6702247" cy="551424"/>
          </a:xfrm>
          <a:prstGeom prst="rect">
            <a:avLst/>
          </a:prstGeom>
        </p:spPr>
        <p:txBody>
          <a:bodyPr lIns="91425" tIns="91425" rIns="91425" bIns="91425" anchor="t" anchorCtr="0">
            <a:normAutofit lnSpcReduction="10000"/>
          </a:bodyPr>
          <a:lstStyle>
            <a:lvl1pPr lvl="0" algn="l" defTabSz="815919" rtl="0" eaLnBrk="1" latinLnBrk="0" hangingPunct="1">
              <a:lnSpc>
                <a:spcPct val="90000"/>
              </a:lnSpc>
              <a:spcBef>
                <a:spcPts val="0"/>
              </a:spcBef>
              <a:buNone/>
              <a:defRPr sz="3926"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fr-FR" sz="2700" b="1" dirty="0">
                <a:solidFill>
                  <a:srgbClr val="42C1C6"/>
                </a:solidFill>
                <a:latin typeface="Century Gothic" panose="020B0502020202020204" pitchFamily="34" charset="0"/>
                <a:cs typeface="Arial" panose="020B0604020202020204" pitchFamily="34" charset="0"/>
              </a:rPr>
              <a:t>HEADER file </a:t>
            </a:r>
            <a:r>
              <a:rPr lang="fr-FR" sz="2700" b="1" dirty="0" err="1">
                <a:solidFill>
                  <a:srgbClr val="42C1C6"/>
                </a:solidFill>
                <a:latin typeface="Century Gothic" panose="020B0502020202020204" pitchFamily="34" charset="0"/>
                <a:cs typeface="Arial" panose="020B0604020202020204" pitchFamily="34" charset="0"/>
              </a:rPr>
              <a:t>example</a:t>
            </a:r>
            <a:endParaRPr lang="fr-FR" dirty="0"/>
          </a:p>
        </p:txBody>
      </p:sp>
      <p:sp>
        <p:nvSpPr>
          <p:cNvPr id="17" name="ZoneTexte 16">
            <a:extLst>
              <a:ext uri="{FF2B5EF4-FFF2-40B4-BE49-F238E27FC236}">
                <a16:creationId xmlns:a16="http://schemas.microsoft.com/office/drawing/2014/main" id="{5A72C894-0348-4391-A8A6-68146A0AC56C}"/>
              </a:ext>
            </a:extLst>
          </p:cNvPr>
          <p:cNvSpPr txBox="1"/>
          <p:nvPr/>
        </p:nvSpPr>
        <p:spPr>
          <a:xfrm>
            <a:off x="74138" y="794344"/>
            <a:ext cx="1248099" cy="312073"/>
          </a:xfrm>
          <a:prstGeom prst="rect">
            <a:avLst/>
          </a:prstGeom>
          <a:noFill/>
        </p:spPr>
        <p:txBody>
          <a:bodyPr wrap="none" rtlCol="0">
            <a:spAutoFit/>
          </a:bodyPr>
          <a:lstStyle/>
          <a:p>
            <a:r>
              <a:rPr lang="fr-FR" u="sng" dirty="0">
                <a:solidFill>
                  <a:schemeClr val="bg2">
                    <a:lumMod val="50000"/>
                  </a:schemeClr>
                </a:solidFill>
              </a:rPr>
              <a:t>UPDATE mode</a:t>
            </a:r>
          </a:p>
        </p:txBody>
      </p:sp>
      <p:pic>
        <p:nvPicPr>
          <p:cNvPr id="10" name="Image 9">
            <a:extLst>
              <a:ext uri="{FF2B5EF4-FFF2-40B4-BE49-F238E27FC236}">
                <a16:creationId xmlns:a16="http://schemas.microsoft.com/office/drawing/2014/main" id="{B612E963-801F-45D9-A757-282886B79F81}"/>
              </a:ext>
            </a:extLst>
          </p:cNvPr>
          <p:cNvPicPr>
            <a:picLocks noChangeAspect="1"/>
          </p:cNvPicPr>
          <p:nvPr/>
        </p:nvPicPr>
        <p:blipFill>
          <a:blip r:embed="rId3"/>
          <a:stretch>
            <a:fillRect/>
          </a:stretch>
        </p:blipFill>
        <p:spPr>
          <a:xfrm>
            <a:off x="176314" y="1416757"/>
            <a:ext cx="4403999" cy="3083366"/>
          </a:xfrm>
          <a:prstGeom prst="rect">
            <a:avLst/>
          </a:prstGeom>
        </p:spPr>
      </p:pic>
      <p:pic>
        <p:nvPicPr>
          <p:cNvPr id="12" name="Image 11">
            <a:extLst>
              <a:ext uri="{FF2B5EF4-FFF2-40B4-BE49-F238E27FC236}">
                <a16:creationId xmlns:a16="http://schemas.microsoft.com/office/drawing/2014/main" id="{30B43F76-8D1D-4316-ABF5-503D0D8AC059}"/>
              </a:ext>
            </a:extLst>
          </p:cNvPr>
          <p:cNvPicPr>
            <a:picLocks noChangeAspect="1"/>
          </p:cNvPicPr>
          <p:nvPr/>
        </p:nvPicPr>
        <p:blipFill>
          <a:blip r:embed="rId4"/>
          <a:stretch>
            <a:fillRect/>
          </a:stretch>
        </p:blipFill>
        <p:spPr>
          <a:xfrm>
            <a:off x="6657466" y="809844"/>
            <a:ext cx="3013416" cy="4500124"/>
          </a:xfrm>
          <a:prstGeom prst="rect">
            <a:avLst/>
          </a:prstGeom>
        </p:spPr>
      </p:pic>
      <p:sp>
        <p:nvSpPr>
          <p:cNvPr id="13" name="ZoneTexte 12">
            <a:extLst>
              <a:ext uri="{FF2B5EF4-FFF2-40B4-BE49-F238E27FC236}">
                <a16:creationId xmlns:a16="http://schemas.microsoft.com/office/drawing/2014/main" id="{CF9BF5F3-2104-47CA-A72B-3F71A543FF2F}"/>
              </a:ext>
            </a:extLst>
          </p:cNvPr>
          <p:cNvSpPr txBox="1"/>
          <p:nvPr/>
        </p:nvSpPr>
        <p:spPr>
          <a:xfrm>
            <a:off x="105877" y="4654426"/>
            <a:ext cx="3850541" cy="312073"/>
          </a:xfrm>
          <a:prstGeom prst="rect">
            <a:avLst/>
          </a:prstGeom>
          <a:noFill/>
        </p:spPr>
        <p:txBody>
          <a:bodyPr wrap="none" rtlCol="0">
            <a:spAutoFit/>
          </a:bodyPr>
          <a:lstStyle/>
          <a:p>
            <a:r>
              <a:rPr lang="en-US" dirty="0"/>
              <a:t>File information NOTIFICATION: same as SEED file</a:t>
            </a:r>
            <a:endParaRPr lang="fr-FR" dirty="0"/>
          </a:p>
        </p:txBody>
      </p:sp>
      <p:sp>
        <p:nvSpPr>
          <p:cNvPr id="23" name="ZoneTexte 22">
            <a:extLst>
              <a:ext uri="{FF2B5EF4-FFF2-40B4-BE49-F238E27FC236}">
                <a16:creationId xmlns:a16="http://schemas.microsoft.com/office/drawing/2014/main" id="{07AF9EAD-D3BE-42C1-9497-49698A6BBCA9}"/>
              </a:ext>
            </a:extLst>
          </p:cNvPr>
          <p:cNvSpPr txBox="1"/>
          <p:nvPr/>
        </p:nvSpPr>
        <p:spPr>
          <a:xfrm>
            <a:off x="6252977" y="5461435"/>
            <a:ext cx="3928127" cy="312073"/>
          </a:xfrm>
          <a:prstGeom prst="rect">
            <a:avLst/>
          </a:prstGeom>
          <a:noFill/>
        </p:spPr>
        <p:txBody>
          <a:bodyPr wrap="none" rtlCol="0">
            <a:spAutoFit/>
          </a:bodyPr>
          <a:lstStyle/>
          <a:p>
            <a:r>
              <a:rPr lang="en-US" dirty="0"/>
              <a:t>Summary of the contents of the NOTIFICATION file</a:t>
            </a:r>
            <a:endParaRPr lang="fr-FR" dirty="0"/>
          </a:p>
        </p:txBody>
      </p:sp>
    </p:spTree>
    <p:extLst>
      <p:ext uri="{BB962C8B-B14F-4D97-AF65-F5344CB8AC3E}">
        <p14:creationId xmlns:p14="http://schemas.microsoft.com/office/powerpoint/2010/main" val="745089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4" name="Titre 2">
            <a:extLst>
              <a:ext uri="{FF2B5EF4-FFF2-40B4-BE49-F238E27FC236}">
                <a16:creationId xmlns:a16="http://schemas.microsoft.com/office/drawing/2014/main" id="{9BAA11A6-2128-4840-8C5B-E75E03C6EFC8}"/>
              </a:ext>
            </a:extLst>
          </p:cNvPr>
          <p:cNvSpPr txBox="1">
            <a:spLocks/>
          </p:cNvSpPr>
          <p:nvPr/>
        </p:nvSpPr>
        <p:spPr>
          <a:xfrm>
            <a:off x="105877" y="102783"/>
            <a:ext cx="6702247" cy="551424"/>
          </a:xfrm>
          <a:prstGeom prst="rect">
            <a:avLst/>
          </a:prstGeom>
        </p:spPr>
        <p:txBody>
          <a:bodyPr lIns="91425" tIns="91425" rIns="91425" bIns="91425" anchor="t" anchorCtr="0">
            <a:normAutofit lnSpcReduction="10000"/>
          </a:bodyPr>
          <a:lstStyle>
            <a:lvl1pPr lvl="0" algn="l" defTabSz="815919" rtl="0" eaLnBrk="1" latinLnBrk="0" hangingPunct="1">
              <a:lnSpc>
                <a:spcPct val="90000"/>
              </a:lnSpc>
              <a:spcBef>
                <a:spcPts val="0"/>
              </a:spcBef>
              <a:buNone/>
              <a:defRPr sz="3926"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fr-FR" sz="2700" b="1" dirty="0">
                <a:solidFill>
                  <a:srgbClr val="42C1C6"/>
                </a:solidFill>
                <a:latin typeface="Century Gothic" panose="020B0502020202020204" pitchFamily="34" charset="0"/>
                <a:cs typeface="Arial" panose="020B0604020202020204" pitchFamily="34" charset="0"/>
              </a:rPr>
              <a:t>Notification file </a:t>
            </a:r>
            <a:r>
              <a:rPr lang="fr-FR" sz="2700" b="1" dirty="0" err="1">
                <a:solidFill>
                  <a:srgbClr val="42C1C6"/>
                </a:solidFill>
                <a:latin typeface="Century Gothic" panose="020B0502020202020204" pitchFamily="34" charset="0"/>
                <a:cs typeface="Arial" panose="020B0604020202020204" pitchFamily="34" charset="0"/>
              </a:rPr>
              <a:t>example</a:t>
            </a:r>
            <a:endParaRPr lang="fr-FR" dirty="0"/>
          </a:p>
        </p:txBody>
      </p:sp>
      <p:pic>
        <p:nvPicPr>
          <p:cNvPr id="16" name="Image 15">
            <a:extLst>
              <a:ext uri="{FF2B5EF4-FFF2-40B4-BE49-F238E27FC236}">
                <a16:creationId xmlns:a16="http://schemas.microsoft.com/office/drawing/2014/main" id="{5A857CB0-B994-402E-AC6F-226FFE6D5AF9}"/>
              </a:ext>
            </a:extLst>
          </p:cNvPr>
          <p:cNvPicPr>
            <a:picLocks noChangeAspect="1"/>
          </p:cNvPicPr>
          <p:nvPr/>
        </p:nvPicPr>
        <p:blipFill rotWithShape="1">
          <a:blip r:embed="rId3"/>
          <a:srcRect b="4809"/>
          <a:stretch/>
        </p:blipFill>
        <p:spPr>
          <a:xfrm>
            <a:off x="280765" y="1693018"/>
            <a:ext cx="10208029" cy="1148461"/>
          </a:xfrm>
          <a:prstGeom prst="rect">
            <a:avLst/>
          </a:prstGeom>
        </p:spPr>
      </p:pic>
      <p:sp>
        <p:nvSpPr>
          <p:cNvPr id="17" name="ZoneTexte 16">
            <a:extLst>
              <a:ext uri="{FF2B5EF4-FFF2-40B4-BE49-F238E27FC236}">
                <a16:creationId xmlns:a16="http://schemas.microsoft.com/office/drawing/2014/main" id="{5A72C894-0348-4391-A8A6-68146A0AC56C}"/>
              </a:ext>
            </a:extLst>
          </p:cNvPr>
          <p:cNvSpPr txBox="1"/>
          <p:nvPr/>
        </p:nvSpPr>
        <p:spPr>
          <a:xfrm>
            <a:off x="280765" y="1017576"/>
            <a:ext cx="1248099" cy="312073"/>
          </a:xfrm>
          <a:prstGeom prst="rect">
            <a:avLst/>
          </a:prstGeom>
          <a:noFill/>
        </p:spPr>
        <p:txBody>
          <a:bodyPr wrap="none" rtlCol="0">
            <a:spAutoFit/>
          </a:bodyPr>
          <a:lstStyle/>
          <a:p>
            <a:r>
              <a:rPr lang="fr-FR" u="sng" dirty="0">
                <a:solidFill>
                  <a:schemeClr val="bg2">
                    <a:lumMod val="50000"/>
                  </a:schemeClr>
                </a:solidFill>
              </a:rPr>
              <a:t>UPDATE mode</a:t>
            </a:r>
          </a:p>
        </p:txBody>
      </p:sp>
    </p:spTree>
    <p:extLst>
      <p:ext uri="{BB962C8B-B14F-4D97-AF65-F5344CB8AC3E}">
        <p14:creationId xmlns:p14="http://schemas.microsoft.com/office/powerpoint/2010/main" val="1424551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aphicFrame>
        <p:nvGraphicFramePr>
          <p:cNvPr id="8" name="Tableau 7">
            <a:extLst>
              <a:ext uri="{FF2B5EF4-FFF2-40B4-BE49-F238E27FC236}">
                <a16:creationId xmlns:a16="http://schemas.microsoft.com/office/drawing/2014/main" id="{1045E553-75EC-4367-AD12-D6AC208DE46B}"/>
              </a:ext>
            </a:extLst>
          </p:cNvPr>
          <p:cNvGraphicFramePr>
            <a:graphicFrameLocks noGrp="1"/>
          </p:cNvGraphicFramePr>
          <p:nvPr>
            <p:extLst>
              <p:ext uri="{D42A27DB-BD31-4B8C-83A1-F6EECF244321}">
                <p14:modId xmlns:p14="http://schemas.microsoft.com/office/powerpoint/2010/main" val="242887822"/>
              </p:ext>
            </p:extLst>
          </p:nvPr>
        </p:nvGraphicFramePr>
        <p:xfrm>
          <a:off x="105877" y="1389255"/>
          <a:ext cx="10640346" cy="2554605"/>
        </p:xfrm>
        <a:graphic>
          <a:graphicData uri="http://schemas.openxmlformats.org/drawingml/2006/table">
            <a:tbl>
              <a:tblPr/>
              <a:tblGrid>
                <a:gridCol w="1253585">
                  <a:extLst>
                    <a:ext uri="{9D8B030D-6E8A-4147-A177-3AD203B41FA5}">
                      <a16:colId xmlns:a16="http://schemas.microsoft.com/office/drawing/2014/main" val="4158942914"/>
                    </a:ext>
                  </a:extLst>
                </a:gridCol>
                <a:gridCol w="7145267">
                  <a:extLst>
                    <a:ext uri="{9D8B030D-6E8A-4147-A177-3AD203B41FA5}">
                      <a16:colId xmlns:a16="http://schemas.microsoft.com/office/drawing/2014/main" val="4176640108"/>
                    </a:ext>
                  </a:extLst>
                </a:gridCol>
                <a:gridCol w="1335186">
                  <a:extLst>
                    <a:ext uri="{9D8B030D-6E8A-4147-A177-3AD203B41FA5}">
                      <a16:colId xmlns:a16="http://schemas.microsoft.com/office/drawing/2014/main" val="4142528935"/>
                    </a:ext>
                  </a:extLst>
                </a:gridCol>
                <a:gridCol w="906308">
                  <a:extLst>
                    <a:ext uri="{9D8B030D-6E8A-4147-A177-3AD203B41FA5}">
                      <a16:colId xmlns:a16="http://schemas.microsoft.com/office/drawing/2014/main" val="1620269594"/>
                    </a:ext>
                  </a:extLst>
                </a:gridCol>
              </a:tblGrid>
              <a:tr h="154678">
                <a:tc>
                  <a:txBody>
                    <a:bodyPr/>
                    <a:lstStyle/>
                    <a:p>
                      <a:pPr algn="ctr" fontAlgn="t"/>
                      <a:r>
                        <a:rPr lang="fr-FR" sz="1200" b="1" i="0" u="none" strike="noStrike" dirty="0">
                          <a:solidFill>
                            <a:schemeClr val="bg1"/>
                          </a:solidFill>
                          <a:effectLst/>
                          <a:latin typeface="Arial" panose="020B0604020202020204" pitchFamily="34" charset="0"/>
                        </a:rPr>
                        <a:t>Notification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76F"/>
                    </a:solidFill>
                  </a:tcPr>
                </a:tc>
                <a:tc>
                  <a:txBody>
                    <a:bodyPr/>
                    <a:lstStyle/>
                    <a:p>
                      <a:pPr algn="ctr" fontAlgn="t"/>
                      <a:r>
                        <a:rPr lang="fr-FR" sz="1200" b="1" i="0" u="none" strike="noStrike" dirty="0">
                          <a:solidFill>
                            <a:schemeClr val="bg1"/>
                          </a:solidFill>
                          <a:effectLst/>
                          <a:latin typeface="Arial" panose="020B0604020202020204" pitchFamily="34" charset="0"/>
                        </a:rPr>
                        <a:t>Values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76F"/>
                    </a:solidFill>
                  </a:tcPr>
                </a:tc>
                <a:tc>
                  <a:txBody>
                    <a:bodyPr/>
                    <a:lstStyle/>
                    <a:p>
                      <a:pPr algn="ctr" fontAlgn="t"/>
                      <a:r>
                        <a:rPr lang="fr-FR" sz="1200" b="1" i="0" u="none" strike="noStrike" dirty="0">
                          <a:solidFill>
                            <a:schemeClr val="bg1"/>
                          </a:solidFill>
                          <a:effectLst/>
                          <a:latin typeface="Arial" panose="020B0604020202020204" pitchFamily="34" charset="0"/>
                        </a:rPr>
                        <a:t>FULL_PRODUCT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76F"/>
                    </a:solidFill>
                  </a:tcPr>
                </a:tc>
                <a:tc>
                  <a:txBody>
                    <a:bodyPr/>
                    <a:lstStyle/>
                    <a:p>
                      <a:pPr algn="ctr" fontAlgn="t"/>
                      <a:r>
                        <a:rPr lang="fr-FR" sz="1200" b="1" i="0" u="none" strike="noStrike" dirty="0">
                          <a:solidFill>
                            <a:schemeClr val="bg1"/>
                          </a:solidFill>
                          <a:effectLst/>
                          <a:latin typeface="Arial" panose="020B0604020202020204" pitchFamily="34" charset="0"/>
                        </a:rPr>
                        <a:t>UPDATE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76F"/>
                    </a:solidFill>
                  </a:tcPr>
                </a:tc>
                <a:extLst>
                  <a:ext uri="{0D108BD9-81ED-4DB2-BD59-A6C34878D82A}">
                    <a16:rowId xmlns:a16="http://schemas.microsoft.com/office/drawing/2014/main" val="203769003"/>
                  </a:ext>
                </a:extLst>
              </a:tr>
              <a:tr h="190496">
                <a:tc>
                  <a:txBody>
                    <a:bodyPr/>
                    <a:lstStyle/>
                    <a:p>
                      <a:pPr lvl="0" algn="ctr" fontAlgn="t"/>
                      <a:r>
                        <a:rPr lang="fr-FR" sz="1100" b="0" i="0" u="none" strike="noStrike" dirty="0">
                          <a:solidFill>
                            <a:srgbClr val="002E41"/>
                          </a:solidFill>
                          <a:effectLst/>
                          <a:latin typeface="Arial" panose="020B0604020202020204" pitchFamily="34" charset="0"/>
                        </a:rPr>
                        <a:t>DELETE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1100" b="0" i="0" u="none" strike="noStrike" dirty="0">
                          <a:solidFill>
                            <a:srgbClr val="002E41"/>
                          </a:solidFill>
                          <a:effectLst/>
                          <a:latin typeface="Arial" panose="020B0604020202020204" pitchFamily="34" charset="0"/>
                        </a:rPr>
                        <a:t>One DUNS has been deleted</a:t>
                      </a:r>
                      <a:endParaRPr lang="fr-FR" sz="1100" b="0" i="0" u="none" strike="noStrike" dirty="0">
                        <a:solidFill>
                          <a:srgbClr val="002E41"/>
                        </a:solidFill>
                        <a:effectLst/>
                        <a:latin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a:ln>
                            <a:noFill/>
                          </a:ln>
                          <a:solidFill>
                            <a:srgbClr val="002E41"/>
                          </a:solidFill>
                          <a:effectLst/>
                          <a:uLnTx/>
                          <a:uFillTx/>
                          <a:latin typeface="Arial" panose="020B0604020202020204" pitchFamily="34" charset="0"/>
                          <a:ea typeface="+mn-ea"/>
                          <a:cs typeface="+mn-cs"/>
                        </a:rPr>
                        <a:t>X</a:t>
                      </a:r>
                      <a:endPar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323353918"/>
                  </a:ext>
                </a:extLst>
              </a:tr>
              <a:tr h="190500">
                <a:tc>
                  <a:txBody>
                    <a:bodyPr/>
                    <a:lstStyle/>
                    <a:p>
                      <a:pPr lvl="0" algn="ctr" fontAlgn="t"/>
                      <a:r>
                        <a:rPr lang="fr-FR" sz="1100" b="0" i="0" u="none" strike="noStrike" dirty="0">
                          <a:solidFill>
                            <a:srgbClr val="002E41"/>
                          </a:solidFill>
                          <a:effectLst/>
                          <a:latin typeface="Arial" panose="020B0604020202020204" pitchFamily="34" charset="0"/>
                        </a:rPr>
                        <a:t>EXIT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1100" b="0" i="0" u="none" strike="noStrike" dirty="0">
                          <a:solidFill>
                            <a:srgbClr val="002E41"/>
                          </a:solidFill>
                          <a:effectLst/>
                          <a:latin typeface="Arial" panose="020B0604020202020204" pitchFamily="34" charset="0"/>
                        </a:rPr>
                        <a:t>A DUNS is no longer part of the surveillance (rare!)</a:t>
                      </a:r>
                      <a:endParaRPr lang="fr-FR" sz="1100" b="0" i="0" u="none" strike="noStrike" dirty="0">
                        <a:solidFill>
                          <a:srgbClr val="002E41"/>
                        </a:solidFill>
                        <a:effectLst/>
                        <a:latin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a:ln>
                            <a:noFill/>
                          </a:ln>
                          <a:solidFill>
                            <a:srgbClr val="002E41"/>
                          </a:solidFill>
                          <a:effectLst/>
                          <a:uLnTx/>
                          <a:uFillTx/>
                          <a:latin typeface="Arial" panose="020B0604020202020204" pitchFamily="34" charset="0"/>
                          <a:ea typeface="+mn-ea"/>
                          <a:cs typeface="+mn-cs"/>
                        </a:rPr>
                        <a:t>X</a:t>
                      </a:r>
                      <a:endPar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364772799"/>
                  </a:ext>
                </a:extLst>
              </a:tr>
              <a:tr h="190500">
                <a:tc>
                  <a:txBody>
                    <a:bodyPr/>
                    <a:lstStyle/>
                    <a:p>
                      <a:pPr lvl="0" algn="ctr" fontAlgn="t"/>
                      <a:r>
                        <a:rPr lang="fr-FR" sz="1100" b="0" i="0" u="none" strike="noStrike" dirty="0">
                          <a:solidFill>
                            <a:srgbClr val="002E41"/>
                          </a:solidFill>
                          <a:effectLst/>
                          <a:latin typeface="Arial" panose="020B0604020202020204" pitchFamily="34" charset="0"/>
                        </a:rPr>
                        <a:t>REVIEWED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1100" b="0" i="0" u="none" strike="noStrike" dirty="0">
                          <a:solidFill>
                            <a:srgbClr val="002E41"/>
                          </a:solidFill>
                          <a:effectLst/>
                          <a:latin typeface="Arial" panose="020B0604020202020204" pitchFamily="34" charset="0"/>
                        </a:rPr>
                        <a:t>One DUNS has been placed under surveillance; notifications will be sent later</a:t>
                      </a:r>
                      <a:endParaRPr lang="fr-FR" sz="1100" b="0" i="0" u="none" strike="noStrike" dirty="0">
                        <a:solidFill>
                          <a:srgbClr val="002E41"/>
                        </a:solidFill>
                        <a:effectLst/>
                        <a:latin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a:ln>
                            <a:noFill/>
                          </a:ln>
                          <a:solidFill>
                            <a:srgbClr val="002E41"/>
                          </a:solidFill>
                          <a:effectLst/>
                          <a:uLnTx/>
                          <a:uFillTx/>
                          <a:latin typeface="Arial" panose="020B0604020202020204" pitchFamily="34" charset="0"/>
                          <a:ea typeface="+mn-ea"/>
                          <a:cs typeface="+mn-cs"/>
                        </a:rPr>
                        <a:t>X</a:t>
                      </a:r>
                      <a:endPar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923774261"/>
                  </a:ext>
                </a:extLst>
              </a:tr>
              <a:tr h="190500">
                <a:tc>
                  <a:txBody>
                    <a:bodyPr/>
                    <a:lstStyle/>
                    <a:p>
                      <a:pPr lvl="0" algn="ctr" fontAlgn="t"/>
                      <a:r>
                        <a:rPr lang="fr-FR" sz="1100" b="0" i="0" u="none" strike="noStrike" dirty="0">
                          <a:solidFill>
                            <a:srgbClr val="002E41"/>
                          </a:solidFill>
                          <a:effectLst/>
                          <a:latin typeface="Arial" panose="020B0604020202020204" pitchFamily="34" charset="0"/>
                        </a:rPr>
                        <a:t>TRANSFER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1100" b="0" i="0" u="none" strike="noStrike" dirty="0">
                          <a:solidFill>
                            <a:srgbClr val="002E41"/>
                          </a:solidFill>
                          <a:effectLst/>
                          <a:latin typeface="Arial" panose="020B0604020202020204" pitchFamily="34" charset="0"/>
                        </a:rPr>
                        <a:t>One DUNS was transferred to another DUNS.</a:t>
                      </a:r>
                      <a:endParaRPr lang="fr-FR" sz="1100" b="0" i="0" u="none" strike="noStrike" dirty="0">
                        <a:solidFill>
                          <a:srgbClr val="002E41"/>
                        </a:solidFill>
                        <a:effectLst/>
                        <a:latin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a:ln>
                            <a:noFill/>
                          </a:ln>
                          <a:solidFill>
                            <a:srgbClr val="002E41"/>
                          </a:solidFill>
                          <a:effectLst/>
                          <a:uLnTx/>
                          <a:uFillTx/>
                          <a:latin typeface="Arial" panose="020B0604020202020204" pitchFamily="34" charset="0"/>
                          <a:ea typeface="+mn-ea"/>
                          <a:cs typeface="+mn-cs"/>
                        </a:rPr>
                        <a:t>X</a:t>
                      </a:r>
                      <a:endPar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166430214"/>
                  </a:ext>
                </a:extLst>
              </a:tr>
              <a:tr h="190500">
                <a:tc>
                  <a:txBody>
                    <a:bodyPr/>
                    <a:lstStyle/>
                    <a:p>
                      <a:pPr lvl="0" algn="ctr" fontAlgn="t"/>
                      <a:r>
                        <a:rPr lang="fr-FR" sz="1100" b="0" i="0" u="none" strike="noStrike" dirty="0">
                          <a:solidFill>
                            <a:srgbClr val="002E41"/>
                          </a:solidFill>
                          <a:effectLst/>
                          <a:latin typeface="Arial" panose="020B0604020202020204" pitchFamily="34" charset="0"/>
                        </a:rPr>
                        <a:t>UNDELETE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1100" b="0" i="0" u="none" strike="noStrike" dirty="0">
                          <a:solidFill>
                            <a:srgbClr val="002E41"/>
                          </a:solidFill>
                          <a:effectLst/>
                          <a:latin typeface="Arial" panose="020B0604020202020204" pitchFamily="34" charset="0"/>
                        </a:rPr>
                        <a:t>A DUNS is no longer deleted</a:t>
                      </a:r>
                      <a:endParaRPr lang="fr-FR" sz="1100" b="0" i="0" u="none" strike="noStrike" dirty="0">
                        <a:solidFill>
                          <a:srgbClr val="002E41"/>
                        </a:solidFill>
                        <a:effectLst/>
                        <a:latin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737646924"/>
                  </a:ext>
                </a:extLst>
              </a:tr>
              <a:tr h="381000">
                <a:tc>
                  <a:txBody>
                    <a:bodyPr/>
                    <a:lstStyle/>
                    <a:p>
                      <a:pPr lvl="0" algn="ctr" fontAlgn="t"/>
                      <a:r>
                        <a:rPr lang="fr-FR" sz="1100" b="0" i="0" u="none" strike="noStrike" dirty="0">
                          <a:solidFill>
                            <a:srgbClr val="002E41"/>
                          </a:solidFill>
                          <a:effectLst/>
                          <a:latin typeface="Arial" panose="020B0604020202020204" pitchFamily="34" charset="0"/>
                        </a:rPr>
                        <a:t>UNDER_REVIEW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1100" b="0" i="0" u="none" strike="noStrike" dirty="0">
                          <a:solidFill>
                            <a:srgbClr val="002E41"/>
                          </a:solidFill>
                          <a:effectLst/>
                          <a:latin typeface="Arial" panose="020B0604020202020204" pitchFamily="34" charset="0"/>
                        </a:rPr>
                        <a:t>A DUNS is currently being processed. No notification of changes will be received while the DUNS is in this status.</a:t>
                      </a:r>
                      <a:endParaRPr lang="fr-FR" sz="1100" b="0" i="0" u="none" strike="noStrike" dirty="0">
                        <a:solidFill>
                          <a:srgbClr val="002E41"/>
                        </a:solidFill>
                        <a:effectLst/>
                        <a:latin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137920428"/>
                  </a:ext>
                </a:extLst>
              </a:tr>
              <a:tr h="190500">
                <a:tc>
                  <a:txBody>
                    <a:bodyPr/>
                    <a:lstStyle/>
                    <a:p>
                      <a:pPr lvl="0" algn="ctr" fontAlgn="t"/>
                      <a:r>
                        <a:rPr lang="fr-FR" sz="1100" b="0" i="0" u="none" strike="noStrike" dirty="0">
                          <a:solidFill>
                            <a:srgbClr val="002E41"/>
                          </a:solidFill>
                          <a:effectLst/>
                          <a:latin typeface="Arial" panose="020B0604020202020204" pitchFamily="34" charset="0"/>
                        </a:rPr>
                        <a:t>UPDATE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en-US" sz="1100" b="0" i="0" u="none" strike="noStrike" dirty="0">
                          <a:solidFill>
                            <a:srgbClr val="002E41"/>
                          </a:solidFill>
                          <a:effectLst/>
                          <a:latin typeface="Arial" panose="020B0604020202020204" pitchFamily="34" charset="0"/>
                        </a:rPr>
                        <a:t>The content related to the DUNS topic has been updated.</a:t>
                      </a:r>
                      <a:r>
                        <a:rPr lang="fr-FR" sz="1100" b="0" i="0" u="none" strike="noStrike" dirty="0">
                          <a:solidFill>
                            <a:srgbClr val="002E41"/>
                          </a:solidFill>
                          <a:effectLst/>
                          <a:latin typeface="Arial" panose="020B0604020202020204" pitchFamily="34" charset="0"/>
                        </a:rPr>
                        <a: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endPar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4029860536"/>
                  </a:ext>
                </a:extLst>
              </a:tr>
              <a:tr h="381000">
                <a:tc>
                  <a:txBody>
                    <a:bodyPr/>
                    <a:lstStyle/>
                    <a:p>
                      <a:pPr lvl="0" algn="ctr" fontAlgn="ctr"/>
                      <a:r>
                        <a:rPr lang="fr-FR" sz="1100" b="0" i="0" u="none" strike="noStrike" dirty="0">
                          <a:solidFill>
                            <a:srgbClr val="002E41"/>
                          </a:solidFill>
                          <a:effectLst/>
                          <a:latin typeface="Arial" panose="020B0604020202020204" pitchFamily="34" charset="0"/>
                        </a:rPr>
                        <a:t>SEED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rgbClr val="002E41"/>
                          </a:solidFill>
                          <a:effectLst/>
                          <a:latin typeface="Arial" panose="020B0604020202020204" pitchFamily="34" charset="0"/>
                        </a:rPr>
                        <a:t>When a DUNS is added to monitoring in UPDATE mode or when a change occurs in FULL_PRODUCT mode</a:t>
                      </a:r>
                      <a:endParaRPr lang="fr-FR" sz="1100" b="0" i="0" u="none" strike="noStrike" dirty="0">
                        <a:solidFill>
                          <a:srgbClr val="002E41"/>
                        </a:solidFill>
                        <a:effectLst/>
                        <a:latin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96750244"/>
                  </a:ext>
                </a:extLst>
              </a:tr>
            </a:tbl>
          </a:graphicData>
        </a:graphic>
      </p:graphicFrame>
      <p:sp>
        <p:nvSpPr>
          <p:cNvPr id="4" name="Titre 2">
            <a:extLst>
              <a:ext uri="{FF2B5EF4-FFF2-40B4-BE49-F238E27FC236}">
                <a16:creationId xmlns:a16="http://schemas.microsoft.com/office/drawing/2014/main" id="{5BE97FC6-E0DA-4714-8D62-CE9498517635}"/>
              </a:ext>
            </a:extLst>
          </p:cNvPr>
          <p:cNvSpPr txBox="1">
            <a:spLocks/>
          </p:cNvSpPr>
          <p:nvPr/>
        </p:nvSpPr>
        <p:spPr>
          <a:xfrm>
            <a:off x="105877" y="102783"/>
            <a:ext cx="6702247" cy="551424"/>
          </a:xfrm>
          <a:prstGeom prst="rect">
            <a:avLst/>
          </a:prstGeom>
        </p:spPr>
        <p:txBody>
          <a:bodyPr lIns="91425" tIns="91425" rIns="91425" bIns="91425" anchor="t" anchorCtr="0">
            <a:normAutofit lnSpcReduction="10000"/>
          </a:bodyPr>
          <a:lstStyle>
            <a:lvl1pPr lvl="0" algn="l" defTabSz="815919" rtl="0" eaLnBrk="1" latinLnBrk="0" hangingPunct="1">
              <a:lnSpc>
                <a:spcPct val="90000"/>
              </a:lnSpc>
              <a:spcBef>
                <a:spcPts val="0"/>
              </a:spcBef>
              <a:buNone/>
              <a:defRPr sz="3926"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fr-FR" sz="2700" b="1" dirty="0">
                <a:solidFill>
                  <a:srgbClr val="42C1C6"/>
                </a:solidFill>
                <a:latin typeface="Century Gothic" panose="020B0502020202020204" pitchFamily="34" charset="0"/>
                <a:cs typeface="Arial" panose="020B0604020202020204" pitchFamily="34" charset="0"/>
              </a:rPr>
              <a:t>Notification file – possible types 1/2</a:t>
            </a:r>
            <a:endParaRPr lang="fr-FR" sz="2800" dirty="0"/>
          </a:p>
        </p:txBody>
      </p:sp>
    </p:spTree>
    <p:extLst>
      <p:ext uri="{BB962C8B-B14F-4D97-AF65-F5344CB8AC3E}">
        <p14:creationId xmlns:p14="http://schemas.microsoft.com/office/powerpoint/2010/main" val="2925517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5877" y="787667"/>
            <a:ext cx="10366314" cy="369332"/>
          </a:xfrm>
          <a:prstGeom prst="rect">
            <a:avLst/>
          </a:prstGeom>
          <a:noFill/>
        </p:spPr>
        <p:txBody>
          <a:bodyPr wrap="square" rtlCol="0">
            <a:spAutoFit/>
          </a:bodyPr>
          <a:lstStyle/>
          <a:p>
            <a:r>
              <a:rPr lang="fr-FR" sz="1800" b="1" u="sng" dirty="0"/>
              <a:t>Activity :</a:t>
            </a:r>
            <a:endParaRPr lang="fr-FR" sz="1904" dirty="0"/>
          </a:p>
        </p:txBody>
      </p:sp>
      <p:graphicFrame>
        <p:nvGraphicFramePr>
          <p:cNvPr id="4" name="Tableau 3"/>
          <p:cNvGraphicFramePr>
            <a:graphicFrameLocks noGrp="1"/>
          </p:cNvGraphicFramePr>
          <p:nvPr>
            <p:extLst>
              <p:ext uri="{D42A27DB-BD31-4B8C-83A1-F6EECF244321}">
                <p14:modId xmlns:p14="http://schemas.microsoft.com/office/powerpoint/2010/main" val="2466543976"/>
              </p:ext>
            </p:extLst>
          </p:nvPr>
        </p:nvGraphicFramePr>
        <p:xfrm>
          <a:off x="315041" y="1290459"/>
          <a:ext cx="10366313" cy="4073981"/>
        </p:xfrm>
        <a:graphic>
          <a:graphicData uri="http://schemas.openxmlformats.org/drawingml/2006/table">
            <a:tbl>
              <a:tblPr/>
              <a:tblGrid>
                <a:gridCol w="3059926">
                  <a:extLst>
                    <a:ext uri="{9D8B030D-6E8A-4147-A177-3AD203B41FA5}">
                      <a16:colId xmlns:a16="http://schemas.microsoft.com/office/drawing/2014/main" val="711913732"/>
                    </a:ext>
                  </a:extLst>
                </a:gridCol>
                <a:gridCol w="2327401">
                  <a:extLst>
                    <a:ext uri="{9D8B030D-6E8A-4147-A177-3AD203B41FA5}">
                      <a16:colId xmlns:a16="http://schemas.microsoft.com/office/drawing/2014/main" val="2251200283"/>
                    </a:ext>
                  </a:extLst>
                </a:gridCol>
                <a:gridCol w="4978986">
                  <a:extLst>
                    <a:ext uri="{9D8B030D-6E8A-4147-A177-3AD203B41FA5}">
                      <a16:colId xmlns:a16="http://schemas.microsoft.com/office/drawing/2014/main" val="2574307550"/>
                    </a:ext>
                  </a:extLst>
                </a:gridCol>
              </a:tblGrid>
              <a:tr h="135856">
                <a:tc>
                  <a:txBody>
                    <a:bodyPr/>
                    <a:lstStyle/>
                    <a:p>
                      <a:pPr algn="ctr" fontAlgn="ctr"/>
                      <a:r>
                        <a:rPr lang="fr-FR" sz="900" b="1" i="0" u="none" strike="noStrike" dirty="0">
                          <a:solidFill>
                            <a:schemeClr val="bg1"/>
                          </a:solidFill>
                          <a:effectLst/>
                          <a:latin typeface="Arial" panose="020B0604020202020204" pitchFamily="34" charset="0"/>
                        </a:rPr>
                        <a:t>Activity</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defTabSz="815919" rtl="0" eaLnBrk="1" fontAlgn="ctr" latinLnBrk="0" hangingPunct="1"/>
                      <a:r>
                        <a:rPr lang="en-US" sz="900" b="1" i="0" u="none" strike="noStrike" kern="1200" dirty="0">
                          <a:solidFill>
                            <a:schemeClr val="bg1"/>
                          </a:solidFill>
                          <a:effectLst/>
                          <a:latin typeface="Arial" panose="020B0604020202020204" pitchFamily="34" charset="0"/>
                          <a:ea typeface="+mn-ea"/>
                          <a:cs typeface="+mn-cs"/>
                        </a:rPr>
                        <a:t>Notification Types for LOD Registrations</a:t>
                      </a:r>
                    </a:p>
                  </a:txBody>
                  <a:tcPr marL="6548" marR="6548" marT="65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fontAlgn="t"/>
                      <a:r>
                        <a:rPr lang="fr-FR" sz="1000" b="1" i="0" u="none" strike="noStrike" dirty="0">
                          <a:solidFill>
                            <a:schemeClr val="bg1"/>
                          </a:solidFill>
                          <a:effectLst/>
                          <a:latin typeface="Arial" panose="020B0604020202020204" pitchFamily="34" charset="0"/>
                        </a:rPr>
                        <a:t>Description</a:t>
                      </a:r>
                    </a:p>
                  </a:txBody>
                  <a:tcPr marL="6548" marR="6548" marT="65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98144605"/>
                  </a:ext>
                </a:extLst>
              </a:tr>
              <a:tr h="215418">
                <a:tc>
                  <a:txBody>
                    <a:bodyPr/>
                    <a:lstStyle/>
                    <a:p>
                      <a:pPr algn="l" fontAlgn="b"/>
                      <a:r>
                        <a:rPr lang="en-US" sz="1100" b="0" i="0" u="none" strike="noStrike">
                          <a:solidFill>
                            <a:srgbClr val="000000"/>
                          </a:solidFill>
                          <a:effectLst/>
                          <a:latin typeface="Calibri" panose="020F0502020204030204" pitchFamily="34" charset="0"/>
                        </a:rPr>
                        <a:t>A DUNS is indicated as deleted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UPDATE or SEED</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rowSpan="2">
                  <a:txBody>
                    <a:bodyPr/>
                    <a:lstStyle/>
                    <a:p>
                      <a:pPr algn="l" fontAlgn="t"/>
                      <a:r>
                        <a:rPr lang="en-US" sz="1000" b="0" i="0" u="none" strike="noStrike" kern="1200" dirty="0">
                          <a:solidFill>
                            <a:srgbClr val="002E41"/>
                          </a:solidFill>
                          <a:effectLst/>
                          <a:latin typeface="Arial" panose="020B0604020202020204" pitchFamily="34" charset="0"/>
                          <a:ea typeface="+mn-ea"/>
                          <a:cs typeface="+mn-cs"/>
                        </a:rPr>
                        <a:t>All pending notifications for the registered DUNS number before it is deleted will be sent. However, while the DUNS number has the status deleted, no further update notifications will be sent. UPDATE or SEED depends on the "</a:t>
                      </a:r>
                      <a:r>
                        <a:rPr lang="en-US" sz="1000" b="0" i="0" u="none" strike="noStrike" kern="1200" dirty="0" err="1">
                          <a:solidFill>
                            <a:srgbClr val="002E41"/>
                          </a:solidFill>
                          <a:effectLst/>
                          <a:latin typeface="Arial" panose="020B0604020202020204" pitchFamily="34" charset="0"/>
                          <a:ea typeface="+mn-ea"/>
                          <a:cs typeface="+mn-cs"/>
                        </a:rPr>
                        <a:t>notificationType</a:t>
                      </a:r>
                      <a:r>
                        <a:rPr lang="en-US" sz="1000" b="0" i="0" u="none" strike="noStrike" kern="1200" dirty="0">
                          <a:solidFill>
                            <a:srgbClr val="002E41"/>
                          </a:solidFill>
                          <a:effectLst/>
                          <a:latin typeface="Arial" panose="020B0604020202020204" pitchFamily="34" charset="0"/>
                          <a:ea typeface="+mn-ea"/>
                          <a:cs typeface="+mn-cs"/>
                        </a:rPr>
                        <a:t>" setting in the Portfolio.</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791725354"/>
                  </a:ext>
                </a:extLst>
              </a:tr>
              <a:tr h="398823">
                <a:tc>
                  <a:txBody>
                    <a:bodyPr/>
                    <a:lstStyle/>
                    <a:p>
                      <a:pPr algn="l" fontAlgn="b"/>
                      <a:r>
                        <a:rPr lang="en-US" sz="1100" b="0" i="0" u="none" strike="noStrike">
                          <a:solidFill>
                            <a:srgbClr val="000000"/>
                          </a:solidFill>
                          <a:effectLst/>
                          <a:latin typeface="Calibri" panose="020F0502020204030204" pitchFamily="34" charset="0"/>
                        </a:rPr>
                        <a:t>A DUNS is no longer deleted</a:t>
                      </a:r>
                    </a:p>
                  </a:txBody>
                  <a:tcPr marL="6350" marR="6350" marT="6350" marB="0" anchor="b">
                    <a:lnT w="6350" cap="flat" cmpd="sng" algn="ctr">
                      <a:solidFill>
                        <a:srgbClr val="000000"/>
                      </a:solidFill>
                      <a:prstDash val="solid"/>
                      <a:round/>
                      <a:headEnd type="none" w="med" len="med"/>
                      <a:tailEnd type="none" w="med" len="med"/>
                    </a:lnT>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DELETE</a:t>
                      </a:r>
                    </a:p>
                  </a:txBody>
                  <a:tcPr marL="6548" marR="6548" marT="6548"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vMerge="1">
                  <a:txBody>
                    <a:bodyPr/>
                    <a:lstStyle/>
                    <a:p>
                      <a:endParaRPr lang="fr-FR"/>
                    </a:p>
                  </a:txBody>
                  <a:tcPr/>
                </a:tc>
                <a:extLst>
                  <a:ext uri="{0D108BD9-81ED-4DB2-BD59-A6C34878D82A}">
                    <a16:rowId xmlns:a16="http://schemas.microsoft.com/office/drawing/2014/main" val="3618667034"/>
                  </a:ext>
                </a:extLst>
              </a:tr>
              <a:tr h="319864">
                <a:tc>
                  <a:txBody>
                    <a:bodyPr/>
                    <a:lstStyle/>
                    <a:p>
                      <a:pPr algn="l" fontAlgn="b"/>
                      <a:r>
                        <a:rPr lang="en-US" sz="1100" b="0" i="0" u="none" strike="noStrike">
                          <a:solidFill>
                            <a:srgbClr val="000000"/>
                          </a:solidFill>
                          <a:effectLst/>
                          <a:latin typeface="Calibri" panose="020F0502020204030204" pitchFamily="34" charset="0"/>
                        </a:rPr>
                        <a:t>Changes to data in a DUNS, this may include: New content, deleted content and updated content.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UNDELETE</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kern="1200" dirty="0">
                          <a:solidFill>
                            <a:srgbClr val="002E41"/>
                          </a:solidFill>
                          <a:effectLst/>
                          <a:latin typeface="Arial" panose="020B0604020202020204" pitchFamily="34" charset="0"/>
                          <a:ea typeface="+mn-ea"/>
                          <a:cs typeface="+mn-cs"/>
                        </a:rPr>
                        <a:t>For universe registration, a SEED record is included only if Registration a Seed File = True.</a:t>
                      </a:r>
                      <a:endParaRPr lang="fr-FR" sz="1000" b="0" i="0" u="none" strike="noStrike" kern="1200" dirty="0">
                        <a:solidFill>
                          <a:srgbClr val="002E41"/>
                        </a:solidFill>
                        <a:effectLst/>
                        <a:latin typeface="Arial" panose="020B0604020202020204" pitchFamily="34" charset="0"/>
                        <a:ea typeface="+mn-ea"/>
                        <a:cs typeface="+mn-cs"/>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86242974"/>
                  </a:ext>
                </a:extLst>
              </a:tr>
              <a:tr h="339447">
                <a:tc>
                  <a:txBody>
                    <a:bodyPr/>
                    <a:lstStyle/>
                    <a:p>
                      <a:pPr algn="l" fontAlgn="b"/>
                      <a:r>
                        <a:rPr lang="en-US" sz="1100" b="0" i="0" u="none" strike="noStrike">
                          <a:solidFill>
                            <a:srgbClr val="000000"/>
                          </a:solidFill>
                          <a:effectLst/>
                          <a:latin typeface="Calibri" panose="020F0502020204030204" pitchFamily="34" charset="0"/>
                        </a:rPr>
                        <a:t>DUNS-A is transferred to DUNS-B; DUNS-A was in the portfolio. DUNS-B is no longer</a:t>
                      </a:r>
                    </a:p>
                  </a:txBody>
                  <a:tcPr marL="6350" marR="6350" marT="6350" marB="0" anchor="b">
                    <a:lnT w="6350" cap="flat" cmpd="sng" algn="ctr">
                      <a:solidFill>
                        <a:srgbClr val="000000"/>
                      </a:solidFill>
                      <a:prstDash val="solid"/>
                      <a:round/>
                      <a:headEnd type="none" w="med" len="med"/>
                      <a:tailEnd type="none" w="med" len="med"/>
                    </a:lnT>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SEED</a:t>
                      </a:r>
                    </a:p>
                  </a:txBody>
                  <a:tcPr marL="6548" marR="6548" marT="6548"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kern="1200" dirty="0">
                          <a:solidFill>
                            <a:srgbClr val="002E41"/>
                          </a:solidFill>
                          <a:effectLst/>
                          <a:latin typeface="Arial" panose="020B0604020202020204" pitchFamily="34" charset="0"/>
                          <a:ea typeface="+mn-ea"/>
                          <a:cs typeface="+mn-cs"/>
                        </a:rPr>
                        <a:t>For the LOD record, a SEED record is included if Registration for Seed File = True OR </a:t>
                      </a:r>
                      <a:r>
                        <a:rPr lang="en-US" sz="1000" b="0" i="0" u="none" strike="noStrike" kern="1200" dirty="0" err="1">
                          <a:solidFill>
                            <a:srgbClr val="002E41"/>
                          </a:solidFill>
                          <a:effectLst/>
                          <a:latin typeface="Arial" panose="020B0604020202020204" pitchFamily="34" charset="0"/>
                          <a:ea typeface="+mn-ea"/>
                          <a:cs typeface="+mn-cs"/>
                        </a:rPr>
                        <a:t>notificationType</a:t>
                      </a:r>
                      <a:r>
                        <a:rPr lang="en-US" sz="1000" b="0" i="0" u="none" strike="noStrike" kern="1200" dirty="0">
                          <a:solidFill>
                            <a:srgbClr val="002E41"/>
                          </a:solidFill>
                          <a:effectLst/>
                          <a:latin typeface="Arial" panose="020B0604020202020204" pitchFamily="34" charset="0"/>
                          <a:ea typeface="+mn-ea"/>
                          <a:cs typeface="+mn-cs"/>
                        </a:rPr>
                        <a:t> is FULL_PRODUCT.</a:t>
                      </a:r>
                      <a:endParaRPr lang="fr-FR" sz="1000" b="0" i="0" u="none" strike="noStrike" kern="1200" dirty="0">
                        <a:solidFill>
                          <a:srgbClr val="002E41"/>
                        </a:solidFill>
                        <a:effectLst/>
                        <a:latin typeface="Arial" panose="020B0604020202020204" pitchFamily="34" charset="0"/>
                        <a:ea typeface="+mn-ea"/>
                        <a:cs typeface="+mn-cs"/>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68171141"/>
                  </a:ext>
                </a:extLst>
              </a:tr>
              <a:tr h="522227">
                <a:tc>
                  <a:txBody>
                    <a:bodyPr/>
                    <a:lstStyle/>
                    <a:p>
                      <a:pPr algn="l" fontAlgn="b"/>
                      <a:r>
                        <a:rPr lang="en-US" sz="1100" b="0" i="0" u="none" strike="noStrike">
                          <a:solidFill>
                            <a:srgbClr val="000000"/>
                          </a:solidFill>
                          <a:effectLst/>
                          <a:latin typeface="Calibri" panose="020F0502020204030204" pitchFamily="34" charset="0"/>
                        </a:rPr>
                        <a:t>DUNS-A is transferred to DUNS-B; DUNS-B was in the portfolio; DUNS-A is no longer in the portfolio.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UPDATE</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l" fontAlgn="t"/>
                      <a:r>
                        <a:rPr lang="en-US" sz="1000" b="0" i="0" u="none" strike="noStrike" kern="1200" dirty="0">
                          <a:solidFill>
                            <a:srgbClr val="002E41"/>
                          </a:solidFill>
                          <a:effectLst/>
                          <a:latin typeface="Arial" panose="020B0604020202020204" pitchFamily="34" charset="0"/>
                          <a:ea typeface="+mn-ea"/>
                          <a:cs typeface="+mn-cs"/>
                        </a:rPr>
                        <a:t>UPDATE depends on the Registration </a:t>
                      </a:r>
                      <a:r>
                        <a:rPr lang="en-US" sz="1000" b="0" i="0" u="none" strike="noStrike" kern="1200" dirty="0" err="1">
                          <a:solidFill>
                            <a:srgbClr val="002E41"/>
                          </a:solidFill>
                          <a:effectLst/>
                          <a:latin typeface="Arial" panose="020B0604020202020204" pitchFamily="34" charset="0"/>
                          <a:ea typeface="+mn-ea"/>
                          <a:cs typeface="+mn-cs"/>
                        </a:rPr>
                        <a:t>notificationType</a:t>
                      </a:r>
                      <a:r>
                        <a:rPr lang="en-US" sz="1000" b="0" i="0" u="none" strike="noStrike" kern="1200" dirty="0">
                          <a:solidFill>
                            <a:srgbClr val="002E41"/>
                          </a:solidFill>
                          <a:effectLst/>
                          <a:latin typeface="Arial" panose="020B0604020202020204" pitchFamily="34" charset="0"/>
                          <a:ea typeface="+mn-ea"/>
                          <a:cs typeface="+mn-cs"/>
                        </a:rPr>
                        <a:t> setting.</a:t>
                      </a:r>
                      <a:endParaRPr lang="fr-FR" sz="1000" b="0" i="0" u="none" strike="noStrike" kern="1200" dirty="0">
                        <a:solidFill>
                          <a:srgbClr val="002E41"/>
                        </a:solidFill>
                        <a:effectLst/>
                        <a:latin typeface="Arial" panose="020B0604020202020204" pitchFamily="34" charset="0"/>
                        <a:ea typeface="+mn-ea"/>
                        <a:cs typeface="+mn-cs"/>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386449800"/>
                  </a:ext>
                </a:extLst>
              </a:tr>
              <a:tr h="507865">
                <a:tc>
                  <a:txBody>
                    <a:bodyPr/>
                    <a:lstStyle/>
                    <a:p>
                      <a:pPr algn="l" fontAlgn="b"/>
                      <a:r>
                        <a:rPr lang="en-US" sz="1100" b="0" i="0" u="none" strike="noStrike">
                          <a:solidFill>
                            <a:srgbClr val="000000"/>
                          </a:solidFill>
                          <a:effectLst/>
                          <a:latin typeface="Calibri" panose="020F0502020204030204" pitchFamily="34" charset="0"/>
                        </a:rPr>
                        <a:t>DUNS is currently under review.</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algn="ctr" defTabSz="815919" rtl="0" eaLnBrk="1" fontAlgn="ctr" latinLnBrk="0" hangingPunct="1"/>
                      <a:r>
                        <a:rPr lang="fr-FR" sz="800" b="0" i="0" u="none" strike="noStrike" kern="1200" dirty="0">
                          <a:solidFill>
                            <a:srgbClr val="002E41"/>
                          </a:solidFill>
                          <a:effectLst/>
                          <a:latin typeface="Arial" panose="020B0604020202020204" pitchFamily="34" charset="0"/>
                          <a:ea typeface="+mn-ea"/>
                          <a:cs typeface="+mn-cs"/>
                        </a:rPr>
                        <a:t>(DUNS-A)</a:t>
                      </a:r>
                    </a:p>
                    <a:p>
                      <a:pPr marL="0" algn="ctr" defTabSz="815919" rtl="0" eaLnBrk="1" fontAlgn="ctr" latinLnBrk="0" hangingPunct="1"/>
                      <a:r>
                        <a:rPr lang="fr-FR" sz="800" b="0" i="0" u="none" strike="noStrike" kern="1200" dirty="0">
                          <a:solidFill>
                            <a:srgbClr val="002E41"/>
                          </a:solidFill>
                          <a:effectLst/>
                          <a:latin typeface="Arial" panose="020B0604020202020204" pitchFamily="34" charset="0"/>
                          <a:ea typeface="+mn-ea"/>
                          <a:cs typeface="+mn-cs"/>
                        </a:rPr>
                        <a:t>TRANSFER</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en-US" sz="1000" b="0" i="0" u="none" strike="noStrike" kern="1200" dirty="0">
                          <a:solidFill>
                            <a:srgbClr val="002E41"/>
                          </a:solidFill>
                          <a:effectLst/>
                          <a:latin typeface="Arial" panose="020B0604020202020204" pitchFamily="34" charset="0"/>
                          <a:ea typeface="+mn-ea"/>
                          <a:cs typeface="+mn-cs"/>
                        </a:rPr>
                        <a:t>Edit the record to delete DUNS-A and add DUNS-B</a:t>
                      </a:r>
                      <a:r>
                        <a:rPr lang="fr-FR" sz="1000" b="0" i="0" u="none" strike="noStrike" kern="1200" dirty="0">
                          <a:solidFill>
                            <a:srgbClr val="002E41"/>
                          </a:solidFill>
                          <a:effectLst/>
                          <a:latin typeface="Arial" panose="020B0604020202020204" pitchFamily="34" charset="0"/>
                          <a:ea typeface="+mn-ea"/>
                          <a:cs typeface="+mn-cs"/>
                        </a:rPr>
                        <a:t>.</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10552413"/>
                  </a:ext>
                </a:extLst>
              </a:tr>
              <a:tr h="507865">
                <a:tc>
                  <a:txBody>
                    <a:bodyPr/>
                    <a:lstStyle/>
                    <a:p>
                      <a:pPr algn="l" fontAlgn="b"/>
                      <a:r>
                        <a:rPr lang="en-US" sz="1100" b="0" i="0" u="none" strike="noStrike">
                          <a:solidFill>
                            <a:srgbClr val="000000"/>
                          </a:solidFill>
                          <a:effectLst/>
                          <a:latin typeface="Calibri" panose="020F0502020204030204" pitchFamily="34" charset="0"/>
                        </a:rPr>
                        <a:t>Revision of DUNS is finalized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marL="0" algn="ctr" defTabSz="815919" rtl="0" eaLnBrk="1" fontAlgn="t" latinLnBrk="0" hangingPunct="1"/>
                      <a:r>
                        <a:rPr lang="fr-FR" sz="800" b="0" i="0" u="none" strike="noStrike" kern="1200" dirty="0">
                          <a:solidFill>
                            <a:srgbClr val="002E41"/>
                          </a:solidFill>
                          <a:effectLst/>
                          <a:latin typeface="Arial" panose="020B0604020202020204" pitchFamily="34" charset="0"/>
                          <a:ea typeface="+mn-ea"/>
                          <a:cs typeface="+mn-cs"/>
                        </a:rPr>
                        <a:t>¨Pas de notification envoyée</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l" fontAlgn="t"/>
                      <a:r>
                        <a:rPr lang="fr-FR" sz="1000" b="0" i="0" u="none" strike="noStrike" kern="1200" dirty="0">
                          <a:solidFill>
                            <a:srgbClr val="002E41"/>
                          </a:solidFill>
                          <a:effectLst/>
                          <a:latin typeface="Arial" panose="020B0604020202020204" pitchFamily="34" charset="0"/>
                          <a:ea typeface="+mn-ea"/>
                          <a:cs typeface="+mn-cs"/>
                        </a:rPr>
                        <a:t> </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10814528"/>
                  </a:ext>
                </a:extLst>
              </a:tr>
              <a:tr h="319736">
                <a:tc>
                  <a:txBody>
                    <a:bodyPr/>
                    <a:lstStyle/>
                    <a:p>
                      <a:pPr algn="l" fontAlgn="b"/>
                      <a:r>
                        <a:rPr lang="en-US" sz="1100" b="0" i="0" u="none" strike="noStrike">
                          <a:solidFill>
                            <a:srgbClr val="000000"/>
                          </a:solidFill>
                          <a:effectLst/>
                          <a:latin typeface="Calibri" panose="020F0502020204030204" pitchFamily="34" charset="0"/>
                        </a:rPr>
                        <a:t>DUNS is removed from the watch list.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UNDER_REVIEW</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fr-FR" sz="1000" b="0" i="0" u="none" strike="noStrike" kern="1200" dirty="0">
                          <a:solidFill>
                            <a:srgbClr val="002E41"/>
                          </a:solidFill>
                          <a:effectLst/>
                          <a:latin typeface="Arial" panose="020B0604020202020204" pitchFamily="34" charset="0"/>
                          <a:ea typeface="+mn-ea"/>
                          <a:cs typeface="+mn-cs"/>
                        </a:rPr>
                        <a:t> </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98651247"/>
                  </a:ext>
                </a:extLst>
              </a:tr>
              <a:tr h="195835">
                <a:tc>
                  <a:txBody>
                    <a:bodyPr/>
                    <a:lstStyle/>
                    <a:p>
                      <a:pPr algn="l" fontAlgn="b"/>
                      <a:r>
                        <a:rPr lang="en-US" sz="1100" b="0" i="0" u="none" strike="noStrike">
                          <a:solidFill>
                            <a:srgbClr val="000000"/>
                          </a:solidFill>
                          <a:effectLst/>
                          <a:latin typeface="Calibri" panose="020F0502020204030204" pitchFamily="34" charset="0"/>
                        </a:rPr>
                        <a:t>DUNS is under review AND is being transferred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REVIEWED</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l" fontAlgn="ctr"/>
                      <a:r>
                        <a:rPr lang="en-US" sz="1000" b="0" i="0" u="none" strike="noStrike" kern="1200" dirty="0">
                          <a:solidFill>
                            <a:srgbClr val="002E41"/>
                          </a:solidFill>
                          <a:effectLst/>
                          <a:latin typeface="Arial" panose="020B0604020202020204" pitchFamily="34" charset="0"/>
                          <a:ea typeface="+mn-ea"/>
                          <a:cs typeface="+mn-cs"/>
                        </a:rPr>
                        <a:t>SEED is only included if the registration includes the SEED application.</a:t>
                      </a:r>
                      <a:endParaRPr lang="fr-FR" sz="1000" b="0" i="0" u="none" strike="noStrike" kern="1200" dirty="0">
                        <a:solidFill>
                          <a:srgbClr val="002E41"/>
                        </a:solidFill>
                        <a:effectLst/>
                        <a:latin typeface="Arial" panose="020B0604020202020204" pitchFamily="34" charset="0"/>
                        <a:ea typeface="+mn-ea"/>
                        <a:cs typeface="+mn-cs"/>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3799438169"/>
                  </a:ext>
                </a:extLst>
              </a:tr>
              <a:tr h="257196">
                <a:tc>
                  <a:txBody>
                    <a:bodyPr/>
                    <a:lstStyle/>
                    <a:p>
                      <a:pPr algn="l" fontAlgn="b"/>
                      <a:r>
                        <a:rPr lang="en-US" sz="1100" b="0" i="0" u="none" strike="noStrike">
                          <a:solidFill>
                            <a:srgbClr val="000000"/>
                          </a:solidFill>
                          <a:effectLst/>
                          <a:latin typeface="Calibri" panose="020F0502020204030204" pitchFamily="34" charset="0"/>
                        </a:rPr>
                        <a:t>A DUNS is indicated as deleted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REMOVED</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t"/>
                      <a:r>
                        <a:rPr lang="fr-FR" sz="1000" b="0" i="0" u="none" strike="noStrike" kern="1200" dirty="0">
                          <a:solidFill>
                            <a:srgbClr val="002E41"/>
                          </a:solidFill>
                          <a:effectLst/>
                          <a:latin typeface="Arial" panose="020B0604020202020204" pitchFamily="34" charset="0"/>
                          <a:ea typeface="+mn-ea"/>
                          <a:cs typeface="+mn-cs"/>
                        </a:rPr>
                        <a:t> </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97518459"/>
                  </a:ext>
                </a:extLst>
              </a:tr>
              <a:tr h="306808">
                <a:tc>
                  <a:txBody>
                    <a:bodyPr/>
                    <a:lstStyle/>
                    <a:p>
                      <a:pPr algn="l" fontAlgn="b"/>
                      <a:r>
                        <a:rPr lang="en-US" sz="1100" b="0" i="0" u="none" strike="noStrike" dirty="0">
                          <a:solidFill>
                            <a:srgbClr val="000000"/>
                          </a:solidFill>
                          <a:effectLst/>
                          <a:latin typeface="Calibri" panose="020F0502020204030204" pitchFamily="34" charset="0"/>
                        </a:rPr>
                        <a:t>A DUNS is no longer deleted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TRANSFER</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l" fontAlgn="b"/>
                      <a:r>
                        <a:rPr lang="fr-FR" sz="1000" b="0" i="0" u="none" strike="noStrike" kern="1200" dirty="0">
                          <a:solidFill>
                            <a:srgbClr val="002E41"/>
                          </a:solidFill>
                          <a:effectLst/>
                          <a:latin typeface="Arial" panose="020B0604020202020204" pitchFamily="34" charset="0"/>
                          <a:ea typeface="+mn-ea"/>
                          <a:cs typeface="+mn-cs"/>
                        </a:rPr>
                        <a:t> </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510473979"/>
                  </a:ext>
                </a:extLst>
              </a:tr>
            </a:tbl>
          </a:graphicData>
        </a:graphic>
      </p:graphicFrame>
      <p:sp>
        <p:nvSpPr>
          <p:cNvPr id="6" name="Titre 2">
            <a:extLst>
              <a:ext uri="{FF2B5EF4-FFF2-40B4-BE49-F238E27FC236}">
                <a16:creationId xmlns:a16="http://schemas.microsoft.com/office/drawing/2014/main" id="{D9FD4C3F-45B4-4663-919E-ED90E4BA1A08}"/>
              </a:ext>
            </a:extLst>
          </p:cNvPr>
          <p:cNvSpPr txBox="1">
            <a:spLocks/>
          </p:cNvSpPr>
          <p:nvPr/>
        </p:nvSpPr>
        <p:spPr>
          <a:xfrm>
            <a:off x="105877" y="102783"/>
            <a:ext cx="6702247" cy="551424"/>
          </a:xfrm>
          <a:prstGeom prst="rect">
            <a:avLst/>
          </a:prstGeom>
        </p:spPr>
        <p:txBody>
          <a:bodyPr lIns="91425" tIns="91425" rIns="91425" bIns="91425" anchor="t" anchorCtr="0">
            <a:normAutofit lnSpcReduction="10000"/>
          </a:bodyPr>
          <a:lstStyle>
            <a:lvl1pPr lvl="0" algn="l" defTabSz="815919" rtl="0" eaLnBrk="1" latinLnBrk="0" hangingPunct="1">
              <a:lnSpc>
                <a:spcPct val="90000"/>
              </a:lnSpc>
              <a:spcBef>
                <a:spcPts val="0"/>
              </a:spcBef>
              <a:buNone/>
              <a:defRPr sz="3926"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fr-FR" sz="2700" b="1" dirty="0">
                <a:solidFill>
                  <a:srgbClr val="42C1C6"/>
                </a:solidFill>
                <a:latin typeface="Century Gothic" panose="020B0502020202020204" pitchFamily="34" charset="0"/>
                <a:cs typeface="Arial" panose="020B0604020202020204" pitchFamily="34" charset="0"/>
              </a:rPr>
              <a:t>Notification file – possible types 2/2</a:t>
            </a:r>
            <a:endParaRPr lang="fr-FR" sz="2800" dirty="0"/>
          </a:p>
        </p:txBody>
      </p:sp>
    </p:spTree>
    <p:extLst>
      <p:ext uri="{BB962C8B-B14F-4D97-AF65-F5344CB8AC3E}">
        <p14:creationId xmlns:p14="http://schemas.microsoft.com/office/powerpoint/2010/main" val="9926594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269705" y="1443963"/>
            <a:ext cx="6853761" cy="1306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7" dirty="0">
                <a:solidFill>
                  <a:schemeClr val="bg2">
                    <a:lumMod val="75000"/>
                  </a:schemeClr>
                </a:solidFill>
              </a:rPr>
              <a:t>Appendices</a:t>
            </a:r>
            <a:endParaRPr lang="en-US" sz="3807" b="1" dirty="0">
              <a:solidFill>
                <a:schemeClr val="bg2">
                  <a:lumMod val="75000"/>
                </a:schemeClr>
              </a:solidFill>
            </a:endParaRPr>
          </a:p>
        </p:txBody>
      </p:sp>
    </p:spTree>
    <p:extLst>
      <p:ext uri="{BB962C8B-B14F-4D97-AF65-F5344CB8AC3E}">
        <p14:creationId xmlns:p14="http://schemas.microsoft.com/office/powerpoint/2010/main" val="8624715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F76457-CC76-4C1C-9619-6367CAD6D3BB}"/>
              </a:ext>
            </a:extLst>
          </p:cNvPr>
          <p:cNvSpPr/>
          <p:nvPr/>
        </p:nvSpPr>
        <p:spPr>
          <a:xfrm>
            <a:off x="64587" y="1229446"/>
            <a:ext cx="10749963" cy="3480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2303556" y="2316418"/>
            <a:ext cx="6853761" cy="1306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807" dirty="0" err="1">
                <a:solidFill>
                  <a:schemeClr val="bg2">
                    <a:lumMod val="75000"/>
                  </a:schemeClr>
                </a:solidFill>
              </a:rPr>
              <a:t>Miscellaneous</a:t>
            </a:r>
            <a:r>
              <a:rPr lang="fr-FR" sz="3807" dirty="0">
                <a:solidFill>
                  <a:schemeClr val="bg2">
                    <a:lumMod val="75000"/>
                  </a:schemeClr>
                </a:solidFill>
              </a:rPr>
              <a:t> questions</a:t>
            </a:r>
          </a:p>
        </p:txBody>
      </p:sp>
    </p:spTree>
    <p:extLst>
      <p:ext uri="{BB962C8B-B14F-4D97-AF65-F5344CB8AC3E}">
        <p14:creationId xmlns:p14="http://schemas.microsoft.com/office/powerpoint/2010/main" val="53283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83987" y="813972"/>
            <a:ext cx="10366314" cy="3416320"/>
          </a:xfrm>
          <a:prstGeom prst="rect">
            <a:avLst/>
          </a:prstGeom>
          <a:noFill/>
        </p:spPr>
        <p:txBody>
          <a:bodyPr wrap="square" rtlCol="0">
            <a:spAutoFit/>
          </a:bodyPr>
          <a:lstStyle/>
          <a:p>
            <a:r>
              <a:rPr lang="fr-FR" sz="1800" b="1" dirty="0"/>
              <a:t>Is data update </a:t>
            </a:r>
            <a:r>
              <a:rPr lang="fr-FR" sz="1800" b="1" dirty="0" err="1"/>
              <a:t>available</a:t>
            </a:r>
            <a:r>
              <a:rPr lang="fr-FR" sz="1800" b="1" dirty="0"/>
              <a:t> for all countries?</a:t>
            </a:r>
          </a:p>
          <a:p>
            <a:pPr marL="285750" indent="-285750">
              <a:buFont typeface="Symbol" panose="05050102010706020507" pitchFamily="18" charset="2"/>
              <a:buChar char="Þ"/>
            </a:pPr>
            <a:r>
              <a:rPr lang="fr-FR" sz="1800" dirty="0">
                <a:solidFill>
                  <a:schemeClr val="bg2">
                    <a:lumMod val="75000"/>
                  </a:schemeClr>
                </a:solidFill>
              </a:rPr>
              <a:t>Yes for all</a:t>
            </a:r>
          </a:p>
          <a:p>
            <a:pPr marL="342900" indent="-342900">
              <a:buFont typeface="Symbol" panose="05050102010706020507" pitchFamily="18" charset="2"/>
              <a:buChar char="Þ"/>
            </a:pPr>
            <a:endParaRPr lang="fr-FR" sz="1800" dirty="0"/>
          </a:p>
          <a:p>
            <a:r>
              <a:rPr lang="en-US" sz="1800" b="1" dirty="0"/>
              <a:t>Is it necessary to pay for a report again if we consult it again? </a:t>
            </a:r>
            <a:endParaRPr lang="fr-FR" sz="1800" b="1" dirty="0"/>
          </a:p>
          <a:p>
            <a:pPr marL="342900" indent="-342900">
              <a:buFont typeface="Symbol" panose="05050102010706020507" pitchFamily="18" charset="2"/>
              <a:buChar char="Þ"/>
            </a:pPr>
            <a:r>
              <a:rPr lang="en-US" sz="1800" dirty="0">
                <a:solidFill>
                  <a:schemeClr val="bg2">
                    <a:lumMod val="75000"/>
                  </a:schemeClr>
                </a:solidFill>
              </a:rPr>
              <a:t>Multiple consultation is based on the contractual year. A Duns consulted several times over the contractual year will only be charged once for that year. If a request is made for a new year then in that case there will be a new billing for that new year.</a:t>
            </a:r>
          </a:p>
          <a:p>
            <a:pPr marL="342900" indent="-342900">
              <a:buFont typeface="Symbol" panose="05050102010706020507" pitchFamily="18" charset="2"/>
              <a:buChar char="Þ"/>
            </a:pPr>
            <a:endParaRPr lang="fr-FR" sz="1800" dirty="0">
              <a:solidFill>
                <a:schemeClr val="bg2">
                  <a:lumMod val="75000"/>
                </a:schemeClr>
              </a:solidFill>
            </a:endParaRPr>
          </a:p>
          <a:p>
            <a:r>
              <a:rPr lang="en-US" sz="1800" b="1" dirty="0"/>
              <a:t>Limit on the number of DUNS for the test account ?</a:t>
            </a:r>
          </a:p>
          <a:p>
            <a:endParaRPr lang="fr-FR" sz="1800" b="1" dirty="0"/>
          </a:p>
          <a:p>
            <a:pPr marL="342900" indent="-342900">
              <a:buFont typeface="Symbol" panose="05050102010706020507" pitchFamily="18" charset="2"/>
              <a:buChar char="Þ"/>
            </a:pPr>
            <a:r>
              <a:rPr lang="en-US" sz="1800" dirty="0">
                <a:solidFill>
                  <a:schemeClr val="bg2">
                    <a:lumMod val="75000"/>
                  </a:schemeClr>
                </a:solidFill>
              </a:rPr>
              <a:t>The user provided for the tests is set for 300 DUNS. If an overrun is observed an invoicing can be made. This is why it is advisable to use PROD DUNS if tests with larger volumes have to be carried out.</a:t>
            </a:r>
            <a:endParaRPr lang="fr-FR" sz="1800" b="1" dirty="0"/>
          </a:p>
        </p:txBody>
      </p:sp>
    </p:spTree>
    <p:extLst>
      <p:ext uri="{BB962C8B-B14F-4D97-AF65-F5344CB8AC3E}">
        <p14:creationId xmlns:p14="http://schemas.microsoft.com/office/powerpoint/2010/main" val="40223706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numéro de diapositive 5"/>
          <p:cNvSpPr txBox="1">
            <a:spLocks/>
          </p:cNvSpPr>
          <p:nvPr/>
        </p:nvSpPr>
        <p:spPr>
          <a:xfrm>
            <a:off x="10389782" y="5843868"/>
            <a:ext cx="458965" cy="245063"/>
          </a:xfrm>
          <a:prstGeom prst="rect">
            <a:avLst/>
          </a:prstGeom>
        </p:spPr>
        <p:txBody>
          <a:bodyPr anchor="ctr"/>
          <a:lstStyle>
            <a:lvl1pPr algn="r">
              <a:defRPr sz="900" b="0">
                <a:solidFill>
                  <a:schemeClr val="tx1">
                    <a:tint val="75000"/>
                  </a:schemeClr>
                </a:solidFill>
                <a:latin typeface="Rockwell"/>
                <a:cs typeface="Rockwell"/>
              </a:defRPr>
            </a:lvl1pPr>
          </a:lstStyle>
          <a:p>
            <a:pPr>
              <a:defRPr/>
            </a:pPr>
            <a:fld id="{D6B660E0-B35C-4120-9C3C-03F4987C9C50}" type="slidenum">
              <a:rPr lang="fr-FR" sz="803">
                <a:solidFill>
                  <a:srgbClr val="FFFFFF"/>
                </a:solidFill>
                <a:latin typeface="Arial"/>
                <a:ea typeface="ＭＳ Ｐゴシック" pitchFamily="-65" charset="-128"/>
                <a:cs typeface="Arial"/>
              </a:rPr>
              <a:pPr>
                <a:defRPr/>
              </a:pPr>
              <a:t>5</a:t>
            </a:fld>
            <a:endParaRPr lang="fr-FR" sz="803" dirty="0">
              <a:solidFill>
                <a:srgbClr val="FFFFFF"/>
              </a:solidFill>
              <a:latin typeface="Arial"/>
              <a:ea typeface="ＭＳ Ｐゴシック" pitchFamily="-65" charset="-128"/>
              <a:cs typeface="Arial"/>
            </a:endParaRPr>
          </a:p>
        </p:txBody>
      </p:sp>
      <p:sp>
        <p:nvSpPr>
          <p:cNvPr id="20" name="ZoneTexte 19"/>
          <p:cNvSpPr txBox="1"/>
          <p:nvPr/>
        </p:nvSpPr>
        <p:spPr>
          <a:xfrm>
            <a:off x="214022" y="1394000"/>
            <a:ext cx="3671384" cy="3157390"/>
          </a:xfrm>
          <a:prstGeom prst="roundRect">
            <a:avLst>
              <a:gd name="adj" fmla="val 17052"/>
            </a:avLst>
          </a:prstGeom>
          <a:solidFill>
            <a:srgbClr val="42C1C6"/>
          </a:solidFill>
          <a:ln>
            <a:noFill/>
          </a:ln>
        </p:spPr>
        <p:txBody>
          <a:bodyPr wrap="square">
            <a:spAutoFit/>
          </a:bodyPr>
          <a:lstStyle/>
          <a:p>
            <a:pPr algn="ctr">
              <a:defRPr/>
            </a:pPr>
            <a:r>
              <a:rPr lang="fr-FR" altLang="fr-FR" sz="1274" b="1" kern="0" dirty="0">
                <a:solidFill>
                  <a:schemeClr val="bg1"/>
                </a:solidFill>
              </a:rPr>
              <a:t>The </a:t>
            </a:r>
            <a:r>
              <a:rPr lang="fr-FR" altLang="fr-FR" sz="1274" b="1" kern="0" dirty="0" err="1">
                <a:solidFill>
                  <a:schemeClr val="bg1"/>
                </a:solidFill>
              </a:rPr>
              <a:t>following</a:t>
            </a:r>
            <a:r>
              <a:rPr lang="fr-FR" altLang="fr-FR" sz="1274" b="1" kern="0" dirty="0">
                <a:solidFill>
                  <a:schemeClr val="bg1"/>
                </a:solidFill>
              </a:rPr>
              <a:t> are </a:t>
            </a:r>
            <a:r>
              <a:rPr lang="fr-FR" altLang="fr-FR" sz="1274" b="1" kern="0" dirty="0" err="1">
                <a:solidFill>
                  <a:schemeClr val="bg1"/>
                </a:solidFill>
              </a:rPr>
              <a:t>eligible</a:t>
            </a:r>
            <a:endParaRPr lang="fr-FR" altLang="fr-FR" sz="1071" b="1" kern="0" dirty="0">
              <a:solidFill>
                <a:schemeClr val="bg1"/>
              </a:solidFill>
            </a:endParaRPr>
          </a:p>
          <a:p>
            <a:pPr marL="254969" lvl="2" indent="-254969" algn="just">
              <a:lnSpc>
                <a:spcPct val="150000"/>
              </a:lnSpc>
              <a:buFont typeface="Courier New" panose="02070309020205020404" pitchFamily="49" charset="0"/>
              <a:buChar char="o"/>
            </a:pPr>
            <a:r>
              <a:rPr lang="en-US" altLang="fr-FR" sz="1249" dirty="0">
                <a:solidFill>
                  <a:schemeClr val="bg1"/>
                </a:solidFill>
                <a:cs typeface="Calibri Light" panose="020F0302020204030204" pitchFamily="34" charset="0"/>
              </a:rPr>
              <a:t>Any company with a legal category (SA, SARL, EURL, SAS, etc.)</a:t>
            </a:r>
          </a:p>
          <a:p>
            <a:pPr marL="254969" lvl="2" indent="-254969" algn="just">
              <a:lnSpc>
                <a:spcPct val="150000"/>
              </a:lnSpc>
              <a:buFont typeface="Courier New" panose="02070309020205020404" pitchFamily="49" charset="0"/>
              <a:buChar char="o"/>
            </a:pPr>
            <a:r>
              <a:rPr lang="en-US" altLang="fr-FR" sz="1249" dirty="0">
                <a:solidFill>
                  <a:schemeClr val="bg1"/>
                </a:solidFill>
                <a:cs typeface="Calibri Light" panose="020F0302020204030204" pitchFamily="34" charset="0"/>
              </a:rPr>
              <a:t>Secondary establishments, such as a branch</a:t>
            </a:r>
          </a:p>
          <a:p>
            <a:pPr marL="254969" lvl="2" indent="-254969" algn="just">
              <a:lnSpc>
                <a:spcPct val="150000"/>
              </a:lnSpc>
              <a:buFont typeface="Courier New" panose="02070309020205020404" pitchFamily="49" charset="0"/>
              <a:buChar char="o"/>
            </a:pPr>
            <a:r>
              <a:rPr lang="en-US" altLang="fr-FR" sz="1249" dirty="0">
                <a:solidFill>
                  <a:schemeClr val="bg1"/>
                </a:solidFill>
                <a:cs typeface="Calibri Light" panose="020F0302020204030204" pitchFamily="34" charset="0"/>
              </a:rPr>
              <a:t>The professions</a:t>
            </a:r>
          </a:p>
          <a:p>
            <a:pPr marL="254969" lvl="2" indent="-254969" algn="just">
              <a:lnSpc>
                <a:spcPct val="150000"/>
              </a:lnSpc>
              <a:buFont typeface="Courier New" panose="02070309020205020404" pitchFamily="49" charset="0"/>
              <a:buChar char="o"/>
            </a:pPr>
            <a:r>
              <a:rPr lang="en-US" altLang="fr-FR" sz="1249" dirty="0">
                <a:solidFill>
                  <a:schemeClr val="bg1"/>
                </a:solidFill>
                <a:cs typeface="Calibri Light" panose="020F0302020204030204" pitchFamily="34" charset="0"/>
              </a:rPr>
              <a:t>Any non-profit organization, such as an association</a:t>
            </a:r>
          </a:p>
          <a:p>
            <a:pPr marL="254969" lvl="2" indent="-254969" algn="just">
              <a:lnSpc>
                <a:spcPct val="150000"/>
              </a:lnSpc>
              <a:buFont typeface="Courier New" panose="02070309020205020404" pitchFamily="49" charset="0"/>
              <a:buChar char="o"/>
            </a:pPr>
            <a:r>
              <a:rPr lang="en-US" altLang="fr-FR" sz="1249" dirty="0">
                <a:solidFill>
                  <a:schemeClr val="bg1"/>
                </a:solidFill>
                <a:cs typeface="Calibri Light" panose="020F0302020204030204" pitchFamily="34" charset="0"/>
              </a:rPr>
              <a:t>Any public or governmental entity and their subdivisions</a:t>
            </a:r>
          </a:p>
          <a:p>
            <a:pPr marL="254969" lvl="2" indent="-254969" algn="just">
              <a:lnSpc>
                <a:spcPct val="150000"/>
              </a:lnSpc>
              <a:buFont typeface="Courier New" panose="02070309020205020404" pitchFamily="49" charset="0"/>
              <a:buChar char="o"/>
            </a:pPr>
            <a:r>
              <a:rPr lang="en-US" altLang="fr-FR" sz="1249" dirty="0">
                <a:solidFill>
                  <a:schemeClr val="bg1"/>
                </a:solidFill>
                <a:cs typeface="Calibri Light" panose="020F0302020204030204" pitchFamily="34" charset="0"/>
              </a:rPr>
              <a:t>P.O. Boxes</a:t>
            </a:r>
            <a:endParaRPr lang="en-US" sz="1249" kern="0" dirty="0">
              <a:solidFill>
                <a:schemeClr val="bg1"/>
              </a:solidFill>
            </a:endParaRPr>
          </a:p>
        </p:txBody>
      </p:sp>
      <p:sp>
        <p:nvSpPr>
          <p:cNvPr id="21" name="ZoneTexte 20"/>
          <p:cNvSpPr txBox="1"/>
          <p:nvPr/>
        </p:nvSpPr>
        <p:spPr>
          <a:xfrm>
            <a:off x="7032495" y="2092768"/>
            <a:ext cx="3671384" cy="1881296"/>
          </a:xfrm>
          <a:prstGeom prst="roundRect">
            <a:avLst>
              <a:gd name="adj" fmla="val 17052"/>
            </a:avLst>
          </a:prstGeom>
          <a:solidFill>
            <a:srgbClr val="42C1C6"/>
          </a:solidFill>
          <a:ln>
            <a:noFill/>
          </a:ln>
        </p:spPr>
        <p:txBody>
          <a:bodyPr wrap="square">
            <a:spAutoFit/>
          </a:bodyPr>
          <a:lstStyle/>
          <a:p>
            <a:pPr algn="ctr">
              <a:defRPr/>
            </a:pPr>
            <a:r>
              <a:rPr lang="en-US" altLang="fr-FR" sz="1274" b="1" kern="0" dirty="0">
                <a:solidFill>
                  <a:schemeClr val="bg1"/>
                </a:solidFill>
              </a:rPr>
              <a:t>The following are not eligible</a:t>
            </a:r>
            <a:endParaRPr lang="fr-FR" altLang="fr-FR" sz="1071" b="1" kern="0" dirty="0">
              <a:solidFill>
                <a:schemeClr val="bg1"/>
              </a:solidFill>
            </a:endParaRPr>
          </a:p>
          <a:p>
            <a:pPr marL="254969" lvl="2" indent="-254969" algn="just">
              <a:lnSpc>
                <a:spcPct val="150000"/>
              </a:lnSpc>
              <a:buFont typeface="Courier New" panose="02070309020205020404" pitchFamily="49" charset="0"/>
              <a:buChar char="o"/>
            </a:pPr>
            <a:r>
              <a:rPr lang="en-US" altLang="fr-FR" sz="1249" dirty="0">
                <a:solidFill>
                  <a:schemeClr val="bg1"/>
                </a:solidFill>
                <a:cs typeface="Calibri Light" panose="020F0302020204030204" pitchFamily="34" charset="0"/>
              </a:rPr>
              <a:t>Individuals not engaged in their own commercial activity</a:t>
            </a:r>
          </a:p>
          <a:p>
            <a:pPr marL="254969" lvl="2" indent="-254969" algn="just">
              <a:lnSpc>
                <a:spcPct val="150000"/>
              </a:lnSpc>
              <a:buFont typeface="Courier New" panose="02070309020205020404" pitchFamily="49" charset="0"/>
              <a:buChar char="o"/>
            </a:pPr>
            <a:r>
              <a:rPr lang="en-US" altLang="fr-FR" sz="1249" dirty="0">
                <a:solidFill>
                  <a:schemeClr val="bg1"/>
                </a:solidFill>
                <a:cs typeface="Calibri Light" panose="020F0302020204030204" pitchFamily="34" charset="0"/>
              </a:rPr>
              <a:t>Fixed assets that do not have the character of secondary establishments (construction sites, distributors, etc.)</a:t>
            </a:r>
            <a:endParaRPr lang="en-US" sz="1249" kern="0" dirty="0">
              <a:solidFill>
                <a:schemeClr val="bg1"/>
              </a:solidFill>
            </a:endParaRPr>
          </a:p>
        </p:txBody>
      </p:sp>
      <p:sp>
        <p:nvSpPr>
          <p:cNvPr id="18" name="ZoneTexte 9"/>
          <p:cNvSpPr txBox="1">
            <a:spLocks noChangeArrowheads="1"/>
          </p:cNvSpPr>
          <p:nvPr/>
        </p:nvSpPr>
        <p:spPr bwMode="auto">
          <a:xfrm>
            <a:off x="4013159" y="4994918"/>
            <a:ext cx="3019336" cy="476797"/>
          </a:xfrm>
          <a:prstGeom prst="rect">
            <a:avLst/>
          </a:prstGeom>
          <a:solidFill>
            <a:schemeClr val="accent2">
              <a:lumMod val="60000"/>
              <a:lumOff val="40000"/>
            </a:schemeClr>
          </a:solidFill>
          <a:ln>
            <a:headEnd/>
            <a:tailEnd/>
          </a:ln>
          <a:effectLst/>
        </p:spPr>
        <p:style>
          <a:lnRef idx="0">
            <a:schemeClr val="accent3"/>
          </a:lnRef>
          <a:fillRef idx="3">
            <a:schemeClr val="accent3"/>
          </a:fillRef>
          <a:effectRef idx="3">
            <a:schemeClr val="accent3"/>
          </a:effectRef>
          <a:fontRef idx="minor">
            <a:schemeClr val="lt1"/>
          </a:fontRef>
        </p:style>
        <p:txBody>
          <a:bodyPr wrap="square">
            <a:spAutoFit/>
          </a:bodyPr>
          <a:lstStyle/>
          <a:p>
            <a:pPr algn="ctr">
              <a:defRPr/>
            </a:pPr>
            <a:r>
              <a:rPr lang="en-US" sz="1249" b="1" kern="0" dirty="0">
                <a:solidFill>
                  <a:schemeClr val="tx1"/>
                </a:solidFill>
              </a:rPr>
              <a:t>In France, the attribution of a Duns is subject to the prior existence of a Siret!</a:t>
            </a:r>
            <a:endParaRPr lang="fr-FR" sz="1249" b="1" kern="0" dirty="0">
              <a:solidFill>
                <a:schemeClr val="tx1"/>
              </a:solidFill>
            </a:endParaRPr>
          </a:p>
        </p:txBody>
      </p:sp>
      <p:sp>
        <p:nvSpPr>
          <p:cNvPr id="23" name="Soleil 22"/>
          <p:cNvSpPr/>
          <p:nvPr/>
        </p:nvSpPr>
        <p:spPr>
          <a:xfrm>
            <a:off x="4013159" y="2029727"/>
            <a:ext cx="2891585" cy="2855361"/>
          </a:xfrm>
          <a:prstGeom prst="sun">
            <a:avLst>
              <a:gd name="adj" fmla="val 12500"/>
            </a:avLst>
          </a:prstGeom>
          <a:solidFill>
            <a:schemeClr val="bg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85" dirty="0"/>
              <a:t>Who can be granted a DUNS?</a:t>
            </a:r>
            <a:endParaRPr lang="fr-FR" altLang="fr-FR" sz="1785" dirty="0"/>
          </a:p>
        </p:txBody>
      </p:sp>
      <p:sp>
        <p:nvSpPr>
          <p:cNvPr id="10" name="Titre 2">
            <a:extLst>
              <a:ext uri="{FF2B5EF4-FFF2-40B4-BE49-F238E27FC236}">
                <a16:creationId xmlns:a16="http://schemas.microsoft.com/office/drawing/2014/main" id="{D890E599-D2FE-44C0-99FC-2077124FCFE1}"/>
              </a:ext>
            </a:extLst>
          </p:cNvPr>
          <p:cNvSpPr txBox="1">
            <a:spLocks/>
          </p:cNvSpPr>
          <p:nvPr/>
        </p:nvSpPr>
        <p:spPr>
          <a:xfrm>
            <a:off x="176028" y="286948"/>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807" b="1" dirty="0">
                <a:solidFill>
                  <a:schemeClr val="bg2">
                    <a:lumMod val="75000"/>
                  </a:schemeClr>
                </a:solidFill>
              </a:rPr>
              <a:t>The DUNS </a:t>
            </a:r>
            <a:r>
              <a:rPr lang="fr-FR" sz="3807" b="1" dirty="0" err="1">
                <a:solidFill>
                  <a:schemeClr val="bg2">
                    <a:lumMod val="75000"/>
                  </a:schemeClr>
                </a:solidFill>
              </a:rPr>
              <a:t>number</a:t>
            </a:r>
            <a:r>
              <a:rPr lang="fr-FR" sz="3807" b="1" dirty="0">
                <a:solidFill>
                  <a:schemeClr val="bg2">
                    <a:lumMod val="75000"/>
                  </a:schemeClr>
                </a:solidFill>
              </a:rPr>
              <a:t> - </a:t>
            </a:r>
            <a:r>
              <a:rPr lang="fr-FR" sz="3807" b="1" dirty="0" err="1">
                <a:solidFill>
                  <a:schemeClr val="bg2">
                    <a:lumMod val="75000"/>
                  </a:schemeClr>
                </a:solidFill>
              </a:rPr>
              <a:t>Eligibility</a:t>
            </a:r>
            <a:endParaRPr lang="fr-FR" sz="3807" b="1" dirty="0">
              <a:solidFill>
                <a:schemeClr val="bg2">
                  <a:lumMod val="75000"/>
                </a:schemeClr>
              </a:solidFill>
              <a:latin typeface="+mn-lt"/>
              <a:ea typeface="+mn-ea"/>
              <a:cs typeface="+mn-cs"/>
            </a:endParaRPr>
          </a:p>
        </p:txBody>
      </p:sp>
    </p:spTree>
    <p:extLst>
      <p:ext uri="{BB962C8B-B14F-4D97-AF65-F5344CB8AC3E}">
        <p14:creationId xmlns:p14="http://schemas.microsoft.com/office/powerpoint/2010/main" val="158706413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F76457-CC76-4C1C-9619-6367CAD6D3BB}"/>
              </a:ext>
            </a:extLst>
          </p:cNvPr>
          <p:cNvSpPr/>
          <p:nvPr/>
        </p:nvSpPr>
        <p:spPr>
          <a:xfrm>
            <a:off x="64587" y="1229446"/>
            <a:ext cx="10749963" cy="3480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21029307-02A6-46DC-8D85-9FC11BEB048D}"/>
              </a:ext>
            </a:extLst>
          </p:cNvPr>
          <p:cNvSpPr/>
          <p:nvPr/>
        </p:nvSpPr>
        <p:spPr>
          <a:xfrm>
            <a:off x="1945509" y="2150545"/>
            <a:ext cx="6853761" cy="1306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807" dirty="0">
                <a:solidFill>
                  <a:schemeClr val="bg2">
                    <a:lumMod val="75000"/>
                  </a:schemeClr>
                </a:solidFill>
              </a:rPr>
              <a:t>NOTIFICATION file structure in UPDATE mode</a:t>
            </a:r>
            <a:endParaRPr lang="fr-FR" sz="3807" b="1" dirty="0">
              <a:solidFill>
                <a:schemeClr val="bg2">
                  <a:lumMod val="75000"/>
                </a:schemeClr>
              </a:solidFill>
            </a:endParaRPr>
          </a:p>
        </p:txBody>
      </p:sp>
    </p:spTree>
    <p:extLst>
      <p:ext uri="{BB962C8B-B14F-4D97-AF65-F5344CB8AC3E}">
        <p14:creationId xmlns:p14="http://schemas.microsoft.com/office/powerpoint/2010/main" val="15353059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1E21778-4EAA-44B8-A2F8-E30275D8EC09}"/>
              </a:ext>
            </a:extLst>
          </p:cNvPr>
          <p:cNvSpPr>
            <a:spLocks noChangeArrowheads="1"/>
          </p:cNvSpPr>
          <p:nvPr/>
        </p:nvSpPr>
        <p:spPr bwMode="auto">
          <a:xfrm>
            <a:off x="173128" y="1141037"/>
            <a:ext cx="5825697" cy="102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791" tIns="54396" rIns="108791" bIns="54396" numCol="1" anchor="ctr" anchorCtr="0" compatLnSpc="1">
            <a:prstTxWarp prst="textNoShape">
              <a:avLst/>
            </a:prstTxWarp>
            <a:spAutoFit/>
          </a:bodyPr>
          <a:lstStyle/>
          <a:p>
            <a:pPr defTabSz="1087953" eaLnBrk="0" fontAlgn="base" hangingPunct="0">
              <a:spcBef>
                <a:spcPct val="0"/>
              </a:spcBef>
              <a:spcAft>
                <a:spcPct val="0"/>
              </a:spcAft>
            </a:pPr>
            <a:r>
              <a:rPr lang="fr-FR" altLang="fr-FR" sz="1190" dirty="0">
                <a:latin typeface="Arial Unicode MS"/>
              </a:rPr>
              <a:t>{ </a:t>
            </a:r>
          </a:p>
          <a:p>
            <a:pPr defTabSz="1087953" eaLnBrk="0" fontAlgn="base" hangingPunct="0">
              <a:spcBef>
                <a:spcPct val="0"/>
              </a:spcBef>
              <a:spcAft>
                <a:spcPct val="0"/>
              </a:spcAft>
            </a:pPr>
            <a:r>
              <a:rPr lang="fr-FR" altLang="fr-FR" sz="1190" dirty="0">
                <a:latin typeface="Arial Unicode MS"/>
              </a:rPr>
              <a:t>"</a:t>
            </a:r>
            <a:r>
              <a:rPr lang="fr-FR" altLang="fr-FR" sz="1190" dirty="0" err="1">
                <a:latin typeface="Arial Unicode MS"/>
              </a:rPr>
              <a:t>element</a:t>
            </a:r>
            <a:r>
              <a:rPr lang="fr-FR" altLang="fr-FR" sz="1190" dirty="0">
                <a:latin typeface="Arial Unicode MS"/>
              </a:rPr>
              <a:t>":"</a:t>
            </a:r>
            <a:r>
              <a:rPr lang="fr-FR" altLang="fr-FR" sz="1190" dirty="0" err="1">
                <a:latin typeface="Arial Unicode MS"/>
              </a:rPr>
              <a:t>organization.registeredAddress.streetName</a:t>
            </a:r>
            <a:r>
              <a:rPr lang="fr-FR" altLang="fr-FR" sz="1190" dirty="0">
                <a:latin typeface="Arial Unicode MS"/>
              </a:rPr>
              <a:t>", </a:t>
            </a:r>
          </a:p>
          <a:p>
            <a:pPr defTabSz="1087953" eaLnBrk="0" fontAlgn="base" hangingPunct="0">
              <a:spcBef>
                <a:spcPct val="0"/>
              </a:spcBef>
              <a:spcAft>
                <a:spcPct val="0"/>
              </a:spcAft>
            </a:pPr>
            <a:r>
              <a:rPr lang="fr-FR" altLang="fr-FR" sz="1190" dirty="0">
                <a:solidFill>
                  <a:srgbClr val="FF0000"/>
                </a:solidFill>
                <a:latin typeface="Arial Unicode MS"/>
              </a:rPr>
              <a:t>"</a:t>
            </a:r>
            <a:r>
              <a:rPr lang="fr-FR" altLang="fr-FR" sz="1190" dirty="0" err="1">
                <a:solidFill>
                  <a:srgbClr val="FF0000"/>
                </a:solidFill>
                <a:latin typeface="Arial Unicode MS"/>
              </a:rPr>
              <a:t>previous</a:t>
            </a:r>
            <a:r>
              <a:rPr lang="fr-FR" altLang="fr-FR" sz="1190" dirty="0">
                <a:solidFill>
                  <a:srgbClr val="FF0000"/>
                </a:solidFill>
                <a:latin typeface="Arial Unicode MS"/>
              </a:rPr>
              <a:t>":"BUILDING 4, HATTERS LANE, CROXLEY GREENBUSINESS PARK", </a:t>
            </a:r>
          </a:p>
          <a:p>
            <a:pPr defTabSz="1087953" eaLnBrk="0" fontAlgn="base" hangingPunct="0">
              <a:spcBef>
                <a:spcPct val="0"/>
              </a:spcBef>
              <a:spcAft>
                <a:spcPct val="0"/>
              </a:spcAft>
            </a:pPr>
            <a:r>
              <a:rPr lang="fr-FR" altLang="fr-FR" sz="1190" dirty="0">
                <a:solidFill>
                  <a:srgbClr val="00B050"/>
                </a:solidFill>
                <a:latin typeface="Arial Unicode MS"/>
              </a:rPr>
              <a:t>"</a:t>
            </a:r>
            <a:r>
              <a:rPr lang="fr-FR" altLang="fr-FR" sz="1190" dirty="0" err="1">
                <a:solidFill>
                  <a:srgbClr val="00B050"/>
                </a:solidFill>
                <a:latin typeface="Arial Unicode MS"/>
              </a:rPr>
              <a:t>current</a:t>
            </a:r>
            <a:r>
              <a:rPr lang="fr-FR" altLang="fr-FR" sz="1190" dirty="0">
                <a:solidFill>
                  <a:srgbClr val="00B050"/>
                </a:solidFill>
                <a:latin typeface="Arial Unicode MS"/>
              </a:rPr>
              <a:t>":"BUILDING 4, HATTERS LANE", </a:t>
            </a:r>
          </a:p>
          <a:p>
            <a:pPr defTabSz="1087953" eaLnBrk="0" fontAlgn="base" hangingPunct="0">
              <a:spcBef>
                <a:spcPct val="0"/>
              </a:spcBef>
              <a:spcAft>
                <a:spcPct val="0"/>
              </a:spcAft>
            </a:pPr>
            <a:r>
              <a:rPr lang="fr-FR" altLang="fr-FR" sz="1190" dirty="0">
                <a:latin typeface="Arial Unicode MS"/>
              </a:rPr>
              <a:t>} </a:t>
            </a:r>
            <a:endParaRPr lang="fr-FR" altLang="fr-FR" sz="2142" dirty="0">
              <a:latin typeface="Arial" panose="020B0604020202020204" pitchFamily="34" charset="0"/>
            </a:endParaRPr>
          </a:p>
        </p:txBody>
      </p:sp>
      <p:sp>
        <p:nvSpPr>
          <p:cNvPr id="6" name="Rectangle 5">
            <a:extLst>
              <a:ext uri="{FF2B5EF4-FFF2-40B4-BE49-F238E27FC236}">
                <a16:creationId xmlns:a16="http://schemas.microsoft.com/office/drawing/2014/main" id="{68DEBE1D-1CA2-4F97-8019-A8D714DD06D9}"/>
              </a:ext>
            </a:extLst>
          </p:cNvPr>
          <p:cNvSpPr/>
          <p:nvPr/>
        </p:nvSpPr>
        <p:spPr>
          <a:xfrm>
            <a:off x="173128" y="460654"/>
            <a:ext cx="5439569" cy="615297"/>
          </a:xfrm>
          <a:prstGeom prst="rect">
            <a:avLst/>
          </a:prstGeom>
        </p:spPr>
        <p:txBody>
          <a:bodyPr>
            <a:spAutoFit/>
          </a:bodyPr>
          <a:lstStyle/>
          <a:p>
            <a:br>
              <a:rPr lang="fr-FR" sz="1699" dirty="0"/>
            </a:br>
            <a:r>
              <a:rPr lang="fr-FR" sz="1699" u="sng" dirty="0" err="1">
                <a:latin typeface="Arial Unicode MS"/>
              </a:rPr>
              <a:t>Element</a:t>
            </a:r>
            <a:r>
              <a:rPr lang="fr-FR" sz="1699" u="sng" dirty="0">
                <a:latin typeface="Arial Unicode MS"/>
              </a:rPr>
              <a:t> modification</a:t>
            </a:r>
            <a:endParaRPr lang="fr-FR" sz="1699" u="sng" dirty="0"/>
          </a:p>
        </p:txBody>
      </p:sp>
      <p:sp>
        <p:nvSpPr>
          <p:cNvPr id="7" name="Rectangle 3">
            <a:extLst>
              <a:ext uri="{FF2B5EF4-FFF2-40B4-BE49-F238E27FC236}">
                <a16:creationId xmlns:a16="http://schemas.microsoft.com/office/drawing/2014/main" id="{EB0DAE54-C7C5-491F-9F50-7810C384728A}"/>
              </a:ext>
            </a:extLst>
          </p:cNvPr>
          <p:cNvSpPr>
            <a:spLocks noChangeArrowheads="1"/>
          </p:cNvSpPr>
          <p:nvPr/>
        </p:nvSpPr>
        <p:spPr bwMode="auto">
          <a:xfrm>
            <a:off x="173129" y="2430527"/>
            <a:ext cx="10492434" cy="303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791" tIns="54396" rIns="108791" bIns="54396" numCol="1" anchor="ctr" anchorCtr="0" compatLnSpc="1">
            <a:prstTxWarp prst="textNoShape">
              <a:avLst/>
            </a:prstTxWarp>
            <a:spAutoFit/>
          </a:bodyPr>
          <a:lstStyle/>
          <a:p>
            <a:pPr defTabSz="1087953" eaLnBrk="0" fontAlgn="base" hangingPunct="0">
              <a:spcBef>
                <a:spcPct val="0"/>
              </a:spcBef>
              <a:spcAft>
                <a:spcPct val="0"/>
              </a:spcAft>
            </a:pPr>
            <a:r>
              <a:rPr lang="fr-FR" altLang="fr-FR" sz="1190" dirty="0">
                <a:latin typeface="Arial Unicode MS"/>
              </a:rPr>
              <a:t>{ </a:t>
            </a:r>
          </a:p>
          <a:p>
            <a:pPr defTabSz="1087953" eaLnBrk="0" fontAlgn="base" hangingPunct="0">
              <a:spcBef>
                <a:spcPct val="0"/>
              </a:spcBef>
              <a:spcAft>
                <a:spcPct val="0"/>
              </a:spcAft>
            </a:pPr>
            <a:r>
              <a:rPr lang="fr-FR" altLang="fr-FR" sz="1190" dirty="0">
                <a:latin typeface="Arial Unicode MS"/>
              </a:rPr>
              <a:t>"</a:t>
            </a:r>
            <a:r>
              <a:rPr lang="fr-FR" altLang="fr-FR" sz="1190" dirty="0" err="1">
                <a:latin typeface="Arial Unicode MS"/>
              </a:rPr>
              <a:t>element</a:t>
            </a:r>
            <a:r>
              <a:rPr lang="fr-FR" altLang="fr-FR" sz="1190" dirty="0">
                <a:latin typeface="Arial Unicode MS"/>
              </a:rPr>
              <a:t>": "</a:t>
            </a:r>
            <a:r>
              <a:rPr lang="fr-FR" altLang="fr-FR" sz="1190" dirty="0" err="1">
                <a:latin typeface="Arial Unicode MS"/>
              </a:rPr>
              <a:t>organization.industryCodes</a:t>
            </a:r>
            <a:r>
              <a:rPr lang="fr-FR" altLang="fr-FR" sz="1190" dirty="0">
                <a:latin typeface="Arial Unicode MS"/>
              </a:rPr>
              <a:t>", </a:t>
            </a:r>
          </a:p>
          <a:p>
            <a:pPr defTabSz="1087953" eaLnBrk="0" fontAlgn="base" hangingPunct="0">
              <a:spcBef>
                <a:spcPct val="0"/>
              </a:spcBef>
              <a:spcAft>
                <a:spcPct val="0"/>
              </a:spcAft>
            </a:pPr>
            <a:r>
              <a:rPr lang="fr-FR" altLang="fr-FR" sz="1190" dirty="0">
                <a:solidFill>
                  <a:srgbClr val="FF0000"/>
                </a:solidFill>
                <a:latin typeface="Arial Unicode MS"/>
              </a:rPr>
              <a:t>"</a:t>
            </a:r>
            <a:r>
              <a:rPr lang="fr-FR" altLang="fr-FR" sz="1190" b="1" dirty="0" err="1">
                <a:solidFill>
                  <a:srgbClr val="FF0000"/>
                </a:solidFill>
                <a:latin typeface="Arial Unicode MS"/>
              </a:rPr>
              <a:t>previous</a:t>
            </a:r>
            <a:r>
              <a:rPr lang="fr-FR" altLang="fr-FR" sz="1190" dirty="0">
                <a:solidFill>
                  <a:srgbClr val="FF0000"/>
                </a:solidFill>
                <a:latin typeface="Arial Unicode MS"/>
              </a:rPr>
              <a:t>": </a:t>
            </a:r>
            <a:r>
              <a:rPr lang="fr-FR" altLang="fr-FR" sz="1190" b="1" dirty="0">
                <a:solidFill>
                  <a:srgbClr val="FF0000"/>
                </a:solidFill>
                <a:latin typeface="Arial Unicode MS"/>
              </a:rPr>
              <a:t>[</a:t>
            </a:r>
            <a:r>
              <a:rPr lang="fr-FR" altLang="fr-FR" sz="1190" dirty="0">
                <a:solidFill>
                  <a:srgbClr val="FF0000"/>
                </a:solidFill>
                <a:latin typeface="Arial Unicode MS"/>
              </a:rPr>
              <a:t> </a:t>
            </a:r>
          </a:p>
          <a:p>
            <a:pPr defTabSz="1087953" eaLnBrk="0" fontAlgn="base" hangingPunct="0">
              <a:spcBef>
                <a:spcPct val="0"/>
              </a:spcBef>
              <a:spcAft>
                <a:spcPct val="0"/>
              </a:spcAft>
            </a:pPr>
            <a:r>
              <a:rPr lang="fr-FR" altLang="fr-FR" sz="1190" dirty="0">
                <a:solidFill>
                  <a:srgbClr val="FF0000"/>
                </a:solidFill>
                <a:latin typeface="Arial Unicode MS"/>
              </a:rPr>
              <a:t>{ "</a:t>
            </a:r>
            <a:r>
              <a:rPr lang="fr-FR" altLang="fr-FR" sz="1190" dirty="0" err="1">
                <a:solidFill>
                  <a:srgbClr val="FF0000"/>
                </a:solidFill>
                <a:latin typeface="Arial Unicode MS"/>
              </a:rPr>
              <a:t>typeDescription</a:t>
            </a:r>
            <a:r>
              <a:rPr lang="fr-FR" altLang="fr-FR" sz="1190" dirty="0">
                <a:solidFill>
                  <a:srgbClr val="FF0000"/>
                </a:solidFill>
                <a:latin typeface="Arial Unicode MS"/>
              </a:rPr>
              <a:t>": "North American </a:t>
            </a:r>
            <a:r>
              <a:rPr lang="fr-FR" altLang="fr-FR" sz="1190" dirty="0" err="1">
                <a:solidFill>
                  <a:srgbClr val="FF0000"/>
                </a:solidFill>
                <a:latin typeface="Arial Unicode MS"/>
              </a:rPr>
              <a:t>Industry</a:t>
            </a:r>
            <a:r>
              <a:rPr lang="fr-FR" altLang="fr-FR" sz="1190" dirty="0">
                <a:solidFill>
                  <a:srgbClr val="FF0000"/>
                </a:solidFill>
                <a:latin typeface="Arial Unicode MS"/>
              </a:rPr>
              <a:t> Classification System 2012", "description": "</a:t>
            </a:r>
            <a:r>
              <a:rPr lang="fr-FR" altLang="fr-FR" sz="1190" dirty="0" err="1">
                <a:solidFill>
                  <a:srgbClr val="FF0000"/>
                </a:solidFill>
                <a:latin typeface="Arial Unicode MS"/>
              </a:rPr>
              <a:t>Unclassified</a:t>
            </a:r>
            <a:r>
              <a:rPr lang="fr-FR" altLang="fr-FR" sz="1190" dirty="0">
                <a:solidFill>
                  <a:srgbClr val="FF0000"/>
                </a:solidFill>
                <a:latin typeface="Arial Unicode MS"/>
              </a:rPr>
              <a:t> Establishments", "</a:t>
            </a:r>
            <a:r>
              <a:rPr lang="fr-FR" altLang="fr-FR" sz="1190" dirty="0" err="1">
                <a:solidFill>
                  <a:srgbClr val="FF0000"/>
                </a:solidFill>
                <a:latin typeface="Arial Unicode MS"/>
              </a:rPr>
              <a:t>priority</a:t>
            </a:r>
            <a:r>
              <a:rPr lang="fr-FR" altLang="fr-FR" sz="1190" dirty="0">
                <a:solidFill>
                  <a:srgbClr val="FF0000"/>
                </a:solidFill>
                <a:latin typeface="Arial Unicode MS"/>
              </a:rPr>
              <a:t>": 1, "code": "999990", "</a:t>
            </a:r>
            <a:r>
              <a:rPr lang="fr-FR" altLang="fr-FR" sz="1190" dirty="0" err="1">
                <a:solidFill>
                  <a:srgbClr val="FF0000"/>
                </a:solidFill>
                <a:latin typeface="Arial Unicode MS"/>
              </a:rPr>
              <a:t>typeDnBCode</a:t>
            </a:r>
            <a:r>
              <a:rPr lang="fr-FR" altLang="fr-FR" sz="1190" dirty="0">
                <a:solidFill>
                  <a:srgbClr val="FF0000"/>
                </a:solidFill>
                <a:latin typeface="Arial Unicode MS"/>
              </a:rPr>
              <a:t>": 24664 }, </a:t>
            </a:r>
          </a:p>
          <a:p>
            <a:pPr defTabSz="1087953" eaLnBrk="0" fontAlgn="base" hangingPunct="0">
              <a:spcBef>
                <a:spcPct val="0"/>
              </a:spcBef>
              <a:spcAft>
                <a:spcPct val="0"/>
              </a:spcAft>
            </a:pPr>
            <a:r>
              <a:rPr lang="fr-FR" altLang="fr-FR" sz="1190" dirty="0">
                <a:solidFill>
                  <a:srgbClr val="FF0000"/>
                </a:solidFill>
                <a:latin typeface="Arial Unicode MS"/>
              </a:rPr>
              <a:t>{ "</a:t>
            </a:r>
            <a:r>
              <a:rPr lang="fr-FR" altLang="fr-FR" sz="1190" dirty="0" err="1">
                <a:solidFill>
                  <a:srgbClr val="FF0000"/>
                </a:solidFill>
                <a:latin typeface="Arial Unicode MS"/>
              </a:rPr>
              <a:t>typeDescription</a:t>
            </a:r>
            <a:r>
              <a:rPr lang="fr-FR" altLang="fr-FR" sz="1190" dirty="0">
                <a:solidFill>
                  <a:srgbClr val="FF0000"/>
                </a:solidFill>
                <a:latin typeface="Arial Unicode MS"/>
              </a:rPr>
              <a:t>": "D&amp;B </a:t>
            </a:r>
            <a:r>
              <a:rPr lang="fr-FR" altLang="fr-FR" sz="1190" dirty="0" err="1">
                <a:solidFill>
                  <a:srgbClr val="FF0000"/>
                </a:solidFill>
                <a:latin typeface="Arial Unicode MS"/>
              </a:rPr>
              <a:t>Hoovers</a:t>
            </a:r>
            <a:r>
              <a:rPr lang="fr-FR" altLang="fr-FR" sz="1190" dirty="0">
                <a:solidFill>
                  <a:srgbClr val="FF0000"/>
                </a:solidFill>
                <a:latin typeface="Arial Unicode MS"/>
              </a:rPr>
              <a:t> </a:t>
            </a:r>
            <a:r>
              <a:rPr lang="fr-FR" altLang="fr-FR" sz="1190" dirty="0" err="1">
                <a:solidFill>
                  <a:srgbClr val="FF0000"/>
                </a:solidFill>
                <a:latin typeface="Arial Unicode MS"/>
              </a:rPr>
              <a:t>Industry</a:t>
            </a:r>
            <a:r>
              <a:rPr lang="fr-FR" altLang="fr-FR" sz="1190" dirty="0">
                <a:solidFill>
                  <a:srgbClr val="FF0000"/>
                </a:solidFill>
                <a:latin typeface="Arial Unicode MS"/>
              </a:rPr>
              <a:t> Code", "description": "</a:t>
            </a:r>
            <a:r>
              <a:rPr lang="fr-FR" altLang="fr-FR" sz="1190" dirty="0" err="1">
                <a:solidFill>
                  <a:srgbClr val="FF0000"/>
                </a:solidFill>
                <a:latin typeface="Arial Unicode MS"/>
              </a:rPr>
              <a:t>Nonclassifiable</a:t>
            </a:r>
            <a:r>
              <a:rPr lang="fr-FR" altLang="fr-FR" sz="1190" dirty="0">
                <a:solidFill>
                  <a:srgbClr val="FF0000"/>
                </a:solidFill>
                <a:latin typeface="Arial Unicode MS"/>
              </a:rPr>
              <a:t> establishments", "</a:t>
            </a:r>
            <a:r>
              <a:rPr lang="fr-FR" altLang="fr-FR" sz="1190" dirty="0" err="1">
                <a:solidFill>
                  <a:srgbClr val="FF0000"/>
                </a:solidFill>
                <a:latin typeface="Arial Unicode MS"/>
              </a:rPr>
              <a:t>priority</a:t>
            </a:r>
            <a:r>
              <a:rPr lang="fr-FR" altLang="fr-FR" sz="1190" dirty="0">
                <a:solidFill>
                  <a:srgbClr val="FF0000"/>
                </a:solidFill>
                <a:latin typeface="Arial Unicode MS"/>
              </a:rPr>
              <a:t>": 1, "code": "2058", "</a:t>
            </a:r>
            <a:r>
              <a:rPr lang="fr-FR" altLang="fr-FR" sz="1190" dirty="0" err="1">
                <a:solidFill>
                  <a:srgbClr val="FF0000"/>
                </a:solidFill>
                <a:latin typeface="Arial Unicode MS"/>
              </a:rPr>
              <a:t>typeDnBCode</a:t>
            </a:r>
            <a:r>
              <a:rPr lang="fr-FR" altLang="fr-FR" sz="1190" dirty="0">
                <a:solidFill>
                  <a:srgbClr val="FF0000"/>
                </a:solidFill>
                <a:latin typeface="Arial Unicode MS"/>
              </a:rPr>
              <a:t>": 25838 }</a:t>
            </a:r>
          </a:p>
          <a:p>
            <a:pPr defTabSz="1087953" eaLnBrk="0" fontAlgn="base" hangingPunct="0">
              <a:spcBef>
                <a:spcPct val="0"/>
              </a:spcBef>
              <a:spcAft>
                <a:spcPct val="0"/>
              </a:spcAft>
            </a:pPr>
            <a:r>
              <a:rPr lang="fr-FR" altLang="fr-FR" sz="1190" b="1" dirty="0">
                <a:solidFill>
                  <a:srgbClr val="FF0000"/>
                </a:solidFill>
                <a:latin typeface="Arial Unicode MS"/>
              </a:rPr>
              <a:t>]</a:t>
            </a:r>
          </a:p>
          <a:p>
            <a:pPr lvl="0" eaLnBrk="0" fontAlgn="base" hangingPunct="0">
              <a:spcBef>
                <a:spcPct val="0"/>
              </a:spcBef>
              <a:spcAft>
                <a:spcPct val="0"/>
              </a:spcAft>
            </a:pPr>
            <a:r>
              <a:rPr lang="en-US" altLang="fr-FR" sz="1190" dirty="0">
                <a:solidFill>
                  <a:srgbClr val="00B050"/>
                </a:solidFill>
                <a:latin typeface="Arial" panose="020B0604020202020204" pitchFamily="34" charset="0"/>
              </a:rPr>
              <a:t>"</a:t>
            </a:r>
            <a:r>
              <a:rPr lang="en-US" altLang="fr-FR" sz="1190" b="1" dirty="0">
                <a:solidFill>
                  <a:srgbClr val="00B050"/>
                </a:solidFill>
                <a:latin typeface="Arial" panose="020B0604020202020204" pitchFamily="34" charset="0"/>
              </a:rPr>
              <a:t>current</a:t>
            </a:r>
            <a:r>
              <a:rPr lang="en-US" altLang="fr-FR" sz="1190" dirty="0">
                <a:solidFill>
                  <a:srgbClr val="00B050"/>
                </a:solidFill>
                <a:latin typeface="Arial" panose="020B0604020202020204" pitchFamily="34" charset="0"/>
              </a:rPr>
              <a:t>": [          </a:t>
            </a:r>
          </a:p>
          <a:p>
            <a:pPr lvl="0" eaLnBrk="0" fontAlgn="base" hangingPunct="0">
              <a:spcBef>
                <a:spcPct val="0"/>
              </a:spcBef>
              <a:spcAft>
                <a:spcPct val="0"/>
              </a:spcAft>
            </a:pPr>
            <a:r>
              <a:rPr lang="en-US" altLang="fr-FR" sz="1190" dirty="0">
                <a:solidFill>
                  <a:srgbClr val="00B050"/>
                </a:solidFill>
                <a:latin typeface="Arial" panose="020B0604020202020204" pitchFamily="34" charset="0"/>
              </a:rPr>
              <a:t>     {</a:t>
            </a:r>
          </a:p>
          <a:p>
            <a:pPr lvl="0" eaLnBrk="0" fontAlgn="base" hangingPunct="0">
              <a:spcBef>
                <a:spcPct val="0"/>
              </a:spcBef>
              <a:spcAft>
                <a:spcPct val="0"/>
              </a:spcAft>
            </a:pPr>
            <a:r>
              <a:rPr lang="en-US" altLang="fr-FR" sz="1190" dirty="0">
                <a:solidFill>
                  <a:srgbClr val="00B050"/>
                </a:solidFill>
                <a:latin typeface="Arial" panose="020B0604020202020204" pitchFamily="34" charset="0"/>
              </a:rPr>
              <a:t>      "code": "238210", </a:t>
            </a:r>
          </a:p>
          <a:p>
            <a:pPr lvl="0" eaLnBrk="0" fontAlgn="base" hangingPunct="0">
              <a:spcBef>
                <a:spcPct val="0"/>
              </a:spcBef>
              <a:spcAft>
                <a:spcPct val="0"/>
              </a:spcAft>
            </a:pPr>
            <a:r>
              <a:rPr lang="en-US" altLang="fr-FR" sz="1190" dirty="0">
                <a:solidFill>
                  <a:srgbClr val="00B050"/>
                </a:solidFill>
                <a:latin typeface="Arial" panose="020B0604020202020204" pitchFamily="34" charset="0"/>
              </a:rPr>
              <a:t>      "description": "Electrical Contractors",</a:t>
            </a:r>
          </a:p>
          <a:p>
            <a:pPr lvl="0" eaLnBrk="0" fontAlgn="base" hangingPunct="0">
              <a:spcBef>
                <a:spcPct val="0"/>
              </a:spcBef>
              <a:spcAft>
                <a:spcPct val="0"/>
              </a:spcAft>
            </a:pPr>
            <a:r>
              <a:rPr lang="en-US" altLang="fr-FR" sz="1190" dirty="0">
                <a:solidFill>
                  <a:srgbClr val="00B050"/>
                </a:solidFill>
                <a:latin typeface="Arial" panose="020B0604020202020204" pitchFamily="34" charset="0"/>
              </a:rPr>
              <a:t>      "</a:t>
            </a:r>
            <a:r>
              <a:rPr lang="en-US" altLang="fr-FR" sz="1190" dirty="0" err="1">
                <a:solidFill>
                  <a:srgbClr val="00B050"/>
                </a:solidFill>
                <a:latin typeface="Arial" panose="020B0604020202020204" pitchFamily="34" charset="0"/>
              </a:rPr>
              <a:t>typeDescription</a:t>
            </a:r>
            <a:r>
              <a:rPr lang="en-US" altLang="fr-FR" sz="1190" dirty="0">
                <a:solidFill>
                  <a:srgbClr val="00B050"/>
                </a:solidFill>
                <a:latin typeface="Arial" panose="020B0604020202020204" pitchFamily="34" charset="0"/>
              </a:rPr>
              <a:t>": "North American Industry Classification System 2012",</a:t>
            </a:r>
          </a:p>
          <a:p>
            <a:pPr lvl="0" eaLnBrk="0" fontAlgn="base" hangingPunct="0">
              <a:spcBef>
                <a:spcPct val="0"/>
              </a:spcBef>
              <a:spcAft>
                <a:spcPct val="0"/>
              </a:spcAft>
            </a:pPr>
            <a:r>
              <a:rPr lang="en-US" altLang="fr-FR" sz="1190" dirty="0">
                <a:solidFill>
                  <a:srgbClr val="00B050"/>
                </a:solidFill>
                <a:latin typeface="Arial" panose="020B0604020202020204" pitchFamily="34" charset="0"/>
              </a:rPr>
              <a:t>      "</a:t>
            </a:r>
            <a:r>
              <a:rPr lang="en-US" altLang="fr-FR" sz="1190" dirty="0" err="1">
                <a:solidFill>
                  <a:srgbClr val="00B050"/>
                </a:solidFill>
                <a:latin typeface="Arial" panose="020B0604020202020204" pitchFamily="34" charset="0"/>
              </a:rPr>
              <a:t>typeDnBCode</a:t>
            </a:r>
            <a:r>
              <a:rPr lang="en-US" altLang="fr-FR" sz="1190" dirty="0">
                <a:solidFill>
                  <a:srgbClr val="00B050"/>
                </a:solidFill>
                <a:latin typeface="Arial" panose="020B0604020202020204" pitchFamily="34" charset="0"/>
              </a:rPr>
              <a:t>": 24664,</a:t>
            </a:r>
          </a:p>
          <a:p>
            <a:pPr lvl="0" eaLnBrk="0" fontAlgn="base" hangingPunct="0">
              <a:spcBef>
                <a:spcPct val="0"/>
              </a:spcBef>
              <a:spcAft>
                <a:spcPct val="0"/>
              </a:spcAft>
            </a:pPr>
            <a:r>
              <a:rPr lang="en-US" altLang="fr-FR" sz="1190" dirty="0">
                <a:solidFill>
                  <a:srgbClr val="00B050"/>
                </a:solidFill>
                <a:latin typeface="Arial" panose="020B0604020202020204" pitchFamily="34" charset="0"/>
              </a:rPr>
              <a:t>      "priority": 1</a:t>
            </a:r>
          </a:p>
          <a:p>
            <a:pPr lvl="0" eaLnBrk="0" fontAlgn="base" hangingPunct="0">
              <a:spcBef>
                <a:spcPct val="0"/>
              </a:spcBef>
              <a:spcAft>
                <a:spcPct val="0"/>
              </a:spcAft>
            </a:pPr>
            <a:r>
              <a:rPr lang="en-US" altLang="fr-FR" sz="1190" dirty="0">
                <a:solidFill>
                  <a:srgbClr val="00B050"/>
                </a:solidFill>
                <a:latin typeface="Arial" panose="020B0604020202020204" pitchFamily="34" charset="0"/>
              </a:rPr>
              <a:t>     }</a:t>
            </a:r>
          </a:p>
          <a:p>
            <a:pPr lvl="0" eaLnBrk="0" fontAlgn="base" hangingPunct="0">
              <a:spcBef>
                <a:spcPct val="0"/>
              </a:spcBef>
              <a:spcAft>
                <a:spcPct val="0"/>
              </a:spcAft>
            </a:pPr>
            <a:r>
              <a:rPr lang="en-US" altLang="fr-FR" sz="1190" dirty="0">
                <a:solidFill>
                  <a:srgbClr val="00B050"/>
                </a:solidFill>
                <a:latin typeface="Arial" panose="020B0604020202020204" pitchFamily="34" charset="0"/>
              </a:rPr>
              <a:t>]</a:t>
            </a:r>
            <a:endParaRPr lang="fr-FR" altLang="fr-FR" sz="1190" dirty="0">
              <a:solidFill>
                <a:srgbClr val="00B050"/>
              </a:solidFill>
              <a:latin typeface="Arial" panose="020B0604020202020204" pitchFamily="34" charset="0"/>
            </a:endParaRPr>
          </a:p>
        </p:txBody>
      </p:sp>
      <p:sp>
        <p:nvSpPr>
          <p:cNvPr id="8" name="Rectangle 7">
            <a:extLst>
              <a:ext uri="{FF2B5EF4-FFF2-40B4-BE49-F238E27FC236}">
                <a16:creationId xmlns:a16="http://schemas.microsoft.com/office/drawing/2014/main" id="{675B8BD5-4C83-495F-9F3E-CCF6754B701B}"/>
              </a:ext>
            </a:extLst>
          </p:cNvPr>
          <p:cNvSpPr/>
          <p:nvPr/>
        </p:nvSpPr>
        <p:spPr>
          <a:xfrm>
            <a:off x="173128" y="1902416"/>
            <a:ext cx="5439569" cy="615297"/>
          </a:xfrm>
          <a:prstGeom prst="rect">
            <a:avLst/>
          </a:prstGeom>
        </p:spPr>
        <p:txBody>
          <a:bodyPr>
            <a:spAutoFit/>
          </a:bodyPr>
          <a:lstStyle/>
          <a:p>
            <a:br>
              <a:rPr lang="fr-FR" sz="1699" dirty="0"/>
            </a:br>
            <a:r>
              <a:rPr lang="fr-FR" sz="1699" u="sng" dirty="0" err="1">
                <a:latin typeface="Arial Unicode MS"/>
              </a:rPr>
              <a:t>Array</a:t>
            </a:r>
            <a:r>
              <a:rPr lang="fr-FR" sz="1699" u="sng" dirty="0">
                <a:latin typeface="Arial Unicode MS"/>
              </a:rPr>
              <a:t> of </a:t>
            </a:r>
            <a:r>
              <a:rPr lang="fr-FR" sz="1699" u="sng" dirty="0" err="1">
                <a:latin typeface="Arial Unicode MS"/>
              </a:rPr>
              <a:t>elements</a:t>
            </a:r>
            <a:r>
              <a:rPr lang="fr-FR" sz="1699" u="sng" dirty="0">
                <a:latin typeface="Arial Unicode MS"/>
              </a:rPr>
              <a:t> </a:t>
            </a:r>
            <a:r>
              <a:rPr lang="fr-FR" sz="1699" u="sng" dirty="0" err="1">
                <a:latin typeface="Arial Unicode MS"/>
              </a:rPr>
              <a:t>modifcation</a:t>
            </a:r>
            <a:endParaRPr lang="fr-FR" sz="1699" u="sng" dirty="0"/>
          </a:p>
        </p:txBody>
      </p:sp>
      <p:sp>
        <p:nvSpPr>
          <p:cNvPr id="9" name="Titre 2">
            <a:extLst>
              <a:ext uri="{FF2B5EF4-FFF2-40B4-BE49-F238E27FC236}">
                <a16:creationId xmlns:a16="http://schemas.microsoft.com/office/drawing/2014/main" id="{7216E1AA-12CC-4E33-A9BA-D94DDCA9932F}"/>
              </a:ext>
            </a:extLst>
          </p:cNvPr>
          <p:cNvSpPr txBox="1">
            <a:spLocks/>
          </p:cNvSpPr>
          <p:nvPr/>
        </p:nvSpPr>
        <p:spPr>
          <a:xfrm>
            <a:off x="-1" y="0"/>
            <a:ext cx="10165975" cy="551424"/>
          </a:xfrm>
          <a:prstGeom prst="rect">
            <a:avLst/>
          </a:prstGeom>
        </p:spPr>
        <p:txBody>
          <a:bodyPr lIns="91425" tIns="91425" rIns="91425" bIns="91425" anchor="t" anchorCtr="0">
            <a:normAutofit fontScale="92500"/>
          </a:bodyPr>
          <a:lstStyle>
            <a:lvl1pPr lvl="0" algn="l" defTabSz="815919" rtl="0" eaLnBrk="1" latinLnBrk="0" hangingPunct="1">
              <a:lnSpc>
                <a:spcPct val="90000"/>
              </a:lnSpc>
              <a:spcBef>
                <a:spcPts val="0"/>
              </a:spcBef>
              <a:buNone/>
              <a:defRPr sz="3926"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z="2700" b="1" dirty="0">
                <a:solidFill>
                  <a:srgbClr val="42C1C6"/>
                </a:solidFill>
                <a:latin typeface="Century Gothic" panose="020B0502020202020204" pitchFamily="34" charset="0"/>
                <a:cs typeface="Arial" panose="020B0604020202020204" pitchFamily="34" charset="0"/>
              </a:rPr>
              <a:t>Example of NOTIFICATION file in UPDATE mode - Type Update</a:t>
            </a:r>
            <a:r>
              <a:rPr lang="fr-FR" sz="2700" b="1" dirty="0">
                <a:solidFill>
                  <a:srgbClr val="42C1C6"/>
                </a:solidFill>
                <a:latin typeface="Century Gothic" panose="020B0502020202020204" pitchFamily="34" charset="0"/>
                <a:cs typeface="Arial" panose="020B0604020202020204" pitchFamily="34" charset="0"/>
              </a:rPr>
              <a:t> 1/2 </a:t>
            </a:r>
            <a:endParaRPr lang="fr-FR" dirty="0"/>
          </a:p>
        </p:txBody>
      </p:sp>
    </p:spTree>
    <p:extLst>
      <p:ext uri="{BB962C8B-B14F-4D97-AF65-F5344CB8AC3E}">
        <p14:creationId xmlns:p14="http://schemas.microsoft.com/office/powerpoint/2010/main" val="26249485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23690E-BC12-493A-86B5-2B3E2E4A5392}"/>
              </a:ext>
            </a:extLst>
          </p:cNvPr>
          <p:cNvSpPr/>
          <p:nvPr/>
        </p:nvSpPr>
        <p:spPr>
          <a:xfrm>
            <a:off x="143399" y="1423089"/>
            <a:ext cx="6917713" cy="4047647"/>
          </a:xfrm>
          <a:prstGeom prst="rect">
            <a:avLst/>
          </a:prstGeom>
        </p:spPr>
        <p:txBody>
          <a:bodyPr wrap="square">
            <a:spAutoFit/>
          </a:bodyPr>
          <a:lstStyle/>
          <a:p>
            <a:r>
              <a:rPr lang="fr-FR" dirty="0"/>
              <a:t>{</a:t>
            </a:r>
          </a:p>
          <a:p>
            <a:r>
              <a:rPr lang="fr-FR" dirty="0"/>
              <a:t>    "</a:t>
            </a:r>
            <a:r>
              <a:rPr lang="fr-FR" dirty="0" err="1"/>
              <a:t>element</a:t>
            </a:r>
            <a:r>
              <a:rPr lang="fr-FR" dirty="0"/>
              <a:t>":"</a:t>
            </a:r>
            <a:r>
              <a:rPr lang="fr-FR" dirty="0" err="1"/>
              <a:t>organization.telephone</a:t>
            </a:r>
            <a:r>
              <a:rPr lang="fr-FR" dirty="0"/>
              <a:t>",</a:t>
            </a:r>
          </a:p>
          <a:p>
            <a:r>
              <a:rPr lang="fr-FR" dirty="0"/>
              <a:t>    "</a:t>
            </a:r>
            <a:r>
              <a:rPr lang="fr-FR" b="1" dirty="0" err="1">
                <a:solidFill>
                  <a:srgbClr val="FF0000"/>
                </a:solidFill>
              </a:rPr>
              <a:t>previous</a:t>
            </a:r>
            <a:r>
              <a:rPr lang="fr-FR" dirty="0"/>
              <a:t>": </a:t>
            </a:r>
            <a:r>
              <a:rPr lang="fr-FR" b="1" dirty="0"/>
              <a:t>[</a:t>
            </a:r>
          </a:p>
          <a:p>
            <a:r>
              <a:rPr lang="fr-FR" dirty="0"/>
              <a:t>        {</a:t>
            </a:r>
          </a:p>
          <a:p>
            <a:r>
              <a:rPr lang="fr-FR" dirty="0">
                <a:solidFill>
                  <a:srgbClr val="FF0000"/>
                </a:solidFill>
              </a:rPr>
              <a:t>          "telephoneNumber":"5555551212",</a:t>
            </a:r>
          </a:p>
          <a:p>
            <a:r>
              <a:rPr lang="fr-FR" dirty="0">
                <a:solidFill>
                  <a:srgbClr val="FF0000"/>
                </a:solidFill>
              </a:rPr>
              <a:t>          "isdCode":"86",</a:t>
            </a:r>
          </a:p>
          <a:p>
            <a:r>
              <a:rPr lang="fr-FR" dirty="0">
                <a:solidFill>
                  <a:srgbClr val="FF0000"/>
                </a:solidFill>
              </a:rPr>
              <a:t>          "</a:t>
            </a:r>
            <a:r>
              <a:rPr lang="fr-FR" dirty="0" err="1">
                <a:solidFill>
                  <a:srgbClr val="FF0000"/>
                </a:solidFill>
              </a:rPr>
              <a:t>isUnreachable</a:t>
            </a:r>
            <a:r>
              <a:rPr lang="fr-FR" dirty="0">
                <a:solidFill>
                  <a:srgbClr val="FF0000"/>
                </a:solidFill>
              </a:rPr>
              <a:t>":false</a:t>
            </a:r>
          </a:p>
          <a:p>
            <a:r>
              <a:rPr lang="fr-FR" dirty="0"/>
              <a:t>        }</a:t>
            </a:r>
          </a:p>
          <a:p>
            <a:r>
              <a:rPr lang="fr-FR" dirty="0"/>
              <a:t>     </a:t>
            </a:r>
            <a:r>
              <a:rPr lang="fr-FR" b="1" dirty="0"/>
              <a:t>]</a:t>
            </a:r>
            <a:r>
              <a:rPr lang="fr-FR" dirty="0"/>
              <a:t>,</a:t>
            </a:r>
          </a:p>
          <a:p>
            <a:r>
              <a:rPr lang="fr-FR" dirty="0"/>
              <a:t>     "</a:t>
            </a:r>
            <a:r>
              <a:rPr lang="fr-FR" dirty="0" err="1">
                <a:solidFill>
                  <a:srgbClr val="00B050"/>
                </a:solidFill>
              </a:rPr>
              <a:t>current</a:t>
            </a:r>
            <a:r>
              <a:rPr lang="fr-FR" dirty="0"/>
              <a:t>": </a:t>
            </a:r>
            <a:r>
              <a:rPr lang="fr-FR" b="1" dirty="0"/>
              <a:t>[</a:t>
            </a:r>
          </a:p>
          <a:p>
            <a:r>
              <a:rPr lang="fr-FR" dirty="0"/>
              <a:t>        {</a:t>
            </a:r>
          </a:p>
          <a:p>
            <a:r>
              <a:rPr lang="fr-FR" dirty="0">
                <a:solidFill>
                  <a:srgbClr val="00B050"/>
                </a:solidFill>
              </a:rPr>
              <a:t>          "telephoneNumber":"5555551000",</a:t>
            </a:r>
          </a:p>
          <a:p>
            <a:r>
              <a:rPr lang="fr-FR" dirty="0">
                <a:solidFill>
                  <a:srgbClr val="00B050"/>
                </a:solidFill>
              </a:rPr>
              <a:t>          "isdCode":"86",</a:t>
            </a:r>
          </a:p>
          <a:p>
            <a:r>
              <a:rPr lang="fr-FR" dirty="0">
                <a:solidFill>
                  <a:srgbClr val="00B050"/>
                </a:solidFill>
              </a:rPr>
              <a:t>          "</a:t>
            </a:r>
            <a:r>
              <a:rPr lang="fr-FR" dirty="0" err="1">
                <a:solidFill>
                  <a:srgbClr val="00B050"/>
                </a:solidFill>
              </a:rPr>
              <a:t>isUnreachable</a:t>
            </a:r>
            <a:r>
              <a:rPr lang="fr-FR" dirty="0">
                <a:solidFill>
                  <a:srgbClr val="00B050"/>
                </a:solidFill>
              </a:rPr>
              <a:t>":false</a:t>
            </a:r>
          </a:p>
          <a:p>
            <a:r>
              <a:rPr lang="fr-FR" dirty="0"/>
              <a:t>        }</a:t>
            </a:r>
          </a:p>
          <a:p>
            <a:r>
              <a:rPr lang="fr-FR" dirty="0"/>
              <a:t>     </a:t>
            </a:r>
            <a:r>
              <a:rPr lang="fr-FR" b="1" dirty="0"/>
              <a:t>]</a:t>
            </a:r>
            <a:r>
              <a:rPr lang="fr-FR" dirty="0"/>
              <a:t>,</a:t>
            </a:r>
          </a:p>
          <a:p>
            <a:r>
              <a:rPr lang="fr-FR" dirty="0"/>
              <a:t>     "timestamp":"2016-07-29T13:22:19Z"</a:t>
            </a:r>
          </a:p>
          <a:p>
            <a:r>
              <a:rPr lang="fr-FR" dirty="0"/>
              <a:t>}</a:t>
            </a:r>
          </a:p>
        </p:txBody>
      </p:sp>
      <p:sp>
        <p:nvSpPr>
          <p:cNvPr id="5" name="Rectangle 4">
            <a:extLst>
              <a:ext uri="{FF2B5EF4-FFF2-40B4-BE49-F238E27FC236}">
                <a16:creationId xmlns:a16="http://schemas.microsoft.com/office/drawing/2014/main" id="{18D932EC-02CC-4E87-B8BB-862BC5BFA48C}"/>
              </a:ext>
            </a:extLst>
          </p:cNvPr>
          <p:cNvSpPr/>
          <p:nvPr/>
        </p:nvSpPr>
        <p:spPr>
          <a:xfrm>
            <a:off x="127904" y="660423"/>
            <a:ext cx="3255537" cy="615297"/>
          </a:xfrm>
          <a:prstGeom prst="rect">
            <a:avLst/>
          </a:prstGeom>
        </p:spPr>
        <p:txBody>
          <a:bodyPr wrap="square">
            <a:spAutoFit/>
          </a:bodyPr>
          <a:lstStyle/>
          <a:p>
            <a:br>
              <a:rPr lang="fr-FR" sz="1699" dirty="0"/>
            </a:br>
            <a:r>
              <a:rPr lang="fr-FR" sz="1699" u="sng" dirty="0">
                <a:latin typeface="Arial Unicode MS"/>
              </a:rPr>
              <a:t>Values modifications</a:t>
            </a:r>
            <a:endParaRPr lang="fr-FR" sz="1699" u="sng" dirty="0"/>
          </a:p>
        </p:txBody>
      </p:sp>
      <p:sp>
        <p:nvSpPr>
          <p:cNvPr id="6" name="Rectangle 1">
            <a:extLst>
              <a:ext uri="{FF2B5EF4-FFF2-40B4-BE49-F238E27FC236}">
                <a16:creationId xmlns:a16="http://schemas.microsoft.com/office/drawing/2014/main" id="{209048D9-B580-4A45-8226-3AFD0E863F6F}"/>
              </a:ext>
            </a:extLst>
          </p:cNvPr>
          <p:cNvSpPr>
            <a:spLocks noChangeArrowheads="1"/>
          </p:cNvSpPr>
          <p:nvPr/>
        </p:nvSpPr>
        <p:spPr bwMode="auto">
          <a:xfrm>
            <a:off x="3861951" y="1432366"/>
            <a:ext cx="3225612" cy="274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791" tIns="54396" rIns="108791" bIns="54396" numCol="1" anchor="ctr" anchorCtr="0" compatLnSpc="1">
            <a:prstTxWarp prst="textNoShape">
              <a:avLst/>
            </a:prstTxWarp>
            <a:spAutoFit/>
          </a:bodyPr>
          <a:lstStyle/>
          <a:p>
            <a:pPr defTabSz="1087953" eaLnBrk="0" fontAlgn="base" hangingPunct="0">
              <a:spcBef>
                <a:spcPct val="0"/>
              </a:spcBef>
              <a:spcAft>
                <a:spcPct val="0"/>
              </a:spcAft>
            </a:pPr>
            <a:r>
              <a:rPr lang="fr-FR" altLang="fr-FR" dirty="0"/>
              <a:t>{ </a:t>
            </a:r>
          </a:p>
          <a:p>
            <a:pPr defTabSz="1087953" eaLnBrk="0" fontAlgn="base" hangingPunct="0">
              <a:spcBef>
                <a:spcPct val="0"/>
              </a:spcBef>
              <a:spcAft>
                <a:spcPct val="0"/>
              </a:spcAft>
            </a:pPr>
            <a:r>
              <a:rPr lang="fr-FR" altLang="fr-FR" dirty="0"/>
              <a:t>"</a:t>
            </a:r>
            <a:r>
              <a:rPr lang="fr-FR" altLang="fr-FR" dirty="0" err="1"/>
              <a:t>element</a:t>
            </a:r>
            <a:r>
              <a:rPr lang="fr-FR" altLang="fr-FR" dirty="0"/>
              <a:t>":"</a:t>
            </a:r>
            <a:r>
              <a:rPr lang="fr-FR" altLang="fr-FR" dirty="0" err="1"/>
              <a:t>organization.telephone</a:t>
            </a:r>
            <a:r>
              <a:rPr lang="fr-FR" altLang="fr-FR" dirty="0"/>
              <a:t>", </a:t>
            </a:r>
          </a:p>
          <a:p>
            <a:pPr defTabSz="1087953" eaLnBrk="0" fontAlgn="base" hangingPunct="0">
              <a:spcBef>
                <a:spcPct val="0"/>
              </a:spcBef>
              <a:spcAft>
                <a:spcPct val="0"/>
              </a:spcAft>
            </a:pPr>
            <a:r>
              <a:rPr lang="fr-FR" altLang="fr-FR" dirty="0">
                <a:solidFill>
                  <a:srgbClr val="FF0000"/>
                </a:solidFill>
              </a:rPr>
              <a:t>"</a:t>
            </a:r>
            <a:r>
              <a:rPr lang="fr-FR" altLang="fr-FR" b="1" dirty="0" err="1">
                <a:solidFill>
                  <a:srgbClr val="FF0000"/>
                </a:solidFill>
              </a:rPr>
              <a:t>previous</a:t>
            </a:r>
            <a:r>
              <a:rPr lang="fr-FR" altLang="fr-FR" dirty="0">
                <a:solidFill>
                  <a:srgbClr val="FF0000"/>
                </a:solidFill>
              </a:rPr>
              <a:t>":[], </a:t>
            </a:r>
          </a:p>
          <a:p>
            <a:pPr defTabSz="1087953" eaLnBrk="0" fontAlgn="base" hangingPunct="0">
              <a:spcBef>
                <a:spcPct val="0"/>
              </a:spcBef>
              <a:spcAft>
                <a:spcPct val="0"/>
              </a:spcAft>
            </a:pPr>
            <a:r>
              <a:rPr lang="fr-FR" altLang="fr-FR" dirty="0">
                <a:solidFill>
                  <a:srgbClr val="00B050"/>
                </a:solidFill>
              </a:rPr>
              <a:t>"</a:t>
            </a:r>
            <a:r>
              <a:rPr lang="fr-FR" altLang="fr-FR" b="1" dirty="0" err="1">
                <a:solidFill>
                  <a:srgbClr val="00B050"/>
                </a:solidFill>
              </a:rPr>
              <a:t>current</a:t>
            </a:r>
            <a:r>
              <a:rPr lang="fr-FR" altLang="fr-FR" dirty="0">
                <a:solidFill>
                  <a:srgbClr val="00B050"/>
                </a:solidFill>
              </a:rPr>
              <a:t>":[ </a:t>
            </a:r>
          </a:p>
          <a:p>
            <a:pPr marL="209658" lvl="1" eaLnBrk="0" fontAlgn="base" hangingPunct="0">
              <a:spcBef>
                <a:spcPct val="0"/>
              </a:spcBef>
              <a:spcAft>
                <a:spcPct val="0"/>
              </a:spcAft>
            </a:pPr>
            <a:r>
              <a:rPr lang="fr-FR" altLang="fr-FR" dirty="0">
                <a:solidFill>
                  <a:srgbClr val="00B050"/>
                </a:solidFill>
              </a:rPr>
              <a:t>{ </a:t>
            </a:r>
          </a:p>
          <a:p>
            <a:pPr marL="209658" lvl="1" eaLnBrk="0" fontAlgn="base" hangingPunct="0">
              <a:spcBef>
                <a:spcPct val="0"/>
              </a:spcBef>
              <a:spcAft>
                <a:spcPct val="0"/>
              </a:spcAft>
            </a:pPr>
            <a:r>
              <a:rPr lang="fr-FR" altLang="fr-FR" dirty="0">
                <a:solidFill>
                  <a:srgbClr val="00B050"/>
                </a:solidFill>
              </a:rPr>
              <a:t>"telephoneNumber":"57687353158", </a:t>
            </a:r>
          </a:p>
          <a:p>
            <a:pPr marL="209658" lvl="1" eaLnBrk="0" fontAlgn="base" hangingPunct="0">
              <a:spcBef>
                <a:spcPct val="0"/>
              </a:spcBef>
              <a:spcAft>
                <a:spcPct val="0"/>
              </a:spcAft>
            </a:pPr>
            <a:r>
              <a:rPr lang="fr-FR" altLang="fr-FR" dirty="0">
                <a:solidFill>
                  <a:srgbClr val="00B050"/>
                </a:solidFill>
              </a:rPr>
              <a:t>"isdCode":"86", </a:t>
            </a:r>
          </a:p>
          <a:p>
            <a:pPr marL="209658" lvl="1" eaLnBrk="0" fontAlgn="base" hangingPunct="0">
              <a:spcBef>
                <a:spcPct val="0"/>
              </a:spcBef>
              <a:spcAft>
                <a:spcPct val="0"/>
              </a:spcAft>
            </a:pPr>
            <a:r>
              <a:rPr lang="fr-FR" altLang="fr-FR" dirty="0">
                <a:solidFill>
                  <a:srgbClr val="00B050"/>
                </a:solidFill>
              </a:rPr>
              <a:t>"</a:t>
            </a:r>
            <a:r>
              <a:rPr lang="fr-FR" altLang="fr-FR" dirty="0" err="1">
                <a:solidFill>
                  <a:srgbClr val="00B050"/>
                </a:solidFill>
              </a:rPr>
              <a:t>isUnreachable</a:t>
            </a:r>
            <a:r>
              <a:rPr lang="fr-FR" altLang="fr-FR" dirty="0">
                <a:solidFill>
                  <a:srgbClr val="00B050"/>
                </a:solidFill>
              </a:rPr>
              <a:t>":false </a:t>
            </a:r>
          </a:p>
          <a:p>
            <a:pPr marL="209658" lvl="1" eaLnBrk="0" fontAlgn="base" hangingPunct="0">
              <a:spcBef>
                <a:spcPct val="0"/>
              </a:spcBef>
              <a:spcAft>
                <a:spcPct val="0"/>
              </a:spcAft>
            </a:pPr>
            <a:r>
              <a:rPr lang="fr-FR" altLang="fr-FR" dirty="0">
                <a:solidFill>
                  <a:srgbClr val="00B050"/>
                </a:solidFill>
              </a:rPr>
              <a:t>} </a:t>
            </a:r>
          </a:p>
          <a:p>
            <a:pPr defTabSz="1087953" eaLnBrk="0" fontAlgn="base" hangingPunct="0">
              <a:spcBef>
                <a:spcPct val="0"/>
              </a:spcBef>
              <a:spcAft>
                <a:spcPct val="0"/>
              </a:spcAft>
            </a:pPr>
            <a:r>
              <a:rPr lang="fr-FR" altLang="fr-FR" dirty="0">
                <a:solidFill>
                  <a:srgbClr val="00B050"/>
                </a:solidFill>
              </a:rPr>
              <a:t>], </a:t>
            </a:r>
          </a:p>
          <a:p>
            <a:pPr defTabSz="1087953" eaLnBrk="0" fontAlgn="base" hangingPunct="0">
              <a:spcBef>
                <a:spcPct val="0"/>
              </a:spcBef>
              <a:spcAft>
                <a:spcPct val="0"/>
              </a:spcAft>
            </a:pPr>
            <a:r>
              <a:rPr lang="fr-FR" altLang="fr-FR" dirty="0"/>
              <a:t>"timestamp":"2016-07-29T13:22:19Z" </a:t>
            </a:r>
          </a:p>
          <a:p>
            <a:pPr defTabSz="1087953" eaLnBrk="0" fontAlgn="base" hangingPunct="0">
              <a:spcBef>
                <a:spcPct val="0"/>
              </a:spcBef>
              <a:spcAft>
                <a:spcPct val="0"/>
              </a:spcAft>
            </a:pPr>
            <a:r>
              <a:rPr lang="fr-FR" altLang="fr-FR" dirty="0"/>
              <a:t>} </a:t>
            </a:r>
          </a:p>
        </p:txBody>
      </p:sp>
      <p:sp>
        <p:nvSpPr>
          <p:cNvPr id="7" name="Rectangle 6">
            <a:extLst>
              <a:ext uri="{FF2B5EF4-FFF2-40B4-BE49-F238E27FC236}">
                <a16:creationId xmlns:a16="http://schemas.microsoft.com/office/drawing/2014/main" id="{105654CB-7E3F-4DEE-BA2D-2CD64D9D67E1}"/>
              </a:ext>
            </a:extLst>
          </p:cNvPr>
          <p:cNvSpPr/>
          <p:nvPr/>
        </p:nvSpPr>
        <p:spPr>
          <a:xfrm>
            <a:off x="4036402" y="667610"/>
            <a:ext cx="3255537" cy="615297"/>
          </a:xfrm>
          <a:prstGeom prst="rect">
            <a:avLst/>
          </a:prstGeom>
        </p:spPr>
        <p:txBody>
          <a:bodyPr wrap="square">
            <a:spAutoFit/>
          </a:bodyPr>
          <a:lstStyle/>
          <a:p>
            <a:br>
              <a:rPr lang="fr-FR" sz="1699" dirty="0"/>
            </a:br>
            <a:r>
              <a:rPr lang="fr-FR" sz="1699" u="sng" dirty="0">
                <a:latin typeface="Arial Unicode MS"/>
              </a:rPr>
              <a:t>Values </a:t>
            </a:r>
            <a:r>
              <a:rPr lang="fr-FR" sz="1699" u="sng" dirty="0" err="1">
                <a:latin typeface="Arial Unicode MS"/>
              </a:rPr>
              <a:t>adding</a:t>
            </a:r>
            <a:endParaRPr lang="fr-FR" sz="1699" u="sng" dirty="0"/>
          </a:p>
        </p:txBody>
      </p:sp>
      <p:sp>
        <p:nvSpPr>
          <p:cNvPr id="8" name="Rectangle 2">
            <a:extLst>
              <a:ext uri="{FF2B5EF4-FFF2-40B4-BE49-F238E27FC236}">
                <a16:creationId xmlns:a16="http://schemas.microsoft.com/office/drawing/2014/main" id="{10A1633B-43AF-4D2D-8596-48736EC94489}"/>
              </a:ext>
            </a:extLst>
          </p:cNvPr>
          <p:cNvSpPr>
            <a:spLocks noChangeArrowheads="1"/>
          </p:cNvSpPr>
          <p:nvPr/>
        </p:nvSpPr>
        <p:spPr bwMode="auto">
          <a:xfrm>
            <a:off x="7425509" y="1236435"/>
            <a:ext cx="3255537" cy="2526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8791" tIns="54396" rIns="108791" bIns="54396" numCol="1" anchor="ctr" anchorCtr="0" compatLnSpc="1">
            <a:prstTxWarp prst="textNoShape">
              <a:avLst/>
            </a:prstTxWarp>
            <a:spAutoFit/>
          </a:bodyPr>
          <a:lstStyle/>
          <a:p>
            <a:pPr defTabSz="1087953" eaLnBrk="0" fontAlgn="base" hangingPunct="0">
              <a:spcBef>
                <a:spcPct val="0"/>
              </a:spcBef>
              <a:spcAft>
                <a:spcPct val="0"/>
              </a:spcAft>
            </a:pPr>
            <a:r>
              <a:rPr lang="fr-FR" altLang="fr-FR" dirty="0"/>
              <a:t>{</a:t>
            </a:r>
          </a:p>
          <a:p>
            <a:pPr defTabSz="1087953" eaLnBrk="0" fontAlgn="base" hangingPunct="0">
              <a:spcBef>
                <a:spcPct val="0"/>
              </a:spcBef>
              <a:spcAft>
                <a:spcPct val="0"/>
              </a:spcAft>
            </a:pPr>
            <a:r>
              <a:rPr lang="fr-FR" altLang="fr-FR" dirty="0"/>
              <a:t> "</a:t>
            </a:r>
            <a:r>
              <a:rPr lang="fr-FR" altLang="fr-FR" dirty="0" err="1"/>
              <a:t>element</a:t>
            </a:r>
            <a:r>
              <a:rPr lang="fr-FR" altLang="fr-FR" dirty="0"/>
              <a:t>":"</a:t>
            </a:r>
            <a:r>
              <a:rPr lang="fr-FR" altLang="fr-FR" dirty="0" err="1"/>
              <a:t>organization.telephone</a:t>
            </a:r>
            <a:r>
              <a:rPr lang="fr-FR" altLang="fr-FR" dirty="0"/>
              <a:t>", </a:t>
            </a:r>
          </a:p>
          <a:p>
            <a:pPr defTabSz="1087953" eaLnBrk="0" fontAlgn="base" hangingPunct="0">
              <a:spcBef>
                <a:spcPct val="0"/>
              </a:spcBef>
              <a:spcAft>
                <a:spcPct val="0"/>
              </a:spcAft>
            </a:pPr>
            <a:r>
              <a:rPr lang="fr-FR" altLang="fr-FR" dirty="0">
                <a:solidFill>
                  <a:srgbClr val="FF0000"/>
                </a:solidFill>
              </a:rPr>
              <a:t>"</a:t>
            </a:r>
            <a:r>
              <a:rPr lang="fr-FR" altLang="fr-FR" b="1" dirty="0" err="1">
                <a:solidFill>
                  <a:srgbClr val="FF0000"/>
                </a:solidFill>
              </a:rPr>
              <a:t>previous</a:t>
            </a:r>
            <a:r>
              <a:rPr lang="fr-FR" altLang="fr-FR" dirty="0">
                <a:solidFill>
                  <a:srgbClr val="FF0000"/>
                </a:solidFill>
              </a:rPr>
              <a:t>": [ </a:t>
            </a:r>
          </a:p>
          <a:p>
            <a:pPr marL="209658" lvl="1" eaLnBrk="0" fontAlgn="base" hangingPunct="0">
              <a:spcBef>
                <a:spcPct val="0"/>
              </a:spcBef>
              <a:spcAft>
                <a:spcPct val="0"/>
              </a:spcAft>
            </a:pPr>
            <a:r>
              <a:rPr lang="fr-FR" altLang="fr-FR" dirty="0">
                <a:solidFill>
                  <a:srgbClr val="FF0000"/>
                </a:solidFill>
              </a:rPr>
              <a:t>{ </a:t>
            </a:r>
          </a:p>
          <a:p>
            <a:pPr marL="209658" lvl="1" eaLnBrk="0" fontAlgn="base" hangingPunct="0">
              <a:spcBef>
                <a:spcPct val="0"/>
              </a:spcBef>
              <a:spcAft>
                <a:spcPct val="0"/>
              </a:spcAft>
            </a:pPr>
            <a:r>
              <a:rPr lang="fr-FR" altLang="fr-FR" dirty="0">
                <a:solidFill>
                  <a:srgbClr val="FF0000"/>
                </a:solidFill>
              </a:rPr>
              <a:t>"telephoneNumber":"5555551212", </a:t>
            </a:r>
          </a:p>
          <a:p>
            <a:pPr marL="209658" lvl="1" eaLnBrk="0" fontAlgn="base" hangingPunct="0">
              <a:spcBef>
                <a:spcPct val="0"/>
              </a:spcBef>
              <a:spcAft>
                <a:spcPct val="0"/>
              </a:spcAft>
            </a:pPr>
            <a:r>
              <a:rPr lang="fr-FR" altLang="fr-FR" dirty="0">
                <a:solidFill>
                  <a:srgbClr val="FF0000"/>
                </a:solidFill>
              </a:rPr>
              <a:t>"isdCode":"86", </a:t>
            </a:r>
          </a:p>
          <a:p>
            <a:pPr marL="209658" lvl="1" eaLnBrk="0" fontAlgn="base" hangingPunct="0">
              <a:spcBef>
                <a:spcPct val="0"/>
              </a:spcBef>
              <a:spcAft>
                <a:spcPct val="0"/>
              </a:spcAft>
            </a:pPr>
            <a:r>
              <a:rPr lang="fr-FR" altLang="fr-FR" dirty="0">
                <a:solidFill>
                  <a:srgbClr val="FF0000"/>
                </a:solidFill>
              </a:rPr>
              <a:t>"</a:t>
            </a:r>
            <a:r>
              <a:rPr lang="fr-FR" altLang="fr-FR" dirty="0" err="1">
                <a:solidFill>
                  <a:srgbClr val="FF0000"/>
                </a:solidFill>
              </a:rPr>
              <a:t>isUnreachable</a:t>
            </a:r>
            <a:r>
              <a:rPr lang="fr-FR" altLang="fr-FR" dirty="0">
                <a:solidFill>
                  <a:srgbClr val="FF0000"/>
                </a:solidFill>
              </a:rPr>
              <a:t>":false </a:t>
            </a:r>
          </a:p>
          <a:p>
            <a:pPr marL="209658" lvl="1" eaLnBrk="0" fontAlgn="base" hangingPunct="0">
              <a:spcBef>
                <a:spcPct val="0"/>
              </a:spcBef>
              <a:spcAft>
                <a:spcPct val="0"/>
              </a:spcAft>
            </a:pPr>
            <a:r>
              <a:rPr lang="fr-FR" altLang="fr-FR" dirty="0">
                <a:solidFill>
                  <a:srgbClr val="FF0000"/>
                </a:solidFill>
              </a:rPr>
              <a:t>} </a:t>
            </a:r>
          </a:p>
          <a:p>
            <a:pPr defTabSz="1087953" eaLnBrk="0" fontAlgn="base" hangingPunct="0">
              <a:spcBef>
                <a:spcPct val="0"/>
              </a:spcBef>
              <a:spcAft>
                <a:spcPct val="0"/>
              </a:spcAft>
            </a:pPr>
            <a:r>
              <a:rPr lang="fr-FR" altLang="fr-FR" dirty="0">
                <a:solidFill>
                  <a:srgbClr val="FF0000"/>
                </a:solidFill>
              </a:rPr>
              <a:t>], </a:t>
            </a:r>
          </a:p>
          <a:p>
            <a:pPr defTabSz="1087953" eaLnBrk="0" fontAlgn="base" hangingPunct="0">
              <a:spcBef>
                <a:spcPct val="0"/>
              </a:spcBef>
              <a:spcAft>
                <a:spcPct val="0"/>
              </a:spcAft>
            </a:pPr>
            <a:r>
              <a:rPr lang="fr-FR" altLang="fr-FR" dirty="0">
                <a:solidFill>
                  <a:srgbClr val="00B050"/>
                </a:solidFill>
              </a:rPr>
              <a:t>"</a:t>
            </a:r>
            <a:r>
              <a:rPr lang="fr-FR" altLang="fr-FR" b="1" dirty="0" err="1">
                <a:solidFill>
                  <a:srgbClr val="00B050"/>
                </a:solidFill>
              </a:rPr>
              <a:t>current</a:t>
            </a:r>
            <a:r>
              <a:rPr lang="fr-FR" altLang="fr-FR" dirty="0">
                <a:solidFill>
                  <a:srgbClr val="00B050"/>
                </a:solidFill>
              </a:rPr>
              <a:t>":[] </a:t>
            </a:r>
          </a:p>
          <a:p>
            <a:pPr defTabSz="1087953" eaLnBrk="0" fontAlgn="base" hangingPunct="0">
              <a:spcBef>
                <a:spcPct val="0"/>
              </a:spcBef>
              <a:spcAft>
                <a:spcPct val="0"/>
              </a:spcAft>
            </a:pPr>
            <a:r>
              <a:rPr lang="fr-FR" altLang="fr-FR" dirty="0"/>
              <a:t>} </a:t>
            </a:r>
          </a:p>
        </p:txBody>
      </p:sp>
      <p:sp>
        <p:nvSpPr>
          <p:cNvPr id="9" name="Rectangle 8">
            <a:extLst>
              <a:ext uri="{FF2B5EF4-FFF2-40B4-BE49-F238E27FC236}">
                <a16:creationId xmlns:a16="http://schemas.microsoft.com/office/drawing/2014/main" id="{AE91805C-5F35-4FB3-BA8C-B8AFC033C18D}"/>
              </a:ext>
            </a:extLst>
          </p:cNvPr>
          <p:cNvSpPr/>
          <p:nvPr/>
        </p:nvSpPr>
        <p:spPr>
          <a:xfrm>
            <a:off x="7394612" y="654112"/>
            <a:ext cx="3255537" cy="615297"/>
          </a:xfrm>
          <a:prstGeom prst="rect">
            <a:avLst/>
          </a:prstGeom>
        </p:spPr>
        <p:txBody>
          <a:bodyPr wrap="square">
            <a:spAutoFit/>
          </a:bodyPr>
          <a:lstStyle/>
          <a:p>
            <a:br>
              <a:rPr lang="fr-FR" sz="1699" dirty="0"/>
            </a:br>
            <a:r>
              <a:rPr lang="fr-FR" sz="1699" u="sng" dirty="0">
                <a:latin typeface="Arial Unicode MS"/>
              </a:rPr>
              <a:t>Values </a:t>
            </a:r>
            <a:r>
              <a:rPr lang="fr-FR" sz="1699" u="sng" dirty="0" err="1">
                <a:latin typeface="Arial Unicode MS"/>
              </a:rPr>
              <a:t>removal</a:t>
            </a:r>
            <a:endParaRPr lang="fr-FR" sz="1699" u="sng" dirty="0"/>
          </a:p>
        </p:txBody>
      </p:sp>
      <p:sp>
        <p:nvSpPr>
          <p:cNvPr id="12" name="Titre 2">
            <a:extLst>
              <a:ext uri="{FF2B5EF4-FFF2-40B4-BE49-F238E27FC236}">
                <a16:creationId xmlns:a16="http://schemas.microsoft.com/office/drawing/2014/main" id="{31B25DF0-D5C6-485E-B7FE-B3DAD384EAD2}"/>
              </a:ext>
            </a:extLst>
          </p:cNvPr>
          <p:cNvSpPr txBox="1">
            <a:spLocks/>
          </p:cNvSpPr>
          <p:nvPr/>
        </p:nvSpPr>
        <p:spPr>
          <a:xfrm>
            <a:off x="-1" y="0"/>
            <a:ext cx="10165975" cy="551424"/>
          </a:xfrm>
          <a:prstGeom prst="rect">
            <a:avLst/>
          </a:prstGeom>
        </p:spPr>
        <p:txBody>
          <a:bodyPr lIns="91425" tIns="91425" rIns="91425" bIns="91425" anchor="t" anchorCtr="0">
            <a:normAutofit fontScale="92500"/>
          </a:bodyPr>
          <a:lstStyle>
            <a:lvl1pPr lvl="0" algn="l" defTabSz="815919" rtl="0" eaLnBrk="1" latinLnBrk="0" hangingPunct="1">
              <a:lnSpc>
                <a:spcPct val="90000"/>
              </a:lnSpc>
              <a:spcBef>
                <a:spcPts val="0"/>
              </a:spcBef>
              <a:buNone/>
              <a:defRPr sz="3926"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z="2700" b="1" dirty="0">
                <a:solidFill>
                  <a:srgbClr val="42C1C6"/>
                </a:solidFill>
                <a:latin typeface="Century Gothic" panose="020B0502020202020204" pitchFamily="34" charset="0"/>
                <a:cs typeface="Arial" panose="020B0604020202020204" pitchFamily="34" charset="0"/>
              </a:rPr>
              <a:t>Example of NOTIFICATION file in UPDATE mode - Type Update</a:t>
            </a:r>
            <a:r>
              <a:rPr lang="fr-FR" sz="2700" b="1" dirty="0">
                <a:solidFill>
                  <a:srgbClr val="42C1C6"/>
                </a:solidFill>
                <a:latin typeface="Century Gothic" panose="020B0502020202020204" pitchFamily="34" charset="0"/>
                <a:cs typeface="Arial" panose="020B0604020202020204" pitchFamily="34" charset="0"/>
              </a:rPr>
              <a:t> 2/2 </a:t>
            </a:r>
            <a:endParaRPr lang="fr-FR" dirty="0"/>
          </a:p>
        </p:txBody>
      </p:sp>
    </p:spTree>
    <p:extLst>
      <p:ext uri="{BB962C8B-B14F-4D97-AF65-F5344CB8AC3E}">
        <p14:creationId xmlns:p14="http://schemas.microsoft.com/office/powerpoint/2010/main" val="37100185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F76457-CC76-4C1C-9619-6367CAD6D3BB}"/>
              </a:ext>
            </a:extLst>
          </p:cNvPr>
          <p:cNvSpPr/>
          <p:nvPr/>
        </p:nvSpPr>
        <p:spPr>
          <a:xfrm>
            <a:off x="64587" y="1229446"/>
            <a:ext cx="10749963" cy="34808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2303556" y="2316418"/>
            <a:ext cx="6853761" cy="1306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807" dirty="0" err="1">
                <a:solidFill>
                  <a:schemeClr val="bg2">
                    <a:lumMod val="75000"/>
                  </a:schemeClr>
                </a:solidFill>
              </a:rPr>
              <a:t>Company</a:t>
            </a:r>
            <a:r>
              <a:rPr lang="fr-FR" sz="3807" dirty="0">
                <a:solidFill>
                  <a:schemeClr val="bg2">
                    <a:lumMod val="75000"/>
                  </a:schemeClr>
                </a:solidFill>
              </a:rPr>
              <a:t> </a:t>
            </a:r>
            <a:r>
              <a:rPr lang="fr-FR" sz="3807" dirty="0" err="1">
                <a:solidFill>
                  <a:schemeClr val="bg2">
                    <a:lumMod val="75000"/>
                  </a:schemeClr>
                </a:solidFill>
              </a:rPr>
              <a:t>lifecycle</a:t>
            </a:r>
            <a:endParaRPr lang="fr-FR" sz="3807" dirty="0">
              <a:solidFill>
                <a:schemeClr val="bg2">
                  <a:lumMod val="75000"/>
                </a:schemeClr>
              </a:solidFill>
            </a:endParaRPr>
          </a:p>
          <a:p>
            <a:pPr algn="ctr"/>
            <a:r>
              <a:rPr lang="fr-FR" sz="3807" dirty="0">
                <a:solidFill>
                  <a:schemeClr val="bg2">
                    <a:lumMod val="75000"/>
                  </a:schemeClr>
                </a:solidFill>
              </a:rPr>
              <a:t>Case </a:t>
            </a:r>
            <a:r>
              <a:rPr lang="fr-FR" sz="3807" dirty="0" err="1">
                <a:solidFill>
                  <a:schemeClr val="bg2">
                    <a:lumMod val="75000"/>
                  </a:schemeClr>
                </a:solidFill>
              </a:rPr>
              <a:t>studies</a:t>
            </a:r>
            <a:endParaRPr lang="fr-FR" sz="3807" dirty="0">
              <a:solidFill>
                <a:schemeClr val="bg2">
                  <a:lumMod val="75000"/>
                </a:schemeClr>
              </a:solidFill>
            </a:endParaRPr>
          </a:p>
        </p:txBody>
      </p:sp>
    </p:spTree>
    <p:extLst>
      <p:ext uri="{BB962C8B-B14F-4D97-AF65-F5344CB8AC3E}">
        <p14:creationId xmlns:p14="http://schemas.microsoft.com/office/powerpoint/2010/main" val="35475293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cstate="email">
            <a:extLst>
              <a:ext uri="{28A0092B-C50C-407E-A947-70E740481C1C}">
                <a14:useLocalDpi xmlns:a14="http://schemas.microsoft.com/office/drawing/2010/main" val="0"/>
              </a:ext>
            </a:extLst>
          </a:blip>
          <a:srcRect r="12385" b="10380"/>
          <a:stretch/>
        </p:blipFill>
        <p:spPr>
          <a:xfrm>
            <a:off x="1410954" y="1251386"/>
            <a:ext cx="4067232" cy="4160309"/>
          </a:xfrm>
          <a:prstGeom prst="rect">
            <a:avLst/>
          </a:prstGeom>
        </p:spPr>
      </p:pic>
      <p:sp>
        <p:nvSpPr>
          <p:cNvPr id="37892" name="Espace réservé du contenu 22"/>
          <p:cNvSpPr>
            <a:spLocks noGrp="1"/>
          </p:cNvSpPr>
          <p:nvPr>
            <p:ph sz="half" idx="4294967295"/>
          </p:nvPr>
        </p:nvSpPr>
        <p:spPr>
          <a:xfrm>
            <a:off x="5478186" y="2507387"/>
            <a:ext cx="3174524" cy="630505"/>
          </a:xfrm>
          <a:prstGeom prst="leftArrow">
            <a:avLst>
              <a:gd name="adj1" fmla="val 69890"/>
              <a:gd name="adj2" fmla="val 15485"/>
            </a:avLst>
          </a:prstGeom>
          <a:solidFill>
            <a:srgbClr val="9FADE4"/>
          </a:solidFill>
        </p:spPr>
        <p:txBody>
          <a:bodyPr>
            <a:noAutofit/>
          </a:bodyPr>
          <a:lstStyle/>
          <a:p>
            <a:pPr>
              <a:buFont typeface="Wingdings 3" panose="05040102010807070707" pitchFamily="18" charset="2"/>
              <a:buNone/>
              <a:defRPr/>
            </a:pPr>
            <a:r>
              <a:rPr lang="fr-FR" sz="2142" dirty="0">
                <a:solidFill>
                  <a:schemeClr val="bg1"/>
                </a:solidFill>
              </a:rPr>
              <a:t>   </a:t>
            </a:r>
            <a:r>
              <a:rPr lang="fr-FR" sz="1785" dirty="0">
                <a:solidFill>
                  <a:schemeClr val="bg1"/>
                </a:solidFill>
              </a:rPr>
              <a:t>Is DUNS A </a:t>
            </a:r>
            <a:r>
              <a:rPr lang="fr-FR" sz="1785" dirty="0" err="1">
                <a:solidFill>
                  <a:schemeClr val="bg1"/>
                </a:solidFill>
              </a:rPr>
              <a:t>kept</a:t>
            </a:r>
            <a:r>
              <a:rPr lang="fr-FR" sz="1785" dirty="0">
                <a:solidFill>
                  <a:schemeClr val="bg1"/>
                </a:solidFill>
              </a:rPr>
              <a:t>?</a:t>
            </a:r>
          </a:p>
        </p:txBody>
      </p:sp>
      <p:sp>
        <p:nvSpPr>
          <p:cNvPr id="12" name="Espace réservé du numéro de diapositive 5"/>
          <p:cNvSpPr txBox="1">
            <a:spLocks/>
          </p:cNvSpPr>
          <p:nvPr/>
        </p:nvSpPr>
        <p:spPr>
          <a:xfrm>
            <a:off x="10389782" y="5843868"/>
            <a:ext cx="458965" cy="245063"/>
          </a:xfrm>
          <a:prstGeom prst="rect">
            <a:avLst/>
          </a:prstGeom>
        </p:spPr>
        <p:txBody>
          <a:bodyPr anchor="ctr"/>
          <a:lstStyle>
            <a:lvl1pPr algn="r">
              <a:defRPr sz="900" b="0">
                <a:solidFill>
                  <a:schemeClr val="tx1">
                    <a:tint val="75000"/>
                  </a:schemeClr>
                </a:solidFill>
                <a:latin typeface="Rockwell"/>
                <a:cs typeface="Rockwell"/>
              </a:defRPr>
            </a:lvl1pPr>
          </a:lstStyle>
          <a:p>
            <a:pPr>
              <a:defRPr/>
            </a:pPr>
            <a:fld id="{D6B660E0-B35C-4120-9C3C-03F4987C9C50}" type="slidenum">
              <a:rPr lang="fr-FR" sz="803">
                <a:solidFill>
                  <a:srgbClr val="FFFFFF"/>
                </a:solidFill>
                <a:latin typeface="Arial"/>
                <a:ea typeface="ＭＳ Ｐゴシック" pitchFamily="-65" charset="-128"/>
                <a:cs typeface="Arial"/>
              </a:rPr>
              <a:pPr>
                <a:defRPr/>
              </a:pPr>
              <a:t>54</a:t>
            </a:fld>
            <a:endParaRPr lang="fr-FR" sz="803" dirty="0">
              <a:solidFill>
                <a:srgbClr val="FFFFFF"/>
              </a:solidFill>
              <a:latin typeface="Arial"/>
              <a:ea typeface="ＭＳ Ｐゴシック" pitchFamily="-65" charset="-128"/>
              <a:cs typeface="Arial"/>
            </a:endParaRPr>
          </a:p>
        </p:txBody>
      </p:sp>
      <p:sp>
        <p:nvSpPr>
          <p:cNvPr id="13" name="Titre 2"/>
          <p:cNvSpPr txBox="1">
            <a:spLocks/>
          </p:cNvSpPr>
          <p:nvPr/>
        </p:nvSpPr>
        <p:spPr>
          <a:xfrm>
            <a:off x="225909" y="648098"/>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algn="ctr" defTabSz="815826">
              <a:tabLst>
                <a:tab pos="5360135" algn="l"/>
              </a:tabLst>
              <a:defRPr/>
            </a:pPr>
            <a:r>
              <a:rPr lang="fr-FR" sz="2855" spc="535" dirty="0">
                <a:solidFill>
                  <a:srgbClr val="4CBDCC"/>
                </a:solidFill>
                <a:effectLst>
                  <a:outerShdw blurRad="38100" dist="38100" dir="2700000" algn="tl">
                    <a:srgbClr val="000000">
                      <a:alpha val="43137"/>
                    </a:srgbClr>
                  </a:outerShdw>
                </a:effectLst>
              </a:rPr>
              <a:t>1. </a:t>
            </a:r>
            <a:r>
              <a:rPr lang="en-US" sz="2855" spc="535" dirty="0">
                <a:solidFill>
                  <a:srgbClr val="4CBDCC"/>
                </a:solidFill>
                <a:effectLst>
                  <a:outerShdw blurRad="38100" dist="38100" dir="2700000" algn="tl">
                    <a:srgbClr val="000000">
                      <a:alpha val="43137"/>
                    </a:srgbClr>
                  </a:outerShdw>
                </a:effectLst>
              </a:rPr>
              <a:t>Relocation of the head office</a:t>
            </a:r>
            <a:endParaRPr lang="fr-FR" sz="2855" spc="535" dirty="0">
              <a:solidFill>
                <a:srgbClr val="4CBDCC"/>
              </a:solidFill>
              <a:effectLst>
                <a:outerShdw blurRad="38100" dist="38100" dir="2700000" algn="tl">
                  <a:srgbClr val="000000">
                    <a:alpha val="43137"/>
                  </a:srgbClr>
                </a:outerShdw>
              </a:effectLst>
            </a:endParaRPr>
          </a:p>
        </p:txBody>
      </p:sp>
      <p:sp>
        <p:nvSpPr>
          <p:cNvPr id="6" name="Rectangle : coins arrondis 5"/>
          <p:cNvSpPr/>
          <p:nvPr/>
        </p:nvSpPr>
        <p:spPr>
          <a:xfrm>
            <a:off x="6387150" y="3331540"/>
            <a:ext cx="3828508" cy="1031196"/>
          </a:xfrm>
          <a:prstGeom prst="roundRect">
            <a:avLst/>
          </a:prstGeom>
          <a:solidFill>
            <a:srgbClr val="4CB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85" dirty="0"/>
              <a:t>DUNS A </a:t>
            </a:r>
            <a:r>
              <a:rPr lang="fr-FR" sz="1785" dirty="0" err="1"/>
              <a:t>is</a:t>
            </a:r>
            <a:r>
              <a:rPr lang="fr-FR" sz="1785" dirty="0"/>
              <a:t> </a:t>
            </a:r>
            <a:r>
              <a:rPr lang="fr-FR" sz="1785" dirty="0" err="1"/>
              <a:t>kept</a:t>
            </a:r>
            <a:r>
              <a:rPr lang="fr-FR" sz="1785" dirty="0"/>
              <a:t> </a:t>
            </a:r>
            <a:r>
              <a:rPr lang="fr-FR" sz="1785" dirty="0" err="1"/>
              <a:t>indeed</a:t>
            </a:r>
            <a:r>
              <a:rPr lang="fr-FR" sz="1785" dirty="0"/>
              <a:t>!</a:t>
            </a:r>
          </a:p>
          <a:p>
            <a:pPr algn="ctr"/>
            <a:r>
              <a:rPr lang="fr-FR" sz="1274" dirty="0">
                <a:latin typeface="Calibri" panose="020F0502020204030204" pitchFamily="34" charset="0"/>
                <a:cs typeface="Calibri" panose="020F0502020204030204" pitchFamily="34" charset="0"/>
              </a:rPr>
              <a:t>→ </a:t>
            </a:r>
            <a:r>
              <a:rPr lang="fr-FR" sz="1274" dirty="0" err="1">
                <a:latin typeface="Calibri" panose="020F0502020204030204" pitchFamily="34" charset="0"/>
                <a:cs typeface="Calibri" panose="020F0502020204030204" pitchFamily="34" charset="0"/>
              </a:rPr>
              <a:t>Company</a:t>
            </a:r>
            <a:r>
              <a:rPr lang="fr-FR" sz="1274" dirty="0">
                <a:latin typeface="Calibri" panose="020F0502020204030204" pitchFamily="34" charset="0"/>
                <a:cs typeface="Calibri" panose="020F0502020204030204" pitchFamily="34" charset="0"/>
              </a:rPr>
              <a:t> information update</a:t>
            </a:r>
            <a:endParaRPr lang="fr-FR" sz="1274" dirty="0"/>
          </a:p>
        </p:txBody>
      </p:sp>
      <p:sp>
        <p:nvSpPr>
          <p:cNvPr id="31" name="Ellipse 30"/>
          <p:cNvSpPr/>
          <p:nvPr/>
        </p:nvSpPr>
        <p:spPr>
          <a:xfrm>
            <a:off x="3414159" y="2954621"/>
            <a:ext cx="112680" cy="1123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chemeClr val="bg1"/>
              </a:solidFill>
            </a:endParaRPr>
          </a:p>
        </p:txBody>
      </p:sp>
      <p:sp>
        <p:nvSpPr>
          <p:cNvPr id="32" name="Ellipse 31"/>
          <p:cNvSpPr/>
          <p:nvPr/>
        </p:nvSpPr>
        <p:spPr>
          <a:xfrm>
            <a:off x="3779741" y="3835874"/>
            <a:ext cx="112680" cy="1123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ysClr val="windowText" lastClr="000000"/>
              </a:solidFill>
            </a:endParaRPr>
          </a:p>
        </p:txBody>
      </p:sp>
      <p:sp>
        <p:nvSpPr>
          <p:cNvPr id="33" name="Flèche vers le bas 17"/>
          <p:cNvSpPr/>
          <p:nvPr/>
        </p:nvSpPr>
        <p:spPr>
          <a:xfrm rot="20328923">
            <a:off x="3571910" y="3082644"/>
            <a:ext cx="142728" cy="742700"/>
          </a:xfrm>
          <a:prstGeom prst="down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dirty="0">
              <a:solidFill>
                <a:srgbClr val="FF0000"/>
              </a:solidFill>
            </a:endParaRPr>
          </a:p>
        </p:txBody>
      </p:sp>
      <p:sp>
        <p:nvSpPr>
          <p:cNvPr id="34" name="ZoneTexte 19"/>
          <p:cNvSpPr txBox="1">
            <a:spLocks noChangeArrowheads="1"/>
          </p:cNvSpPr>
          <p:nvPr/>
        </p:nvSpPr>
        <p:spPr bwMode="auto">
          <a:xfrm>
            <a:off x="2683435" y="2259239"/>
            <a:ext cx="1227945" cy="75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D82900"/>
              </a:buClr>
              <a:buSzPct val="70000"/>
              <a:buFont typeface="Wingdings 3" panose="05040102010807070707" pitchFamily="18" charset="2"/>
              <a:buChar char="u"/>
              <a:defRPr sz="20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pPr>
            <a:r>
              <a:rPr lang="fr-FR" altLang="fr-FR" sz="1428" kern="0" dirty="0">
                <a:solidFill>
                  <a:schemeClr val="bg1"/>
                </a:solidFill>
                <a:latin typeface="Calibri Light" panose="020F0302020204030204" pitchFamily="34" charset="0"/>
                <a:cs typeface="Calibri Light" panose="020F0302020204030204" pitchFamily="34" charset="0"/>
              </a:rPr>
              <a:t>Old </a:t>
            </a:r>
            <a:r>
              <a:rPr lang="fr-FR" altLang="fr-FR" sz="1428" kern="0" dirty="0" err="1">
                <a:solidFill>
                  <a:schemeClr val="bg1"/>
                </a:solidFill>
                <a:latin typeface="Calibri Light" panose="020F0302020204030204" pitchFamily="34" charset="0"/>
                <a:cs typeface="Calibri Light" panose="020F0302020204030204" pitchFamily="34" charset="0"/>
              </a:rPr>
              <a:t>head</a:t>
            </a:r>
            <a:r>
              <a:rPr lang="fr-FR" altLang="fr-FR" sz="1428" kern="0" dirty="0">
                <a:solidFill>
                  <a:schemeClr val="bg1"/>
                </a:solidFill>
                <a:latin typeface="Calibri Light" panose="020F0302020204030204" pitchFamily="34" charset="0"/>
                <a:cs typeface="Calibri Light" panose="020F0302020204030204" pitchFamily="34" charset="0"/>
              </a:rPr>
              <a:t> office</a:t>
            </a:r>
          </a:p>
          <a:p>
            <a:pPr>
              <a:spcBef>
                <a:spcPct val="0"/>
              </a:spcBef>
              <a:buClrTx/>
              <a:buSzTx/>
              <a:buNone/>
            </a:pPr>
            <a:r>
              <a:rPr lang="fr-FR" altLang="fr-FR" sz="1428" kern="0" dirty="0">
                <a:solidFill>
                  <a:schemeClr val="bg1"/>
                </a:solidFill>
                <a:latin typeface="Calibri Light" panose="020F0302020204030204" pitchFamily="34" charset="0"/>
                <a:cs typeface="Calibri Light" panose="020F0302020204030204" pitchFamily="34" charset="0"/>
              </a:rPr>
              <a:t>(DUNS A)</a:t>
            </a:r>
          </a:p>
        </p:txBody>
      </p:sp>
      <p:sp>
        <p:nvSpPr>
          <p:cNvPr id="35" name="ZoneTexte 34"/>
          <p:cNvSpPr txBox="1">
            <a:spLocks noChangeArrowheads="1"/>
          </p:cNvSpPr>
          <p:nvPr/>
        </p:nvSpPr>
        <p:spPr bwMode="auto">
          <a:xfrm>
            <a:off x="2661615" y="3948215"/>
            <a:ext cx="1844778" cy="31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D82900"/>
              </a:buClr>
              <a:buSzPct val="70000"/>
              <a:buFont typeface="Wingdings 3" panose="05040102010807070707" pitchFamily="18" charset="2"/>
              <a:buChar char="u"/>
              <a:defRPr sz="20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None/>
            </a:pPr>
            <a:r>
              <a:rPr lang="fr-FR" altLang="fr-FR" sz="1428" kern="0" dirty="0">
                <a:solidFill>
                  <a:schemeClr val="bg1"/>
                </a:solidFill>
                <a:latin typeface="Calibri Light" panose="020F0302020204030204" pitchFamily="34" charset="0"/>
                <a:cs typeface="Calibri Light" panose="020F0302020204030204" pitchFamily="34" charset="0"/>
              </a:rPr>
              <a:t>New location</a:t>
            </a:r>
          </a:p>
        </p:txBody>
      </p:sp>
    </p:spTree>
    <p:extLst>
      <p:ext uri="{BB962C8B-B14F-4D97-AF65-F5344CB8AC3E}">
        <p14:creationId xmlns:p14="http://schemas.microsoft.com/office/powerpoint/2010/main" val="219940788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p:cNvPicPr>
            <a:picLocks noChangeAspect="1"/>
          </p:cNvPicPr>
          <p:nvPr/>
        </p:nvPicPr>
        <p:blipFill rotWithShape="1">
          <a:blip r:embed="rId2" cstate="email">
            <a:extLst>
              <a:ext uri="{28A0092B-C50C-407E-A947-70E740481C1C}">
                <a14:useLocalDpi xmlns:a14="http://schemas.microsoft.com/office/drawing/2010/main" val="0"/>
              </a:ext>
            </a:extLst>
          </a:blip>
          <a:srcRect r="12385" b="10380"/>
          <a:stretch/>
        </p:blipFill>
        <p:spPr>
          <a:xfrm>
            <a:off x="1191025" y="1251386"/>
            <a:ext cx="4287161" cy="4385271"/>
          </a:xfrm>
          <a:prstGeom prst="rect">
            <a:avLst/>
          </a:prstGeom>
        </p:spPr>
      </p:pic>
      <p:sp>
        <p:nvSpPr>
          <p:cNvPr id="14" name="Espace réservé du numéro de diapositive 5"/>
          <p:cNvSpPr txBox="1">
            <a:spLocks/>
          </p:cNvSpPr>
          <p:nvPr/>
        </p:nvSpPr>
        <p:spPr>
          <a:xfrm>
            <a:off x="10389782" y="5843868"/>
            <a:ext cx="458965" cy="245063"/>
          </a:xfrm>
          <a:prstGeom prst="rect">
            <a:avLst/>
          </a:prstGeom>
        </p:spPr>
        <p:txBody>
          <a:bodyPr anchor="ctr"/>
          <a:lstStyle>
            <a:lvl1pPr algn="r">
              <a:defRPr sz="900" b="0">
                <a:solidFill>
                  <a:schemeClr val="tx1">
                    <a:tint val="75000"/>
                  </a:schemeClr>
                </a:solidFill>
                <a:latin typeface="Rockwell"/>
                <a:cs typeface="Rockwell"/>
              </a:defRPr>
            </a:lvl1pPr>
          </a:lstStyle>
          <a:p>
            <a:pPr>
              <a:defRPr/>
            </a:pPr>
            <a:fld id="{D6B660E0-B35C-4120-9C3C-03F4987C9C50}" type="slidenum">
              <a:rPr lang="fr-FR" sz="803">
                <a:solidFill>
                  <a:srgbClr val="FFFFFF"/>
                </a:solidFill>
                <a:latin typeface="Arial"/>
                <a:ea typeface="ＭＳ Ｐゴシック" pitchFamily="-65" charset="-128"/>
                <a:cs typeface="Arial"/>
              </a:rPr>
              <a:pPr>
                <a:defRPr/>
              </a:pPr>
              <a:t>55</a:t>
            </a:fld>
            <a:endParaRPr lang="fr-FR" sz="803" dirty="0">
              <a:solidFill>
                <a:srgbClr val="FFFFFF"/>
              </a:solidFill>
              <a:latin typeface="Arial"/>
              <a:ea typeface="ＭＳ Ｐゴシック" pitchFamily="-65" charset="-128"/>
              <a:cs typeface="Arial"/>
            </a:endParaRPr>
          </a:p>
        </p:txBody>
      </p:sp>
      <p:sp>
        <p:nvSpPr>
          <p:cNvPr id="23" name="Titre 2"/>
          <p:cNvSpPr txBox="1">
            <a:spLocks/>
          </p:cNvSpPr>
          <p:nvPr/>
        </p:nvSpPr>
        <p:spPr>
          <a:xfrm>
            <a:off x="225909" y="852082"/>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algn="ctr" defTabSz="815826">
              <a:tabLst>
                <a:tab pos="5360135" algn="l"/>
              </a:tabLst>
              <a:defRPr/>
            </a:pPr>
            <a:r>
              <a:rPr lang="fr-FR" sz="2855" spc="535" dirty="0">
                <a:solidFill>
                  <a:srgbClr val="4CBDCC"/>
                </a:solidFill>
                <a:effectLst>
                  <a:outerShdw blurRad="38100" dist="38100" dir="2700000" algn="tl">
                    <a:srgbClr val="000000">
                      <a:alpha val="43137"/>
                    </a:srgbClr>
                  </a:outerShdw>
                </a:effectLst>
              </a:rPr>
              <a:t>2. </a:t>
            </a:r>
            <a:r>
              <a:rPr lang="en-US" sz="2855" spc="535" dirty="0">
                <a:solidFill>
                  <a:srgbClr val="4CBDCC"/>
                </a:solidFill>
                <a:effectLst>
                  <a:outerShdw blurRad="38100" dist="38100" dir="2700000" algn="tl">
                    <a:srgbClr val="000000">
                      <a:alpha val="43137"/>
                    </a:srgbClr>
                  </a:outerShdw>
                </a:effectLst>
              </a:rPr>
              <a:t>Relocation of headquarters to a secondary facility</a:t>
            </a:r>
            <a:endParaRPr lang="fr-FR" sz="2855" spc="535" dirty="0">
              <a:solidFill>
                <a:srgbClr val="4CBDCC"/>
              </a:solidFill>
              <a:effectLst>
                <a:outerShdw blurRad="38100" dist="38100" dir="2700000" algn="tl">
                  <a:srgbClr val="000000">
                    <a:alpha val="43137"/>
                  </a:srgbClr>
                </a:outerShdw>
              </a:effectLst>
            </a:endParaRPr>
          </a:p>
        </p:txBody>
      </p:sp>
      <p:sp>
        <p:nvSpPr>
          <p:cNvPr id="34" name="Espace réservé du contenu 22"/>
          <p:cNvSpPr txBox="1">
            <a:spLocks/>
          </p:cNvSpPr>
          <p:nvPr/>
        </p:nvSpPr>
        <p:spPr>
          <a:xfrm>
            <a:off x="5456437" y="1617897"/>
            <a:ext cx="3174524" cy="630505"/>
          </a:xfrm>
          <a:prstGeom prst="leftArrow">
            <a:avLst>
              <a:gd name="adj1" fmla="val 69890"/>
              <a:gd name="adj2" fmla="val 15485"/>
            </a:avLst>
          </a:prstGeom>
          <a:solidFill>
            <a:srgbClr val="9FADE4"/>
          </a:solidFill>
        </p:spPr>
        <p:txBody>
          <a:bodyPr vert="horz" lIns="81594" tIns="40797" rIns="81594" bIns="40797" rtlCol="0">
            <a:noAutofit/>
          </a:bodyPr>
          <a:lstStyle>
            <a:lvl1pPr marL="228574" indent="-228574" algn="l" defTabSz="91429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722" indent="-228574" algn="l" defTabSz="914296"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2870" indent="-228574" algn="l" defTabSz="914296"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019"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167"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316"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462"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8610"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5758"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Wingdings 3" panose="05040102010807070707" pitchFamily="18" charset="2"/>
              <a:buNone/>
              <a:defRPr/>
            </a:pPr>
            <a:r>
              <a:rPr lang="fr-FR" sz="2142" dirty="0">
                <a:solidFill>
                  <a:schemeClr val="bg1"/>
                </a:solidFill>
              </a:rPr>
              <a:t>   </a:t>
            </a:r>
            <a:r>
              <a:rPr lang="fr-FR" sz="1785" dirty="0">
                <a:solidFill>
                  <a:schemeClr val="bg1"/>
                </a:solidFill>
              </a:rPr>
              <a:t>Is DUNS A </a:t>
            </a:r>
            <a:r>
              <a:rPr lang="fr-FR" sz="1785" dirty="0" err="1">
                <a:solidFill>
                  <a:schemeClr val="bg1"/>
                </a:solidFill>
              </a:rPr>
              <a:t>kept</a:t>
            </a:r>
            <a:r>
              <a:rPr lang="fr-FR" sz="1785" dirty="0">
                <a:solidFill>
                  <a:schemeClr val="bg1"/>
                </a:solidFill>
              </a:rPr>
              <a:t>?</a:t>
            </a:r>
          </a:p>
        </p:txBody>
      </p:sp>
      <p:sp>
        <p:nvSpPr>
          <p:cNvPr id="36" name="Espace réservé du contenu 22"/>
          <p:cNvSpPr txBox="1">
            <a:spLocks/>
          </p:cNvSpPr>
          <p:nvPr/>
        </p:nvSpPr>
        <p:spPr>
          <a:xfrm>
            <a:off x="5456437" y="3632962"/>
            <a:ext cx="3174524" cy="630505"/>
          </a:xfrm>
          <a:prstGeom prst="leftArrow">
            <a:avLst>
              <a:gd name="adj1" fmla="val 69890"/>
              <a:gd name="adj2" fmla="val 15485"/>
            </a:avLst>
          </a:prstGeom>
          <a:solidFill>
            <a:srgbClr val="9FADE4"/>
          </a:solidFill>
        </p:spPr>
        <p:txBody>
          <a:bodyPr vert="horz" lIns="81594" tIns="40797" rIns="81594" bIns="40797" rtlCol="0">
            <a:noAutofit/>
          </a:bodyPr>
          <a:lstStyle>
            <a:lvl1pPr marL="228574" indent="-228574" algn="l" defTabSz="91429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722" indent="-228574" algn="l" defTabSz="914296"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2870" indent="-228574" algn="l" defTabSz="914296"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019"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167"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316"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462"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8610"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5758"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Wingdings 3" panose="05040102010807070707" pitchFamily="18" charset="2"/>
              <a:buNone/>
              <a:defRPr/>
            </a:pPr>
            <a:r>
              <a:rPr lang="fr-FR" sz="2142" dirty="0">
                <a:solidFill>
                  <a:schemeClr val="bg1"/>
                </a:solidFill>
              </a:rPr>
              <a:t>   </a:t>
            </a:r>
            <a:r>
              <a:rPr lang="fr-FR" sz="1785" dirty="0">
                <a:solidFill>
                  <a:schemeClr val="bg1"/>
                </a:solidFill>
              </a:rPr>
              <a:t>Is DUNS B </a:t>
            </a:r>
            <a:r>
              <a:rPr lang="fr-FR" sz="1785" dirty="0" err="1">
                <a:solidFill>
                  <a:schemeClr val="bg1"/>
                </a:solidFill>
              </a:rPr>
              <a:t>kept</a:t>
            </a:r>
            <a:r>
              <a:rPr lang="fr-FR" sz="1785" dirty="0">
                <a:solidFill>
                  <a:schemeClr val="bg1"/>
                </a:solidFill>
              </a:rPr>
              <a:t>?</a:t>
            </a:r>
          </a:p>
        </p:txBody>
      </p:sp>
      <p:sp>
        <p:nvSpPr>
          <p:cNvPr id="37" name="Rectangle : coins arrondis 36"/>
          <p:cNvSpPr/>
          <p:nvPr/>
        </p:nvSpPr>
        <p:spPr>
          <a:xfrm>
            <a:off x="6716707" y="4275399"/>
            <a:ext cx="3828508" cy="103119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85" dirty="0"/>
              <a:t>DUNS B </a:t>
            </a:r>
            <a:r>
              <a:rPr lang="fr-FR" sz="1785" dirty="0" err="1"/>
              <a:t>is</a:t>
            </a:r>
            <a:r>
              <a:rPr lang="fr-FR" sz="1785" dirty="0"/>
              <a:t> </a:t>
            </a:r>
            <a:r>
              <a:rPr lang="fr-FR" sz="1785" dirty="0" err="1"/>
              <a:t>deleted</a:t>
            </a:r>
            <a:r>
              <a:rPr lang="fr-FR" sz="1785" dirty="0"/>
              <a:t>!</a:t>
            </a:r>
          </a:p>
          <a:p>
            <a:pPr algn="ctr"/>
            <a:r>
              <a:rPr lang="fr-FR" sz="1274" dirty="0">
                <a:latin typeface="Calibri" panose="020F0502020204030204" pitchFamily="34" charset="0"/>
                <a:cs typeface="Calibri" panose="020F0502020204030204" pitchFamily="34" charset="0"/>
              </a:rPr>
              <a:t>→ </a:t>
            </a:r>
            <a:r>
              <a:rPr lang="en-US" sz="1274" dirty="0">
                <a:latin typeface="Calibri" panose="020F0502020204030204" pitchFamily="34" charset="0"/>
                <a:cs typeface="Calibri" panose="020F0502020204030204" pitchFamily="34" charset="0"/>
              </a:rPr>
              <a:t>Activities related to the head office</a:t>
            </a:r>
            <a:endParaRPr lang="fr-FR" sz="1274" dirty="0"/>
          </a:p>
        </p:txBody>
      </p:sp>
      <p:sp>
        <p:nvSpPr>
          <p:cNvPr id="40" name="Ellipse 39"/>
          <p:cNvSpPr/>
          <p:nvPr/>
        </p:nvSpPr>
        <p:spPr>
          <a:xfrm>
            <a:off x="3672630" y="2889821"/>
            <a:ext cx="112680" cy="1123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ysClr val="windowText" lastClr="000000"/>
              </a:solidFill>
            </a:endParaRPr>
          </a:p>
        </p:txBody>
      </p:sp>
      <p:sp>
        <p:nvSpPr>
          <p:cNvPr id="41" name="Ellipse 40"/>
          <p:cNvSpPr/>
          <p:nvPr/>
        </p:nvSpPr>
        <p:spPr>
          <a:xfrm>
            <a:off x="3010044" y="4364079"/>
            <a:ext cx="112680" cy="1123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ysClr val="windowText" lastClr="000000"/>
              </a:solidFill>
            </a:endParaRPr>
          </a:p>
        </p:txBody>
      </p:sp>
      <p:sp>
        <p:nvSpPr>
          <p:cNvPr id="42" name="Flèche vers le bas 17"/>
          <p:cNvSpPr/>
          <p:nvPr/>
        </p:nvSpPr>
        <p:spPr>
          <a:xfrm rot="1584306">
            <a:off x="3311152" y="2965964"/>
            <a:ext cx="160832" cy="1377432"/>
          </a:xfrm>
          <a:prstGeom prst="down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dirty="0">
              <a:solidFill>
                <a:srgbClr val="FF0000"/>
              </a:solidFill>
            </a:endParaRPr>
          </a:p>
        </p:txBody>
      </p:sp>
      <p:sp>
        <p:nvSpPr>
          <p:cNvPr id="43" name="ZoneTexte 14"/>
          <p:cNvSpPr txBox="1">
            <a:spLocks noChangeArrowheads="1"/>
          </p:cNvSpPr>
          <p:nvPr/>
        </p:nvSpPr>
        <p:spPr bwMode="auto">
          <a:xfrm>
            <a:off x="3010045" y="2402581"/>
            <a:ext cx="165786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D82900"/>
              </a:buClr>
              <a:buSzPct val="70000"/>
              <a:buFont typeface="Wingdings 3" panose="05040102010807070707" pitchFamily="18" charset="2"/>
              <a:buChar char="u"/>
              <a:defRPr sz="20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fr-FR" altLang="fr-FR" sz="1428" kern="0" dirty="0" err="1">
                <a:solidFill>
                  <a:schemeClr val="bg1"/>
                </a:solidFill>
                <a:latin typeface="+mj-lt"/>
              </a:rPr>
              <a:t>Headquarter</a:t>
            </a:r>
            <a:endParaRPr lang="fr-FR" altLang="fr-FR" sz="1428" kern="0" dirty="0">
              <a:solidFill>
                <a:schemeClr val="bg1"/>
              </a:solidFill>
              <a:latin typeface="+mj-lt"/>
            </a:endParaRPr>
          </a:p>
          <a:p>
            <a:pPr>
              <a:spcBef>
                <a:spcPct val="0"/>
              </a:spcBef>
              <a:buClrTx/>
              <a:buSzTx/>
              <a:buFontTx/>
              <a:buNone/>
            </a:pPr>
            <a:r>
              <a:rPr lang="fr-FR" altLang="fr-FR" sz="1428" kern="0" dirty="0">
                <a:solidFill>
                  <a:schemeClr val="bg1"/>
                </a:solidFill>
                <a:latin typeface="+mj-lt"/>
              </a:rPr>
              <a:t> (Duns A)</a:t>
            </a:r>
          </a:p>
        </p:txBody>
      </p:sp>
      <p:sp>
        <p:nvSpPr>
          <p:cNvPr id="44" name="ZoneTexte 15"/>
          <p:cNvSpPr txBox="1">
            <a:spLocks noChangeArrowheads="1"/>
          </p:cNvSpPr>
          <p:nvPr/>
        </p:nvSpPr>
        <p:spPr bwMode="auto">
          <a:xfrm>
            <a:off x="2396369" y="4493008"/>
            <a:ext cx="232716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D82900"/>
              </a:buClr>
              <a:buSzPct val="70000"/>
              <a:buFont typeface="Wingdings 3" panose="05040102010807070707" pitchFamily="18" charset="2"/>
              <a:buChar char="u"/>
              <a:defRPr sz="20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fr-FR" altLang="fr-FR" sz="1428" kern="0" dirty="0" err="1">
                <a:solidFill>
                  <a:schemeClr val="bg1"/>
                </a:solidFill>
                <a:latin typeface="+mj-lt"/>
              </a:rPr>
              <a:t>Secondary</a:t>
            </a:r>
            <a:r>
              <a:rPr lang="fr-FR" altLang="fr-FR" sz="1428" kern="0" dirty="0">
                <a:solidFill>
                  <a:schemeClr val="bg1"/>
                </a:solidFill>
                <a:latin typeface="+mj-lt"/>
              </a:rPr>
              <a:t> </a:t>
            </a:r>
            <a:r>
              <a:rPr lang="fr-FR" altLang="fr-FR" sz="1428" kern="0" dirty="0" err="1">
                <a:solidFill>
                  <a:schemeClr val="bg1"/>
                </a:solidFill>
                <a:latin typeface="+mj-lt"/>
              </a:rPr>
              <a:t>facility</a:t>
            </a:r>
            <a:endParaRPr lang="fr-FR" altLang="fr-FR" sz="1428" kern="0" dirty="0">
              <a:solidFill>
                <a:schemeClr val="bg1"/>
              </a:solidFill>
              <a:latin typeface="+mj-lt"/>
            </a:endParaRPr>
          </a:p>
          <a:p>
            <a:pPr>
              <a:spcBef>
                <a:spcPct val="0"/>
              </a:spcBef>
              <a:buClrTx/>
              <a:buSzTx/>
              <a:buFontTx/>
              <a:buNone/>
            </a:pPr>
            <a:r>
              <a:rPr lang="fr-FR" altLang="fr-FR" sz="1428" kern="0" dirty="0">
                <a:solidFill>
                  <a:schemeClr val="bg1"/>
                </a:solidFill>
                <a:latin typeface="+mj-lt"/>
              </a:rPr>
              <a:t>(Duns B)</a:t>
            </a:r>
          </a:p>
        </p:txBody>
      </p:sp>
      <p:sp>
        <p:nvSpPr>
          <p:cNvPr id="15" name="Rectangle : coins arrondis 14">
            <a:extLst>
              <a:ext uri="{FF2B5EF4-FFF2-40B4-BE49-F238E27FC236}">
                <a16:creationId xmlns:a16="http://schemas.microsoft.com/office/drawing/2014/main" id="{563CF2CA-6E73-4640-B88E-F491303113D0}"/>
              </a:ext>
            </a:extLst>
          </p:cNvPr>
          <p:cNvSpPr/>
          <p:nvPr/>
        </p:nvSpPr>
        <p:spPr>
          <a:xfrm>
            <a:off x="6443302" y="2259772"/>
            <a:ext cx="3828508" cy="1031196"/>
          </a:xfrm>
          <a:prstGeom prst="roundRect">
            <a:avLst/>
          </a:prstGeom>
          <a:solidFill>
            <a:srgbClr val="4CB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85" dirty="0"/>
              <a:t>DUNS A </a:t>
            </a:r>
            <a:r>
              <a:rPr lang="fr-FR" sz="1785" dirty="0" err="1"/>
              <a:t>is</a:t>
            </a:r>
            <a:r>
              <a:rPr lang="fr-FR" sz="1785" dirty="0"/>
              <a:t> </a:t>
            </a:r>
            <a:r>
              <a:rPr lang="fr-FR" sz="1785" dirty="0" err="1"/>
              <a:t>kept</a:t>
            </a:r>
            <a:r>
              <a:rPr lang="fr-FR" sz="1785" dirty="0"/>
              <a:t> </a:t>
            </a:r>
            <a:r>
              <a:rPr lang="fr-FR" sz="1785" dirty="0" err="1"/>
              <a:t>indeed</a:t>
            </a:r>
            <a:r>
              <a:rPr lang="fr-FR" sz="1785" dirty="0"/>
              <a:t>!</a:t>
            </a:r>
          </a:p>
          <a:p>
            <a:pPr algn="ctr"/>
            <a:r>
              <a:rPr lang="fr-FR" sz="1274" dirty="0">
                <a:latin typeface="Calibri" panose="020F0502020204030204" pitchFamily="34" charset="0"/>
                <a:cs typeface="Calibri" panose="020F0502020204030204" pitchFamily="34" charset="0"/>
              </a:rPr>
              <a:t>→ </a:t>
            </a:r>
            <a:r>
              <a:rPr lang="fr-FR" sz="1274" dirty="0" err="1">
                <a:latin typeface="Calibri" panose="020F0502020204030204" pitchFamily="34" charset="0"/>
                <a:cs typeface="Calibri" panose="020F0502020204030204" pitchFamily="34" charset="0"/>
              </a:rPr>
              <a:t>Company</a:t>
            </a:r>
            <a:r>
              <a:rPr lang="fr-FR" sz="1274" dirty="0">
                <a:latin typeface="Calibri" panose="020F0502020204030204" pitchFamily="34" charset="0"/>
                <a:cs typeface="Calibri" panose="020F0502020204030204" pitchFamily="34" charset="0"/>
              </a:rPr>
              <a:t> information update</a:t>
            </a:r>
            <a:endParaRPr lang="fr-FR" sz="1274" dirty="0"/>
          </a:p>
        </p:txBody>
      </p:sp>
    </p:spTree>
    <p:extLst>
      <p:ext uri="{BB962C8B-B14F-4D97-AF65-F5344CB8AC3E}">
        <p14:creationId xmlns:p14="http://schemas.microsoft.com/office/powerpoint/2010/main" val="76072973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p:cNvPicPr>
            <a:picLocks noChangeAspect="1"/>
          </p:cNvPicPr>
          <p:nvPr/>
        </p:nvPicPr>
        <p:blipFill rotWithShape="1">
          <a:blip r:embed="rId2" cstate="email">
            <a:extLst>
              <a:ext uri="{28A0092B-C50C-407E-A947-70E740481C1C}">
                <a14:useLocalDpi xmlns:a14="http://schemas.microsoft.com/office/drawing/2010/main" val="0"/>
              </a:ext>
            </a:extLst>
          </a:blip>
          <a:srcRect r="12385" b="10380"/>
          <a:stretch/>
        </p:blipFill>
        <p:spPr>
          <a:xfrm>
            <a:off x="1410954" y="1251386"/>
            <a:ext cx="4067232" cy="4160309"/>
          </a:xfrm>
          <a:prstGeom prst="rect">
            <a:avLst/>
          </a:prstGeom>
        </p:spPr>
      </p:pic>
      <p:sp>
        <p:nvSpPr>
          <p:cNvPr id="23" name="Espace réservé du numéro de diapositive 5"/>
          <p:cNvSpPr txBox="1">
            <a:spLocks/>
          </p:cNvSpPr>
          <p:nvPr/>
        </p:nvSpPr>
        <p:spPr>
          <a:xfrm>
            <a:off x="10389782" y="5843868"/>
            <a:ext cx="458965" cy="245063"/>
          </a:xfrm>
          <a:prstGeom prst="rect">
            <a:avLst/>
          </a:prstGeom>
        </p:spPr>
        <p:txBody>
          <a:bodyPr anchor="ctr"/>
          <a:lstStyle>
            <a:lvl1pPr algn="r">
              <a:defRPr sz="900" b="0">
                <a:solidFill>
                  <a:schemeClr val="tx1">
                    <a:tint val="75000"/>
                  </a:schemeClr>
                </a:solidFill>
                <a:latin typeface="Rockwell"/>
                <a:cs typeface="Rockwell"/>
              </a:defRPr>
            </a:lvl1pPr>
          </a:lstStyle>
          <a:p>
            <a:pPr>
              <a:defRPr/>
            </a:pPr>
            <a:fld id="{D6B660E0-B35C-4120-9C3C-03F4987C9C50}" type="slidenum">
              <a:rPr lang="fr-FR" sz="803">
                <a:solidFill>
                  <a:srgbClr val="FFFFFF"/>
                </a:solidFill>
                <a:latin typeface="Arial"/>
                <a:ea typeface="ＭＳ Ｐゴシック" pitchFamily="-65" charset="-128"/>
                <a:cs typeface="Arial"/>
              </a:rPr>
              <a:pPr>
                <a:defRPr/>
              </a:pPr>
              <a:t>56</a:t>
            </a:fld>
            <a:endParaRPr lang="fr-FR" sz="803" dirty="0">
              <a:solidFill>
                <a:srgbClr val="FFFFFF"/>
              </a:solidFill>
              <a:latin typeface="Arial"/>
              <a:ea typeface="ＭＳ Ｐゴシック" pitchFamily="-65" charset="-128"/>
              <a:cs typeface="Arial"/>
            </a:endParaRPr>
          </a:p>
        </p:txBody>
      </p:sp>
      <p:sp>
        <p:nvSpPr>
          <p:cNvPr id="24" name="Titre 2"/>
          <p:cNvSpPr txBox="1">
            <a:spLocks/>
          </p:cNvSpPr>
          <p:nvPr/>
        </p:nvSpPr>
        <p:spPr>
          <a:xfrm>
            <a:off x="361898" y="784087"/>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algn="ctr" defTabSz="815826">
              <a:tabLst>
                <a:tab pos="5360135" algn="l"/>
              </a:tabLst>
              <a:defRPr/>
            </a:pPr>
            <a:r>
              <a:rPr lang="fr-FR" sz="2855" spc="535" dirty="0">
                <a:solidFill>
                  <a:srgbClr val="4CBDCC"/>
                </a:solidFill>
                <a:effectLst>
                  <a:outerShdw blurRad="38100" dist="38100" dir="2700000" algn="tl">
                    <a:srgbClr val="000000">
                      <a:alpha val="43137"/>
                    </a:srgbClr>
                  </a:outerShdw>
                </a:effectLst>
              </a:rPr>
              <a:t>3. </a:t>
            </a:r>
            <a:r>
              <a:rPr lang="en-US" sz="2855" spc="535" dirty="0">
                <a:solidFill>
                  <a:srgbClr val="4CBDCC"/>
                </a:solidFill>
                <a:effectLst>
                  <a:outerShdw blurRad="38100" dist="38100" dir="2700000" algn="tl">
                    <a:srgbClr val="000000">
                      <a:alpha val="43137"/>
                    </a:srgbClr>
                  </a:outerShdw>
                </a:effectLst>
              </a:rPr>
              <a:t>Relocation of a secondary facility</a:t>
            </a:r>
            <a:endParaRPr lang="fr-FR" sz="2855" spc="535" dirty="0">
              <a:solidFill>
                <a:srgbClr val="4CBDCC"/>
              </a:solidFill>
              <a:effectLst>
                <a:outerShdw blurRad="38100" dist="38100" dir="2700000" algn="tl">
                  <a:srgbClr val="000000">
                    <a:alpha val="43137"/>
                  </a:srgbClr>
                </a:outerShdw>
              </a:effectLst>
            </a:endParaRPr>
          </a:p>
        </p:txBody>
      </p:sp>
      <p:sp>
        <p:nvSpPr>
          <p:cNvPr id="28" name="Ellipse 27"/>
          <p:cNvSpPr/>
          <p:nvPr/>
        </p:nvSpPr>
        <p:spPr>
          <a:xfrm>
            <a:off x="3672630" y="2889821"/>
            <a:ext cx="112680" cy="1123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chemeClr val="bg1"/>
              </a:solidFill>
            </a:endParaRPr>
          </a:p>
        </p:txBody>
      </p:sp>
      <p:sp>
        <p:nvSpPr>
          <p:cNvPr id="29" name="Ellipse 28"/>
          <p:cNvSpPr/>
          <p:nvPr/>
        </p:nvSpPr>
        <p:spPr>
          <a:xfrm>
            <a:off x="3010044" y="4364079"/>
            <a:ext cx="112680" cy="1123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chemeClr val="bg1"/>
              </a:solidFill>
            </a:endParaRPr>
          </a:p>
        </p:txBody>
      </p:sp>
      <p:sp>
        <p:nvSpPr>
          <p:cNvPr id="30" name="Flèche vers le bas 17"/>
          <p:cNvSpPr/>
          <p:nvPr/>
        </p:nvSpPr>
        <p:spPr>
          <a:xfrm rot="1584306">
            <a:off x="3311152" y="2965964"/>
            <a:ext cx="160832" cy="1377432"/>
          </a:xfrm>
          <a:prstGeom prst="down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dirty="0">
              <a:solidFill>
                <a:schemeClr val="bg1"/>
              </a:solidFill>
            </a:endParaRPr>
          </a:p>
        </p:txBody>
      </p:sp>
      <p:sp>
        <p:nvSpPr>
          <p:cNvPr id="31" name="ZoneTexte 14"/>
          <p:cNvSpPr txBox="1">
            <a:spLocks noChangeArrowheads="1"/>
          </p:cNvSpPr>
          <p:nvPr/>
        </p:nvSpPr>
        <p:spPr bwMode="auto">
          <a:xfrm>
            <a:off x="3010045" y="2402581"/>
            <a:ext cx="1629402"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D82900"/>
              </a:buClr>
              <a:buSzPct val="70000"/>
              <a:buFont typeface="Wingdings 3" panose="05040102010807070707" pitchFamily="18" charset="2"/>
              <a:buChar char="u"/>
              <a:defRPr sz="20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fr-FR" altLang="fr-FR" sz="1428" kern="0" dirty="0" err="1">
                <a:solidFill>
                  <a:schemeClr val="bg1"/>
                </a:solidFill>
                <a:latin typeface="+mj-lt"/>
              </a:rPr>
              <a:t>Secondary</a:t>
            </a:r>
            <a:r>
              <a:rPr lang="fr-FR" altLang="fr-FR" sz="1428" kern="0" dirty="0">
                <a:solidFill>
                  <a:schemeClr val="bg1"/>
                </a:solidFill>
                <a:latin typeface="+mj-lt"/>
              </a:rPr>
              <a:t> </a:t>
            </a:r>
            <a:r>
              <a:rPr lang="fr-FR" altLang="fr-FR" sz="1428" kern="0" dirty="0" err="1">
                <a:solidFill>
                  <a:schemeClr val="bg1"/>
                </a:solidFill>
                <a:latin typeface="+mj-lt"/>
              </a:rPr>
              <a:t>facility</a:t>
            </a:r>
            <a:endParaRPr lang="fr-FR" altLang="fr-FR" sz="1428" kern="0" dirty="0">
              <a:solidFill>
                <a:schemeClr val="bg1"/>
              </a:solidFill>
              <a:latin typeface="+mj-lt"/>
            </a:endParaRPr>
          </a:p>
          <a:p>
            <a:pPr>
              <a:spcBef>
                <a:spcPct val="0"/>
              </a:spcBef>
              <a:buClrTx/>
              <a:buSzTx/>
              <a:buFontTx/>
              <a:buNone/>
            </a:pPr>
            <a:r>
              <a:rPr lang="fr-FR" altLang="fr-FR" sz="1428" kern="0" dirty="0">
                <a:solidFill>
                  <a:schemeClr val="bg1"/>
                </a:solidFill>
                <a:latin typeface="+mj-lt"/>
              </a:rPr>
              <a:t>(Duns A)</a:t>
            </a:r>
          </a:p>
        </p:txBody>
      </p:sp>
      <p:sp>
        <p:nvSpPr>
          <p:cNvPr id="32" name="ZoneTexte 15"/>
          <p:cNvSpPr txBox="1">
            <a:spLocks noChangeArrowheads="1"/>
          </p:cNvSpPr>
          <p:nvPr/>
        </p:nvSpPr>
        <p:spPr bwMode="auto">
          <a:xfrm>
            <a:off x="2321322" y="4476421"/>
            <a:ext cx="1962339" cy="31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D82900"/>
              </a:buClr>
              <a:buSzPct val="70000"/>
              <a:buFont typeface="Wingdings 3" panose="05040102010807070707" pitchFamily="18" charset="2"/>
              <a:buChar char="u"/>
              <a:defRPr sz="20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r>
              <a:rPr lang="fr-FR" altLang="fr-FR" sz="1428" kern="0" dirty="0">
                <a:solidFill>
                  <a:schemeClr val="bg1"/>
                </a:solidFill>
                <a:latin typeface="+mj-lt"/>
              </a:rPr>
              <a:t>New localisation</a:t>
            </a:r>
          </a:p>
        </p:txBody>
      </p:sp>
      <p:sp>
        <p:nvSpPr>
          <p:cNvPr id="34" name="Espace réservé du contenu 22"/>
          <p:cNvSpPr txBox="1">
            <a:spLocks/>
          </p:cNvSpPr>
          <p:nvPr/>
        </p:nvSpPr>
        <p:spPr>
          <a:xfrm>
            <a:off x="5478186" y="2507387"/>
            <a:ext cx="3174524" cy="630505"/>
          </a:xfrm>
          <a:prstGeom prst="leftArrow">
            <a:avLst>
              <a:gd name="adj1" fmla="val 69890"/>
              <a:gd name="adj2" fmla="val 15485"/>
            </a:avLst>
          </a:prstGeom>
          <a:solidFill>
            <a:srgbClr val="9FADE4"/>
          </a:solidFill>
        </p:spPr>
        <p:txBody>
          <a:bodyPr vert="horz" lIns="81594" tIns="40797" rIns="81594" bIns="40797" rtlCol="0">
            <a:noAutofit/>
          </a:bodyPr>
          <a:lstStyle>
            <a:lvl1pPr marL="228574" indent="-228574" algn="l" defTabSz="91429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722" indent="-228574" algn="l" defTabSz="914296"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2870" indent="-228574" algn="l" defTabSz="914296"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019"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167"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316"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462"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8610"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5758"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Wingdings 3" panose="05040102010807070707" pitchFamily="18" charset="2"/>
              <a:buNone/>
              <a:defRPr/>
            </a:pPr>
            <a:r>
              <a:rPr lang="fr-FR" sz="2142" dirty="0">
                <a:solidFill>
                  <a:schemeClr val="bg1"/>
                </a:solidFill>
              </a:rPr>
              <a:t>Is DUNS A </a:t>
            </a:r>
            <a:r>
              <a:rPr lang="fr-FR" sz="2142" dirty="0" err="1">
                <a:solidFill>
                  <a:schemeClr val="bg1"/>
                </a:solidFill>
              </a:rPr>
              <a:t>kept</a:t>
            </a:r>
            <a:r>
              <a:rPr lang="fr-FR" sz="2142" dirty="0">
                <a:solidFill>
                  <a:schemeClr val="bg1"/>
                </a:solidFill>
              </a:rPr>
              <a:t> ?</a:t>
            </a:r>
            <a:endParaRPr lang="fr-FR" sz="1785" dirty="0">
              <a:solidFill>
                <a:schemeClr val="bg1"/>
              </a:solidFill>
            </a:endParaRPr>
          </a:p>
        </p:txBody>
      </p:sp>
      <p:sp>
        <p:nvSpPr>
          <p:cNvPr id="35" name="Rectangle : coins arrondis 34"/>
          <p:cNvSpPr/>
          <p:nvPr/>
        </p:nvSpPr>
        <p:spPr>
          <a:xfrm>
            <a:off x="5870602" y="3331540"/>
            <a:ext cx="4345056" cy="103119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85" dirty="0"/>
              <a:t>DUNS A switch to « inactive » </a:t>
            </a:r>
            <a:r>
              <a:rPr lang="fr-FR" sz="1785" dirty="0" err="1"/>
              <a:t>status</a:t>
            </a:r>
            <a:endParaRPr lang="fr-FR" sz="1785" dirty="0"/>
          </a:p>
          <a:p>
            <a:pPr algn="ctr"/>
            <a:r>
              <a:rPr lang="fr-FR" sz="1785" dirty="0"/>
              <a:t>→ </a:t>
            </a:r>
            <a:r>
              <a:rPr lang="en-US" sz="1785" dirty="0"/>
              <a:t>Creation of a new DUNS corresponding to the new location</a:t>
            </a:r>
            <a:endParaRPr lang="fr-FR" sz="1785" dirty="0"/>
          </a:p>
        </p:txBody>
      </p:sp>
    </p:spTree>
    <p:extLst>
      <p:ext uri="{BB962C8B-B14F-4D97-AF65-F5344CB8AC3E}">
        <p14:creationId xmlns:p14="http://schemas.microsoft.com/office/powerpoint/2010/main" val="409115722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p:cNvPicPr>
            <a:picLocks noChangeAspect="1"/>
          </p:cNvPicPr>
          <p:nvPr/>
        </p:nvPicPr>
        <p:blipFill rotWithShape="1">
          <a:blip r:embed="rId3" cstate="email">
            <a:extLst>
              <a:ext uri="{28A0092B-C50C-407E-A947-70E740481C1C}">
                <a14:useLocalDpi xmlns:a14="http://schemas.microsoft.com/office/drawing/2010/main" val="0"/>
              </a:ext>
            </a:extLst>
          </a:blip>
          <a:srcRect r="12385" b="10380"/>
          <a:stretch/>
        </p:blipFill>
        <p:spPr>
          <a:xfrm>
            <a:off x="1410954" y="1251386"/>
            <a:ext cx="4067232" cy="4160309"/>
          </a:xfrm>
          <a:prstGeom prst="rect">
            <a:avLst/>
          </a:prstGeom>
        </p:spPr>
      </p:pic>
      <p:sp>
        <p:nvSpPr>
          <p:cNvPr id="25" name="Espace réservé du numéro de diapositive 5"/>
          <p:cNvSpPr txBox="1">
            <a:spLocks/>
          </p:cNvSpPr>
          <p:nvPr/>
        </p:nvSpPr>
        <p:spPr>
          <a:xfrm>
            <a:off x="10389782" y="5843868"/>
            <a:ext cx="458965" cy="245063"/>
          </a:xfrm>
          <a:prstGeom prst="rect">
            <a:avLst/>
          </a:prstGeom>
        </p:spPr>
        <p:txBody>
          <a:bodyPr anchor="ctr"/>
          <a:lstStyle>
            <a:lvl1pPr algn="r">
              <a:defRPr sz="900" b="0">
                <a:solidFill>
                  <a:schemeClr val="tx1">
                    <a:tint val="75000"/>
                  </a:schemeClr>
                </a:solidFill>
                <a:latin typeface="Rockwell"/>
                <a:cs typeface="Rockwell"/>
              </a:defRPr>
            </a:lvl1pPr>
          </a:lstStyle>
          <a:p>
            <a:pPr>
              <a:defRPr/>
            </a:pPr>
            <a:fld id="{D6B660E0-B35C-4120-9C3C-03F4987C9C50}" type="slidenum">
              <a:rPr lang="fr-FR" sz="803">
                <a:solidFill>
                  <a:srgbClr val="FFFFFF"/>
                </a:solidFill>
                <a:latin typeface="Arial"/>
                <a:ea typeface="ＭＳ Ｐゴシック" pitchFamily="-65" charset="-128"/>
                <a:cs typeface="Arial"/>
              </a:rPr>
              <a:pPr>
                <a:defRPr/>
              </a:pPr>
              <a:t>57</a:t>
            </a:fld>
            <a:endParaRPr lang="fr-FR" sz="803" dirty="0">
              <a:solidFill>
                <a:srgbClr val="FFFFFF"/>
              </a:solidFill>
              <a:latin typeface="Arial"/>
              <a:ea typeface="ＭＳ Ｐゴシック" pitchFamily="-65" charset="-128"/>
              <a:cs typeface="Arial"/>
            </a:endParaRPr>
          </a:p>
        </p:txBody>
      </p:sp>
      <p:sp>
        <p:nvSpPr>
          <p:cNvPr id="26" name="Titre 2"/>
          <p:cNvSpPr txBox="1">
            <a:spLocks/>
          </p:cNvSpPr>
          <p:nvPr/>
        </p:nvSpPr>
        <p:spPr>
          <a:xfrm>
            <a:off x="361898" y="784087"/>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algn="ctr" defTabSz="815826">
              <a:tabLst>
                <a:tab pos="5360135" algn="l"/>
              </a:tabLst>
              <a:defRPr/>
            </a:pPr>
            <a:r>
              <a:rPr lang="fr-FR" sz="2855" spc="535" dirty="0">
                <a:solidFill>
                  <a:srgbClr val="4CBDCC"/>
                </a:solidFill>
                <a:effectLst>
                  <a:outerShdw blurRad="38100" dist="38100" dir="2700000" algn="tl">
                    <a:srgbClr val="000000">
                      <a:alpha val="43137"/>
                    </a:srgbClr>
                  </a:outerShdw>
                </a:effectLst>
              </a:rPr>
              <a:t>4. </a:t>
            </a:r>
            <a:r>
              <a:rPr lang="en-US" sz="2855" spc="535" dirty="0">
                <a:solidFill>
                  <a:srgbClr val="4CBDCC"/>
                </a:solidFill>
                <a:effectLst>
                  <a:outerShdw blurRad="38100" dist="38100" dir="2700000" algn="tl">
                    <a:srgbClr val="000000">
                      <a:alpha val="43137"/>
                    </a:srgbClr>
                  </a:outerShdw>
                </a:effectLst>
              </a:rPr>
              <a:t>Relocation of a secondary facility to the location of another existing secondary facility</a:t>
            </a:r>
            <a:endParaRPr lang="fr-FR" sz="2855" spc="535" dirty="0">
              <a:solidFill>
                <a:srgbClr val="4CBDCC"/>
              </a:solidFill>
              <a:effectLst>
                <a:outerShdw blurRad="38100" dist="38100" dir="2700000" algn="tl">
                  <a:srgbClr val="000000">
                    <a:alpha val="43137"/>
                  </a:srgbClr>
                </a:outerShdw>
              </a:effectLst>
            </a:endParaRPr>
          </a:p>
        </p:txBody>
      </p:sp>
      <p:sp>
        <p:nvSpPr>
          <p:cNvPr id="29" name="Ellipse 28"/>
          <p:cNvSpPr/>
          <p:nvPr/>
        </p:nvSpPr>
        <p:spPr>
          <a:xfrm>
            <a:off x="3213611" y="3061351"/>
            <a:ext cx="102244" cy="1088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chemeClr val="bg1"/>
              </a:solidFill>
            </a:endParaRPr>
          </a:p>
        </p:txBody>
      </p:sp>
      <p:sp>
        <p:nvSpPr>
          <p:cNvPr id="30" name="Ellipse 29"/>
          <p:cNvSpPr/>
          <p:nvPr/>
        </p:nvSpPr>
        <p:spPr>
          <a:xfrm>
            <a:off x="3838411" y="3995697"/>
            <a:ext cx="102244" cy="1088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chemeClr val="bg1"/>
              </a:solidFill>
            </a:endParaRPr>
          </a:p>
        </p:txBody>
      </p:sp>
      <p:sp>
        <p:nvSpPr>
          <p:cNvPr id="31" name="Flèche vers le bas 16"/>
          <p:cNvSpPr/>
          <p:nvPr/>
        </p:nvSpPr>
        <p:spPr>
          <a:xfrm rot="8706826">
            <a:off x="3476510" y="3157873"/>
            <a:ext cx="149211" cy="841328"/>
          </a:xfrm>
          <a:prstGeom prst="down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dirty="0">
              <a:solidFill>
                <a:schemeClr val="bg1"/>
              </a:solidFill>
            </a:endParaRPr>
          </a:p>
        </p:txBody>
      </p:sp>
      <p:sp>
        <p:nvSpPr>
          <p:cNvPr id="32" name="ZoneTexte 8"/>
          <p:cNvSpPr txBox="1">
            <a:spLocks noChangeArrowheads="1"/>
          </p:cNvSpPr>
          <p:nvPr/>
        </p:nvSpPr>
        <p:spPr bwMode="auto">
          <a:xfrm>
            <a:off x="2876776" y="4064271"/>
            <a:ext cx="1751862" cy="531812"/>
          </a:xfrm>
          <a:prstGeom prst="rect">
            <a:avLst/>
          </a:prstGeom>
          <a:noFill/>
          <a:ln>
            <a:noFill/>
          </a:ln>
        </p:spPr>
        <p:txBody>
          <a:bodyPr wrap="square">
            <a:spAutoFit/>
          </a:bodyPr>
          <a:lstStyle>
            <a:lvl1pPr>
              <a:spcBef>
                <a:spcPct val="20000"/>
              </a:spcBef>
              <a:buClr>
                <a:srgbClr val="D82900"/>
              </a:buClr>
              <a:buSzPct val="70000"/>
              <a:buFont typeface="Wingdings 3" panose="05040102010807070707" pitchFamily="18" charset="2"/>
              <a:buChar char="u"/>
              <a:defRPr sz="20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pPr>
            <a:r>
              <a:rPr lang="fr-FR" altLang="fr-FR" sz="1428" kern="0" dirty="0" err="1">
                <a:solidFill>
                  <a:schemeClr val="bg1"/>
                </a:solidFill>
                <a:latin typeface="+mj-lt"/>
              </a:rPr>
              <a:t>Secondary</a:t>
            </a:r>
            <a:r>
              <a:rPr lang="fr-FR" altLang="fr-FR" sz="1428" kern="0" dirty="0">
                <a:solidFill>
                  <a:schemeClr val="bg1"/>
                </a:solidFill>
                <a:latin typeface="+mj-lt"/>
              </a:rPr>
              <a:t> </a:t>
            </a:r>
            <a:r>
              <a:rPr lang="fr-FR" altLang="fr-FR" sz="1428" kern="0" dirty="0" err="1">
                <a:solidFill>
                  <a:schemeClr val="bg1"/>
                </a:solidFill>
                <a:latin typeface="+mj-lt"/>
              </a:rPr>
              <a:t>facility</a:t>
            </a:r>
            <a:r>
              <a:rPr lang="fr-FR" altLang="fr-FR" sz="1428" kern="0" dirty="0">
                <a:solidFill>
                  <a:schemeClr val="bg1"/>
                </a:solidFill>
                <a:latin typeface="+mj-lt"/>
              </a:rPr>
              <a:t> 1 (Duns A)</a:t>
            </a:r>
          </a:p>
        </p:txBody>
      </p:sp>
      <p:sp>
        <p:nvSpPr>
          <p:cNvPr id="33" name="ZoneTexte 9"/>
          <p:cNvSpPr txBox="1">
            <a:spLocks noChangeArrowheads="1"/>
          </p:cNvSpPr>
          <p:nvPr/>
        </p:nvSpPr>
        <p:spPr bwMode="auto">
          <a:xfrm>
            <a:off x="2497904" y="2586358"/>
            <a:ext cx="1813493" cy="531812"/>
          </a:xfrm>
          <a:prstGeom prst="rect">
            <a:avLst/>
          </a:prstGeom>
          <a:noFill/>
          <a:ln>
            <a:noFill/>
          </a:ln>
        </p:spPr>
        <p:txBody>
          <a:bodyPr wrap="square">
            <a:spAutoFit/>
          </a:bodyPr>
          <a:lstStyle>
            <a:lvl1pPr>
              <a:spcBef>
                <a:spcPct val="20000"/>
              </a:spcBef>
              <a:buClr>
                <a:srgbClr val="D82900"/>
              </a:buClr>
              <a:buSzPct val="70000"/>
              <a:buFont typeface="Wingdings 3" panose="05040102010807070707" pitchFamily="18" charset="2"/>
              <a:buChar char="u"/>
              <a:defRPr sz="20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pPr>
            <a:r>
              <a:rPr lang="fr-FR" altLang="fr-FR" sz="1428" kern="0" dirty="0" err="1">
                <a:solidFill>
                  <a:schemeClr val="bg1"/>
                </a:solidFill>
                <a:latin typeface="+mj-lt"/>
              </a:rPr>
              <a:t>Secondary</a:t>
            </a:r>
            <a:r>
              <a:rPr lang="fr-FR" altLang="fr-FR" sz="1428" kern="0" dirty="0">
                <a:solidFill>
                  <a:schemeClr val="bg1"/>
                </a:solidFill>
                <a:latin typeface="+mj-lt"/>
              </a:rPr>
              <a:t> </a:t>
            </a:r>
            <a:r>
              <a:rPr lang="fr-FR" altLang="fr-FR" sz="1428" kern="0" dirty="0" err="1">
                <a:solidFill>
                  <a:schemeClr val="bg1"/>
                </a:solidFill>
                <a:latin typeface="+mj-lt"/>
              </a:rPr>
              <a:t>facility</a:t>
            </a:r>
            <a:r>
              <a:rPr lang="fr-FR" altLang="fr-FR" sz="1428" kern="0" dirty="0">
                <a:solidFill>
                  <a:schemeClr val="bg1"/>
                </a:solidFill>
                <a:latin typeface="+mj-lt"/>
              </a:rPr>
              <a:t> 2 (Duns B)</a:t>
            </a:r>
          </a:p>
        </p:txBody>
      </p:sp>
      <p:sp>
        <p:nvSpPr>
          <p:cNvPr id="36" name="Espace réservé du contenu 22"/>
          <p:cNvSpPr txBox="1">
            <a:spLocks/>
          </p:cNvSpPr>
          <p:nvPr/>
        </p:nvSpPr>
        <p:spPr>
          <a:xfrm>
            <a:off x="5153166" y="2065959"/>
            <a:ext cx="3174524" cy="630505"/>
          </a:xfrm>
          <a:prstGeom prst="leftArrow">
            <a:avLst>
              <a:gd name="adj1" fmla="val 69890"/>
              <a:gd name="adj2" fmla="val 15485"/>
            </a:avLst>
          </a:prstGeom>
          <a:solidFill>
            <a:srgbClr val="9FADE4"/>
          </a:solidFill>
        </p:spPr>
        <p:txBody>
          <a:bodyPr vert="horz" lIns="81594" tIns="40797" rIns="81594" bIns="40797" rtlCol="0">
            <a:noAutofit/>
          </a:bodyPr>
          <a:lstStyle>
            <a:lvl1pPr marL="228574" indent="-228574" algn="l" defTabSz="91429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722" indent="-228574" algn="l" defTabSz="914296"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2870" indent="-228574" algn="l" defTabSz="914296"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019"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167"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316"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462"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8610"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5758"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Wingdings 3" panose="05040102010807070707" pitchFamily="18" charset="2"/>
              <a:buNone/>
              <a:defRPr/>
            </a:pPr>
            <a:r>
              <a:rPr lang="fr-FR" sz="2142" dirty="0">
                <a:solidFill>
                  <a:schemeClr val="bg1"/>
                </a:solidFill>
              </a:rPr>
              <a:t>   </a:t>
            </a:r>
            <a:r>
              <a:rPr lang="fr-FR" sz="1785" dirty="0">
                <a:solidFill>
                  <a:schemeClr val="bg1"/>
                </a:solidFill>
              </a:rPr>
              <a:t>Is DUNS A </a:t>
            </a:r>
            <a:r>
              <a:rPr lang="fr-FR" sz="1785" dirty="0" err="1">
                <a:solidFill>
                  <a:schemeClr val="bg1"/>
                </a:solidFill>
              </a:rPr>
              <a:t>kept</a:t>
            </a:r>
            <a:r>
              <a:rPr lang="fr-FR" sz="1785" dirty="0">
                <a:solidFill>
                  <a:schemeClr val="bg1"/>
                </a:solidFill>
              </a:rPr>
              <a:t> ?</a:t>
            </a:r>
          </a:p>
        </p:txBody>
      </p:sp>
      <p:sp>
        <p:nvSpPr>
          <p:cNvPr id="37" name="Rectangle : coins arrondis 36"/>
          <p:cNvSpPr/>
          <p:nvPr/>
        </p:nvSpPr>
        <p:spPr>
          <a:xfrm>
            <a:off x="6414691" y="2669752"/>
            <a:ext cx="3828508" cy="103119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85" dirty="0"/>
              <a:t>DUNS A switch to « inactive » </a:t>
            </a:r>
            <a:r>
              <a:rPr lang="fr-FR" sz="1785" dirty="0" err="1"/>
              <a:t>status</a:t>
            </a:r>
            <a:r>
              <a:rPr lang="fr-FR" sz="1785" dirty="0"/>
              <a:t>!</a:t>
            </a:r>
          </a:p>
          <a:p>
            <a:pPr algn="ctr"/>
            <a:r>
              <a:rPr lang="fr-FR" sz="1785" dirty="0"/>
              <a:t>→ Activity </a:t>
            </a:r>
            <a:r>
              <a:rPr lang="fr-FR" sz="1785" dirty="0" err="1"/>
              <a:t>is</a:t>
            </a:r>
            <a:r>
              <a:rPr lang="fr-FR" sz="1785" dirty="0"/>
              <a:t> </a:t>
            </a:r>
            <a:r>
              <a:rPr lang="fr-FR" sz="1785" dirty="0" err="1"/>
              <a:t>attached</a:t>
            </a:r>
            <a:r>
              <a:rPr lang="fr-FR" sz="1785" dirty="0"/>
              <a:t> to DUNS B</a:t>
            </a:r>
          </a:p>
        </p:txBody>
      </p:sp>
      <p:sp>
        <p:nvSpPr>
          <p:cNvPr id="38" name="Espace réservé du contenu 22"/>
          <p:cNvSpPr txBox="1">
            <a:spLocks/>
          </p:cNvSpPr>
          <p:nvPr/>
        </p:nvSpPr>
        <p:spPr>
          <a:xfrm>
            <a:off x="5153166" y="3824851"/>
            <a:ext cx="3174524" cy="630505"/>
          </a:xfrm>
          <a:prstGeom prst="leftArrow">
            <a:avLst>
              <a:gd name="adj1" fmla="val 69890"/>
              <a:gd name="adj2" fmla="val 15485"/>
            </a:avLst>
          </a:prstGeom>
          <a:solidFill>
            <a:srgbClr val="9FADE4"/>
          </a:solidFill>
        </p:spPr>
        <p:txBody>
          <a:bodyPr vert="horz" lIns="81594" tIns="40797" rIns="81594" bIns="40797" rtlCol="0">
            <a:noAutofit/>
          </a:bodyPr>
          <a:lstStyle>
            <a:lvl1pPr marL="228574" indent="-228574" algn="l" defTabSz="91429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722" indent="-228574" algn="l" defTabSz="914296"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2870" indent="-228574" algn="l" defTabSz="914296"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019"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167"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316"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462"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8610"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5758"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Wingdings 3" panose="05040102010807070707" pitchFamily="18" charset="2"/>
              <a:buNone/>
              <a:defRPr/>
            </a:pPr>
            <a:r>
              <a:rPr lang="fr-FR" sz="2142" dirty="0">
                <a:solidFill>
                  <a:schemeClr val="bg1"/>
                </a:solidFill>
              </a:rPr>
              <a:t>Is DUNS B </a:t>
            </a:r>
            <a:r>
              <a:rPr lang="fr-FR" sz="2142" dirty="0" err="1">
                <a:solidFill>
                  <a:schemeClr val="bg1"/>
                </a:solidFill>
              </a:rPr>
              <a:t>kept</a:t>
            </a:r>
            <a:r>
              <a:rPr lang="fr-FR" sz="1785" dirty="0">
                <a:solidFill>
                  <a:schemeClr val="bg1"/>
                </a:solidFill>
              </a:rPr>
              <a:t>?</a:t>
            </a:r>
          </a:p>
        </p:txBody>
      </p:sp>
      <p:sp>
        <p:nvSpPr>
          <p:cNvPr id="39" name="Rectangle : coins arrondis 38"/>
          <p:cNvSpPr/>
          <p:nvPr/>
        </p:nvSpPr>
        <p:spPr>
          <a:xfrm>
            <a:off x="6413436" y="4467288"/>
            <a:ext cx="3828508" cy="1031196"/>
          </a:xfrm>
          <a:prstGeom prst="roundRect">
            <a:avLst/>
          </a:prstGeom>
          <a:solidFill>
            <a:srgbClr val="4CB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85" dirty="0"/>
              <a:t>DUNS B </a:t>
            </a:r>
            <a:r>
              <a:rPr lang="fr-FR" sz="1785" dirty="0" err="1"/>
              <a:t>is</a:t>
            </a:r>
            <a:r>
              <a:rPr lang="fr-FR" sz="1785" dirty="0"/>
              <a:t> </a:t>
            </a:r>
            <a:r>
              <a:rPr lang="fr-FR" sz="1785" dirty="0" err="1"/>
              <a:t>kept</a:t>
            </a:r>
            <a:r>
              <a:rPr lang="fr-FR" sz="1785" dirty="0"/>
              <a:t> </a:t>
            </a:r>
            <a:r>
              <a:rPr lang="fr-FR" sz="1785" dirty="0" err="1"/>
              <a:t>indeed</a:t>
            </a:r>
            <a:r>
              <a:rPr lang="fr-FR" sz="1785" dirty="0"/>
              <a:t>!</a:t>
            </a:r>
          </a:p>
        </p:txBody>
      </p:sp>
    </p:spTree>
    <p:extLst>
      <p:ext uri="{BB962C8B-B14F-4D97-AF65-F5344CB8AC3E}">
        <p14:creationId xmlns:p14="http://schemas.microsoft.com/office/powerpoint/2010/main" val="117346101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920337" y="3059928"/>
            <a:ext cx="2333710" cy="2333710"/>
          </a:xfrm>
          <a:prstGeom prst="rect">
            <a:avLst/>
          </a:prstGeom>
        </p:spPr>
      </p:pic>
      <p:pic>
        <p:nvPicPr>
          <p:cNvPr id="24" name="Image 23"/>
          <p:cNvPicPr>
            <a:picLocks noChangeAspect="1"/>
          </p:cNvPicPr>
          <p:nvPr/>
        </p:nvPicPr>
        <p:blipFill rotWithShape="1">
          <a:blip r:embed="rId3" cstate="email">
            <a:extLst>
              <a:ext uri="{28A0092B-C50C-407E-A947-70E740481C1C}">
                <a14:useLocalDpi xmlns:a14="http://schemas.microsoft.com/office/drawing/2010/main" val="0"/>
              </a:ext>
            </a:extLst>
          </a:blip>
          <a:srcRect r="12385" b="10380"/>
          <a:stretch/>
        </p:blipFill>
        <p:spPr>
          <a:xfrm>
            <a:off x="781439" y="1169578"/>
            <a:ext cx="2417808" cy="2473139"/>
          </a:xfrm>
          <a:prstGeom prst="rect">
            <a:avLst/>
          </a:prstGeom>
        </p:spPr>
      </p:pic>
      <p:sp>
        <p:nvSpPr>
          <p:cNvPr id="22" name="Ellipse 21"/>
          <p:cNvSpPr/>
          <p:nvPr/>
        </p:nvSpPr>
        <p:spPr>
          <a:xfrm>
            <a:off x="3830531" y="4068850"/>
            <a:ext cx="127490" cy="12749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ysClr val="windowText" lastClr="000000"/>
              </a:solidFill>
            </a:endParaRPr>
          </a:p>
        </p:txBody>
      </p:sp>
      <p:sp>
        <p:nvSpPr>
          <p:cNvPr id="23" name="ZoneTexte 12"/>
          <p:cNvSpPr txBox="1">
            <a:spLocks noChangeArrowheads="1"/>
          </p:cNvSpPr>
          <p:nvPr/>
        </p:nvSpPr>
        <p:spPr bwMode="auto">
          <a:xfrm>
            <a:off x="3415328" y="4075734"/>
            <a:ext cx="1207316"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D82900"/>
              </a:buClr>
              <a:buSzPct val="70000"/>
              <a:buFont typeface="Wingdings 3" panose="05040102010807070707" pitchFamily="18" charset="2"/>
              <a:buChar char="u"/>
              <a:defRPr sz="20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SzTx/>
              <a:buNone/>
            </a:pPr>
            <a:r>
              <a:rPr lang="fr-FR" altLang="fr-FR" sz="1428" kern="0" dirty="0" err="1">
                <a:solidFill>
                  <a:schemeClr val="bg1"/>
                </a:solidFill>
                <a:latin typeface="+mj-lt"/>
              </a:rPr>
              <a:t>Headquarter</a:t>
            </a:r>
            <a:r>
              <a:rPr lang="fr-FR" altLang="fr-FR" sz="1428" kern="0" dirty="0">
                <a:solidFill>
                  <a:schemeClr val="bg1"/>
                </a:solidFill>
                <a:latin typeface="+mj-lt"/>
              </a:rPr>
              <a:t> (Duns B)</a:t>
            </a:r>
          </a:p>
        </p:txBody>
      </p:sp>
      <p:sp>
        <p:nvSpPr>
          <p:cNvPr id="15" name="Ellipse 14"/>
          <p:cNvSpPr/>
          <p:nvPr/>
        </p:nvSpPr>
        <p:spPr>
          <a:xfrm>
            <a:off x="1921955" y="2204557"/>
            <a:ext cx="127490" cy="12749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ysClr val="windowText" lastClr="000000"/>
              </a:solidFill>
            </a:endParaRPr>
          </a:p>
        </p:txBody>
      </p:sp>
      <p:sp>
        <p:nvSpPr>
          <p:cNvPr id="17" name="ZoneTexte 11"/>
          <p:cNvSpPr txBox="1">
            <a:spLocks noChangeArrowheads="1"/>
          </p:cNvSpPr>
          <p:nvPr/>
        </p:nvSpPr>
        <p:spPr bwMode="auto">
          <a:xfrm>
            <a:off x="1667303" y="1734727"/>
            <a:ext cx="1332140"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D82900"/>
              </a:buClr>
              <a:buSzPct val="70000"/>
              <a:buFont typeface="Wingdings 3" panose="05040102010807070707" pitchFamily="18" charset="2"/>
              <a:buChar char="u"/>
              <a:defRPr sz="20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pPr>
            <a:r>
              <a:rPr lang="fr-FR" altLang="fr-FR" sz="1428" kern="0" dirty="0" err="1">
                <a:solidFill>
                  <a:schemeClr val="bg1"/>
                </a:solidFill>
                <a:latin typeface="+mj-lt"/>
              </a:rPr>
              <a:t>Headquarter</a:t>
            </a:r>
            <a:r>
              <a:rPr lang="fr-FR" altLang="fr-FR" sz="1428" kern="0" dirty="0">
                <a:solidFill>
                  <a:schemeClr val="bg1"/>
                </a:solidFill>
                <a:latin typeface="+mj-lt"/>
              </a:rPr>
              <a:t> (Duns A)</a:t>
            </a:r>
          </a:p>
        </p:txBody>
      </p:sp>
      <p:sp>
        <p:nvSpPr>
          <p:cNvPr id="21" name="Flèche vers le bas 20"/>
          <p:cNvSpPr/>
          <p:nvPr/>
        </p:nvSpPr>
        <p:spPr>
          <a:xfrm rot="18895893">
            <a:off x="2895478" y="2063764"/>
            <a:ext cx="131348" cy="2214745"/>
          </a:xfrm>
          <a:prstGeom prst="downArrow">
            <a:avLst>
              <a:gd name="adj1" fmla="val 50000"/>
              <a:gd name="adj2" fmla="val 85714"/>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dirty="0">
              <a:solidFill>
                <a:srgbClr val="FF0000"/>
              </a:solidFill>
            </a:endParaRPr>
          </a:p>
        </p:txBody>
      </p:sp>
      <p:sp>
        <p:nvSpPr>
          <p:cNvPr id="28" name="Espace réservé du numéro de diapositive 5"/>
          <p:cNvSpPr txBox="1">
            <a:spLocks/>
          </p:cNvSpPr>
          <p:nvPr/>
        </p:nvSpPr>
        <p:spPr>
          <a:xfrm>
            <a:off x="10389782" y="5843868"/>
            <a:ext cx="458965" cy="245063"/>
          </a:xfrm>
          <a:prstGeom prst="rect">
            <a:avLst/>
          </a:prstGeom>
        </p:spPr>
        <p:txBody>
          <a:bodyPr anchor="ctr"/>
          <a:lstStyle>
            <a:lvl1pPr algn="r">
              <a:defRPr sz="900" b="0">
                <a:solidFill>
                  <a:schemeClr val="tx1">
                    <a:tint val="75000"/>
                  </a:schemeClr>
                </a:solidFill>
                <a:latin typeface="Rockwell"/>
                <a:cs typeface="Rockwell"/>
              </a:defRPr>
            </a:lvl1pPr>
          </a:lstStyle>
          <a:p>
            <a:pPr>
              <a:defRPr/>
            </a:pPr>
            <a:fld id="{D6B660E0-B35C-4120-9C3C-03F4987C9C50}" type="slidenum">
              <a:rPr lang="fr-FR" sz="803">
                <a:solidFill>
                  <a:srgbClr val="FFFFFF"/>
                </a:solidFill>
                <a:latin typeface="Arial"/>
                <a:ea typeface="ＭＳ Ｐゴシック" pitchFamily="-65" charset="-128"/>
                <a:cs typeface="Arial"/>
              </a:rPr>
              <a:pPr>
                <a:defRPr/>
              </a:pPr>
              <a:t>58</a:t>
            </a:fld>
            <a:endParaRPr lang="fr-FR" sz="803" dirty="0">
              <a:solidFill>
                <a:srgbClr val="FFFFFF"/>
              </a:solidFill>
              <a:latin typeface="Arial"/>
              <a:ea typeface="ＭＳ Ｐゴシック" pitchFamily="-65" charset="-128"/>
              <a:cs typeface="Arial"/>
            </a:endParaRPr>
          </a:p>
        </p:txBody>
      </p:sp>
      <p:sp>
        <p:nvSpPr>
          <p:cNvPr id="19" name="Titre 2"/>
          <p:cNvSpPr txBox="1">
            <a:spLocks/>
          </p:cNvSpPr>
          <p:nvPr/>
        </p:nvSpPr>
        <p:spPr>
          <a:xfrm>
            <a:off x="225909" y="648098"/>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algn="ctr" defTabSz="815826">
              <a:tabLst>
                <a:tab pos="5360135" algn="l"/>
              </a:tabLst>
              <a:defRPr/>
            </a:pPr>
            <a:r>
              <a:rPr lang="fr-FR" sz="2855" spc="535" dirty="0">
                <a:solidFill>
                  <a:srgbClr val="4CBDCC"/>
                </a:solidFill>
                <a:effectLst>
                  <a:outerShdw blurRad="38100" dist="38100" dir="2700000" algn="tl">
                    <a:srgbClr val="000000">
                      <a:alpha val="43137"/>
                    </a:srgbClr>
                  </a:outerShdw>
                </a:effectLst>
              </a:rPr>
              <a:t>5. </a:t>
            </a:r>
            <a:r>
              <a:rPr lang="en-US" sz="2855" spc="535" dirty="0">
                <a:solidFill>
                  <a:srgbClr val="4CBDCC"/>
                </a:solidFill>
                <a:effectLst>
                  <a:outerShdw blurRad="38100" dist="38100" dir="2700000" algn="tl">
                    <a:srgbClr val="000000">
                      <a:alpha val="43137"/>
                    </a:srgbClr>
                  </a:outerShdw>
                </a:effectLst>
              </a:rPr>
              <a:t>Relocation to a foreign country</a:t>
            </a:r>
            <a:endParaRPr lang="fr-FR" sz="2855" spc="535" dirty="0">
              <a:solidFill>
                <a:srgbClr val="4CBDCC"/>
              </a:solidFill>
              <a:effectLst>
                <a:outerShdw blurRad="38100" dist="38100" dir="2700000" algn="tl">
                  <a:srgbClr val="000000">
                    <a:alpha val="43137"/>
                  </a:srgbClr>
                </a:outerShdw>
              </a:effectLst>
            </a:endParaRPr>
          </a:p>
        </p:txBody>
      </p:sp>
      <p:sp>
        <p:nvSpPr>
          <p:cNvPr id="25" name="Espace réservé du contenu 22"/>
          <p:cNvSpPr txBox="1">
            <a:spLocks/>
          </p:cNvSpPr>
          <p:nvPr/>
        </p:nvSpPr>
        <p:spPr>
          <a:xfrm>
            <a:off x="3235713" y="1771750"/>
            <a:ext cx="3174524" cy="630505"/>
          </a:xfrm>
          <a:prstGeom prst="leftArrow">
            <a:avLst>
              <a:gd name="adj1" fmla="val 69890"/>
              <a:gd name="adj2" fmla="val 15485"/>
            </a:avLst>
          </a:prstGeom>
          <a:solidFill>
            <a:srgbClr val="9FADE4"/>
          </a:solidFill>
        </p:spPr>
        <p:txBody>
          <a:bodyPr vert="horz" lIns="81594" tIns="40797" rIns="81594" bIns="40797" rtlCol="0">
            <a:noAutofit/>
          </a:bodyPr>
          <a:lstStyle>
            <a:lvl1pPr marL="228574" indent="-228574" algn="l" defTabSz="91429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722" indent="-228574" algn="l" defTabSz="914296"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2870" indent="-228574" algn="l" defTabSz="914296"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019"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167"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316"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462"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8610"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5758"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Wingdings 3" panose="05040102010807070707" pitchFamily="18" charset="2"/>
              <a:buNone/>
              <a:defRPr/>
            </a:pPr>
            <a:r>
              <a:rPr lang="fr-FR" sz="2142" dirty="0">
                <a:solidFill>
                  <a:schemeClr val="bg1"/>
                </a:solidFill>
              </a:rPr>
              <a:t>Is DUNS A </a:t>
            </a:r>
            <a:r>
              <a:rPr lang="fr-FR" sz="2142" dirty="0" err="1">
                <a:solidFill>
                  <a:schemeClr val="bg1"/>
                </a:solidFill>
              </a:rPr>
              <a:t>kept</a:t>
            </a:r>
            <a:r>
              <a:rPr lang="fr-FR" sz="2142" dirty="0">
                <a:solidFill>
                  <a:schemeClr val="bg1"/>
                </a:solidFill>
              </a:rPr>
              <a:t> ?</a:t>
            </a:r>
            <a:endParaRPr lang="fr-FR" sz="1785" dirty="0">
              <a:solidFill>
                <a:schemeClr val="bg1"/>
              </a:solidFill>
            </a:endParaRPr>
          </a:p>
        </p:txBody>
      </p:sp>
      <p:sp>
        <p:nvSpPr>
          <p:cNvPr id="26" name="Rectangle : coins arrondis 25"/>
          <p:cNvSpPr/>
          <p:nvPr/>
        </p:nvSpPr>
        <p:spPr>
          <a:xfrm>
            <a:off x="5895116" y="4540703"/>
            <a:ext cx="4170374" cy="868787"/>
          </a:xfrm>
          <a:prstGeom prst="roundRect">
            <a:avLst/>
          </a:prstGeom>
          <a:solidFill>
            <a:srgbClr val="4CB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85" dirty="0"/>
              <a:t>Creation of a new legal entity as a result of the change of country</a:t>
            </a:r>
            <a:endParaRPr lang="fr-FR" sz="1274" dirty="0"/>
          </a:p>
        </p:txBody>
      </p:sp>
      <p:sp>
        <p:nvSpPr>
          <p:cNvPr id="27" name="Espace réservé du contenu 22"/>
          <p:cNvSpPr txBox="1">
            <a:spLocks/>
          </p:cNvSpPr>
          <p:nvPr/>
        </p:nvSpPr>
        <p:spPr>
          <a:xfrm>
            <a:off x="4994016" y="3911530"/>
            <a:ext cx="3174524" cy="630505"/>
          </a:xfrm>
          <a:prstGeom prst="leftArrow">
            <a:avLst>
              <a:gd name="adj1" fmla="val 69890"/>
              <a:gd name="adj2" fmla="val 15485"/>
            </a:avLst>
          </a:prstGeom>
          <a:solidFill>
            <a:srgbClr val="9FADE4"/>
          </a:solidFill>
        </p:spPr>
        <p:txBody>
          <a:bodyPr vert="horz" lIns="81594" tIns="40797" rIns="81594" bIns="40797" rtlCol="0">
            <a:noAutofit/>
          </a:bodyPr>
          <a:lstStyle>
            <a:lvl1pPr marL="228574" indent="-228574" algn="l" defTabSz="91429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722" indent="-228574" algn="l" defTabSz="914296"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2870" indent="-228574" algn="l" defTabSz="914296"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019"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167"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316"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462"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8610"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5758"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Wingdings 3" panose="05040102010807070707" pitchFamily="18" charset="2"/>
              <a:buNone/>
              <a:defRPr/>
            </a:pPr>
            <a:r>
              <a:rPr lang="fr-FR" sz="2142" dirty="0">
                <a:solidFill>
                  <a:schemeClr val="bg1"/>
                </a:solidFill>
              </a:rPr>
              <a:t>DUNS B </a:t>
            </a:r>
            <a:r>
              <a:rPr lang="fr-FR" sz="2142" dirty="0" err="1">
                <a:solidFill>
                  <a:schemeClr val="bg1"/>
                </a:solidFill>
              </a:rPr>
              <a:t>creation</a:t>
            </a:r>
            <a:endParaRPr lang="fr-FR" sz="1785" dirty="0">
              <a:solidFill>
                <a:schemeClr val="bg1"/>
              </a:solidFill>
            </a:endParaRPr>
          </a:p>
        </p:txBody>
      </p:sp>
      <p:sp>
        <p:nvSpPr>
          <p:cNvPr id="29" name="Ellipse 28"/>
          <p:cNvSpPr/>
          <p:nvPr/>
        </p:nvSpPr>
        <p:spPr>
          <a:xfrm>
            <a:off x="1989704" y="2235699"/>
            <a:ext cx="102244" cy="1088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chemeClr val="bg1"/>
              </a:solidFill>
            </a:endParaRPr>
          </a:p>
        </p:txBody>
      </p:sp>
      <p:sp>
        <p:nvSpPr>
          <p:cNvPr id="31" name="Ellipse 30"/>
          <p:cNvSpPr/>
          <p:nvPr/>
        </p:nvSpPr>
        <p:spPr>
          <a:xfrm>
            <a:off x="3786700" y="3974420"/>
            <a:ext cx="102244" cy="1088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chemeClr val="bg1"/>
              </a:solidFill>
            </a:endParaRPr>
          </a:p>
        </p:txBody>
      </p:sp>
      <p:sp>
        <p:nvSpPr>
          <p:cNvPr id="20" name="Rectangle : coins arrondis 19">
            <a:extLst>
              <a:ext uri="{FF2B5EF4-FFF2-40B4-BE49-F238E27FC236}">
                <a16:creationId xmlns:a16="http://schemas.microsoft.com/office/drawing/2014/main" id="{617DBBC6-9290-468D-86C4-6D0984BF9587}"/>
              </a:ext>
            </a:extLst>
          </p:cNvPr>
          <p:cNvSpPr/>
          <p:nvPr/>
        </p:nvSpPr>
        <p:spPr>
          <a:xfrm>
            <a:off x="6651058" y="1847057"/>
            <a:ext cx="2844706" cy="71499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85" dirty="0">
                <a:solidFill>
                  <a:schemeClr val="bg1"/>
                </a:solidFill>
              </a:rPr>
              <a:t>DUNS A switch to « inactive » </a:t>
            </a:r>
            <a:r>
              <a:rPr lang="fr-FR" sz="1785" dirty="0" err="1">
                <a:solidFill>
                  <a:schemeClr val="bg1"/>
                </a:solidFill>
              </a:rPr>
              <a:t>status</a:t>
            </a:r>
            <a:endParaRPr lang="fr-FR" sz="1274" dirty="0"/>
          </a:p>
        </p:txBody>
      </p:sp>
    </p:spTree>
    <p:extLst>
      <p:ext uri="{BB962C8B-B14F-4D97-AF65-F5344CB8AC3E}">
        <p14:creationId xmlns:p14="http://schemas.microsoft.com/office/powerpoint/2010/main" val="27921581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20"/>
          <p:cNvPicPr>
            <a:picLocks noChangeAspect="1"/>
          </p:cNvPicPr>
          <p:nvPr/>
        </p:nvPicPr>
        <p:blipFill rotWithShape="1">
          <a:blip r:embed="rId2">
            <a:extLst>
              <a:ext uri="{28A0092B-C50C-407E-A947-70E740481C1C}">
                <a14:useLocalDpi xmlns:a14="http://schemas.microsoft.com/office/drawing/2010/main" val="0"/>
              </a:ext>
            </a:extLst>
          </a:blip>
          <a:srcRect r="12385" b="10380"/>
          <a:stretch/>
        </p:blipFill>
        <p:spPr>
          <a:xfrm>
            <a:off x="1193972" y="807113"/>
            <a:ext cx="4352446" cy="4834735"/>
          </a:xfrm>
          <a:prstGeom prst="rect">
            <a:avLst/>
          </a:prstGeom>
        </p:spPr>
      </p:pic>
      <p:sp>
        <p:nvSpPr>
          <p:cNvPr id="34" name="Espace réservé du numéro de diapositive 5"/>
          <p:cNvSpPr txBox="1">
            <a:spLocks/>
          </p:cNvSpPr>
          <p:nvPr/>
        </p:nvSpPr>
        <p:spPr>
          <a:xfrm>
            <a:off x="10389782" y="5843868"/>
            <a:ext cx="458965" cy="245063"/>
          </a:xfrm>
          <a:prstGeom prst="rect">
            <a:avLst/>
          </a:prstGeom>
        </p:spPr>
        <p:txBody>
          <a:bodyPr anchor="ctr"/>
          <a:lstStyle>
            <a:lvl1pPr algn="r">
              <a:defRPr sz="900" b="0">
                <a:solidFill>
                  <a:schemeClr val="tx1">
                    <a:tint val="75000"/>
                  </a:schemeClr>
                </a:solidFill>
                <a:latin typeface="Rockwell"/>
                <a:cs typeface="Rockwell"/>
              </a:defRPr>
            </a:lvl1pPr>
          </a:lstStyle>
          <a:p>
            <a:pPr>
              <a:defRPr/>
            </a:pPr>
            <a:fld id="{D6B660E0-B35C-4120-9C3C-03F4987C9C50}" type="slidenum">
              <a:rPr lang="fr-FR" sz="803">
                <a:solidFill>
                  <a:srgbClr val="FFFFFF"/>
                </a:solidFill>
                <a:latin typeface="Arial"/>
                <a:ea typeface="ＭＳ Ｐゴシック" pitchFamily="-65" charset="-128"/>
                <a:cs typeface="Arial"/>
              </a:rPr>
              <a:pPr>
                <a:defRPr/>
              </a:pPr>
              <a:t>59</a:t>
            </a:fld>
            <a:endParaRPr lang="fr-FR" sz="803" dirty="0">
              <a:solidFill>
                <a:srgbClr val="FFFFFF"/>
              </a:solidFill>
              <a:latin typeface="Arial"/>
              <a:ea typeface="ＭＳ Ｐゴシック" pitchFamily="-65" charset="-128"/>
              <a:cs typeface="Arial"/>
            </a:endParaRPr>
          </a:p>
        </p:txBody>
      </p:sp>
      <p:sp>
        <p:nvSpPr>
          <p:cNvPr id="28" name="Titre 2"/>
          <p:cNvSpPr txBox="1">
            <a:spLocks/>
          </p:cNvSpPr>
          <p:nvPr/>
        </p:nvSpPr>
        <p:spPr>
          <a:xfrm>
            <a:off x="225909" y="648098"/>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algn="ctr" defTabSz="815826">
              <a:tabLst>
                <a:tab pos="5360135" algn="l"/>
              </a:tabLst>
              <a:defRPr/>
            </a:pPr>
            <a:r>
              <a:rPr lang="fr-FR" sz="2855" spc="535" dirty="0">
                <a:solidFill>
                  <a:srgbClr val="4CBDCC"/>
                </a:solidFill>
                <a:effectLst>
                  <a:outerShdw blurRad="38100" dist="38100" dir="2700000" algn="tl">
                    <a:srgbClr val="000000">
                      <a:alpha val="43137"/>
                    </a:srgbClr>
                  </a:outerShdw>
                </a:effectLst>
              </a:rPr>
              <a:t>6. M&amp;A</a:t>
            </a:r>
          </a:p>
        </p:txBody>
      </p:sp>
      <p:sp>
        <p:nvSpPr>
          <p:cNvPr id="37" name="Ellipse 36"/>
          <p:cNvSpPr/>
          <p:nvPr/>
        </p:nvSpPr>
        <p:spPr>
          <a:xfrm>
            <a:off x="3536914" y="2884095"/>
            <a:ext cx="112680" cy="1123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chemeClr val="bg1"/>
              </a:solidFill>
            </a:endParaRPr>
          </a:p>
        </p:txBody>
      </p:sp>
      <p:sp>
        <p:nvSpPr>
          <p:cNvPr id="38" name="Ellipse 37"/>
          <p:cNvSpPr/>
          <p:nvPr/>
        </p:nvSpPr>
        <p:spPr>
          <a:xfrm>
            <a:off x="4086465" y="4073537"/>
            <a:ext cx="112680" cy="1123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chemeClr val="bg1"/>
              </a:solidFill>
            </a:endParaRPr>
          </a:p>
        </p:txBody>
      </p:sp>
      <p:sp>
        <p:nvSpPr>
          <p:cNvPr id="39" name="Flèche vers le bas 20"/>
          <p:cNvSpPr/>
          <p:nvPr/>
        </p:nvSpPr>
        <p:spPr>
          <a:xfrm rot="9436908">
            <a:off x="3801243" y="2970215"/>
            <a:ext cx="146688" cy="1116540"/>
          </a:xfrm>
          <a:prstGeom prst="down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dirty="0">
              <a:solidFill>
                <a:schemeClr val="bg1"/>
              </a:solidFill>
            </a:endParaRPr>
          </a:p>
        </p:txBody>
      </p:sp>
      <p:sp>
        <p:nvSpPr>
          <p:cNvPr id="40" name="ZoneTexte 19"/>
          <p:cNvSpPr txBox="1">
            <a:spLocks noChangeArrowheads="1"/>
          </p:cNvSpPr>
          <p:nvPr/>
        </p:nvSpPr>
        <p:spPr bwMode="auto">
          <a:xfrm>
            <a:off x="2920662" y="2648640"/>
            <a:ext cx="1907370" cy="312073"/>
          </a:xfrm>
          <a:prstGeom prst="rect">
            <a:avLst/>
          </a:prstGeom>
          <a:noFill/>
          <a:ln>
            <a:noFill/>
          </a:ln>
        </p:spPr>
        <p:txBody>
          <a:bodyPr wrap="square">
            <a:spAutoFit/>
          </a:bodyPr>
          <a:lstStyle>
            <a:lvl1pPr>
              <a:spcBef>
                <a:spcPct val="20000"/>
              </a:spcBef>
              <a:buClr>
                <a:srgbClr val="D82900"/>
              </a:buClr>
              <a:buSzPct val="70000"/>
              <a:buFont typeface="Wingdings 3" panose="05040102010807070707" pitchFamily="18" charset="2"/>
              <a:buChar char="u"/>
              <a:defRPr sz="20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pPr>
            <a:r>
              <a:rPr lang="fr-FR" altLang="fr-FR" sz="1428" kern="0" dirty="0" err="1">
                <a:solidFill>
                  <a:schemeClr val="bg1"/>
                </a:solidFill>
                <a:latin typeface="Calibri Light" panose="020F0302020204030204" pitchFamily="34" charset="0"/>
                <a:cs typeface="Calibri Light" panose="020F0302020204030204" pitchFamily="34" charset="0"/>
              </a:rPr>
              <a:t>Headquarter</a:t>
            </a:r>
            <a:r>
              <a:rPr lang="fr-FR" altLang="fr-FR" sz="1428" kern="0" dirty="0">
                <a:solidFill>
                  <a:schemeClr val="bg1"/>
                </a:solidFill>
                <a:latin typeface="Calibri Light" panose="020F0302020204030204" pitchFamily="34" charset="0"/>
                <a:cs typeface="Calibri Light" panose="020F0302020204030204" pitchFamily="34" charset="0"/>
              </a:rPr>
              <a:t> (DUNS A)</a:t>
            </a:r>
          </a:p>
        </p:txBody>
      </p:sp>
      <p:sp>
        <p:nvSpPr>
          <p:cNvPr id="41" name="Ellipse 40"/>
          <p:cNvSpPr/>
          <p:nvPr/>
        </p:nvSpPr>
        <p:spPr>
          <a:xfrm>
            <a:off x="3025500" y="4073537"/>
            <a:ext cx="112680" cy="1123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a:solidFill>
                <a:schemeClr val="bg1"/>
              </a:solidFill>
            </a:endParaRPr>
          </a:p>
        </p:txBody>
      </p:sp>
      <p:sp>
        <p:nvSpPr>
          <p:cNvPr id="42" name="ZoneTexte 19"/>
          <p:cNvSpPr txBox="1">
            <a:spLocks noChangeArrowheads="1"/>
          </p:cNvSpPr>
          <p:nvPr/>
        </p:nvSpPr>
        <p:spPr bwMode="auto">
          <a:xfrm>
            <a:off x="2352908" y="4222986"/>
            <a:ext cx="1345184" cy="531812"/>
          </a:xfrm>
          <a:prstGeom prst="rect">
            <a:avLst/>
          </a:prstGeom>
          <a:noFill/>
          <a:ln>
            <a:noFill/>
          </a:ln>
        </p:spPr>
        <p:txBody>
          <a:bodyPr wrap="square">
            <a:spAutoFit/>
          </a:bodyPr>
          <a:lstStyle>
            <a:lvl1pPr>
              <a:spcBef>
                <a:spcPct val="20000"/>
              </a:spcBef>
              <a:buClr>
                <a:srgbClr val="D82900"/>
              </a:buClr>
              <a:buSzPct val="70000"/>
              <a:buFont typeface="Wingdings 3" panose="05040102010807070707" pitchFamily="18" charset="2"/>
              <a:buChar char="u"/>
              <a:defRPr sz="20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pPr>
            <a:r>
              <a:rPr lang="fr-FR" altLang="fr-FR" sz="1428" kern="0" dirty="0" err="1">
                <a:solidFill>
                  <a:schemeClr val="bg1"/>
                </a:solidFill>
                <a:latin typeface="Calibri Light" panose="020F0302020204030204" pitchFamily="34" charset="0"/>
                <a:cs typeface="Calibri Light" panose="020F0302020204030204" pitchFamily="34" charset="0"/>
              </a:rPr>
              <a:t>Headquarter</a:t>
            </a:r>
            <a:r>
              <a:rPr lang="fr-FR" altLang="fr-FR" sz="1428" kern="0" dirty="0">
                <a:solidFill>
                  <a:schemeClr val="bg1"/>
                </a:solidFill>
                <a:latin typeface="Calibri Light" panose="020F0302020204030204" pitchFamily="34" charset="0"/>
                <a:cs typeface="Calibri Light" panose="020F0302020204030204" pitchFamily="34" charset="0"/>
              </a:rPr>
              <a:t> (DUNS B)</a:t>
            </a:r>
          </a:p>
        </p:txBody>
      </p:sp>
      <p:sp>
        <p:nvSpPr>
          <p:cNvPr id="43" name="ZoneTexte 19"/>
          <p:cNvSpPr txBox="1">
            <a:spLocks noChangeArrowheads="1"/>
          </p:cNvSpPr>
          <p:nvPr/>
        </p:nvSpPr>
        <p:spPr bwMode="auto">
          <a:xfrm>
            <a:off x="3835732" y="4142826"/>
            <a:ext cx="1345184" cy="531812"/>
          </a:xfrm>
          <a:prstGeom prst="rect">
            <a:avLst/>
          </a:prstGeom>
          <a:noFill/>
          <a:ln>
            <a:noFill/>
          </a:ln>
        </p:spPr>
        <p:txBody>
          <a:bodyPr wrap="square">
            <a:spAutoFit/>
          </a:bodyPr>
          <a:lstStyle>
            <a:lvl1pPr>
              <a:spcBef>
                <a:spcPct val="20000"/>
              </a:spcBef>
              <a:buClr>
                <a:srgbClr val="D82900"/>
              </a:buClr>
              <a:buSzPct val="70000"/>
              <a:buFont typeface="Wingdings 3" panose="05040102010807070707" pitchFamily="18" charset="2"/>
              <a:buChar char="u"/>
              <a:defRPr sz="2000"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None/>
            </a:pPr>
            <a:r>
              <a:rPr lang="fr-FR" altLang="fr-FR" sz="1428" kern="0" dirty="0" err="1">
                <a:solidFill>
                  <a:schemeClr val="bg1"/>
                </a:solidFill>
                <a:latin typeface="Calibri Light" panose="020F0302020204030204" pitchFamily="34" charset="0"/>
                <a:cs typeface="Calibri Light" panose="020F0302020204030204" pitchFamily="34" charset="0"/>
              </a:rPr>
              <a:t>Headquarter</a:t>
            </a:r>
            <a:r>
              <a:rPr lang="fr-FR" altLang="fr-FR" sz="1428" kern="0" dirty="0">
                <a:solidFill>
                  <a:schemeClr val="bg1"/>
                </a:solidFill>
                <a:latin typeface="Calibri Light" panose="020F0302020204030204" pitchFamily="34" charset="0"/>
                <a:cs typeface="Calibri Light" panose="020F0302020204030204" pitchFamily="34" charset="0"/>
              </a:rPr>
              <a:t> (DUNS C)</a:t>
            </a:r>
          </a:p>
        </p:txBody>
      </p:sp>
      <p:sp>
        <p:nvSpPr>
          <p:cNvPr id="44" name="Flèche vers le bas 25"/>
          <p:cNvSpPr/>
          <p:nvPr/>
        </p:nvSpPr>
        <p:spPr>
          <a:xfrm rot="12114711">
            <a:off x="3235969" y="2967434"/>
            <a:ext cx="121635" cy="1098217"/>
          </a:xfrm>
          <a:prstGeom prst="downArrow">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1274" kern="0" dirty="0">
              <a:solidFill>
                <a:schemeClr val="bg1"/>
              </a:solidFill>
            </a:endParaRPr>
          </a:p>
        </p:txBody>
      </p:sp>
      <p:sp>
        <p:nvSpPr>
          <p:cNvPr id="45" name="Rectangle : coins arrondis 44"/>
          <p:cNvSpPr/>
          <p:nvPr/>
        </p:nvSpPr>
        <p:spPr>
          <a:xfrm>
            <a:off x="2282731" y="2069789"/>
            <a:ext cx="2319657" cy="553808"/>
          </a:xfrm>
          <a:prstGeom prst="roundRect">
            <a:avLst/>
          </a:prstGeom>
          <a:solidFill>
            <a:srgbClr val="9FA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85" b="1" dirty="0">
                <a:solidFill>
                  <a:schemeClr val="bg1"/>
                </a:solidFill>
                <a:latin typeface="+mj-lt"/>
              </a:rPr>
              <a:t>A merges with B and C</a:t>
            </a:r>
            <a:endParaRPr lang="fr-FR" sz="1785" b="1" dirty="0">
              <a:solidFill>
                <a:schemeClr val="bg1"/>
              </a:solidFill>
              <a:latin typeface="+mj-lt"/>
            </a:endParaRPr>
          </a:p>
        </p:txBody>
      </p:sp>
      <p:sp>
        <p:nvSpPr>
          <p:cNvPr id="46" name="Espace réservé du contenu 22"/>
          <p:cNvSpPr txBox="1">
            <a:spLocks/>
          </p:cNvSpPr>
          <p:nvPr/>
        </p:nvSpPr>
        <p:spPr>
          <a:xfrm>
            <a:off x="5456437" y="1617897"/>
            <a:ext cx="3651678" cy="603793"/>
          </a:xfrm>
          <a:prstGeom prst="leftArrow">
            <a:avLst>
              <a:gd name="adj1" fmla="val 69890"/>
              <a:gd name="adj2" fmla="val 15485"/>
            </a:avLst>
          </a:prstGeom>
          <a:solidFill>
            <a:srgbClr val="9FADE4"/>
          </a:solidFill>
        </p:spPr>
        <p:txBody>
          <a:bodyPr vert="horz" lIns="81594" tIns="40797" rIns="81594" bIns="40797" rtlCol="0">
            <a:noAutofit/>
          </a:bodyPr>
          <a:lstStyle>
            <a:lvl1pPr marL="228574" indent="-228574" algn="l" defTabSz="91429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722" indent="-228574" algn="l" defTabSz="914296"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2870" indent="-228574" algn="l" defTabSz="914296"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019"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167"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316"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462"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8610"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5758"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Wingdings 3" panose="05040102010807070707" pitchFamily="18" charset="2"/>
              <a:buNone/>
              <a:defRPr/>
            </a:pPr>
            <a:r>
              <a:rPr lang="fr-FR" sz="2142" dirty="0">
                <a:solidFill>
                  <a:schemeClr val="bg1"/>
                </a:solidFill>
              </a:rPr>
              <a:t>Is DUNS A </a:t>
            </a:r>
            <a:r>
              <a:rPr lang="fr-FR" sz="2142" dirty="0" err="1">
                <a:solidFill>
                  <a:schemeClr val="bg1"/>
                </a:solidFill>
              </a:rPr>
              <a:t>kept</a:t>
            </a:r>
            <a:r>
              <a:rPr lang="fr-FR" sz="2142" dirty="0">
                <a:solidFill>
                  <a:schemeClr val="bg1"/>
                </a:solidFill>
              </a:rPr>
              <a:t> ?</a:t>
            </a:r>
            <a:endParaRPr lang="fr-FR" sz="1785" dirty="0">
              <a:solidFill>
                <a:schemeClr val="bg1"/>
              </a:solidFill>
            </a:endParaRPr>
          </a:p>
        </p:txBody>
      </p:sp>
      <p:sp>
        <p:nvSpPr>
          <p:cNvPr id="47" name="Rectangle : coins arrondis 46"/>
          <p:cNvSpPr/>
          <p:nvPr/>
        </p:nvSpPr>
        <p:spPr>
          <a:xfrm>
            <a:off x="6717962" y="2221690"/>
            <a:ext cx="3828508" cy="1031196"/>
          </a:xfrm>
          <a:prstGeom prst="roundRect">
            <a:avLst/>
          </a:prstGeom>
          <a:solidFill>
            <a:srgbClr val="4CB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85" dirty="0"/>
              <a:t>DUNS A </a:t>
            </a:r>
            <a:r>
              <a:rPr lang="fr-FR" sz="1785" dirty="0" err="1"/>
              <a:t>is</a:t>
            </a:r>
            <a:r>
              <a:rPr lang="fr-FR" sz="1785" dirty="0"/>
              <a:t> </a:t>
            </a:r>
            <a:r>
              <a:rPr lang="fr-FR" sz="1785" dirty="0" err="1"/>
              <a:t>kept</a:t>
            </a:r>
            <a:r>
              <a:rPr lang="fr-FR" sz="1785" dirty="0"/>
              <a:t>?</a:t>
            </a:r>
            <a:endParaRPr lang="fr-FR" sz="1274" dirty="0"/>
          </a:p>
        </p:txBody>
      </p:sp>
      <p:sp>
        <p:nvSpPr>
          <p:cNvPr id="48" name="Espace réservé du contenu 22"/>
          <p:cNvSpPr txBox="1">
            <a:spLocks/>
          </p:cNvSpPr>
          <p:nvPr/>
        </p:nvSpPr>
        <p:spPr>
          <a:xfrm>
            <a:off x="5456437" y="3632962"/>
            <a:ext cx="3651678" cy="575897"/>
          </a:xfrm>
          <a:prstGeom prst="leftArrow">
            <a:avLst>
              <a:gd name="adj1" fmla="val 69890"/>
              <a:gd name="adj2" fmla="val 15485"/>
            </a:avLst>
          </a:prstGeom>
          <a:solidFill>
            <a:srgbClr val="9FADE4"/>
          </a:solidFill>
        </p:spPr>
        <p:txBody>
          <a:bodyPr vert="horz" lIns="81594" tIns="40797" rIns="81594" bIns="40797" rtlCol="0">
            <a:noAutofit/>
          </a:bodyPr>
          <a:lstStyle>
            <a:lvl1pPr marL="228574" indent="-228574" algn="l" defTabSz="914296" rtl="0" eaLnBrk="1" latinLnBrk="0" hangingPunct="1">
              <a:lnSpc>
                <a:spcPct val="90000"/>
              </a:lnSpc>
              <a:spcBef>
                <a:spcPts val="1000"/>
              </a:spcBef>
              <a:buFont typeface="Wingdings 2" pitchFamily="18" charset="2"/>
              <a:buChar char=""/>
              <a:defRPr sz="2799" kern="1200">
                <a:solidFill>
                  <a:schemeClr val="tx1"/>
                </a:solidFill>
                <a:latin typeface="+mn-lt"/>
                <a:ea typeface="+mn-ea"/>
                <a:cs typeface="+mn-cs"/>
              </a:defRPr>
            </a:lvl1pPr>
            <a:lvl2pPr marL="685722" indent="-228574" algn="l" defTabSz="914296"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2870" indent="-228574" algn="l" defTabSz="914296"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019"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167" indent="-228574" algn="l" defTabSz="914296"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316"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462"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8610"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5758" indent="-228574" algn="l" defTabSz="914296" rtl="0" eaLnBrk="1" latinLnBrk="0" hangingPunct="1">
              <a:spcBef>
                <a:spcPct val="20000"/>
              </a:spcBef>
              <a:buFont typeface="Wingdings 2" pitchFamily="18" charset="2"/>
              <a:buChar char=""/>
              <a:defRPr sz="1800" kern="1200">
                <a:solidFill>
                  <a:schemeClr val="tx1"/>
                </a:solidFill>
                <a:latin typeface="+mn-lt"/>
                <a:ea typeface="+mn-ea"/>
                <a:cs typeface="+mn-cs"/>
              </a:defRPr>
            </a:lvl9pPr>
          </a:lstStyle>
          <a:p>
            <a:pPr>
              <a:buFont typeface="Wingdings 3" panose="05040102010807070707" pitchFamily="18" charset="2"/>
              <a:buNone/>
              <a:defRPr/>
            </a:pPr>
            <a:r>
              <a:rPr lang="fr-FR" sz="2142" dirty="0">
                <a:solidFill>
                  <a:schemeClr val="bg1"/>
                </a:solidFill>
              </a:rPr>
              <a:t>   </a:t>
            </a:r>
            <a:r>
              <a:rPr lang="fr-FR" sz="1785" dirty="0">
                <a:solidFill>
                  <a:schemeClr val="bg1"/>
                </a:solidFill>
              </a:rPr>
              <a:t>Are DUNS B and C </a:t>
            </a:r>
            <a:r>
              <a:rPr lang="fr-FR" sz="1785" dirty="0" err="1">
                <a:solidFill>
                  <a:schemeClr val="bg1"/>
                </a:solidFill>
              </a:rPr>
              <a:t>kept</a:t>
            </a:r>
            <a:r>
              <a:rPr lang="fr-FR" sz="1785" dirty="0">
                <a:solidFill>
                  <a:schemeClr val="bg1"/>
                </a:solidFill>
              </a:rPr>
              <a:t>?</a:t>
            </a:r>
          </a:p>
        </p:txBody>
      </p:sp>
      <p:sp>
        <p:nvSpPr>
          <p:cNvPr id="49" name="Rectangle : coins arrondis 48"/>
          <p:cNvSpPr/>
          <p:nvPr/>
        </p:nvSpPr>
        <p:spPr>
          <a:xfrm>
            <a:off x="6716707" y="4275399"/>
            <a:ext cx="3828508" cy="1031196"/>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785" dirty="0"/>
              <a:t>DUNS B and C are </a:t>
            </a:r>
            <a:r>
              <a:rPr lang="fr-FR" sz="1785" dirty="0" err="1"/>
              <a:t>deleted</a:t>
            </a:r>
            <a:endParaRPr lang="fr-FR" sz="1785" dirty="0"/>
          </a:p>
          <a:p>
            <a:pPr algn="ctr"/>
            <a:r>
              <a:rPr lang="fr-FR" sz="1785" dirty="0">
                <a:sym typeface="Wingdings" panose="05000000000000000000" pitchFamily="2" charset="2"/>
              </a:rPr>
              <a:t>Activity </a:t>
            </a:r>
            <a:r>
              <a:rPr lang="fr-FR" sz="1785" dirty="0" err="1">
                <a:sym typeface="Wingdings" panose="05000000000000000000" pitchFamily="2" charset="2"/>
              </a:rPr>
              <a:t>is</a:t>
            </a:r>
            <a:r>
              <a:rPr lang="fr-FR" sz="1785" dirty="0">
                <a:sym typeface="Wingdings" panose="05000000000000000000" pitchFamily="2" charset="2"/>
              </a:rPr>
              <a:t> </a:t>
            </a:r>
            <a:r>
              <a:rPr lang="fr-FR" sz="1785" dirty="0" err="1">
                <a:sym typeface="Wingdings" panose="05000000000000000000" pitchFamily="2" charset="2"/>
              </a:rPr>
              <a:t>atttached</a:t>
            </a:r>
            <a:r>
              <a:rPr lang="fr-FR" sz="1785" dirty="0">
                <a:sym typeface="Wingdings" panose="05000000000000000000" pitchFamily="2" charset="2"/>
              </a:rPr>
              <a:t> to DUNS A</a:t>
            </a:r>
            <a:endParaRPr lang="fr-FR" sz="1274" dirty="0"/>
          </a:p>
        </p:txBody>
      </p:sp>
    </p:spTree>
    <p:extLst>
      <p:ext uri="{BB962C8B-B14F-4D97-AF65-F5344CB8AC3E}">
        <p14:creationId xmlns:p14="http://schemas.microsoft.com/office/powerpoint/2010/main" val="15873139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53573" y="1516755"/>
            <a:ext cx="10371992" cy="617619"/>
          </a:xfrm>
          <a:prstGeom prst="rect">
            <a:avLst/>
          </a:prstGeom>
          <a:solidFill>
            <a:schemeClr val="bg2">
              <a:lumMod val="50000"/>
            </a:schemeClr>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9034" tIns="159034" rIns="159034" bIns="159034" numCol="1" spcCol="1270" anchor="ctr" anchorCtr="0">
            <a:noAutofit/>
          </a:bodyPr>
          <a:lstStyle/>
          <a:p>
            <a:pPr algn="ctr" defTabSz="1229545">
              <a:lnSpc>
                <a:spcPct val="90000"/>
              </a:lnSpc>
              <a:spcBef>
                <a:spcPct val="0"/>
              </a:spcBef>
              <a:spcAft>
                <a:spcPct val="35000"/>
              </a:spcAft>
            </a:pPr>
            <a:endParaRPr lang="fr-FR" sz="2142" b="1" dirty="0"/>
          </a:p>
        </p:txBody>
      </p:sp>
      <p:sp>
        <p:nvSpPr>
          <p:cNvPr id="22" name="Rectangle 21"/>
          <p:cNvSpPr/>
          <p:nvPr/>
        </p:nvSpPr>
        <p:spPr>
          <a:xfrm>
            <a:off x="253573" y="2331107"/>
            <a:ext cx="10330048" cy="3141717"/>
          </a:xfrm>
          <a:prstGeom prst="rect">
            <a:avLst/>
          </a:prstGeom>
          <a:solidFill>
            <a:srgbClr val="42C1C6"/>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9034" tIns="159034" rIns="159034" bIns="159034" numCol="1" spcCol="1270" anchor="ctr" anchorCtr="0">
            <a:noAutofit/>
          </a:bodyPr>
          <a:lstStyle/>
          <a:p>
            <a:pPr defTabSz="1229545">
              <a:lnSpc>
                <a:spcPct val="90000"/>
              </a:lnSpc>
              <a:spcBef>
                <a:spcPct val="0"/>
              </a:spcBef>
              <a:spcAft>
                <a:spcPct val="35000"/>
              </a:spcAft>
            </a:pPr>
            <a:endParaRPr lang="fr-FR" altLang="fr-FR" sz="1274" dirty="0">
              <a:solidFill>
                <a:schemeClr val="tx1"/>
              </a:solidFill>
            </a:endParaRPr>
          </a:p>
        </p:txBody>
      </p:sp>
      <p:sp>
        <p:nvSpPr>
          <p:cNvPr id="7" name="Titre 2">
            <a:extLst>
              <a:ext uri="{FF2B5EF4-FFF2-40B4-BE49-F238E27FC236}">
                <a16:creationId xmlns:a16="http://schemas.microsoft.com/office/drawing/2014/main" id="{979659F3-2E0E-4702-929F-6DB8F18443BC}"/>
              </a:ext>
            </a:extLst>
          </p:cNvPr>
          <p:cNvSpPr txBox="1">
            <a:spLocks/>
          </p:cNvSpPr>
          <p:nvPr/>
        </p:nvSpPr>
        <p:spPr>
          <a:xfrm>
            <a:off x="176028" y="286948"/>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en-US" sz="3807" b="1" dirty="0">
                <a:solidFill>
                  <a:schemeClr val="bg2">
                    <a:lumMod val="75000"/>
                  </a:schemeClr>
                </a:solidFill>
              </a:rPr>
              <a:t>The Duns number - Basic Rule</a:t>
            </a:r>
            <a:endParaRPr lang="fr-FR" sz="3807" b="1" dirty="0">
              <a:solidFill>
                <a:schemeClr val="bg2">
                  <a:lumMod val="75000"/>
                </a:schemeClr>
              </a:solidFill>
              <a:latin typeface="+mn-lt"/>
              <a:ea typeface="+mn-ea"/>
              <a:cs typeface="+mn-cs"/>
            </a:endParaRPr>
          </a:p>
        </p:txBody>
      </p:sp>
      <p:sp>
        <p:nvSpPr>
          <p:cNvPr id="3" name="ZoneTexte 2">
            <a:extLst>
              <a:ext uri="{FF2B5EF4-FFF2-40B4-BE49-F238E27FC236}">
                <a16:creationId xmlns:a16="http://schemas.microsoft.com/office/drawing/2014/main" id="{E42D9B80-7CA1-460D-8B61-F694AFBB9E4F}"/>
              </a:ext>
            </a:extLst>
          </p:cNvPr>
          <p:cNvSpPr txBox="1"/>
          <p:nvPr/>
        </p:nvSpPr>
        <p:spPr>
          <a:xfrm>
            <a:off x="373062" y="1404546"/>
            <a:ext cx="10133014" cy="600164"/>
          </a:xfrm>
          <a:prstGeom prst="rect">
            <a:avLst/>
          </a:prstGeom>
          <a:noFill/>
        </p:spPr>
        <p:txBody>
          <a:bodyPr wrap="square" rtlCol="0">
            <a:spAutoFit/>
          </a:bodyPr>
          <a:lstStyle/>
          <a:p>
            <a:pPr algn="ctr" defTabSz="1229545">
              <a:lnSpc>
                <a:spcPct val="90000"/>
              </a:lnSpc>
              <a:spcBef>
                <a:spcPct val="0"/>
              </a:spcBef>
              <a:spcAft>
                <a:spcPct val="35000"/>
              </a:spcAft>
            </a:pPr>
            <a:endParaRPr lang="fr-FR" altLang="fr-FR" sz="1200" dirty="0">
              <a:solidFill>
                <a:schemeClr val="bg1"/>
              </a:solidFill>
            </a:endParaRPr>
          </a:p>
          <a:p>
            <a:pPr algn="ctr" defTabSz="1229545">
              <a:lnSpc>
                <a:spcPct val="90000"/>
              </a:lnSpc>
              <a:spcBef>
                <a:spcPct val="0"/>
              </a:spcBef>
              <a:spcAft>
                <a:spcPct val="35000"/>
              </a:spcAft>
            </a:pPr>
            <a:r>
              <a:rPr lang="en-US" altLang="fr-FR" sz="2000" b="1" dirty="0">
                <a:solidFill>
                  <a:schemeClr val="bg1"/>
                </a:solidFill>
              </a:rPr>
              <a:t>Never reused or reallocated to another entity</a:t>
            </a:r>
            <a:endParaRPr lang="fr-FR" sz="1800" dirty="0">
              <a:solidFill>
                <a:schemeClr val="bg1"/>
              </a:solidFill>
            </a:endParaRPr>
          </a:p>
        </p:txBody>
      </p:sp>
      <p:sp>
        <p:nvSpPr>
          <p:cNvPr id="4" name="ZoneTexte 3">
            <a:extLst>
              <a:ext uri="{FF2B5EF4-FFF2-40B4-BE49-F238E27FC236}">
                <a16:creationId xmlns:a16="http://schemas.microsoft.com/office/drawing/2014/main" id="{227A8800-AA51-4C79-8ECC-CFD2515B9C28}"/>
              </a:ext>
            </a:extLst>
          </p:cNvPr>
          <p:cNvSpPr txBox="1"/>
          <p:nvPr/>
        </p:nvSpPr>
        <p:spPr>
          <a:xfrm>
            <a:off x="295517" y="2389431"/>
            <a:ext cx="10133014" cy="621709"/>
          </a:xfrm>
          <a:prstGeom prst="rect">
            <a:avLst/>
          </a:prstGeom>
          <a:noFill/>
        </p:spPr>
        <p:txBody>
          <a:bodyPr wrap="square" rtlCol="0">
            <a:spAutoFit/>
          </a:bodyPr>
          <a:lstStyle/>
          <a:p>
            <a:pPr defTabSz="1229545">
              <a:lnSpc>
                <a:spcPct val="90000"/>
              </a:lnSpc>
              <a:spcBef>
                <a:spcPct val="0"/>
              </a:spcBef>
              <a:spcAft>
                <a:spcPct val="35000"/>
              </a:spcAft>
            </a:pPr>
            <a:r>
              <a:rPr lang="en-US" altLang="fr-FR" sz="1600" dirty="0">
                <a:solidFill>
                  <a:schemeClr val="bg1"/>
                </a:solidFill>
              </a:rPr>
              <a:t>Audit and control system implemented in each site (country or geographical area). </a:t>
            </a:r>
          </a:p>
          <a:p>
            <a:pPr defTabSz="1229545">
              <a:lnSpc>
                <a:spcPct val="90000"/>
              </a:lnSpc>
              <a:spcBef>
                <a:spcPct val="0"/>
              </a:spcBef>
              <a:spcAft>
                <a:spcPct val="35000"/>
              </a:spcAft>
            </a:pPr>
            <a:r>
              <a:rPr lang="en-US" altLang="fr-FR" sz="1600" dirty="0">
                <a:solidFill>
                  <a:schemeClr val="bg1"/>
                </a:solidFill>
              </a:rPr>
              <a:t>Its mission :</a:t>
            </a:r>
            <a:endParaRPr lang="fr-FR" dirty="0">
              <a:solidFill>
                <a:schemeClr val="bg1"/>
              </a:solidFill>
            </a:endParaRPr>
          </a:p>
        </p:txBody>
      </p:sp>
      <p:sp>
        <p:nvSpPr>
          <p:cNvPr id="5" name="ZoneTexte 4">
            <a:extLst>
              <a:ext uri="{FF2B5EF4-FFF2-40B4-BE49-F238E27FC236}">
                <a16:creationId xmlns:a16="http://schemas.microsoft.com/office/drawing/2014/main" id="{CCABAAA5-CA63-4123-842B-37CFC2E1DA51}"/>
              </a:ext>
            </a:extLst>
          </p:cNvPr>
          <p:cNvSpPr txBox="1"/>
          <p:nvPr/>
        </p:nvSpPr>
        <p:spPr>
          <a:xfrm>
            <a:off x="253573" y="3207873"/>
            <a:ext cx="10330048" cy="1384995"/>
          </a:xfrm>
          <a:prstGeom prst="rect">
            <a:avLst/>
          </a:prstGeom>
          <a:noFill/>
        </p:spPr>
        <p:txBody>
          <a:bodyPr wrap="square" rtlCol="0">
            <a:spAutoFit/>
          </a:bodyPr>
          <a:lstStyle/>
          <a:p>
            <a:pPr marL="648584" lvl="1" indent="-285750">
              <a:buFontTx/>
              <a:buChar char="-"/>
            </a:pPr>
            <a:r>
              <a:rPr lang="en-US" altLang="fr-FR" sz="1400" dirty="0">
                <a:solidFill>
                  <a:schemeClr val="bg1"/>
                </a:solidFill>
              </a:rPr>
              <a:t>Preventing the reuse and/or reallocation of a pre-existing DUNS number</a:t>
            </a:r>
          </a:p>
          <a:p>
            <a:pPr marL="648584" lvl="1" indent="-285750">
              <a:buFontTx/>
              <a:buChar char="-"/>
            </a:pPr>
            <a:endParaRPr lang="en-US" altLang="fr-FR" sz="1400" dirty="0">
              <a:solidFill>
                <a:schemeClr val="bg1"/>
              </a:solidFill>
            </a:endParaRPr>
          </a:p>
          <a:p>
            <a:pPr marL="648584" lvl="1" indent="-285750">
              <a:buFontTx/>
              <a:buChar char="-"/>
            </a:pPr>
            <a:r>
              <a:rPr lang="en-US" altLang="fr-FR" sz="1400" dirty="0">
                <a:solidFill>
                  <a:schemeClr val="bg1"/>
                </a:solidFill>
              </a:rPr>
              <a:t>Avoid the loss of relevant data by reconciling duplicates (if the same company had been allocated to 2 Duns)</a:t>
            </a:r>
          </a:p>
          <a:p>
            <a:pPr marL="648584" lvl="1" indent="-285750">
              <a:buFontTx/>
              <a:buChar char="-"/>
            </a:pPr>
            <a:endParaRPr lang="en-US" altLang="fr-FR" sz="1400" dirty="0">
              <a:solidFill>
                <a:schemeClr val="bg1"/>
              </a:solidFill>
            </a:endParaRPr>
          </a:p>
          <a:p>
            <a:pPr marL="648584" lvl="1" indent="-285750">
              <a:buFontTx/>
              <a:buChar char="-"/>
            </a:pPr>
            <a:r>
              <a:rPr lang="en-US" altLang="fr-FR" sz="1400" dirty="0">
                <a:solidFill>
                  <a:schemeClr val="bg1"/>
                </a:solidFill>
              </a:rPr>
              <a:t>Maintain a database of deleted Duns with an indicator showing the reason for the deletion and, if possible, the Duns that replaced it.</a:t>
            </a:r>
            <a:endParaRPr lang="fr-FR" sz="1400" dirty="0"/>
          </a:p>
        </p:txBody>
      </p:sp>
    </p:spTree>
    <p:extLst>
      <p:ext uri="{BB962C8B-B14F-4D97-AF65-F5344CB8AC3E}">
        <p14:creationId xmlns:p14="http://schemas.microsoft.com/office/powerpoint/2010/main" val="2205150754"/>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127857" y="1441407"/>
            <a:ext cx="4190007" cy="1140728"/>
          </a:xfrm>
          <a:solidFill>
            <a:srgbClr val="9FADE4"/>
          </a:solidFill>
          <a:ln>
            <a:noFill/>
          </a:ln>
          <a:effectLst/>
        </p:spPr>
        <p:txBody>
          <a:bodyPr>
            <a:noAutofit/>
          </a:bodyPr>
          <a:lstStyle/>
          <a:p>
            <a:pPr algn="ctr">
              <a:lnSpc>
                <a:spcPct val="160000"/>
              </a:lnSpc>
            </a:pPr>
            <a:r>
              <a:rPr lang="fr-FR" altLang="fr-FR" sz="1785" u="sng" dirty="0">
                <a:solidFill>
                  <a:schemeClr val="bg1"/>
                </a:solidFill>
              </a:rPr>
              <a:t>CAS 1</a:t>
            </a:r>
            <a:r>
              <a:rPr lang="fr-FR" altLang="fr-FR" sz="1428" b="0" dirty="0">
                <a:solidFill>
                  <a:schemeClr val="bg1"/>
                </a:solidFill>
              </a:rPr>
              <a:t>: Une </a:t>
            </a:r>
            <a:r>
              <a:rPr lang="fr-FR" altLang="fr-FR" sz="1428" b="0" i="1" dirty="0">
                <a:solidFill>
                  <a:schemeClr val="bg1"/>
                </a:solidFill>
              </a:rPr>
              <a:t>entreprise est vendue</a:t>
            </a:r>
            <a:r>
              <a:rPr lang="fr-FR" altLang="fr-FR" sz="1428" b="0" dirty="0">
                <a:solidFill>
                  <a:schemeClr val="bg1"/>
                </a:solidFill>
              </a:rPr>
              <a:t> ou la part majoritaire change de propriétaire, le </a:t>
            </a:r>
            <a:r>
              <a:rPr lang="fr-FR" altLang="fr-FR" sz="1428" b="0" i="1" dirty="0">
                <a:solidFill>
                  <a:schemeClr val="bg1"/>
                </a:solidFill>
              </a:rPr>
              <a:t>Duns du siège est conservé</a:t>
            </a:r>
            <a:r>
              <a:rPr lang="fr-FR" altLang="fr-FR" sz="1428" b="0" dirty="0">
                <a:solidFill>
                  <a:schemeClr val="bg1"/>
                </a:solidFill>
              </a:rPr>
              <a:t> à condition de garder la même activité.</a:t>
            </a:r>
          </a:p>
        </p:txBody>
      </p:sp>
      <p:grpSp>
        <p:nvGrpSpPr>
          <p:cNvPr id="32" name="Groupe 31"/>
          <p:cNvGrpSpPr/>
          <p:nvPr/>
        </p:nvGrpSpPr>
        <p:grpSpPr>
          <a:xfrm>
            <a:off x="959440" y="2154453"/>
            <a:ext cx="4844561" cy="2766450"/>
            <a:chOff x="6459062" y="2577489"/>
            <a:chExt cx="5429189" cy="3100297"/>
          </a:xfrm>
        </p:grpSpPr>
        <p:sp>
          <p:nvSpPr>
            <p:cNvPr id="11" name="Rectangle 10"/>
            <p:cNvSpPr/>
            <p:nvPr/>
          </p:nvSpPr>
          <p:spPr>
            <a:xfrm>
              <a:off x="6723722" y="2577489"/>
              <a:ext cx="4914577" cy="3100297"/>
            </a:xfrm>
            <a:prstGeom prst="rect">
              <a:avLst/>
            </a:prstGeom>
            <a:solidFill>
              <a:srgbClr val="4CB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4" dirty="0"/>
            </a:p>
          </p:txBody>
        </p:sp>
        <p:grpSp>
          <p:nvGrpSpPr>
            <p:cNvPr id="31" name="Groupe 30"/>
            <p:cNvGrpSpPr/>
            <p:nvPr/>
          </p:nvGrpSpPr>
          <p:grpSpPr>
            <a:xfrm>
              <a:off x="6459062" y="2894517"/>
              <a:ext cx="5429189" cy="2466433"/>
              <a:chOff x="6459062" y="2894517"/>
              <a:chExt cx="5429189" cy="2466433"/>
            </a:xfrm>
          </p:grpSpPr>
          <p:sp>
            <p:nvSpPr>
              <p:cNvPr id="23" name="ZoneTexte 22"/>
              <p:cNvSpPr txBox="1"/>
              <p:nvPr/>
            </p:nvSpPr>
            <p:spPr>
              <a:xfrm>
                <a:off x="7772398" y="2894517"/>
                <a:ext cx="2115879" cy="349733"/>
              </a:xfrm>
              <a:prstGeom prst="rect">
                <a:avLst/>
              </a:prstGeom>
              <a:noFill/>
            </p:spPr>
            <p:txBody>
              <a:bodyPr wrap="square" rtlCol="0">
                <a:spAutoFit/>
              </a:bodyPr>
              <a:lstStyle/>
              <a:p>
                <a:pPr algn="ctr"/>
                <a:r>
                  <a:rPr lang="fr-FR" dirty="0" err="1">
                    <a:solidFill>
                      <a:schemeClr val="bg1"/>
                    </a:solidFill>
                  </a:rPr>
                  <a:t>Company</a:t>
                </a:r>
                <a:r>
                  <a:rPr lang="fr-FR" dirty="0">
                    <a:solidFill>
                      <a:schemeClr val="bg1"/>
                    </a:solidFill>
                  </a:rPr>
                  <a:t> (Duns A)</a:t>
                </a:r>
              </a:p>
            </p:txBody>
          </p:sp>
          <p:sp>
            <p:nvSpPr>
              <p:cNvPr id="45" name="ZoneTexte 44"/>
              <p:cNvSpPr txBox="1"/>
              <p:nvPr/>
            </p:nvSpPr>
            <p:spPr>
              <a:xfrm>
                <a:off x="6459062" y="3901192"/>
                <a:ext cx="2115879" cy="349733"/>
              </a:xfrm>
              <a:prstGeom prst="rect">
                <a:avLst/>
              </a:prstGeom>
              <a:noFill/>
            </p:spPr>
            <p:txBody>
              <a:bodyPr wrap="square" rtlCol="0">
                <a:spAutoFit/>
              </a:bodyPr>
              <a:lstStyle/>
              <a:p>
                <a:pPr algn="ctr"/>
                <a:r>
                  <a:rPr lang="fr-FR" dirty="0">
                    <a:solidFill>
                      <a:schemeClr val="bg1"/>
                    </a:solidFill>
                  </a:rPr>
                  <a:t>100% </a:t>
                </a:r>
                <a:r>
                  <a:rPr lang="fr-FR" dirty="0" err="1">
                    <a:solidFill>
                      <a:schemeClr val="bg1"/>
                    </a:solidFill>
                  </a:rPr>
                  <a:t>sold</a:t>
                </a:r>
                <a:endParaRPr lang="fr-FR" dirty="0">
                  <a:solidFill>
                    <a:schemeClr val="bg1"/>
                  </a:solidFill>
                </a:endParaRPr>
              </a:p>
            </p:txBody>
          </p:sp>
          <p:sp>
            <p:nvSpPr>
              <p:cNvPr id="46" name="ZoneTexte 45"/>
              <p:cNvSpPr txBox="1"/>
              <p:nvPr/>
            </p:nvSpPr>
            <p:spPr>
              <a:xfrm>
                <a:off x="8574941" y="3862094"/>
                <a:ext cx="3313310" cy="349733"/>
              </a:xfrm>
              <a:prstGeom prst="rect">
                <a:avLst/>
              </a:prstGeom>
              <a:noFill/>
            </p:spPr>
            <p:txBody>
              <a:bodyPr wrap="square" rtlCol="0">
                <a:spAutoFit/>
              </a:bodyPr>
              <a:lstStyle/>
              <a:p>
                <a:pPr algn="ctr"/>
                <a:r>
                  <a:rPr lang="fr-FR" dirty="0">
                    <a:solidFill>
                      <a:schemeClr val="bg1"/>
                    </a:solidFill>
                  </a:rPr>
                  <a:t>Change of principal </a:t>
                </a:r>
                <a:r>
                  <a:rPr lang="fr-FR" dirty="0" err="1">
                    <a:solidFill>
                      <a:schemeClr val="bg1"/>
                    </a:solidFill>
                  </a:rPr>
                  <a:t>shareholder</a:t>
                </a:r>
                <a:endParaRPr lang="fr-FR" dirty="0">
                  <a:solidFill>
                    <a:schemeClr val="bg1"/>
                  </a:solidFill>
                </a:endParaRPr>
              </a:p>
            </p:txBody>
          </p:sp>
          <p:sp>
            <p:nvSpPr>
              <p:cNvPr id="47" name="ZoneTexte 46"/>
              <p:cNvSpPr txBox="1"/>
              <p:nvPr/>
            </p:nvSpPr>
            <p:spPr>
              <a:xfrm>
                <a:off x="7845818" y="4795787"/>
                <a:ext cx="2115879" cy="565163"/>
              </a:xfrm>
              <a:prstGeom prst="rect">
                <a:avLst/>
              </a:prstGeom>
              <a:noFill/>
            </p:spPr>
            <p:txBody>
              <a:bodyPr wrap="square" rtlCol="0">
                <a:spAutoFit/>
              </a:bodyPr>
              <a:lstStyle/>
              <a:p>
                <a:pPr algn="ctr"/>
                <a:r>
                  <a:rPr lang="fr-FR" dirty="0">
                    <a:solidFill>
                      <a:schemeClr val="bg1"/>
                    </a:solidFill>
                  </a:rPr>
                  <a:t>DUNS A </a:t>
                </a:r>
                <a:r>
                  <a:rPr lang="fr-FR" dirty="0" err="1">
                    <a:solidFill>
                      <a:schemeClr val="bg1"/>
                    </a:solidFill>
                  </a:rPr>
                  <a:t>kept</a:t>
                </a:r>
                <a:endParaRPr lang="fr-FR" dirty="0">
                  <a:solidFill>
                    <a:schemeClr val="bg1"/>
                  </a:solidFill>
                </a:endParaRPr>
              </a:p>
              <a:p>
                <a:pPr algn="ctr"/>
                <a:r>
                  <a:rPr lang="fr-FR" sz="1249" dirty="0">
                    <a:solidFill>
                      <a:schemeClr val="bg1"/>
                    </a:solidFill>
                  </a:rPr>
                  <a:t>(If </a:t>
                </a:r>
                <a:r>
                  <a:rPr lang="fr-FR" sz="1249" dirty="0" err="1">
                    <a:solidFill>
                      <a:schemeClr val="bg1"/>
                    </a:solidFill>
                  </a:rPr>
                  <a:t>similar</a:t>
                </a:r>
                <a:r>
                  <a:rPr lang="fr-FR" sz="1249" dirty="0">
                    <a:solidFill>
                      <a:schemeClr val="bg1"/>
                    </a:solidFill>
                  </a:rPr>
                  <a:t> </a:t>
                </a:r>
                <a:r>
                  <a:rPr lang="fr-FR" sz="1249" dirty="0" err="1">
                    <a:solidFill>
                      <a:schemeClr val="bg1"/>
                    </a:solidFill>
                  </a:rPr>
                  <a:t>activity</a:t>
                </a:r>
                <a:r>
                  <a:rPr lang="fr-FR" sz="1249" dirty="0">
                    <a:solidFill>
                      <a:schemeClr val="bg1"/>
                    </a:solidFill>
                  </a:rPr>
                  <a:t>)</a:t>
                </a:r>
              </a:p>
            </p:txBody>
          </p:sp>
          <p:grpSp>
            <p:nvGrpSpPr>
              <p:cNvPr id="30" name="Groupe 29"/>
              <p:cNvGrpSpPr/>
              <p:nvPr/>
            </p:nvGrpSpPr>
            <p:grpSpPr>
              <a:xfrm>
                <a:off x="7509742" y="3233071"/>
                <a:ext cx="2849286" cy="1656561"/>
                <a:chOff x="7509742" y="3233071"/>
                <a:chExt cx="2849286" cy="1656561"/>
              </a:xfrm>
            </p:grpSpPr>
            <p:grpSp>
              <p:nvGrpSpPr>
                <p:cNvPr id="27" name="Groupe 26"/>
                <p:cNvGrpSpPr/>
                <p:nvPr/>
              </p:nvGrpSpPr>
              <p:grpSpPr>
                <a:xfrm>
                  <a:off x="7509742" y="3523540"/>
                  <a:ext cx="2849286" cy="1366092"/>
                  <a:chOff x="7509742" y="3523540"/>
                  <a:chExt cx="2849286" cy="1366092"/>
                </a:xfrm>
              </p:grpSpPr>
              <p:grpSp>
                <p:nvGrpSpPr>
                  <p:cNvPr id="26" name="Groupe 25"/>
                  <p:cNvGrpSpPr/>
                  <p:nvPr/>
                </p:nvGrpSpPr>
                <p:grpSpPr>
                  <a:xfrm>
                    <a:off x="7509742" y="3523540"/>
                    <a:ext cx="2768785" cy="377566"/>
                    <a:chOff x="1708158" y="3849175"/>
                    <a:chExt cx="2768785" cy="377566"/>
                  </a:xfrm>
                </p:grpSpPr>
                <p:cxnSp>
                  <p:nvCxnSpPr>
                    <p:cNvPr id="15" name="Connecteur droit 17"/>
                    <p:cNvCxnSpPr>
                      <a:cxnSpLocks noChangeShapeType="1"/>
                    </p:cNvCxnSpPr>
                    <p:nvPr/>
                  </p:nvCxnSpPr>
                  <p:spPr bwMode="auto">
                    <a:xfrm>
                      <a:off x="1944484" y="3849175"/>
                      <a:ext cx="2296133" cy="0"/>
                    </a:xfrm>
                    <a:prstGeom prst="line">
                      <a:avLst/>
                    </a:prstGeom>
                    <a:noFill/>
                    <a:ln w="28575" algn="ctr">
                      <a:solidFill>
                        <a:schemeClr val="bg1"/>
                      </a:solidFill>
                      <a:round/>
                      <a:headEnd/>
                      <a:tailEnd/>
                    </a:ln>
                    <a:extLst>
                      <a:ext uri="{909E8E84-426E-40DD-AFC4-6F175D3DCCD1}">
                        <a14:hiddenFill xmlns:a14="http://schemas.microsoft.com/office/drawing/2010/main">
                          <a:noFill/>
                        </a14:hiddenFill>
                      </a:ext>
                    </a:extLst>
                  </p:spPr>
                </p:cxnSp>
                <p:cxnSp>
                  <p:nvCxnSpPr>
                    <p:cNvPr id="16" name="Connecteur droit avec flèche 23"/>
                    <p:cNvCxnSpPr>
                      <a:cxnSpLocks noChangeShapeType="1"/>
                    </p:cNvCxnSpPr>
                    <p:nvPr/>
                  </p:nvCxnSpPr>
                  <p:spPr bwMode="auto">
                    <a:xfrm flipH="1">
                      <a:off x="1708158" y="3849176"/>
                      <a:ext cx="236327" cy="377565"/>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cxnSp>
                  <p:nvCxnSpPr>
                    <p:cNvPr id="17" name="Connecteur droit avec flèche 25"/>
                    <p:cNvCxnSpPr>
                      <a:cxnSpLocks noChangeShapeType="1"/>
                    </p:cNvCxnSpPr>
                    <p:nvPr/>
                  </p:nvCxnSpPr>
                  <p:spPr bwMode="auto">
                    <a:xfrm>
                      <a:off x="4240616" y="3849176"/>
                      <a:ext cx="236327" cy="377565"/>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grpSp>
              <p:cxnSp>
                <p:nvCxnSpPr>
                  <p:cNvPr id="18" name="Connecteur droit avec flèche 30"/>
                  <p:cNvCxnSpPr>
                    <a:cxnSpLocks noChangeShapeType="1"/>
                  </p:cNvCxnSpPr>
                  <p:nvPr/>
                </p:nvCxnSpPr>
                <p:spPr bwMode="auto">
                  <a:xfrm>
                    <a:off x="7655178" y="4429040"/>
                    <a:ext cx="336885" cy="442763"/>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cxnSp>
                <p:nvCxnSpPr>
                  <p:cNvPr id="19" name="Connecteur droit avec flèche 32"/>
                  <p:cNvCxnSpPr>
                    <a:cxnSpLocks noChangeShapeType="1"/>
                  </p:cNvCxnSpPr>
                  <p:nvPr/>
                </p:nvCxnSpPr>
                <p:spPr bwMode="auto">
                  <a:xfrm flipH="1">
                    <a:off x="9961697" y="4446869"/>
                    <a:ext cx="397331" cy="442763"/>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grpSp>
            <p:cxnSp>
              <p:nvCxnSpPr>
                <p:cNvPr id="14" name="Connecteur droit 11"/>
                <p:cNvCxnSpPr>
                  <a:cxnSpLocks noChangeShapeType="1"/>
                </p:cNvCxnSpPr>
                <p:nvPr/>
              </p:nvCxnSpPr>
              <p:spPr bwMode="auto">
                <a:xfrm>
                  <a:off x="8894135" y="3233071"/>
                  <a:ext cx="5959" cy="290469"/>
                </a:xfrm>
                <a:prstGeom prst="line">
                  <a:avLst/>
                </a:prstGeom>
                <a:noFill/>
                <a:ln w="28575" algn="ctr">
                  <a:solidFill>
                    <a:schemeClr val="bg1"/>
                  </a:solidFill>
                  <a:round/>
                  <a:headEnd/>
                  <a:tailEnd/>
                </a:ln>
                <a:extLst>
                  <a:ext uri="{909E8E84-426E-40DD-AFC4-6F175D3DCCD1}">
                    <a14:hiddenFill xmlns:a14="http://schemas.microsoft.com/office/drawing/2010/main">
                      <a:noFill/>
                    </a14:hiddenFill>
                  </a:ext>
                </a:extLst>
              </p:spPr>
            </p:cxnSp>
          </p:grpSp>
        </p:grpSp>
      </p:grpSp>
      <p:sp>
        <p:nvSpPr>
          <p:cNvPr id="24" name="Titre 2"/>
          <p:cNvSpPr txBox="1">
            <a:spLocks/>
          </p:cNvSpPr>
          <p:nvPr/>
        </p:nvSpPr>
        <p:spPr>
          <a:xfrm>
            <a:off x="225909" y="648098"/>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algn="ctr" defTabSz="815826">
              <a:tabLst>
                <a:tab pos="5360135" algn="l"/>
              </a:tabLst>
              <a:defRPr/>
            </a:pPr>
            <a:r>
              <a:rPr lang="fr-FR" sz="2855" spc="535" dirty="0">
                <a:solidFill>
                  <a:srgbClr val="4CBDCC"/>
                </a:solidFill>
                <a:effectLst>
                  <a:outerShdw blurRad="38100" dist="38100" dir="2700000" algn="tl">
                    <a:srgbClr val="000000">
                      <a:alpha val="43137"/>
                    </a:srgbClr>
                  </a:outerShdw>
                </a:effectLst>
              </a:rPr>
              <a:t>7. Control changes</a:t>
            </a:r>
          </a:p>
        </p:txBody>
      </p:sp>
      <p:sp>
        <p:nvSpPr>
          <p:cNvPr id="48" name="Espace réservé du texte 2"/>
          <p:cNvSpPr>
            <a:spLocks noGrp="1"/>
          </p:cNvSpPr>
          <p:nvPr>
            <p:ph type="body" idx="1"/>
          </p:nvPr>
        </p:nvSpPr>
        <p:spPr>
          <a:xfrm>
            <a:off x="5709184" y="1441407"/>
            <a:ext cx="4210514" cy="1140728"/>
          </a:xfrm>
          <a:solidFill>
            <a:srgbClr val="9FADE4"/>
          </a:solidFill>
          <a:ln>
            <a:noFill/>
          </a:ln>
          <a:effectLst/>
        </p:spPr>
        <p:txBody>
          <a:bodyPr>
            <a:noAutofit/>
          </a:bodyPr>
          <a:lstStyle/>
          <a:p>
            <a:pPr algn="ctr">
              <a:lnSpc>
                <a:spcPct val="160000"/>
              </a:lnSpc>
            </a:pPr>
            <a:r>
              <a:rPr lang="fr-FR" altLang="fr-FR" sz="1785" u="sng" dirty="0">
                <a:solidFill>
                  <a:schemeClr val="bg1"/>
                </a:solidFill>
              </a:rPr>
              <a:t>CAS 2</a:t>
            </a:r>
            <a:r>
              <a:rPr lang="fr-FR" altLang="fr-FR" sz="1428" b="0" dirty="0">
                <a:solidFill>
                  <a:schemeClr val="bg1"/>
                </a:solidFill>
              </a:rPr>
              <a:t>: Un établissement secondaire est vendu ou devient une entité légale indépendante, son DUNS devient inactif et un nouveau lui est attribué</a:t>
            </a:r>
          </a:p>
        </p:txBody>
      </p:sp>
      <p:grpSp>
        <p:nvGrpSpPr>
          <p:cNvPr id="76" name="Groupe 75"/>
          <p:cNvGrpSpPr/>
          <p:nvPr/>
        </p:nvGrpSpPr>
        <p:grpSpPr>
          <a:xfrm>
            <a:off x="5558253" y="2154453"/>
            <a:ext cx="4844561" cy="2920054"/>
            <a:chOff x="6317454" y="3149698"/>
            <a:chExt cx="5429189" cy="3272437"/>
          </a:xfrm>
        </p:grpSpPr>
        <p:sp>
          <p:nvSpPr>
            <p:cNvPr id="50" name="Rectangle 49"/>
            <p:cNvSpPr/>
            <p:nvPr/>
          </p:nvSpPr>
          <p:spPr>
            <a:xfrm>
              <a:off x="6582114" y="3149698"/>
              <a:ext cx="4695645" cy="3100297"/>
            </a:xfrm>
            <a:prstGeom prst="rect">
              <a:avLst/>
            </a:prstGeom>
            <a:solidFill>
              <a:srgbClr val="4CB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4" dirty="0"/>
            </a:p>
          </p:txBody>
        </p:sp>
        <p:grpSp>
          <p:nvGrpSpPr>
            <p:cNvPr id="74" name="Groupe 73"/>
            <p:cNvGrpSpPr/>
            <p:nvPr/>
          </p:nvGrpSpPr>
          <p:grpSpPr>
            <a:xfrm>
              <a:off x="7368134" y="3805280"/>
              <a:ext cx="2797807" cy="2116714"/>
              <a:chOff x="7368134" y="3805280"/>
              <a:chExt cx="2797807" cy="2116714"/>
            </a:xfrm>
          </p:grpSpPr>
          <p:cxnSp>
            <p:nvCxnSpPr>
              <p:cNvPr id="62" name="Connecteur droit 17"/>
              <p:cNvCxnSpPr>
                <a:cxnSpLocks noChangeShapeType="1"/>
              </p:cNvCxnSpPr>
              <p:nvPr/>
            </p:nvCxnSpPr>
            <p:spPr bwMode="auto">
              <a:xfrm>
                <a:off x="7604460" y="4095749"/>
                <a:ext cx="2296133" cy="0"/>
              </a:xfrm>
              <a:prstGeom prst="line">
                <a:avLst/>
              </a:prstGeom>
              <a:noFill/>
              <a:ln w="28575" algn="ctr">
                <a:solidFill>
                  <a:schemeClr val="bg1"/>
                </a:solidFill>
                <a:round/>
                <a:headEnd/>
                <a:tailEnd/>
              </a:ln>
              <a:extLst>
                <a:ext uri="{909E8E84-426E-40DD-AFC4-6F175D3DCCD1}">
                  <a14:hiddenFill xmlns:a14="http://schemas.microsoft.com/office/drawing/2010/main">
                    <a:noFill/>
                  </a14:hiddenFill>
                </a:ext>
              </a:extLst>
            </p:spPr>
          </p:cxnSp>
          <p:cxnSp>
            <p:nvCxnSpPr>
              <p:cNvPr id="63" name="Connecteur droit avec flèche 23"/>
              <p:cNvCxnSpPr>
                <a:cxnSpLocks noChangeShapeType="1"/>
              </p:cNvCxnSpPr>
              <p:nvPr/>
            </p:nvCxnSpPr>
            <p:spPr bwMode="auto">
              <a:xfrm flipH="1">
                <a:off x="7368134" y="4095750"/>
                <a:ext cx="236327" cy="377565"/>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cxnSp>
            <p:nvCxnSpPr>
              <p:cNvPr id="64" name="Connecteur droit avec flèche 25"/>
              <p:cNvCxnSpPr>
                <a:cxnSpLocks noChangeShapeType="1"/>
              </p:cNvCxnSpPr>
              <p:nvPr/>
            </p:nvCxnSpPr>
            <p:spPr bwMode="auto">
              <a:xfrm>
                <a:off x="9900592" y="4095750"/>
                <a:ext cx="236327" cy="377565"/>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cxnSp>
            <p:nvCxnSpPr>
              <p:cNvPr id="60" name="Connecteur droit avec flèche 30"/>
              <p:cNvCxnSpPr>
                <a:cxnSpLocks noChangeShapeType="1"/>
              </p:cNvCxnSpPr>
              <p:nvPr/>
            </p:nvCxnSpPr>
            <p:spPr bwMode="auto">
              <a:xfrm>
                <a:off x="7375393" y="4853091"/>
                <a:ext cx="577760" cy="319759"/>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cxnSp>
            <p:nvCxnSpPr>
              <p:cNvPr id="61" name="Connecteur droit avec flèche 32"/>
              <p:cNvCxnSpPr>
                <a:cxnSpLocks noChangeShapeType="1"/>
              </p:cNvCxnSpPr>
              <p:nvPr/>
            </p:nvCxnSpPr>
            <p:spPr bwMode="auto">
              <a:xfrm flipH="1">
                <a:off x="9603613" y="4795199"/>
                <a:ext cx="562328" cy="377651"/>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cxnSp>
            <p:nvCxnSpPr>
              <p:cNvPr id="58" name="Connecteur droit 11"/>
              <p:cNvCxnSpPr>
                <a:cxnSpLocks noChangeShapeType="1"/>
              </p:cNvCxnSpPr>
              <p:nvPr/>
            </p:nvCxnSpPr>
            <p:spPr bwMode="auto">
              <a:xfrm>
                <a:off x="8752527" y="3805280"/>
                <a:ext cx="5959" cy="290469"/>
              </a:xfrm>
              <a:prstGeom prst="line">
                <a:avLst/>
              </a:prstGeom>
              <a:noFill/>
              <a:ln w="28575" algn="ctr">
                <a:solidFill>
                  <a:schemeClr val="bg1"/>
                </a:solidFill>
                <a:round/>
                <a:headEnd/>
                <a:tailEnd/>
              </a:ln>
              <a:extLst>
                <a:ext uri="{909E8E84-426E-40DD-AFC4-6F175D3DCCD1}">
                  <a14:hiddenFill xmlns:a14="http://schemas.microsoft.com/office/drawing/2010/main">
                    <a:noFill/>
                  </a14:hiddenFill>
                </a:ext>
              </a:extLst>
            </p:spPr>
          </p:cxnSp>
          <p:cxnSp>
            <p:nvCxnSpPr>
              <p:cNvPr id="69" name="Connecteur droit 11"/>
              <p:cNvCxnSpPr>
                <a:cxnSpLocks noChangeShapeType="1"/>
              </p:cNvCxnSpPr>
              <p:nvPr/>
            </p:nvCxnSpPr>
            <p:spPr bwMode="auto">
              <a:xfrm>
                <a:off x="8160648" y="5365615"/>
                <a:ext cx="0" cy="556379"/>
              </a:xfrm>
              <a:prstGeom prst="line">
                <a:avLst/>
              </a:prstGeom>
              <a:noFill/>
              <a:ln w="28575" algn="ctr">
                <a:solidFill>
                  <a:schemeClr val="bg1"/>
                </a:solidFill>
                <a:round/>
                <a:headEnd/>
                <a:tailEnd/>
              </a:ln>
              <a:extLst>
                <a:ext uri="{909E8E84-426E-40DD-AFC4-6F175D3DCCD1}">
                  <a14:hiddenFill xmlns:a14="http://schemas.microsoft.com/office/drawing/2010/main">
                    <a:noFill/>
                  </a14:hiddenFill>
                </a:ext>
              </a:extLst>
            </p:spPr>
          </p:cxnSp>
          <p:cxnSp>
            <p:nvCxnSpPr>
              <p:cNvPr id="71" name="Connecteur droit avec flèche 30"/>
              <p:cNvCxnSpPr>
                <a:cxnSpLocks noChangeShapeType="1"/>
              </p:cNvCxnSpPr>
              <p:nvPr/>
            </p:nvCxnSpPr>
            <p:spPr bwMode="auto">
              <a:xfrm>
                <a:off x="8144453" y="5915965"/>
                <a:ext cx="467919" cy="0"/>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grpSp>
        <p:grpSp>
          <p:nvGrpSpPr>
            <p:cNvPr id="75" name="Groupe 74"/>
            <p:cNvGrpSpPr/>
            <p:nvPr/>
          </p:nvGrpSpPr>
          <p:grpSpPr>
            <a:xfrm>
              <a:off x="6317454" y="3435313"/>
              <a:ext cx="5429189" cy="2986822"/>
              <a:chOff x="6317454" y="3435313"/>
              <a:chExt cx="5429189" cy="2986822"/>
            </a:xfrm>
          </p:grpSpPr>
          <p:sp>
            <p:nvSpPr>
              <p:cNvPr id="52" name="ZoneTexte 51"/>
              <p:cNvSpPr txBox="1"/>
              <p:nvPr/>
            </p:nvSpPr>
            <p:spPr>
              <a:xfrm>
                <a:off x="7162489" y="3435313"/>
                <a:ext cx="3054931" cy="349733"/>
              </a:xfrm>
              <a:prstGeom prst="rect">
                <a:avLst/>
              </a:prstGeom>
              <a:noFill/>
            </p:spPr>
            <p:txBody>
              <a:bodyPr wrap="square" rtlCol="0">
                <a:spAutoFit/>
              </a:bodyPr>
              <a:lstStyle/>
              <a:p>
                <a:pPr algn="ctr"/>
                <a:r>
                  <a:rPr lang="fr-FR" dirty="0" err="1">
                    <a:solidFill>
                      <a:schemeClr val="bg1"/>
                    </a:solidFill>
                  </a:rPr>
                  <a:t>Secondary</a:t>
                </a:r>
                <a:r>
                  <a:rPr lang="fr-FR" dirty="0">
                    <a:solidFill>
                      <a:schemeClr val="bg1"/>
                    </a:solidFill>
                  </a:rPr>
                  <a:t> </a:t>
                </a:r>
                <a:r>
                  <a:rPr lang="fr-FR" dirty="0" err="1">
                    <a:solidFill>
                      <a:schemeClr val="bg1"/>
                    </a:solidFill>
                  </a:rPr>
                  <a:t>facility</a:t>
                </a:r>
                <a:r>
                  <a:rPr lang="fr-FR" dirty="0">
                    <a:solidFill>
                      <a:schemeClr val="bg1"/>
                    </a:solidFill>
                  </a:rPr>
                  <a:t>(Duns A)</a:t>
                </a:r>
              </a:p>
            </p:txBody>
          </p:sp>
          <p:sp>
            <p:nvSpPr>
              <p:cNvPr id="53" name="ZoneTexte 52"/>
              <p:cNvSpPr txBox="1"/>
              <p:nvPr/>
            </p:nvSpPr>
            <p:spPr>
              <a:xfrm>
                <a:off x="6317454" y="4473401"/>
                <a:ext cx="2115879" cy="349733"/>
              </a:xfrm>
              <a:prstGeom prst="rect">
                <a:avLst/>
              </a:prstGeom>
              <a:noFill/>
            </p:spPr>
            <p:txBody>
              <a:bodyPr wrap="square" rtlCol="0">
                <a:spAutoFit/>
              </a:bodyPr>
              <a:lstStyle/>
              <a:p>
                <a:pPr algn="ctr"/>
                <a:r>
                  <a:rPr lang="fr-FR" dirty="0" err="1">
                    <a:solidFill>
                      <a:schemeClr val="bg1"/>
                    </a:solidFill>
                  </a:rPr>
                  <a:t>Sold</a:t>
                </a:r>
                <a:endParaRPr lang="fr-FR" dirty="0">
                  <a:solidFill>
                    <a:schemeClr val="bg1"/>
                  </a:solidFill>
                </a:endParaRPr>
              </a:p>
            </p:txBody>
          </p:sp>
          <p:sp>
            <p:nvSpPr>
              <p:cNvPr id="54" name="ZoneTexte 53"/>
              <p:cNvSpPr txBox="1"/>
              <p:nvPr/>
            </p:nvSpPr>
            <p:spPr>
              <a:xfrm>
                <a:off x="8433333" y="4434304"/>
                <a:ext cx="3313310" cy="349733"/>
              </a:xfrm>
              <a:prstGeom prst="rect">
                <a:avLst/>
              </a:prstGeom>
              <a:noFill/>
            </p:spPr>
            <p:txBody>
              <a:bodyPr wrap="square" rtlCol="0">
                <a:spAutoFit/>
              </a:bodyPr>
              <a:lstStyle/>
              <a:p>
                <a:pPr algn="ctr"/>
                <a:r>
                  <a:rPr lang="fr-FR" dirty="0">
                    <a:solidFill>
                      <a:schemeClr val="bg1"/>
                    </a:solidFill>
                  </a:rPr>
                  <a:t>Spin off</a:t>
                </a:r>
              </a:p>
            </p:txBody>
          </p:sp>
          <p:sp>
            <p:nvSpPr>
              <p:cNvPr id="55" name="ZoneTexte 54"/>
              <p:cNvSpPr txBox="1"/>
              <p:nvPr/>
            </p:nvSpPr>
            <p:spPr>
              <a:xfrm>
                <a:off x="7752394" y="5034355"/>
                <a:ext cx="2115879" cy="565163"/>
              </a:xfrm>
              <a:prstGeom prst="rect">
                <a:avLst/>
              </a:prstGeom>
              <a:noFill/>
            </p:spPr>
            <p:txBody>
              <a:bodyPr wrap="square" rtlCol="0">
                <a:spAutoFit/>
              </a:bodyPr>
              <a:lstStyle/>
              <a:p>
                <a:pPr algn="ctr"/>
                <a:r>
                  <a:rPr lang="fr-FR" dirty="0">
                    <a:solidFill>
                      <a:srgbClr val="FFCC99"/>
                    </a:solidFill>
                  </a:rPr>
                  <a:t>DUNS A </a:t>
                </a:r>
                <a:r>
                  <a:rPr lang="fr-FR" dirty="0" err="1">
                    <a:solidFill>
                      <a:srgbClr val="FFCC99"/>
                    </a:solidFill>
                  </a:rPr>
                  <a:t>deleted</a:t>
                </a:r>
                <a:endParaRPr lang="fr-FR" dirty="0">
                  <a:solidFill>
                    <a:srgbClr val="FFCC99"/>
                  </a:solidFill>
                </a:endParaRPr>
              </a:p>
              <a:p>
                <a:pPr algn="ctr"/>
                <a:endParaRPr lang="fr-FR" sz="1249" dirty="0">
                  <a:solidFill>
                    <a:schemeClr val="bg1"/>
                  </a:solidFill>
                </a:endParaRPr>
              </a:p>
            </p:txBody>
          </p:sp>
          <p:sp>
            <p:nvSpPr>
              <p:cNvPr id="73" name="ZoneTexte 72"/>
              <p:cNvSpPr txBox="1"/>
              <p:nvPr/>
            </p:nvSpPr>
            <p:spPr>
              <a:xfrm>
                <a:off x="8522660" y="5610716"/>
                <a:ext cx="2115879" cy="811419"/>
              </a:xfrm>
              <a:prstGeom prst="rect">
                <a:avLst/>
              </a:prstGeom>
              <a:noFill/>
            </p:spPr>
            <p:txBody>
              <a:bodyPr wrap="square" rtlCol="0">
                <a:spAutoFit/>
              </a:bodyPr>
              <a:lstStyle/>
              <a:p>
                <a:pPr algn="ctr"/>
                <a:r>
                  <a:rPr lang="fr-FR" dirty="0">
                    <a:solidFill>
                      <a:schemeClr val="bg1"/>
                    </a:solidFill>
                  </a:rPr>
                  <a:t>New </a:t>
                </a:r>
                <a:r>
                  <a:rPr lang="fr-FR" dirty="0" err="1">
                    <a:solidFill>
                      <a:schemeClr val="bg1"/>
                    </a:solidFill>
                  </a:rPr>
                  <a:t>legal</a:t>
                </a:r>
                <a:r>
                  <a:rPr lang="fr-FR" dirty="0">
                    <a:solidFill>
                      <a:schemeClr val="bg1"/>
                    </a:solidFill>
                  </a:rPr>
                  <a:t> </a:t>
                </a:r>
                <a:r>
                  <a:rPr lang="fr-FR" dirty="0" err="1">
                    <a:solidFill>
                      <a:schemeClr val="bg1"/>
                    </a:solidFill>
                  </a:rPr>
                  <a:t>entity</a:t>
                </a:r>
                <a:r>
                  <a:rPr lang="fr-FR" dirty="0">
                    <a:solidFill>
                      <a:schemeClr val="bg1"/>
                    </a:solidFill>
                  </a:rPr>
                  <a:t> do new DUNS</a:t>
                </a:r>
              </a:p>
              <a:p>
                <a:pPr algn="ctr"/>
                <a:endParaRPr lang="fr-FR" sz="1249" dirty="0">
                  <a:solidFill>
                    <a:schemeClr val="bg1"/>
                  </a:solidFill>
                </a:endParaRPr>
              </a:p>
            </p:txBody>
          </p:sp>
        </p:grpSp>
      </p:grpSp>
    </p:spTree>
    <p:extLst>
      <p:ext uri="{BB962C8B-B14F-4D97-AF65-F5344CB8AC3E}">
        <p14:creationId xmlns:p14="http://schemas.microsoft.com/office/powerpoint/2010/main" val="131368430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txBox="1">
            <a:spLocks/>
          </p:cNvSpPr>
          <p:nvPr/>
        </p:nvSpPr>
        <p:spPr>
          <a:xfrm>
            <a:off x="402336" y="914400"/>
            <a:ext cx="10101072" cy="4649742"/>
          </a:xfrm>
          <a:prstGeom prst="rect">
            <a:avLst/>
          </a:prstGeom>
        </p:spPr>
        <p:txBody>
          <a:bodyPr lIns="108786" tIns="54393" rIns="108786" bIns="54393">
            <a:normAutofit/>
          </a:bodyPr>
          <a:lstStyle>
            <a:lvl1pPr marL="342900" indent="-342900" algn="l" defTabSz="914400" rtl="0" eaLnBrk="1" latinLnBrk="0" hangingPunct="1">
              <a:spcBef>
                <a:spcPct val="20000"/>
              </a:spcBef>
              <a:buClr>
                <a:srgbClr val="DA0046"/>
              </a:buClr>
              <a:buSzPct val="90000"/>
              <a:buFont typeface="Wingdings 3" pitchFamily="18" charset="2"/>
              <a:buChar char=""/>
              <a:defRPr sz="1600" kern="1200">
                <a:solidFill>
                  <a:srgbClr val="DA0046"/>
                </a:solidFill>
                <a:latin typeface="+mn-lt"/>
                <a:ea typeface="+mn-ea"/>
                <a:cs typeface="Arial" pitchFamily="34" charset="0"/>
              </a:defRPr>
            </a:lvl1pPr>
            <a:lvl2pPr marL="742950" indent="-285750" algn="l" defTabSz="914400" rtl="0" eaLnBrk="1" latinLnBrk="0" hangingPunct="1">
              <a:spcBef>
                <a:spcPct val="20000"/>
              </a:spcBef>
              <a:buFont typeface="Arial" pitchFamily="34" charset="0"/>
              <a:buChar char="–"/>
              <a:defRPr sz="1400" kern="1200">
                <a:solidFill>
                  <a:schemeClr val="bg1">
                    <a:lumMod val="50000"/>
                  </a:schemeClr>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300" kern="1200">
                <a:solidFill>
                  <a:schemeClr val="bg1">
                    <a:lumMod val="50000"/>
                  </a:schemeClr>
                </a:solidFill>
                <a:latin typeface="+mn-lt"/>
                <a:ea typeface="+mn-ea"/>
                <a:cs typeface="Arial" pitchFamily="34" charset="0"/>
              </a:defRPr>
            </a:lvl3pPr>
            <a:lvl4pPr marL="1600200" indent="-228600" algn="l" defTabSz="914400" rtl="0" eaLnBrk="1" latinLnBrk="0" hangingPunct="1">
              <a:spcBef>
                <a:spcPct val="20000"/>
              </a:spcBef>
              <a:buFont typeface="Wingdings" pitchFamily="2" charset="2"/>
              <a:buChar char="§"/>
              <a:defRPr sz="1200" kern="1200">
                <a:solidFill>
                  <a:schemeClr val="bg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00" kern="1200">
                <a:solidFill>
                  <a:schemeClr val="bg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855"/>
              </a:spcBef>
              <a:buClr>
                <a:srgbClr val="42C1C6"/>
              </a:buClr>
            </a:pPr>
            <a:r>
              <a:rPr lang="fr-FR" sz="2100" b="1" dirty="0">
                <a:solidFill>
                  <a:srgbClr val="336699"/>
                </a:solidFill>
              </a:rPr>
              <a:t>Duns</a:t>
            </a:r>
            <a:endParaRPr lang="fr-FR" sz="1900" b="1" dirty="0">
              <a:solidFill>
                <a:srgbClr val="336699"/>
              </a:solidFill>
            </a:endParaRPr>
          </a:p>
          <a:p>
            <a:pPr marL="0" indent="0">
              <a:buNone/>
            </a:pPr>
            <a:endParaRPr lang="fr-FR" dirty="0"/>
          </a:p>
        </p:txBody>
      </p:sp>
      <p:sp>
        <p:nvSpPr>
          <p:cNvPr id="10" name="Titre 2"/>
          <p:cNvSpPr>
            <a:spLocks noGrp="1"/>
          </p:cNvSpPr>
          <p:nvPr>
            <p:ph type="title"/>
          </p:nvPr>
        </p:nvSpPr>
        <p:spPr>
          <a:xfrm>
            <a:off x="402336" y="188976"/>
            <a:ext cx="9674352" cy="359301"/>
          </a:xfrm>
        </p:spPr>
        <p:txBody>
          <a:bodyPr/>
          <a:lstStyle/>
          <a:p>
            <a:r>
              <a:rPr lang="en-US" dirty="0">
                <a:solidFill>
                  <a:schemeClr val="accent1"/>
                </a:solidFill>
                <a:latin typeface="Century Gothic" panose="020B0502020202020204" pitchFamily="34" charset="0"/>
              </a:rPr>
              <a:t>Summary on the follow-up of a DUNS</a:t>
            </a:r>
            <a:endParaRPr lang="fr-FR" dirty="0">
              <a:latin typeface="Century Gothic" panose="020B0502020202020204" pitchFamily="34" charset="0"/>
            </a:endParaRPr>
          </a:p>
        </p:txBody>
      </p:sp>
      <p:sp>
        <p:nvSpPr>
          <p:cNvPr id="7" name="ZoneTexte 6"/>
          <p:cNvSpPr txBox="1"/>
          <p:nvPr/>
        </p:nvSpPr>
        <p:spPr>
          <a:xfrm>
            <a:off x="6784951" y="2991639"/>
            <a:ext cx="1106393" cy="247632"/>
          </a:xfrm>
          <a:prstGeom prst="rect">
            <a:avLst/>
          </a:prstGeom>
          <a:noFill/>
        </p:spPr>
        <p:txBody>
          <a:bodyPr wrap="none" rtlCol="0">
            <a:spAutoFit/>
          </a:bodyPr>
          <a:lstStyle/>
          <a:p>
            <a:r>
              <a:rPr lang="fr-FR" sz="1009" dirty="0">
                <a:solidFill>
                  <a:schemeClr val="bg1"/>
                </a:solidFill>
              </a:rPr>
              <a:t>Existant / Entrées</a:t>
            </a:r>
          </a:p>
        </p:txBody>
      </p:sp>
      <p:graphicFrame>
        <p:nvGraphicFramePr>
          <p:cNvPr id="2" name="Tableau 1">
            <a:extLst>
              <a:ext uri="{FF2B5EF4-FFF2-40B4-BE49-F238E27FC236}">
                <a16:creationId xmlns:a16="http://schemas.microsoft.com/office/drawing/2014/main" id="{E53D2D88-5013-4C07-8A2A-391840DDDE69}"/>
              </a:ext>
            </a:extLst>
          </p:cNvPr>
          <p:cNvGraphicFramePr>
            <a:graphicFrameLocks noGrp="1"/>
          </p:cNvGraphicFramePr>
          <p:nvPr>
            <p:extLst>
              <p:ext uri="{D42A27DB-BD31-4B8C-83A1-F6EECF244321}">
                <p14:modId xmlns:p14="http://schemas.microsoft.com/office/powerpoint/2010/main" val="1446171485"/>
              </p:ext>
            </p:extLst>
          </p:nvPr>
        </p:nvGraphicFramePr>
        <p:xfrm>
          <a:off x="233941" y="1954428"/>
          <a:ext cx="10454640" cy="1407160"/>
        </p:xfrm>
        <a:graphic>
          <a:graphicData uri="http://schemas.openxmlformats.org/drawingml/2006/table">
            <a:tbl>
              <a:tblPr firstRow="1" bandRow="1">
                <a:tableStyleId>{5C22544A-7EE6-4342-B048-85BDC9FD1C3A}</a:tableStyleId>
              </a:tblPr>
              <a:tblGrid>
                <a:gridCol w="2455471">
                  <a:extLst>
                    <a:ext uri="{9D8B030D-6E8A-4147-A177-3AD203B41FA5}">
                      <a16:colId xmlns:a16="http://schemas.microsoft.com/office/drawing/2014/main" val="419202294"/>
                    </a:ext>
                  </a:extLst>
                </a:gridCol>
                <a:gridCol w="4514289">
                  <a:extLst>
                    <a:ext uri="{9D8B030D-6E8A-4147-A177-3AD203B41FA5}">
                      <a16:colId xmlns:a16="http://schemas.microsoft.com/office/drawing/2014/main" val="2140410311"/>
                    </a:ext>
                  </a:extLst>
                </a:gridCol>
                <a:gridCol w="3484880">
                  <a:extLst>
                    <a:ext uri="{9D8B030D-6E8A-4147-A177-3AD203B41FA5}">
                      <a16:colId xmlns:a16="http://schemas.microsoft.com/office/drawing/2014/main" val="1633532187"/>
                    </a:ext>
                  </a:extLst>
                </a:gridCol>
              </a:tblGrid>
              <a:tr h="370840">
                <a:tc>
                  <a:txBody>
                    <a:bodyPr/>
                    <a:lstStyle/>
                    <a:p>
                      <a:pPr algn="ctr"/>
                      <a:r>
                        <a:rPr lang="fr-FR" sz="1400" dirty="0"/>
                        <a:t>Case</a:t>
                      </a:r>
                    </a:p>
                  </a:txBody>
                  <a:tcPr>
                    <a:solidFill>
                      <a:srgbClr val="42C1C6"/>
                    </a:solidFill>
                  </a:tcPr>
                </a:tc>
                <a:tc>
                  <a:txBody>
                    <a:bodyPr/>
                    <a:lstStyle/>
                    <a:p>
                      <a:pPr algn="ctr"/>
                      <a:r>
                        <a:rPr lang="fr-FR" sz="1400" dirty="0"/>
                        <a:t>Impact</a:t>
                      </a:r>
                    </a:p>
                  </a:txBody>
                  <a:tcPr>
                    <a:solidFill>
                      <a:srgbClr val="42C1C6"/>
                    </a:solidFill>
                  </a:tcPr>
                </a:tc>
                <a:tc>
                  <a:txBody>
                    <a:bodyPr/>
                    <a:lstStyle/>
                    <a:p>
                      <a:pPr algn="ctr"/>
                      <a:r>
                        <a:rPr lang="fr-FR" sz="1400" dirty="0" err="1"/>
                        <a:t>Recommended</a:t>
                      </a:r>
                      <a:r>
                        <a:rPr lang="fr-FR" sz="1400" dirty="0"/>
                        <a:t> action</a:t>
                      </a:r>
                    </a:p>
                  </a:txBody>
                  <a:tcPr>
                    <a:solidFill>
                      <a:srgbClr val="42C1C6"/>
                    </a:solidFill>
                  </a:tcPr>
                </a:tc>
                <a:extLst>
                  <a:ext uri="{0D108BD9-81ED-4DB2-BD59-A6C34878D82A}">
                    <a16:rowId xmlns:a16="http://schemas.microsoft.com/office/drawing/2014/main" val="914796440"/>
                  </a:ext>
                </a:extLst>
              </a:tr>
              <a:tr h="370840">
                <a:tc>
                  <a:txBody>
                    <a:bodyPr/>
                    <a:lstStyle/>
                    <a:p>
                      <a:r>
                        <a:rPr lang="fr-FR" sz="1400" dirty="0" err="1"/>
                        <a:t>Closing</a:t>
                      </a:r>
                      <a:r>
                        <a:rPr lang="fr-FR" sz="1400" dirty="0"/>
                        <a:t> </a:t>
                      </a:r>
                    </a:p>
                  </a:txBody>
                  <a:tcPr>
                    <a:solidFill>
                      <a:schemeClr val="bg2">
                        <a:lumMod val="20000"/>
                        <a:lumOff val="80000"/>
                      </a:schemeClr>
                    </a:solidFill>
                  </a:tcPr>
                </a:tc>
                <a:tc>
                  <a:txBody>
                    <a:bodyPr/>
                    <a:lstStyle/>
                    <a:p>
                      <a:r>
                        <a:rPr lang="en-US" sz="1400" dirty="0"/>
                        <a:t>The DUNS is disabled. If transfer known, (relocation, merger, takeover, etc.): presence of a successor.</a:t>
                      </a:r>
                      <a:endParaRPr lang="fr-FR" sz="1400" dirty="0"/>
                    </a:p>
                  </a:txBody>
                  <a:tcPr>
                    <a:solidFill>
                      <a:schemeClr val="bg2">
                        <a:lumMod val="20000"/>
                        <a:lumOff val="80000"/>
                      </a:schemeClr>
                    </a:solidFill>
                  </a:tcPr>
                </a:tc>
                <a:tc>
                  <a:txBody>
                    <a:bodyPr/>
                    <a:lstStyle/>
                    <a:p>
                      <a:r>
                        <a:rPr lang="en-US" sz="1400" dirty="0"/>
                        <a:t>Plan to replace the DUNS by its successor</a:t>
                      </a:r>
                      <a:endParaRPr lang="fr-FR" sz="1400" dirty="0"/>
                    </a:p>
                  </a:txBody>
                  <a:tcPr>
                    <a:solidFill>
                      <a:schemeClr val="bg2">
                        <a:lumMod val="20000"/>
                        <a:lumOff val="80000"/>
                      </a:schemeClr>
                    </a:solidFill>
                  </a:tcPr>
                </a:tc>
                <a:extLst>
                  <a:ext uri="{0D108BD9-81ED-4DB2-BD59-A6C34878D82A}">
                    <a16:rowId xmlns:a16="http://schemas.microsoft.com/office/drawing/2014/main" val="2364842832"/>
                  </a:ext>
                </a:extLst>
              </a:tr>
              <a:tr h="370840">
                <a:tc>
                  <a:txBody>
                    <a:bodyPr/>
                    <a:lstStyle/>
                    <a:p>
                      <a:r>
                        <a:rPr lang="fr-FR" sz="1400" dirty="0" err="1"/>
                        <a:t>Headquarter</a:t>
                      </a:r>
                      <a:r>
                        <a:rPr lang="fr-FR" sz="1400" dirty="0"/>
                        <a:t> relocation</a:t>
                      </a:r>
                    </a:p>
                  </a:txBody>
                  <a:tcPr>
                    <a:solidFill>
                      <a:schemeClr val="bg2">
                        <a:lumMod val="40000"/>
                        <a:lumOff val="60000"/>
                      </a:schemeClr>
                    </a:solidFill>
                  </a:tcPr>
                </a:tc>
                <a:tc>
                  <a:txBody>
                    <a:bodyPr/>
                    <a:lstStyle/>
                    <a:p>
                      <a:r>
                        <a:rPr lang="en-US" sz="1400" dirty="0"/>
                        <a:t>The DUNS follows the address of the head office</a:t>
                      </a:r>
                    </a:p>
                  </a:txBody>
                  <a:tcPr>
                    <a:solidFill>
                      <a:schemeClr val="bg2">
                        <a:lumMod val="40000"/>
                        <a:lumOff val="60000"/>
                      </a:schemeClr>
                    </a:solidFill>
                  </a:tcPr>
                </a:tc>
                <a:tc>
                  <a:txBody>
                    <a:bodyPr/>
                    <a:lstStyle/>
                    <a:p>
                      <a:r>
                        <a:rPr lang="fr-FR" sz="1400" dirty="0"/>
                        <a:t>If </a:t>
                      </a:r>
                      <a:r>
                        <a:rPr lang="fr-FR" sz="1400" dirty="0" err="1"/>
                        <a:t>it’s</a:t>
                      </a:r>
                      <a:r>
                        <a:rPr lang="fr-FR" sz="1400" dirty="0"/>
                        <a:t> for the HQ DUNS, </a:t>
                      </a:r>
                      <a:r>
                        <a:rPr lang="fr-FR" sz="1400" dirty="0" err="1"/>
                        <a:t>we</a:t>
                      </a:r>
                      <a:r>
                        <a:rPr lang="fr-FR" sz="1400" dirty="0"/>
                        <a:t> update the </a:t>
                      </a:r>
                      <a:r>
                        <a:rPr lang="fr-FR" sz="1400" dirty="0" err="1"/>
                        <a:t>address</a:t>
                      </a:r>
                      <a:endParaRPr lang="fr-FR" sz="1400" dirty="0"/>
                    </a:p>
                  </a:txBody>
                  <a:tcPr>
                    <a:solidFill>
                      <a:schemeClr val="bg2">
                        <a:lumMod val="40000"/>
                        <a:lumOff val="60000"/>
                      </a:schemeClr>
                    </a:solidFill>
                  </a:tcPr>
                </a:tc>
                <a:extLst>
                  <a:ext uri="{0D108BD9-81ED-4DB2-BD59-A6C34878D82A}">
                    <a16:rowId xmlns:a16="http://schemas.microsoft.com/office/drawing/2014/main" val="559233847"/>
                  </a:ext>
                </a:extLst>
              </a:tr>
            </a:tbl>
          </a:graphicData>
        </a:graphic>
      </p:graphicFrame>
    </p:spTree>
    <p:extLst>
      <p:ext uri="{BB962C8B-B14F-4D97-AF65-F5344CB8AC3E}">
        <p14:creationId xmlns:p14="http://schemas.microsoft.com/office/powerpoint/2010/main" val="43113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42906" y="1334907"/>
            <a:ext cx="8402013" cy="13069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7" dirty="0">
                <a:solidFill>
                  <a:schemeClr val="bg2">
                    <a:lumMod val="75000"/>
                  </a:schemeClr>
                </a:solidFill>
              </a:rPr>
              <a:t>Focus on the API-based third parties management lifecycle</a:t>
            </a:r>
          </a:p>
        </p:txBody>
      </p:sp>
    </p:spTree>
    <p:extLst>
      <p:ext uri="{BB962C8B-B14F-4D97-AF65-F5344CB8AC3E}">
        <p14:creationId xmlns:p14="http://schemas.microsoft.com/office/powerpoint/2010/main" val="17168277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itre 2"/>
          <p:cNvSpPr txBox="1">
            <a:spLocks/>
          </p:cNvSpPr>
          <p:nvPr/>
        </p:nvSpPr>
        <p:spPr>
          <a:xfrm>
            <a:off x="0" y="0"/>
            <a:ext cx="10679725"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600" b="1" dirty="0" err="1">
                <a:solidFill>
                  <a:schemeClr val="bg2">
                    <a:lumMod val="75000"/>
                  </a:schemeClr>
                </a:solidFill>
              </a:rPr>
              <a:t>Referential</a:t>
            </a:r>
            <a:r>
              <a:rPr lang="fr-FR" sz="3600" b="1" dirty="0">
                <a:solidFill>
                  <a:schemeClr val="bg2">
                    <a:lumMod val="75000"/>
                  </a:schemeClr>
                </a:solidFill>
              </a:rPr>
              <a:t> management - The workflow</a:t>
            </a:r>
          </a:p>
        </p:txBody>
      </p:sp>
      <p:graphicFrame>
        <p:nvGraphicFramePr>
          <p:cNvPr id="58" name="Diagramme 57">
            <a:extLst>
              <a:ext uri="{FF2B5EF4-FFF2-40B4-BE49-F238E27FC236}">
                <a16:creationId xmlns:a16="http://schemas.microsoft.com/office/drawing/2014/main" id="{205B8F17-401A-4074-81C2-1F10A04D2B2F}"/>
              </a:ext>
            </a:extLst>
          </p:cNvPr>
          <p:cNvGraphicFramePr/>
          <p:nvPr>
            <p:extLst>
              <p:ext uri="{D42A27DB-BD31-4B8C-83A1-F6EECF244321}">
                <p14:modId xmlns:p14="http://schemas.microsoft.com/office/powerpoint/2010/main" val="4148993846"/>
              </p:ext>
            </p:extLst>
          </p:nvPr>
        </p:nvGraphicFramePr>
        <p:xfrm>
          <a:off x="1513205" y="617619"/>
          <a:ext cx="7416824" cy="4192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ZoneTexte 15">
            <a:extLst>
              <a:ext uri="{FF2B5EF4-FFF2-40B4-BE49-F238E27FC236}">
                <a16:creationId xmlns:a16="http://schemas.microsoft.com/office/drawing/2014/main" id="{1D6DFCC7-190C-4F1B-9F81-7781F9A40120}"/>
              </a:ext>
            </a:extLst>
          </p:cNvPr>
          <p:cNvSpPr txBox="1"/>
          <p:nvPr/>
        </p:nvSpPr>
        <p:spPr>
          <a:xfrm>
            <a:off x="3769609" y="4098216"/>
            <a:ext cx="3523722" cy="312073"/>
          </a:xfrm>
          <a:prstGeom prst="rect">
            <a:avLst/>
          </a:prstGeom>
          <a:noFill/>
        </p:spPr>
        <p:txBody>
          <a:bodyPr wrap="none" rtlCol="0">
            <a:spAutoFit/>
          </a:bodyPr>
          <a:lstStyle/>
          <a:p>
            <a:r>
              <a:rPr lang="en-US" i="1" dirty="0"/>
              <a:t>The sustainable management of a referential</a:t>
            </a:r>
            <a:endParaRPr lang="fr-FR" i="1" dirty="0"/>
          </a:p>
        </p:txBody>
      </p:sp>
    </p:spTree>
    <p:extLst>
      <p:ext uri="{BB962C8B-B14F-4D97-AF65-F5344CB8AC3E}">
        <p14:creationId xmlns:p14="http://schemas.microsoft.com/office/powerpoint/2010/main" val="219344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540AD087-779E-4CB8-9F87-2D5809FE0CC5}"/>
              </a:ext>
            </a:extLst>
          </p:cNvPr>
          <p:cNvSpPr txBox="1">
            <a:spLocks/>
          </p:cNvSpPr>
          <p:nvPr/>
        </p:nvSpPr>
        <p:spPr>
          <a:xfrm>
            <a:off x="160659" y="195110"/>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defTabSz="725668">
              <a:tabLst>
                <a:tab pos="5360135" algn="l"/>
              </a:tabLst>
              <a:defRPr/>
            </a:pPr>
            <a:r>
              <a:rPr lang="fr-FR" sz="3600" b="1" dirty="0">
                <a:solidFill>
                  <a:schemeClr val="bg2">
                    <a:lumMod val="75000"/>
                  </a:schemeClr>
                </a:solidFill>
              </a:rPr>
              <a:t>The APIs</a:t>
            </a:r>
            <a:endParaRPr lang="fr-FR" sz="3600" b="1" dirty="0">
              <a:solidFill>
                <a:schemeClr val="bg2">
                  <a:lumMod val="75000"/>
                </a:schemeClr>
              </a:solidFill>
              <a:latin typeface="+mn-lt"/>
              <a:ea typeface="+mn-ea"/>
              <a:cs typeface="+mn-cs"/>
            </a:endParaRPr>
          </a:p>
        </p:txBody>
      </p:sp>
      <p:graphicFrame>
        <p:nvGraphicFramePr>
          <p:cNvPr id="5" name="Tableau 4">
            <a:extLst>
              <a:ext uri="{FF2B5EF4-FFF2-40B4-BE49-F238E27FC236}">
                <a16:creationId xmlns:a16="http://schemas.microsoft.com/office/drawing/2014/main" id="{5975F7CA-073E-4E7F-AD5C-60B1714711A3}"/>
              </a:ext>
            </a:extLst>
          </p:cNvPr>
          <p:cNvGraphicFramePr>
            <a:graphicFrameLocks noGrp="1"/>
          </p:cNvGraphicFramePr>
          <p:nvPr>
            <p:extLst>
              <p:ext uri="{D42A27DB-BD31-4B8C-83A1-F6EECF244321}">
                <p14:modId xmlns:p14="http://schemas.microsoft.com/office/powerpoint/2010/main" val="1118938598"/>
              </p:ext>
            </p:extLst>
          </p:nvPr>
        </p:nvGraphicFramePr>
        <p:xfrm>
          <a:off x="160661" y="780485"/>
          <a:ext cx="10557818" cy="2021800"/>
        </p:xfrm>
        <a:graphic>
          <a:graphicData uri="http://schemas.openxmlformats.org/drawingml/2006/table">
            <a:tbl>
              <a:tblPr firstRow="1" bandRow="1">
                <a:tableStyleId>{5C22544A-7EE6-4342-B048-85BDC9FD1C3A}</a:tableStyleId>
              </a:tblPr>
              <a:tblGrid>
                <a:gridCol w="3678242">
                  <a:extLst>
                    <a:ext uri="{9D8B030D-6E8A-4147-A177-3AD203B41FA5}">
                      <a16:colId xmlns:a16="http://schemas.microsoft.com/office/drawing/2014/main" val="3132469612"/>
                    </a:ext>
                  </a:extLst>
                </a:gridCol>
                <a:gridCol w="6879576">
                  <a:extLst>
                    <a:ext uri="{9D8B030D-6E8A-4147-A177-3AD203B41FA5}">
                      <a16:colId xmlns:a16="http://schemas.microsoft.com/office/drawing/2014/main" val="1062965637"/>
                    </a:ext>
                  </a:extLst>
                </a:gridCol>
              </a:tblGrid>
              <a:tr h="580898">
                <a:tc>
                  <a:txBody>
                    <a:bodyPr/>
                    <a:lstStyle/>
                    <a:p>
                      <a:pPr algn="ctr"/>
                      <a:r>
                        <a:rPr lang="fr-FR" dirty="0" err="1"/>
                        <a:t>Features</a:t>
                      </a:r>
                      <a:endParaRPr lang="fr-FR" dirty="0"/>
                    </a:p>
                  </a:txBody>
                  <a:tcPr anchor="ctr"/>
                </a:tc>
                <a:tc>
                  <a:txBody>
                    <a:bodyPr/>
                    <a:lstStyle/>
                    <a:p>
                      <a:pPr algn="ctr"/>
                      <a:r>
                        <a:rPr lang="fr-FR" dirty="0"/>
                        <a:t>API </a:t>
                      </a:r>
                      <a:r>
                        <a:rPr lang="fr-FR" dirty="0" err="1"/>
                        <a:t>method</a:t>
                      </a:r>
                      <a:endParaRPr lang="fr-FR" dirty="0"/>
                    </a:p>
                  </a:txBody>
                  <a:tcPr anchor="ctr"/>
                </a:tc>
                <a:extLst>
                  <a:ext uri="{0D108BD9-81ED-4DB2-BD59-A6C34878D82A}">
                    <a16:rowId xmlns:a16="http://schemas.microsoft.com/office/drawing/2014/main" val="1502867436"/>
                  </a:ext>
                </a:extLst>
              </a:tr>
              <a:tr h="275316">
                <a:tc>
                  <a:txBody>
                    <a:bodyPr/>
                    <a:lstStyle/>
                    <a:p>
                      <a:pPr marL="0" algn="l" fontAlgn="b">
                        <a:spcBef>
                          <a:spcPts val="0"/>
                        </a:spcBef>
                        <a:spcAft>
                          <a:spcPts val="0"/>
                        </a:spcAft>
                      </a:pPr>
                      <a:r>
                        <a:rPr lang="en-US" sz="1100" b="0" i="0" kern="1200" dirty="0">
                          <a:solidFill>
                            <a:schemeClr val="dk1"/>
                          </a:solidFill>
                          <a:effectLst/>
                          <a:latin typeface="+mn-lt"/>
                          <a:ea typeface="+mn-ea"/>
                          <a:cs typeface="+mn-cs"/>
                        </a:rPr>
                        <a:t>Token retrieval for identification purposes</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dirty="0"/>
                        <a:t>https://plus.dnb.com/v2/</a:t>
                      </a:r>
                      <a:r>
                        <a:rPr lang="fr-FR" sz="1200" b="1" dirty="0">
                          <a:solidFill>
                            <a:srgbClr val="ED7D31"/>
                          </a:solidFill>
                        </a:rPr>
                        <a:t>token</a:t>
                      </a:r>
                    </a:p>
                  </a:txBody>
                  <a:tcPr anchor="ctr"/>
                </a:tc>
                <a:extLst>
                  <a:ext uri="{0D108BD9-81ED-4DB2-BD59-A6C34878D82A}">
                    <a16:rowId xmlns:a16="http://schemas.microsoft.com/office/drawing/2014/main" val="423618415"/>
                  </a:ext>
                </a:extLst>
              </a:tr>
              <a:tr h="275316">
                <a:tc>
                  <a:txBody>
                    <a:bodyPr/>
                    <a:lstStyle/>
                    <a:p>
                      <a:pPr marL="0" algn="l" fontAlgn="b">
                        <a:spcBef>
                          <a:spcPts val="0"/>
                        </a:spcBef>
                        <a:spcAft>
                          <a:spcPts val="0"/>
                        </a:spcAft>
                      </a:pPr>
                      <a:r>
                        <a:rPr lang="en-US" sz="1100" b="0" i="0" kern="1200" dirty="0">
                          <a:solidFill>
                            <a:schemeClr val="dk1"/>
                          </a:solidFill>
                          <a:effectLst/>
                          <a:latin typeface="+mn-lt"/>
                          <a:ea typeface="+mn-ea"/>
                          <a:cs typeface="+mn-cs"/>
                        </a:rPr>
                        <a:t>Company Search and Identification</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b="0" i="0" kern="1200" dirty="0">
                          <a:solidFill>
                            <a:schemeClr val="dk1"/>
                          </a:solidFill>
                          <a:effectLst/>
                          <a:latin typeface="+mn-lt"/>
                          <a:ea typeface="+mn-ea"/>
                          <a:cs typeface="+mn-cs"/>
                        </a:rPr>
                        <a:t>https://plus.dnb.com/v1/match/</a:t>
                      </a:r>
                      <a:r>
                        <a:rPr lang="fr-FR" sz="1200" b="1" i="0" kern="1200" dirty="0">
                          <a:solidFill>
                            <a:srgbClr val="ED7D31"/>
                          </a:solidFill>
                          <a:effectLst/>
                          <a:latin typeface="+mn-lt"/>
                          <a:ea typeface="+mn-ea"/>
                          <a:cs typeface="+mn-cs"/>
                        </a:rPr>
                        <a:t>cleanseMatch?</a:t>
                      </a:r>
                      <a:endParaRPr lang="fr-FR" sz="1200" b="1" dirty="0">
                        <a:solidFill>
                          <a:srgbClr val="ED7D31"/>
                        </a:solidFill>
                      </a:endParaRPr>
                    </a:p>
                  </a:txBody>
                  <a:tcPr anchor="ctr"/>
                </a:tc>
                <a:extLst>
                  <a:ext uri="{0D108BD9-81ED-4DB2-BD59-A6C34878D82A}">
                    <a16:rowId xmlns:a16="http://schemas.microsoft.com/office/drawing/2014/main" val="1840784833"/>
                  </a:ext>
                </a:extLst>
              </a:tr>
              <a:tr h="197559">
                <a:tc>
                  <a:txBody>
                    <a:bodyPr/>
                    <a:lstStyle/>
                    <a:p>
                      <a:pPr marL="0" algn="l" fontAlgn="b">
                        <a:spcBef>
                          <a:spcPts val="0"/>
                        </a:spcBef>
                        <a:spcAft>
                          <a:spcPts val="0"/>
                        </a:spcAft>
                      </a:pPr>
                      <a:r>
                        <a:rPr lang="en-US" sz="1100" b="0" i="0" kern="1200" dirty="0">
                          <a:solidFill>
                            <a:schemeClr val="dk1"/>
                          </a:solidFill>
                          <a:effectLst/>
                          <a:latin typeface="+mn-lt"/>
                          <a:ea typeface="+mn-ea"/>
                          <a:cs typeface="+mn-cs"/>
                        </a:rPr>
                        <a:t>Enriching data of company</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b="0" i="0" kern="1200" dirty="0">
                          <a:solidFill>
                            <a:schemeClr val="dk1"/>
                          </a:solidFill>
                          <a:effectLst/>
                          <a:latin typeface="+mn-lt"/>
                          <a:ea typeface="+mn-ea"/>
                          <a:cs typeface="+mn-cs"/>
                        </a:rPr>
                        <a:t>https://plus.dnb.com/v1/data/duns/</a:t>
                      </a:r>
                      <a:r>
                        <a:rPr lang="fr-FR" sz="1200" b="0" i="1" kern="1200" dirty="0">
                          <a:solidFill>
                            <a:schemeClr val="dk1"/>
                          </a:solidFill>
                          <a:effectLst/>
                          <a:highlight>
                            <a:srgbClr val="00FFFF"/>
                          </a:highlight>
                          <a:latin typeface="+mn-lt"/>
                          <a:ea typeface="+mn-ea"/>
                          <a:cs typeface="+mn-cs"/>
                          <a:hlinkClick r:id="rId2"/>
                        </a:rPr>
                        <a:t>DUNSNumbe</a:t>
                      </a:r>
                      <a:r>
                        <a:rPr lang="fr-FR" sz="1200" b="0" i="1" kern="1200" dirty="0">
                          <a:solidFill>
                            <a:schemeClr val="dk1"/>
                          </a:solidFill>
                          <a:effectLst/>
                          <a:highlight>
                            <a:srgbClr val="00FFFF"/>
                          </a:highlight>
                          <a:latin typeface="+mn-lt"/>
                          <a:ea typeface="+mn-ea"/>
                          <a:cs typeface="+mn-cs"/>
                        </a:rPr>
                        <a:t>r</a:t>
                      </a:r>
                      <a:r>
                        <a:rPr lang="fr-FR" sz="1200" b="0" i="0" kern="1200" dirty="0">
                          <a:solidFill>
                            <a:schemeClr val="dk1"/>
                          </a:solidFill>
                          <a:effectLst/>
                          <a:latin typeface="+mn-lt"/>
                          <a:ea typeface="+mn-ea"/>
                          <a:cs typeface="+mn-cs"/>
                        </a:rPr>
                        <a:t>?blockIDs=</a:t>
                      </a:r>
                      <a:r>
                        <a:rPr lang="fr-FR" sz="1200" b="1" kern="1200" dirty="0">
                          <a:solidFill>
                            <a:srgbClr val="ED7D31"/>
                          </a:solidFill>
                          <a:latin typeface="+mn-lt"/>
                          <a:ea typeface="+mn-ea"/>
                          <a:cs typeface="+mn-cs"/>
                        </a:rPr>
                        <a:t>xxxx</a:t>
                      </a:r>
                    </a:p>
                  </a:txBody>
                  <a:tcPr anchor="ctr"/>
                </a:tc>
                <a:extLst>
                  <a:ext uri="{0D108BD9-81ED-4DB2-BD59-A6C34878D82A}">
                    <a16:rowId xmlns:a16="http://schemas.microsoft.com/office/drawing/2014/main" val="85562778"/>
                  </a:ext>
                </a:extLst>
              </a:tr>
              <a:tr h="189121">
                <a:tc>
                  <a:txBody>
                    <a:bodyPr/>
                    <a:lstStyle/>
                    <a:p>
                      <a:pPr marL="0" algn="l" fontAlgn="b">
                        <a:spcBef>
                          <a:spcPts val="0"/>
                        </a:spcBef>
                        <a:spcAft>
                          <a:spcPts val="0"/>
                        </a:spcAft>
                      </a:pPr>
                      <a:r>
                        <a:rPr lang="en-US" sz="1100" b="0" i="0" kern="1200" dirty="0">
                          <a:solidFill>
                            <a:schemeClr val="dk1"/>
                          </a:solidFill>
                          <a:effectLst/>
                          <a:latin typeface="+mn-lt"/>
                          <a:ea typeface="+mn-ea"/>
                          <a:cs typeface="+mn-cs"/>
                        </a:rPr>
                        <a:t>Monitoring : </a:t>
                      </a:r>
                      <a:r>
                        <a:rPr lang="en-US" sz="1100" b="0" i="0" kern="1200" dirty="0" err="1">
                          <a:solidFill>
                            <a:schemeClr val="dk1"/>
                          </a:solidFill>
                          <a:effectLst/>
                          <a:latin typeface="+mn-lt"/>
                          <a:ea typeface="+mn-ea"/>
                          <a:cs typeface="+mn-cs"/>
                        </a:rPr>
                        <a:t>Differents</a:t>
                      </a:r>
                      <a:r>
                        <a:rPr lang="en-US" sz="1100" b="0" i="0" kern="1200" dirty="0">
                          <a:solidFill>
                            <a:schemeClr val="dk1"/>
                          </a:solidFill>
                          <a:effectLst/>
                          <a:latin typeface="+mn-lt"/>
                          <a:ea typeface="+mn-ea"/>
                          <a:cs typeface="+mn-cs"/>
                        </a:rPr>
                        <a:t> API to manage the Monitoring Portfolio (</a:t>
                      </a:r>
                      <a:r>
                        <a:rPr lang="en-US" sz="1100" b="0" i="0" kern="1200" dirty="0" err="1">
                          <a:solidFill>
                            <a:schemeClr val="dk1"/>
                          </a:solidFill>
                          <a:effectLst/>
                          <a:latin typeface="+mn-lt"/>
                          <a:ea typeface="+mn-ea"/>
                          <a:cs typeface="+mn-cs"/>
                        </a:rPr>
                        <a:t>RegistrationID</a:t>
                      </a:r>
                      <a:r>
                        <a:rPr lang="en-US" sz="1100" b="0" i="0" kern="1200" dirty="0">
                          <a:solidFill>
                            <a:schemeClr val="dk1"/>
                          </a:solidFill>
                          <a:effectLst/>
                          <a:latin typeface="+mn-lt"/>
                          <a:ea typeface="+mn-ea"/>
                          <a:cs typeface="+mn-cs"/>
                        </a:rPr>
                        <a:t>)</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err="1">
                          <a:solidFill>
                            <a:schemeClr val="dk1"/>
                          </a:solidFill>
                          <a:latin typeface="+mn-lt"/>
                          <a:ea typeface="+mn-ea"/>
                          <a:cs typeface="+mn-cs"/>
                        </a:rPr>
                        <a:t>Described</a:t>
                      </a:r>
                      <a:r>
                        <a:rPr lang="fr-FR" sz="1200" kern="1200" dirty="0">
                          <a:solidFill>
                            <a:schemeClr val="dk1"/>
                          </a:solidFill>
                          <a:latin typeface="+mn-lt"/>
                          <a:ea typeface="+mn-ea"/>
                          <a:cs typeface="+mn-cs"/>
                        </a:rPr>
                        <a:t> </a:t>
                      </a:r>
                      <a:r>
                        <a:rPr lang="fr-FR" sz="1200" kern="1200" dirty="0" err="1">
                          <a:solidFill>
                            <a:schemeClr val="dk1"/>
                          </a:solidFill>
                          <a:latin typeface="+mn-lt"/>
                          <a:ea typeface="+mn-ea"/>
                          <a:cs typeface="+mn-cs"/>
                        </a:rPr>
                        <a:t>later</a:t>
                      </a:r>
                      <a:r>
                        <a:rPr lang="fr-FR" sz="1200" kern="1200" dirty="0">
                          <a:solidFill>
                            <a:schemeClr val="dk1"/>
                          </a:solidFill>
                          <a:latin typeface="+mn-lt"/>
                          <a:ea typeface="+mn-ea"/>
                          <a:cs typeface="+mn-cs"/>
                        </a:rPr>
                        <a:t> in the document (§ Monitoring)</a:t>
                      </a:r>
                      <a:endParaRPr lang="en-GB" sz="1200" kern="1200" dirty="0">
                        <a:solidFill>
                          <a:schemeClr val="dk1"/>
                        </a:solidFill>
                        <a:latin typeface="+mn-lt"/>
                        <a:ea typeface="+mn-ea"/>
                        <a:cs typeface="+mn-cs"/>
                      </a:endParaRPr>
                    </a:p>
                  </a:txBody>
                  <a:tcPr anchor="ctr"/>
                </a:tc>
                <a:extLst>
                  <a:ext uri="{0D108BD9-81ED-4DB2-BD59-A6C34878D82A}">
                    <a16:rowId xmlns:a16="http://schemas.microsoft.com/office/drawing/2014/main" val="3575395790"/>
                  </a:ext>
                </a:extLst>
              </a:tr>
              <a:tr h="0">
                <a:tc>
                  <a:txBody>
                    <a:bodyPr/>
                    <a:lstStyle/>
                    <a:p>
                      <a:pPr marL="0" algn="l" fontAlgn="b">
                        <a:spcBef>
                          <a:spcPts val="0"/>
                        </a:spcBef>
                        <a:spcAft>
                          <a:spcPts val="0"/>
                        </a:spcAft>
                      </a:pPr>
                      <a:r>
                        <a:rPr lang="en-US" sz="1100" b="0" i="0" kern="1200" dirty="0">
                          <a:solidFill>
                            <a:schemeClr val="dk1"/>
                          </a:solidFill>
                          <a:effectLst/>
                          <a:latin typeface="+mn-lt"/>
                          <a:ea typeface="+mn-ea"/>
                          <a:cs typeface="+mn-cs"/>
                        </a:rPr>
                        <a:t>Monitoring : Integration of data updates</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1200" dirty="0"/>
                        <a:t>Download files from FTP</a:t>
                      </a:r>
                      <a:endParaRPr lang="fr-FR" sz="1200" dirty="0"/>
                    </a:p>
                  </a:txBody>
                  <a:tcPr anchor="ctr"/>
                </a:tc>
                <a:extLst>
                  <a:ext uri="{0D108BD9-81ED-4DB2-BD59-A6C34878D82A}">
                    <a16:rowId xmlns:a16="http://schemas.microsoft.com/office/drawing/2014/main" val="3742286456"/>
                  </a:ext>
                </a:extLst>
              </a:tr>
            </a:tbl>
          </a:graphicData>
        </a:graphic>
      </p:graphicFrame>
      <p:graphicFrame>
        <p:nvGraphicFramePr>
          <p:cNvPr id="6" name="Tableau 5">
            <a:extLst>
              <a:ext uri="{FF2B5EF4-FFF2-40B4-BE49-F238E27FC236}">
                <a16:creationId xmlns:a16="http://schemas.microsoft.com/office/drawing/2014/main" id="{BD9BC94A-8A87-4B85-BB4B-1875FA177B0E}"/>
              </a:ext>
            </a:extLst>
          </p:cNvPr>
          <p:cNvGraphicFramePr>
            <a:graphicFrameLocks noGrp="1"/>
          </p:cNvGraphicFramePr>
          <p:nvPr>
            <p:extLst>
              <p:ext uri="{D42A27DB-BD31-4B8C-83A1-F6EECF244321}">
                <p14:modId xmlns:p14="http://schemas.microsoft.com/office/powerpoint/2010/main" val="675286822"/>
              </p:ext>
            </p:extLst>
          </p:nvPr>
        </p:nvGraphicFramePr>
        <p:xfrm>
          <a:off x="160661" y="3626914"/>
          <a:ext cx="10557818" cy="1680170"/>
        </p:xfrm>
        <a:graphic>
          <a:graphicData uri="http://schemas.openxmlformats.org/drawingml/2006/table">
            <a:tbl>
              <a:tblPr firstRow="1" bandRow="1">
                <a:tableStyleId>{5C22544A-7EE6-4342-B048-85BDC9FD1C3A}</a:tableStyleId>
              </a:tblPr>
              <a:tblGrid>
                <a:gridCol w="3580829">
                  <a:extLst>
                    <a:ext uri="{9D8B030D-6E8A-4147-A177-3AD203B41FA5}">
                      <a16:colId xmlns:a16="http://schemas.microsoft.com/office/drawing/2014/main" val="3132469612"/>
                    </a:ext>
                  </a:extLst>
                </a:gridCol>
                <a:gridCol w="6976989">
                  <a:extLst>
                    <a:ext uri="{9D8B030D-6E8A-4147-A177-3AD203B41FA5}">
                      <a16:colId xmlns:a16="http://schemas.microsoft.com/office/drawing/2014/main" val="1062965637"/>
                    </a:ext>
                  </a:extLst>
                </a:gridCol>
              </a:tblGrid>
              <a:tr h="580898">
                <a:tc>
                  <a:txBody>
                    <a:bodyPr/>
                    <a:lstStyle/>
                    <a:p>
                      <a:pPr algn="ctr"/>
                      <a:r>
                        <a:rPr lang="fr-FR" dirty="0"/>
                        <a:t>Information</a:t>
                      </a:r>
                    </a:p>
                  </a:txBody>
                  <a:tcPr anchor="ctr"/>
                </a:tc>
                <a:tc>
                  <a:txBody>
                    <a:bodyPr/>
                    <a:lstStyle/>
                    <a:p>
                      <a:pPr algn="ctr"/>
                      <a:r>
                        <a:rPr lang="fr-FR" dirty="0"/>
                        <a:t>Description</a:t>
                      </a:r>
                    </a:p>
                  </a:txBody>
                  <a:tcPr anchor="ctr"/>
                </a:tc>
                <a:extLst>
                  <a:ext uri="{0D108BD9-81ED-4DB2-BD59-A6C34878D82A}">
                    <a16:rowId xmlns:a16="http://schemas.microsoft.com/office/drawing/2014/main" val="1502867436"/>
                  </a:ext>
                </a:extLst>
              </a:tr>
              <a:tr h="275316">
                <a:tc>
                  <a:txBody>
                    <a:bodyPr/>
                    <a:lstStyle/>
                    <a:p>
                      <a:pPr lvl="0" algn="l"/>
                      <a:r>
                        <a:rPr lang="fr-FR" sz="1200" dirty="0"/>
                        <a:t>Exchange </a:t>
                      </a:r>
                      <a:r>
                        <a:rPr lang="fr-FR" sz="1200" dirty="0" err="1"/>
                        <a:t>protocol</a:t>
                      </a:r>
                      <a:endParaRPr lang="fr-FR" sz="1200" dirty="0"/>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b="0" dirty="0">
                          <a:solidFill>
                            <a:schemeClr val="tx1"/>
                          </a:solidFill>
                        </a:rPr>
                        <a:t>REST/JSON</a:t>
                      </a:r>
                    </a:p>
                  </a:txBody>
                  <a:tcPr anchor="ctr"/>
                </a:tc>
                <a:extLst>
                  <a:ext uri="{0D108BD9-81ED-4DB2-BD59-A6C34878D82A}">
                    <a16:rowId xmlns:a16="http://schemas.microsoft.com/office/drawing/2014/main" val="423618415"/>
                  </a:ext>
                </a:extLst>
              </a:tr>
              <a:tr h="275316">
                <a:tc>
                  <a:txBody>
                    <a:bodyPr/>
                    <a:lstStyle/>
                    <a:p>
                      <a:pPr lvl="0" algn="l"/>
                      <a:r>
                        <a:rPr lang="fr-FR" sz="1200" dirty="0" err="1"/>
                        <a:t>Adding</a:t>
                      </a:r>
                      <a:r>
                        <a:rPr lang="fr-FR" sz="1200" dirty="0"/>
                        <a:t> and </a:t>
                      </a:r>
                      <a:r>
                        <a:rPr lang="fr-FR" sz="1200" dirty="0" err="1"/>
                        <a:t>removal</a:t>
                      </a:r>
                      <a:r>
                        <a:rPr lang="fr-FR" sz="1200" dirty="0"/>
                        <a:t> of </a:t>
                      </a:r>
                      <a:r>
                        <a:rPr lang="fr-FR" sz="1200" dirty="0" err="1"/>
                        <a:t>company</a:t>
                      </a:r>
                      <a:r>
                        <a:rPr lang="fr-FR" sz="1200" dirty="0"/>
                        <a:t> monitoring</a:t>
                      </a:r>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b="0" dirty="0">
                          <a:solidFill>
                            <a:schemeClr val="tx1"/>
                          </a:solidFill>
                        </a:rPr>
                        <a:t>API call </a:t>
                      </a:r>
                      <a:r>
                        <a:rPr lang="fr-FR" sz="1200" b="0" dirty="0" err="1">
                          <a:solidFill>
                            <a:schemeClr val="tx1"/>
                          </a:solidFill>
                        </a:rPr>
                        <a:t>with</a:t>
                      </a:r>
                      <a:r>
                        <a:rPr lang="fr-FR" sz="1200" b="0" dirty="0">
                          <a:solidFill>
                            <a:schemeClr val="tx1"/>
                          </a:solidFill>
                        </a:rPr>
                        <a:t> txt file </a:t>
                      </a:r>
                      <a:r>
                        <a:rPr lang="fr-FR" sz="1200" b="0" dirty="0" err="1">
                          <a:solidFill>
                            <a:schemeClr val="tx1"/>
                          </a:solidFill>
                        </a:rPr>
                        <a:t>containing</a:t>
                      </a:r>
                      <a:r>
                        <a:rPr lang="fr-FR" sz="1200" b="0" dirty="0">
                          <a:solidFill>
                            <a:schemeClr val="tx1"/>
                          </a:solidFill>
                        </a:rPr>
                        <a:t> </a:t>
                      </a:r>
                      <a:r>
                        <a:rPr lang="fr-FR" sz="1200" b="0" dirty="0" err="1">
                          <a:solidFill>
                            <a:schemeClr val="tx1"/>
                          </a:solidFill>
                        </a:rPr>
                        <a:t>DUNSs</a:t>
                      </a:r>
                      <a:r>
                        <a:rPr lang="fr-FR" sz="1200" b="0" dirty="0">
                          <a:solidFill>
                            <a:schemeClr val="tx1"/>
                          </a:solidFill>
                        </a:rPr>
                        <a:t> as an </a:t>
                      </a:r>
                      <a:r>
                        <a:rPr lang="fr-FR" sz="1200" b="0" dirty="0" err="1">
                          <a:solidFill>
                            <a:schemeClr val="tx1"/>
                          </a:solidFill>
                        </a:rPr>
                        <a:t>imput</a:t>
                      </a:r>
                      <a:endParaRPr lang="fr-FR" sz="1200" b="0" dirty="0">
                        <a:solidFill>
                          <a:schemeClr val="tx1"/>
                        </a:solidFill>
                      </a:endParaRPr>
                    </a:p>
                  </a:txBody>
                  <a:tcPr anchor="ctr"/>
                </a:tc>
                <a:extLst>
                  <a:ext uri="{0D108BD9-81ED-4DB2-BD59-A6C34878D82A}">
                    <a16:rowId xmlns:a16="http://schemas.microsoft.com/office/drawing/2014/main" val="1840784833"/>
                  </a:ext>
                </a:extLst>
              </a:tr>
              <a:tr h="197559">
                <a:tc>
                  <a:txBody>
                    <a:bodyPr/>
                    <a:lstStyle/>
                    <a:p>
                      <a:pPr lvl="0" algn="l"/>
                      <a:r>
                        <a:rPr lang="fr-FR" sz="1200" dirty="0"/>
                        <a:t>Monitoring updates </a:t>
                      </a:r>
                      <a:r>
                        <a:rPr lang="fr-FR" sz="1200" dirty="0" err="1"/>
                        <a:t>retrieval</a:t>
                      </a:r>
                      <a:endParaRPr lang="fr-FR" sz="1200" dirty="0"/>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b="0" kern="1200" dirty="0" err="1">
                          <a:solidFill>
                            <a:schemeClr val="tx1"/>
                          </a:solidFill>
                          <a:latin typeface="+mn-lt"/>
                          <a:ea typeface="+mn-ea"/>
                          <a:cs typeface="+mn-cs"/>
                        </a:rPr>
                        <a:t>Retrieval</a:t>
                      </a:r>
                      <a:r>
                        <a:rPr lang="fr-FR" sz="1200" b="0" kern="1200" dirty="0">
                          <a:solidFill>
                            <a:schemeClr val="tx1"/>
                          </a:solidFill>
                          <a:latin typeface="+mn-lt"/>
                          <a:ea typeface="+mn-ea"/>
                          <a:cs typeface="+mn-cs"/>
                        </a:rPr>
                        <a:t> of a txt file </a:t>
                      </a:r>
                      <a:r>
                        <a:rPr lang="fr-FR" sz="1200" b="0" kern="1200" dirty="0" err="1">
                          <a:solidFill>
                            <a:schemeClr val="tx1"/>
                          </a:solidFill>
                          <a:latin typeface="+mn-lt"/>
                          <a:ea typeface="+mn-ea"/>
                          <a:cs typeface="+mn-cs"/>
                        </a:rPr>
                        <a:t>containing</a:t>
                      </a:r>
                      <a:r>
                        <a:rPr lang="fr-FR" sz="1200" b="0" kern="1200" dirty="0">
                          <a:solidFill>
                            <a:schemeClr val="tx1"/>
                          </a:solidFill>
                          <a:latin typeface="+mn-lt"/>
                          <a:ea typeface="+mn-ea"/>
                          <a:cs typeface="+mn-cs"/>
                        </a:rPr>
                        <a:t> JSON </a:t>
                      </a:r>
                      <a:r>
                        <a:rPr lang="fr-FR" sz="1200" b="0" kern="1200" dirty="0" err="1">
                          <a:solidFill>
                            <a:schemeClr val="tx1"/>
                          </a:solidFill>
                          <a:latin typeface="+mn-lt"/>
                          <a:ea typeface="+mn-ea"/>
                          <a:cs typeface="+mn-cs"/>
                        </a:rPr>
                        <a:t>response</a:t>
                      </a:r>
                      <a:r>
                        <a:rPr lang="fr-FR" sz="1200" b="0" kern="1200" dirty="0">
                          <a:solidFill>
                            <a:schemeClr val="tx1"/>
                          </a:solidFill>
                          <a:latin typeface="+mn-lt"/>
                          <a:ea typeface="+mn-ea"/>
                          <a:cs typeface="+mn-cs"/>
                        </a:rPr>
                        <a:t> </a:t>
                      </a:r>
                      <a:r>
                        <a:rPr lang="fr-FR" sz="1200" b="0" kern="1200" dirty="0" err="1">
                          <a:solidFill>
                            <a:schemeClr val="tx1"/>
                          </a:solidFill>
                          <a:latin typeface="+mn-lt"/>
                          <a:ea typeface="+mn-ea"/>
                          <a:cs typeface="+mn-cs"/>
                        </a:rPr>
                        <a:t>from</a:t>
                      </a:r>
                      <a:r>
                        <a:rPr lang="fr-FR" sz="1200" b="0" kern="1200" dirty="0">
                          <a:solidFill>
                            <a:schemeClr val="tx1"/>
                          </a:solidFill>
                          <a:latin typeface="+mn-lt"/>
                          <a:ea typeface="+mn-ea"/>
                          <a:cs typeface="+mn-cs"/>
                        </a:rPr>
                        <a:t> ftp server</a:t>
                      </a:r>
                    </a:p>
                  </a:txBody>
                  <a:tcPr anchor="ctr"/>
                </a:tc>
                <a:extLst>
                  <a:ext uri="{0D108BD9-81ED-4DB2-BD59-A6C34878D82A}">
                    <a16:rowId xmlns:a16="http://schemas.microsoft.com/office/drawing/2014/main" val="85562778"/>
                  </a:ext>
                </a:extLst>
              </a:tr>
              <a:tr h="197559">
                <a:tc>
                  <a:txBody>
                    <a:bodyPr/>
                    <a:lstStyle/>
                    <a:p>
                      <a:pPr lvl="0" algn="l"/>
                      <a:r>
                        <a:rPr lang="fr-FR" sz="1200" dirty="0" err="1"/>
                        <a:t>Number</a:t>
                      </a:r>
                      <a:r>
                        <a:rPr lang="fr-FR" sz="1200" dirty="0"/>
                        <a:t> of </a:t>
                      </a:r>
                      <a:r>
                        <a:rPr lang="fr-FR" sz="1200" dirty="0" err="1"/>
                        <a:t>simultaneous</a:t>
                      </a:r>
                      <a:r>
                        <a:rPr lang="fr-FR" sz="1200" dirty="0"/>
                        <a:t> API calls</a:t>
                      </a:r>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latin typeface="+mn-lt"/>
                          <a:ea typeface="+mn-ea"/>
                          <a:cs typeface="+mn-cs"/>
                        </a:rPr>
                        <a:t>5 calls per second</a:t>
                      </a:r>
                    </a:p>
                  </a:txBody>
                  <a:tcPr anchor="ctr"/>
                </a:tc>
                <a:extLst>
                  <a:ext uri="{0D108BD9-81ED-4DB2-BD59-A6C34878D82A}">
                    <a16:rowId xmlns:a16="http://schemas.microsoft.com/office/drawing/2014/main" val="2587046167"/>
                  </a:ext>
                </a:extLst>
              </a:tr>
            </a:tbl>
          </a:graphicData>
        </a:graphic>
      </p:graphicFrame>
    </p:spTree>
    <p:extLst>
      <p:ext uri="{BB962C8B-B14F-4D97-AF65-F5344CB8AC3E}">
        <p14:creationId xmlns:p14="http://schemas.microsoft.com/office/powerpoint/2010/main" val="2713379631"/>
      </p:ext>
    </p:extLst>
  </p:cSld>
  <p:clrMapOvr>
    <a:masterClrMapping/>
  </p:clrMapOvr>
</p:sld>
</file>

<file path=ppt/theme/theme1.xml><?xml version="1.0" encoding="utf-8"?>
<a:theme xmlns:a="http://schemas.openxmlformats.org/drawingml/2006/main" name="Thème Office">
  <a:themeElements>
    <a:clrScheme name="ALTARES 1">
      <a:dk1>
        <a:sysClr val="windowText" lastClr="000000"/>
      </a:dk1>
      <a:lt1>
        <a:srgbClr val="FFFFFF"/>
      </a:lt1>
      <a:dk2>
        <a:srgbClr val="575756"/>
      </a:dk2>
      <a:lt2>
        <a:srgbClr val="4CBDCC"/>
      </a:lt2>
      <a:accent1>
        <a:srgbClr val="00576F"/>
      </a:accent1>
      <a:accent2>
        <a:srgbClr val="FF4611"/>
      </a:accent2>
      <a:accent3>
        <a:srgbClr val="9FADE4"/>
      </a:accent3>
      <a:accent4>
        <a:srgbClr val="C4E76A"/>
      </a:accent4>
      <a:accent5>
        <a:srgbClr val="702076"/>
      </a:accent5>
      <a:accent6>
        <a:srgbClr val="AB0032"/>
      </a:accent6>
      <a:hlink>
        <a:srgbClr val="0563C1"/>
      </a:hlink>
      <a:folHlink>
        <a:srgbClr val="F9BE00"/>
      </a:folHlink>
    </a:clrScheme>
    <a:fontScheme name="Thèm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69031</TotalTime>
  <Words>6789</Words>
  <Application>Microsoft Office PowerPoint</Application>
  <PresentationFormat>Personnalisé</PresentationFormat>
  <Paragraphs>1029</Paragraphs>
  <Slides>61</Slides>
  <Notes>33</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61</vt:i4>
      </vt:variant>
    </vt:vector>
  </HeadingPairs>
  <TitlesOfParts>
    <vt:vector size="75" baseType="lpstr">
      <vt:lpstr>Arial</vt:lpstr>
      <vt:lpstr>Arial Unicode MS</vt:lpstr>
      <vt:lpstr>Bebas Neue</vt:lpstr>
      <vt:lpstr>Calibri</vt:lpstr>
      <vt:lpstr>Calibri Light</vt:lpstr>
      <vt:lpstr>Century Gothic</vt:lpstr>
      <vt:lpstr>Consolas</vt:lpstr>
      <vt:lpstr>Courier New</vt:lpstr>
      <vt:lpstr>Open Sans</vt:lpstr>
      <vt:lpstr>Symbol</vt:lpstr>
      <vt:lpstr>Times New Roman</vt:lpstr>
      <vt:lpstr>Wingdings</vt:lpstr>
      <vt:lpstr>Wingdings 3</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vt:lpstr>
      <vt:lpstr> </vt:lpstr>
      <vt:lpstr> </vt:lpstr>
      <vt:lpstr>Présentation PowerPoint</vt:lpstr>
      <vt:lpstr>Présentation PowerPoint</vt:lpstr>
      <vt:lpstr>Monitoring process - Workflow</vt:lpstr>
      <vt:lpstr>1 – Registration Framing</vt:lpstr>
      <vt:lpstr>Présentation PowerPoint</vt:lpstr>
      <vt:lpstr>2a/ Monitoring APIs – List of main Apis (06/05/2022)</vt:lpstr>
      <vt:lpstr>2b/ Monitoring APIs – Activate the monitoring</vt:lpstr>
      <vt:lpstr>2c/ Monitoring process – Add DUNS to the monitoring</vt:lpstr>
      <vt:lpstr>2d/ Monitoring process – Remove DUNS under monitoring</vt:lpstr>
      <vt:lpstr>2e/ Monitoring process – List the DUNS under monitoring</vt:lpstr>
      <vt:lpstr>2f/ Monitoring process – Examples of files</vt:lpstr>
      <vt:lpstr>Présentation PowerPoint</vt:lpstr>
      <vt:lpstr>3 – Updates management - Seed file structure</vt:lpstr>
      <vt:lpstr>SEED File - example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Summary on the follow-up of a DUNS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Hamza.Kohen@altares.com</dc:creator>
  <cp:lastModifiedBy>Khadir Selma</cp:lastModifiedBy>
  <cp:revision>794</cp:revision>
  <cp:lastPrinted>2019-01-18T12:01:44Z</cp:lastPrinted>
  <dcterms:created xsi:type="dcterms:W3CDTF">2014-12-15T14:06:00Z</dcterms:created>
  <dcterms:modified xsi:type="dcterms:W3CDTF">2025-02-24T14:37:28Z</dcterms:modified>
</cp:coreProperties>
</file>