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8"/>
  </p:notesMasterIdLst>
  <p:sldIdLst>
    <p:sldId id="256" r:id="rId2"/>
    <p:sldId id="311" r:id="rId3"/>
    <p:sldId id="312" r:id="rId4"/>
    <p:sldId id="313" r:id="rId5"/>
    <p:sldId id="330" r:id="rId6"/>
    <p:sldId id="294" r:id="rId7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  <a:srgbClr val="3399FF"/>
    <a:srgbClr val="0000FF"/>
    <a:srgbClr val="00CC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93504" autoAdjust="0"/>
  </p:normalViewPr>
  <p:slideViewPr>
    <p:cSldViewPr>
      <p:cViewPr varScale="1">
        <p:scale>
          <a:sx n="82" d="100"/>
          <a:sy n="82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62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7F3F9C-FBEE-4D43-80EF-9E53D1543F1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altLang="es-AR" dirty="0" smtClean="0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02BC4D-A7AF-446A-9AB8-4BAC88A398E1}" type="slidenum">
              <a:rPr lang="es-ES" altLang="es-AR" smtClean="0"/>
              <a:pPr/>
              <a:t>1</a:t>
            </a:fld>
            <a:endParaRPr lang="es-ES" alt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altLang="es-AR" smtClean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303F2-A1DC-4A73-BB68-F4B8A8494572}" type="slidenum">
              <a:rPr lang="es-ES" altLang="es-AR" smtClean="0"/>
              <a:pPr/>
              <a:t>6</a:t>
            </a:fld>
            <a:endParaRPr lang="es-ES" alt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5543C-3E9F-4AD5-BEB6-88152FFA271A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6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556D31C8-36FE-47FB-9239-56D2C92FBC6E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0D2D6-6E3C-4805-97EB-57E3A0A8BBC0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4EA5-5506-4FA2-8401-F5409AB82BDF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4B8F6-0C0E-40C5-9D49-CB514ECAD6BF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F95B5-5529-4A4C-BBF4-2789ABE36D1D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E300-DDDD-4000-BD5A-0297A5A06275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AD6A1-AFA4-4AB7-A3B3-73E6AD3E7DA4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32C23-D93B-406D-AB6F-7D1DDA96987F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0E4A5E4F-9039-41D5-B363-B46EBD24AF99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B2A16-C635-49AE-9574-3B25343DF5C5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DE2FE-7AEC-4812-B1DC-F257509100E4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63CB-8DB8-4398-AA40-DF6AE7BB95D0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8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9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1538B-B555-458C-A9BE-88C5FB497294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C805-EFD6-4B9A-9244-BFD44E148E4D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4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5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84C0-3E0F-4D4F-B7E4-1F4A8BB6B1E5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50249-66B5-4F41-91B9-479CCA311C00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742DB-A6CD-4DA8-A48B-BF96AB75521C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42009-439E-4BAB-A58B-123C71506466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6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7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072D8-0D67-4627-9816-3F6469DD9B49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ortar y redondear rectángulo de esquina sencilla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5 Triángulo rectángulo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6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9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DC533-FB0B-464E-9134-2CA1F1110081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10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11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32CC4-A471-4698-9FA4-0E1CDE3347D2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3076" name="8 Marcador de título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  <a:endParaRPr lang="en-US" altLang="es-AR" smtClean="0"/>
          </a:p>
        </p:txBody>
      </p:sp>
      <p:sp>
        <p:nvSpPr>
          <p:cNvPr id="3077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  <a:endParaRPr lang="en-US" altLang="es-AR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9BFAFA66-0ACC-441D-86B0-59CE1493A30B}" type="datetime1">
              <a:rPr lang="es-AR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_tradnl"/>
              <a:t>Ing. M. Trujillo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B01D424E-A907-49FB-87F3-B00C1880CAFA}" type="slidenum">
              <a:rPr lang="es-ES_tradnl" altLang="es-AR"/>
              <a:pPr>
                <a:defRPr/>
              </a:pPr>
              <a:t>‹Nº›</a:t>
            </a:fld>
            <a:endParaRPr lang="es-ES_tradnl" altLang="es-AR"/>
          </a:p>
        </p:txBody>
      </p:sp>
      <p:grpSp>
        <p:nvGrpSpPr>
          <p:cNvPr id="3081" name="1 Grupo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73" r:id="rId2"/>
    <p:sldLayoutId id="2147484082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83" r:id="rId9"/>
    <p:sldLayoutId id="2147484079" r:id="rId10"/>
    <p:sldLayoutId id="2147484080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jpe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11 Grupo"/>
          <p:cNvGrpSpPr>
            <a:grpSpLocks/>
          </p:cNvGrpSpPr>
          <p:nvPr/>
        </p:nvGrpSpPr>
        <p:grpSpPr bwMode="auto">
          <a:xfrm>
            <a:off x="179388" y="1125538"/>
            <a:ext cx="8785225" cy="4608512"/>
            <a:chOff x="179390" y="1052513"/>
            <a:chExt cx="8785225" cy="4608513"/>
          </a:xfrm>
        </p:grpSpPr>
        <p:grpSp>
          <p:nvGrpSpPr>
            <p:cNvPr id="1028" name="Group 322"/>
            <p:cNvGrpSpPr>
              <a:grpSpLocks/>
            </p:cNvGrpSpPr>
            <p:nvPr/>
          </p:nvGrpSpPr>
          <p:grpSpPr bwMode="auto">
            <a:xfrm>
              <a:off x="179390" y="1052513"/>
              <a:ext cx="8785225" cy="4608513"/>
              <a:chOff x="113" y="663"/>
              <a:chExt cx="5534" cy="2903"/>
            </a:xfrm>
          </p:grpSpPr>
          <p:pic>
            <p:nvPicPr>
              <p:cNvPr id="1031" name="Picture 317" descr="ARAÑA-CHUCH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0748" t="21294" r="8897" b="26619"/>
              <a:stretch>
                <a:fillRect/>
              </a:stretch>
            </p:blipFill>
            <p:spPr bwMode="auto">
              <a:xfrm>
                <a:off x="567" y="663"/>
                <a:ext cx="2041" cy="998"/>
              </a:xfrm>
              <a:prstGeom prst="rect">
                <a:avLst/>
              </a:prstGeom>
              <a:ln>
                <a:noFill/>
              </a:ln>
              <a:effectLst>
                <a:reflection blurRad="12700" stA="30000" endPos="30000" dist="5000" dir="5400000" sy="-100000" algn="bl" rotWithShape="0"/>
              </a:effectLst>
              <a:scene3d>
                <a:camera prst="perspectiveContrastingLeftFacing">
                  <a:rot lat="300000" lon="19800000" rev="0"/>
                </a:camera>
                <a:lightRig rig="threePt" dir="t">
                  <a:rot lat="0" lon="0" rev="2700000"/>
                </a:lightRig>
              </a:scene3d>
              <a:sp3d>
                <a:bevelT w="63500" h="50800"/>
              </a:sp3d>
            </p:spPr>
          </p:pic>
          <p:pic>
            <p:nvPicPr>
              <p:cNvPr id="1032" name="Picture 318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3" y="2160"/>
                <a:ext cx="5534" cy="83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2" name="Text Box 5"/>
              <p:cNvSpPr txBox="1">
                <a:spLocks noChangeArrowheads="1"/>
              </p:cNvSpPr>
              <p:nvPr/>
            </p:nvSpPr>
            <p:spPr bwMode="auto">
              <a:xfrm>
                <a:off x="2789" y="1071"/>
                <a:ext cx="2304" cy="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AR" sz="1400" b="1"/>
                  <a:t>Universidad Tecnológica Nacional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AR" sz="1400" b="1"/>
                  <a:t>Facultad Regional Buenos Aires</a:t>
                </a:r>
              </a:p>
              <a:p>
                <a:pPr algn="ctr" eaLnBrk="1" hangingPunct="1">
                  <a:spcBef>
                    <a:spcPct val="50000"/>
                  </a:spcBef>
                </a:pPr>
                <a:r>
                  <a:rPr lang="es-ES" altLang="es-AR" sz="1400" b="1"/>
                  <a:t>Ingeniería Electrónica</a:t>
                </a:r>
                <a:endParaRPr lang="en-US" altLang="es-AR" sz="1400" b="1"/>
              </a:p>
            </p:txBody>
          </p:sp>
          <p:sp>
            <p:nvSpPr>
              <p:cNvPr id="1033" name="Rectangle 3"/>
              <p:cNvSpPr>
                <a:spLocks noChangeArrowheads="1"/>
              </p:cNvSpPr>
              <p:nvPr/>
            </p:nvSpPr>
            <p:spPr bwMode="auto">
              <a:xfrm>
                <a:off x="703" y="3113"/>
                <a:ext cx="4400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609600" indent="-609600" algn="ctr" eaLnBrk="1" hangingPunct="1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s-ES" altLang="es-AR" sz="2400"/>
                  <a:t>Ing. Marcelo Ángel Trujillo</a:t>
                </a:r>
              </a:p>
              <a:p>
                <a:pPr marL="609600" indent="-609600" algn="ctr" eaLnBrk="1" hangingPunct="1">
                  <a:lnSpc>
                    <a:spcPct val="80000"/>
                  </a:lnSpc>
                  <a:spcBef>
                    <a:spcPct val="20000"/>
                  </a:spcBef>
                </a:pPr>
                <a:r>
                  <a:rPr lang="es-ES" altLang="es-AR" sz="2000" i="1"/>
                  <a:t>Profesor Asociado – Informática I</a:t>
                </a:r>
              </a:p>
              <a:p>
                <a:pPr marL="609600" indent="-609600" algn="ctr" eaLnBrk="1" hangingPunct="1">
                  <a:lnSpc>
                    <a:spcPct val="80000"/>
                  </a:lnSpc>
                  <a:spcBef>
                    <a:spcPct val="20000"/>
                  </a:spcBef>
                </a:pPr>
                <a:endParaRPr lang="es-MX" altLang="es-AR" sz="2000" i="1"/>
              </a:p>
              <a:p>
                <a:pPr marL="609600" indent="-609600" algn="ctr" eaLnBrk="1" hangingPunct="1">
                  <a:lnSpc>
                    <a:spcPct val="80000"/>
                  </a:lnSpc>
                  <a:spcBef>
                    <a:spcPct val="20000"/>
                  </a:spcBef>
                </a:pPr>
                <a:endParaRPr lang="es-ES" altLang="es-AR" sz="2000"/>
              </a:p>
              <a:p>
                <a:pPr marL="609600" indent="-609600" algn="ctr" eaLnBrk="1" hangingPunct="1">
                  <a:lnSpc>
                    <a:spcPct val="80000"/>
                  </a:lnSpc>
                  <a:spcBef>
                    <a:spcPct val="20000"/>
                  </a:spcBef>
                </a:pPr>
                <a:endParaRPr lang="es-ES" altLang="es-AR" sz="1600"/>
              </a:p>
            </p:txBody>
          </p:sp>
        </p:grpSp>
        <p:sp>
          <p:nvSpPr>
            <p:cNvPr id="1029" name="10 CuadroTexto"/>
            <p:cNvSpPr txBox="1">
              <a:spLocks noChangeArrowheads="1"/>
            </p:cNvSpPr>
            <p:nvPr/>
          </p:nvSpPr>
          <p:spPr bwMode="auto">
            <a:xfrm>
              <a:off x="2411762" y="3788024"/>
              <a:ext cx="389401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AR" altLang="es-AR" sz="3200" b="1" dirty="0" smtClean="0">
                  <a:solidFill>
                    <a:srgbClr val="0070C0"/>
                  </a:solidFill>
                </a:rPr>
                <a:t>Punteros a función</a:t>
              </a:r>
              <a:endParaRPr lang="es-AR" altLang="es-AR" sz="3200" b="1" dirty="0">
                <a:solidFill>
                  <a:srgbClr val="0070C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6649ED-A547-4054-8C56-8E86BD263744}" type="datetime1">
              <a:rPr lang="es-AR" smtClean="0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s-ES_tradnl" dirty="0" smtClean="0"/>
              <a:t>Ing. M. Trujillo</a:t>
            </a:r>
            <a:endParaRPr lang="es-ES_tradnl" dirty="0"/>
          </a:p>
        </p:txBody>
      </p:sp>
      <p:sp>
        <p:nvSpPr>
          <p:cNvPr id="2253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92C8EA-786B-4822-9A77-761D4CEE0D14}" type="slidenum">
              <a:rPr lang="es-ES_tradnl" altLang="es-AR" smtClean="0"/>
              <a:pPr/>
              <a:t>2</a:t>
            </a:fld>
            <a:endParaRPr lang="es-ES_tradnl" altLang="es-AR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684213" y="1341438"/>
            <a:ext cx="8156575" cy="163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s-AR" dirty="0">
                <a:sym typeface="Wingdings" pitchFamily="2" charset="2"/>
              </a:rPr>
              <a:t></a:t>
            </a:r>
            <a:r>
              <a:rPr lang="es-AR" dirty="0"/>
              <a:t>El nombre de una función representa su dirección de comienzo.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dirty="0">
                <a:sym typeface="Wingdings" pitchFamily="2" charset="2"/>
              </a:rPr>
              <a:t></a:t>
            </a:r>
            <a:r>
              <a:rPr lang="es-AR" dirty="0"/>
              <a:t>Así como existen variables punteros para albergar direcciones de variables,</a:t>
            </a:r>
          </a:p>
          <a:p>
            <a:pPr eaLnBrk="1" hangingPunct="1">
              <a:defRPr/>
            </a:pPr>
            <a:r>
              <a:rPr lang="es-AR" dirty="0"/>
              <a:t>también existen variables para guardar las direcciones funciones.</a:t>
            </a:r>
          </a:p>
          <a:p>
            <a:pPr eaLnBrk="1" hangingPunct="1">
              <a:defRPr/>
            </a:pPr>
            <a:r>
              <a:rPr lang="es-AR" dirty="0"/>
              <a:t>		</a:t>
            </a:r>
            <a:r>
              <a:rPr lang="es-AR" sz="2800" b="1" i="1" dirty="0">
                <a:solidFill>
                  <a:schemeClr val="accent4">
                    <a:lumMod val="75000"/>
                  </a:schemeClr>
                </a:solidFill>
              </a:rPr>
              <a:t>Punteros a función</a:t>
            </a:r>
          </a:p>
        </p:txBody>
      </p:sp>
      <p:sp>
        <p:nvSpPr>
          <p:cNvPr id="19" name="18 CuadroTexto"/>
          <p:cNvSpPr txBox="1"/>
          <p:nvPr/>
        </p:nvSpPr>
        <p:spPr>
          <a:xfrm flipH="1">
            <a:off x="2987675" y="3275013"/>
            <a:ext cx="2376488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dirty="0"/>
              <a:t>(* </a:t>
            </a:r>
            <a:r>
              <a:rPr lang="es-AR" b="1" dirty="0" err="1">
                <a:solidFill>
                  <a:schemeClr val="accent4">
                    <a:lumMod val="75000"/>
                  </a:schemeClr>
                </a:solidFill>
              </a:rPr>
              <a:t>nombrePuntero</a:t>
            </a:r>
            <a:r>
              <a:rPr lang="es-AR" dirty="0"/>
              <a:t> )</a:t>
            </a:r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331913" y="3275013"/>
            <a:ext cx="172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Tipo de retorno </a:t>
            </a:r>
            <a:endParaRPr lang="es-AR" alt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148263" y="3275013"/>
            <a:ext cx="2808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(tipos1,tipo2,…,tipon);</a:t>
            </a:r>
            <a:endParaRPr lang="es-AR" altLang="es-AR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827088" y="3779838"/>
            <a:ext cx="77057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Ejemplo: Declaración de un puntero a función que sirva para direccionar funciones que reciba un char con dos enteros y retorne un long</a:t>
            </a:r>
            <a:endParaRPr lang="es-AR" altLang="es-AR"/>
          </a:p>
        </p:txBody>
      </p:sp>
      <p:sp>
        <p:nvSpPr>
          <p:cNvPr id="23" name="22 CuadroTexto"/>
          <p:cNvSpPr txBox="1"/>
          <p:nvPr/>
        </p:nvSpPr>
        <p:spPr>
          <a:xfrm flipH="1">
            <a:off x="1908175" y="4572000"/>
            <a:ext cx="15113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dirty="0"/>
              <a:t>(* </a:t>
            </a:r>
            <a:r>
              <a:rPr lang="es-AR" b="1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dirty="0"/>
              <a:t>)</a:t>
            </a:r>
          </a:p>
        </p:txBody>
      </p: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331913" y="4572000"/>
            <a:ext cx="647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long</a:t>
            </a:r>
            <a:endParaRPr lang="es-AR" altLang="es-AR"/>
          </a:p>
        </p:txBody>
      </p:sp>
      <p:sp>
        <p:nvSpPr>
          <p:cNvPr id="25" name="24 Rectángulo"/>
          <p:cNvSpPr>
            <a:spLocks noChangeArrowheads="1"/>
          </p:cNvSpPr>
          <p:nvPr/>
        </p:nvSpPr>
        <p:spPr bwMode="auto">
          <a:xfrm>
            <a:off x="3203575" y="4572000"/>
            <a:ext cx="2808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(char , int , int );</a:t>
            </a:r>
            <a:endParaRPr lang="es-AR" altLang="es-AR"/>
          </a:p>
        </p:txBody>
      </p:sp>
      <p:sp>
        <p:nvSpPr>
          <p:cNvPr id="26" name="25 Rectángulo"/>
          <p:cNvSpPr>
            <a:spLocks noChangeArrowheads="1"/>
          </p:cNvSpPr>
          <p:nvPr/>
        </p:nvSpPr>
        <p:spPr bwMode="auto">
          <a:xfrm>
            <a:off x="979488" y="5003800"/>
            <a:ext cx="77057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Ejemplo: Declaración de un puntero a función que servirá para direccionar funciones que reciben void y retornan void</a:t>
            </a:r>
            <a:endParaRPr lang="es-AR" altLang="es-AR"/>
          </a:p>
        </p:txBody>
      </p:sp>
      <p:sp>
        <p:nvSpPr>
          <p:cNvPr id="27" name="26 CuadroTexto"/>
          <p:cNvSpPr txBox="1"/>
          <p:nvPr/>
        </p:nvSpPr>
        <p:spPr>
          <a:xfrm flipH="1">
            <a:off x="2060575" y="5795963"/>
            <a:ext cx="15113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dirty="0"/>
              <a:t>(* </a:t>
            </a:r>
            <a:r>
              <a:rPr lang="es-AR" b="1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dirty="0"/>
              <a:t>)</a:t>
            </a:r>
          </a:p>
        </p:txBody>
      </p:sp>
      <p:sp>
        <p:nvSpPr>
          <p:cNvPr id="28" name="27 Rectángulo"/>
          <p:cNvSpPr>
            <a:spLocks noChangeArrowheads="1"/>
          </p:cNvSpPr>
          <p:nvPr/>
        </p:nvSpPr>
        <p:spPr bwMode="auto">
          <a:xfrm>
            <a:off x="1484313" y="5795963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void</a:t>
            </a:r>
            <a:endParaRPr lang="es-AR" altLang="es-AR"/>
          </a:p>
        </p:txBody>
      </p:sp>
      <p:sp>
        <p:nvSpPr>
          <p:cNvPr id="29" name="28 Rectángulo"/>
          <p:cNvSpPr>
            <a:spLocks noChangeArrowheads="1"/>
          </p:cNvSpPr>
          <p:nvPr/>
        </p:nvSpPr>
        <p:spPr bwMode="auto">
          <a:xfrm>
            <a:off x="3355975" y="5795963"/>
            <a:ext cx="2808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olidFill>
                  <a:srgbClr val="000000"/>
                </a:solidFill>
              </a:rPr>
              <a:t>(void);</a:t>
            </a:r>
            <a:endParaRPr lang="es-AR" altLang="es-AR"/>
          </a:p>
        </p:txBody>
      </p:sp>
      <p:sp>
        <p:nvSpPr>
          <p:cNvPr id="30" name="1 Título"/>
          <p:cNvSpPr txBox="1">
            <a:spLocks/>
          </p:cNvSpPr>
          <p:nvPr/>
        </p:nvSpPr>
        <p:spPr bwMode="auto">
          <a:xfrm>
            <a:off x="323850" y="44450"/>
            <a:ext cx="727233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s-A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Punteros a función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6649ED-A547-4054-8C56-8E86BD263744}" type="datetime1">
              <a:rPr lang="es-AR" smtClean="0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s-ES_tradnl" dirty="0" smtClean="0"/>
              <a:t>Ing. M. Trujillo</a:t>
            </a:r>
            <a:endParaRPr lang="es-ES_tradnl" dirty="0"/>
          </a:p>
        </p:txBody>
      </p:sp>
      <p:sp>
        <p:nvSpPr>
          <p:cNvPr id="2355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B8E1AB-B702-4D8F-8537-191A1C43AAA3}" type="slidenum">
              <a:rPr lang="es-ES_tradnl" altLang="es-AR" smtClean="0"/>
              <a:pPr/>
              <a:t>3</a:t>
            </a:fld>
            <a:endParaRPr lang="es-ES_tradnl" altLang="es-AR" smtClean="0"/>
          </a:p>
        </p:txBody>
      </p:sp>
      <p:sp>
        <p:nvSpPr>
          <p:cNvPr id="23557" name="17 CuadroTexto"/>
          <p:cNvSpPr txBox="1">
            <a:spLocks noChangeArrowheads="1"/>
          </p:cNvSpPr>
          <p:nvPr/>
        </p:nvSpPr>
        <p:spPr bwMode="auto">
          <a:xfrm>
            <a:off x="827088" y="2565400"/>
            <a:ext cx="4319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s-AR">
                <a:sym typeface="Wingdings" pitchFamily="2" charset="2"/>
              </a:rPr>
              <a:t></a:t>
            </a:r>
            <a:r>
              <a:rPr lang="es-AR" altLang="es-AR"/>
              <a:t>Que pasa si olvido los paréntesis.</a:t>
            </a:r>
          </a:p>
        </p:txBody>
      </p:sp>
      <p:sp>
        <p:nvSpPr>
          <p:cNvPr id="23" name="22 CuadroTexto"/>
          <p:cNvSpPr txBox="1"/>
          <p:nvPr/>
        </p:nvSpPr>
        <p:spPr>
          <a:xfrm flipH="1">
            <a:off x="2051050" y="2997200"/>
            <a:ext cx="36718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dirty="0" err="1">
                <a:solidFill>
                  <a:prstClr val="black"/>
                </a:solidFill>
              </a:rPr>
              <a:t>long</a:t>
            </a:r>
            <a:r>
              <a:rPr lang="es-AR" dirty="0">
                <a:solidFill>
                  <a:prstClr val="black"/>
                </a:solidFill>
              </a:rPr>
              <a:t> </a:t>
            </a:r>
            <a:r>
              <a:rPr lang="es-AR" dirty="0"/>
              <a:t>* </a:t>
            </a:r>
            <a:r>
              <a:rPr lang="es-AR" b="1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AR" dirty="0">
                <a:solidFill>
                  <a:prstClr val="black"/>
                </a:solidFill>
              </a:rPr>
              <a:t>(</a:t>
            </a:r>
            <a:r>
              <a:rPr lang="es-AR" dirty="0" err="1">
                <a:solidFill>
                  <a:prstClr val="black"/>
                </a:solidFill>
              </a:rPr>
              <a:t>char</a:t>
            </a:r>
            <a:r>
              <a:rPr lang="es-AR" dirty="0">
                <a:solidFill>
                  <a:prstClr val="black"/>
                </a:solidFill>
              </a:rPr>
              <a:t> , </a:t>
            </a:r>
            <a:r>
              <a:rPr lang="es-AR" dirty="0" err="1">
                <a:solidFill>
                  <a:prstClr val="black"/>
                </a:solidFill>
              </a:rPr>
              <a:t>int</a:t>
            </a:r>
            <a:r>
              <a:rPr lang="es-AR" dirty="0">
                <a:solidFill>
                  <a:prstClr val="black"/>
                </a:solidFill>
              </a:rPr>
              <a:t> , </a:t>
            </a:r>
            <a:r>
              <a:rPr lang="es-AR" dirty="0" err="1">
                <a:solidFill>
                  <a:prstClr val="black"/>
                </a:solidFill>
              </a:rPr>
              <a:t>int</a:t>
            </a:r>
            <a:r>
              <a:rPr lang="es-AR" dirty="0">
                <a:solidFill>
                  <a:prstClr val="black"/>
                </a:solidFill>
              </a:rPr>
              <a:t> );</a:t>
            </a:r>
            <a:endParaRPr lang="es-AR" dirty="0"/>
          </a:p>
        </p:txBody>
      </p:sp>
      <p:sp>
        <p:nvSpPr>
          <p:cNvPr id="30" name="29 CuadroTexto"/>
          <p:cNvSpPr txBox="1"/>
          <p:nvPr/>
        </p:nvSpPr>
        <p:spPr>
          <a:xfrm flipH="1">
            <a:off x="2051050" y="3502025"/>
            <a:ext cx="367188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dirty="0" err="1">
                <a:solidFill>
                  <a:prstClr val="black"/>
                </a:solidFill>
              </a:rPr>
              <a:t>void</a:t>
            </a:r>
            <a:r>
              <a:rPr lang="es-AR" dirty="0"/>
              <a:t>* </a:t>
            </a:r>
            <a:r>
              <a:rPr lang="es-AR" b="1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AR" dirty="0">
                <a:solidFill>
                  <a:prstClr val="black"/>
                </a:solidFill>
              </a:rPr>
              <a:t>(</a:t>
            </a:r>
            <a:r>
              <a:rPr lang="es-AR" dirty="0" err="1">
                <a:solidFill>
                  <a:prstClr val="black"/>
                </a:solidFill>
              </a:rPr>
              <a:t>void</a:t>
            </a:r>
            <a:r>
              <a:rPr lang="es-AR" dirty="0">
                <a:solidFill>
                  <a:prstClr val="black"/>
                </a:solidFill>
              </a:rPr>
              <a:t>);</a:t>
            </a:r>
            <a:endParaRPr lang="es-AR" dirty="0"/>
          </a:p>
        </p:txBody>
      </p:sp>
      <p:grpSp>
        <p:nvGrpSpPr>
          <p:cNvPr id="2" name="38 Grupo"/>
          <p:cNvGrpSpPr>
            <a:grpSpLocks/>
          </p:cNvGrpSpPr>
          <p:nvPr/>
        </p:nvGrpSpPr>
        <p:grpSpPr bwMode="auto">
          <a:xfrm>
            <a:off x="611188" y="3573463"/>
            <a:ext cx="7704137" cy="1152525"/>
            <a:chOff x="467544" y="2420888"/>
            <a:chExt cx="7704856" cy="1152128"/>
          </a:xfrm>
        </p:grpSpPr>
        <p:sp>
          <p:nvSpPr>
            <p:cNvPr id="31" name="30 CuadroTexto"/>
            <p:cNvSpPr txBox="1"/>
            <p:nvPr/>
          </p:nvSpPr>
          <p:spPr>
            <a:xfrm>
              <a:off x="467544" y="2925539"/>
              <a:ext cx="5617099" cy="36817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s-AR" b="1" i="1" dirty="0">
                  <a:solidFill>
                    <a:schemeClr val="accent4">
                      <a:lumMod val="75000"/>
                    </a:schemeClr>
                  </a:solidFill>
                </a:rPr>
                <a:t>Se convirtieron en prototipos de funciones</a:t>
              </a:r>
              <a:r>
                <a:rPr lang="es-AR" dirty="0"/>
                <a:t>.</a:t>
              </a:r>
            </a:p>
          </p:txBody>
        </p:sp>
        <p:pic>
          <p:nvPicPr>
            <p:cNvPr id="2356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36096" y="2708920"/>
              <a:ext cx="1152128" cy="86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31 Llamada rectangular redondeada"/>
            <p:cNvSpPr/>
            <p:nvPr/>
          </p:nvSpPr>
          <p:spPr>
            <a:xfrm>
              <a:off x="6732404" y="2420888"/>
              <a:ext cx="1439996" cy="612564"/>
            </a:xfrm>
            <a:prstGeom prst="wedgeRoundRectCallout">
              <a:avLst>
                <a:gd name="adj1" fmla="val -81194"/>
                <a:gd name="adj2" fmla="val 980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AR" b="1" dirty="0">
                  <a:latin typeface="Arial" pitchFamily="34" charset="0"/>
                  <a:cs typeface="Arial" pitchFamily="34" charset="0"/>
                </a:rPr>
                <a:t>OJO !!!!!!</a:t>
              </a:r>
            </a:p>
          </p:txBody>
        </p:sp>
      </p:grpSp>
      <p:sp>
        <p:nvSpPr>
          <p:cNvPr id="17" name="1 Título"/>
          <p:cNvSpPr txBox="1">
            <a:spLocks/>
          </p:cNvSpPr>
          <p:nvPr/>
        </p:nvSpPr>
        <p:spPr bwMode="auto">
          <a:xfrm>
            <a:off x="323850" y="44450"/>
            <a:ext cx="727233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s-A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Punteros a función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6649ED-A547-4054-8C56-8E86BD263744}" type="datetime1">
              <a:rPr lang="es-AR" smtClean="0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r>
              <a:rPr lang="es-ES_tradnl" dirty="0" smtClean="0"/>
              <a:t>Ing. M. Trujillo</a:t>
            </a:r>
            <a:endParaRPr lang="es-ES_tradnl" dirty="0"/>
          </a:p>
        </p:txBody>
      </p:sp>
      <p:sp>
        <p:nvSpPr>
          <p:cNvPr id="2458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AF01906-7D77-4005-A35A-5E7F072210B1}" type="slidenum">
              <a:rPr lang="es-ES_tradnl" altLang="es-AR" smtClean="0"/>
              <a:pPr/>
              <a:t>4</a:t>
            </a:fld>
            <a:endParaRPr lang="es-ES_tradnl" altLang="es-AR" smtClean="0"/>
          </a:p>
        </p:txBody>
      </p:sp>
      <p:sp>
        <p:nvSpPr>
          <p:cNvPr id="18" name="17 CuadroTexto"/>
          <p:cNvSpPr txBox="1"/>
          <p:nvPr/>
        </p:nvSpPr>
        <p:spPr>
          <a:xfrm>
            <a:off x="684213" y="1641475"/>
            <a:ext cx="3455987" cy="4248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dirty="0">
                <a:sym typeface="Wingdings" pitchFamily="2" charset="2"/>
              </a:rPr>
              <a:t></a:t>
            </a:r>
            <a:r>
              <a:rPr lang="es-AR" dirty="0"/>
              <a:t>Ejemplo 1</a:t>
            </a:r>
          </a:p>
          <a:p>
            <a:pPr eaLnBrk="1" hangingPunct="1">
              <a:defRPr/>
            </a:pPr>
            <a:endParaRPr lang="es-AR" dirty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AR" dirty="0" err="1">
                <a:solidFill>
                  <a:prstClr val="black"/>
                </a:solidFill>
              </a:rPr>
              <a:t>void</a:t>
            </a:r>
            <a:r>
              <a:rPr lang="es-AR" dirty="0">
                <a:solidFill>
                  <a:prstClr val="black"/>
                </a:solidFill>
              </a:rPr>
              <a:t> (</a:t>
            </a:r>
            <a:r>
              <a:rPr lang="es-AR" dirty="0"/>
              <a:t>* </a:t>
            </a:r>
            <a:r>
              <a:rPr lang="es-AR" b="1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AR" dirty="0">
                <a:solidFill>
                  <a:prstClr val="black"/>
                </a:solidFill>
              </a:rPr>
              <a:t>)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AR" dirty="0">
                <a:solidFill>
                  <a:prstClr val="black"/>
                </a:solidFill>
              </a:rPr>
              <a:t>(</a:t>
            </a:r>
            <a:r>
              <a:rPr lang="es-AR" dirty="0" err="1">
                <a:solidFill>
                  <a:prstClr val="black"/>
                </a:solidFill>
              </a:rPr>
              <a:t>void</a:t>
            </a:r>
            <a:r>
              <a:rPr lang="es-AR" dirty="0">
                <a:solidFill>
                  <a:prstClr val="black"/>
                </a:solidFill>
              </a:rPr>
              <a:t>);</a:t>
            </a:r>
            <a:endParaRPr lang="es-AR" dirty="0"/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dirty="0" err="1"/>
              <a:t>void</a:t>
            </a:r>
            <a:r>
              <a:rPr lang="es-AR" dirty="0"/>
              <a:t> fEjemplo1(</a:t>
            </a:r>
            <a:r>
              <a:rPr lang="es-AR" dirty="0" err="1"/>
              <a:t>void</a:t>
            </a:r>
            <a:r>
              <a:rPr lang="es-AR" dirty="0"/>
              <a:t>)</a:t>
            </a:r>
          </a:p>
          <a:p>
            <a:pPr eaLnBrk="1" hangingPunct="1">
              <a:defRPr/>
            </a:pPr>
            <a:r>
              <a:rPr lang="es-AR" dirty="0"/>
              <a:t>{</a:t>
            </a:r>
          </a:p>
          <a:p>
            <a:pPr eaLnBrk="1" hangingPunct="1">
              <a:defRPr/>
            </a:pPr>
            <a:r>
              <a:rPr lang="es-AR" dirty="0"/>
              <a:t>……….</a:t>
            </a:r>
          </a:p>
          <a:p>
            <a:pPr eaLnBrk="1" hangingPunct="1">
              <a:defRPr/>
            </a:pPr>
            <a:r>
              <a:rPr lang="es-AR" dirty="0"/>
              <a:t>……….</a:t>
            </a:r>
          </a:p>
          <a:p>
            <a:pPr eaLnBrk="1" hangingPunct="1">
              <a:defRPr/>
            </a:pPr>
            <a:r>
              <a:rPr lang="es-AR" dirty="0"/>
              <a:t>}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dirty="0"/>
              <a:t>función  = fEjemplo1;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Como usarlos ?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dirty="0"/>
              <a:t>	*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dirty="0"/>
              <a:t>();  ó 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dirty="0"/>
              <a:t>();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4427538" y="1628775"/>
            <a:ext cx="4465637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dirty="0">
                <a:sym typeface="Wingdings" pitchFamily="2" charset="2"/>
              </a:rPr>
              <a:t></a:t>
            </a:r>
            <a:r>
              <a:rPr lang="es-AR" dirty="0"/>
              <a:t>Ejemplo 2</a:t>
            </a:r>
          </a:p>
          <a:p>
            <a:pPr eaLnBrk="1" hangingPunct="1">
              <a:defRPr/>
            </a:pPr>
            <a:endParaRPr lang="es-AR" dirty="0">
              <a:solidFill>
                <a:prstClr val="black"/>
              </a:solidFill>
            </a:endParaRPr>
          </a:p>
          <a:p>
            <a:pPr eaLnBrk="1" hangingPunct="1">
              <a:defRPr/>
            </a:pPr>
            <a:r>
              <a:rPr lang="es-AR" dirty="0" err="1">
                <a:solidFill>
                  <a:prstClr val="black"/>
                </a:solidFill>
              </a:rPr>
              <a:t>char</a:t>
            </a:r>
            <a:r>
              <a:rPr lang="es-AR" dirty="0">
                <a:solidFill>
                  <a:prstClr val="black"/>
                </a:solidFill>
              </a:rPr>
              <a:t> ( </a:t>
            </a:r>
            <a:r>
              <a:rPr lang="es-AR" dirty="0"/>
              <a:t>* </a:t>
            </a:r>
            <a:r>
              <a:rPr lang="es-AR" b="1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AR" dirty="0">
                <a:solidFill>
                  <a:prstClr val="black"/>
                </a:solidFill>
              </a:rPr>
              <a:t>)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AR" dirty="0">
                <a:solidFill>
                  <a:prstClr val="black"/>
                </a:solidFill>
              </a:rPr>
              <a:t>(</a:t>
            </a:r>
            <a:r>
              <a:rPr lang="es-AR" dirty="0" err="1">
                <a:solidFill>
                  <a:prstClr val="black"/>
                </a:solidFill>
              </a:rPr>
              <a:t>int,long</a:t>
            </a:r>
            <a:r>
              <a:rPr lang="es-AR" dirty="0">
                <a:solidFill>
                  <a:prstClr val="black"/>
                </a:solidFill>
              </a:rPr>
              <a:t>);</a:t>
            </a:r>
            <a:endParaRPr lang="es-AR" dirty="0"/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dirty="0" err="1"/>
              <a:t>char</a:t>
            </a:r>
            <a:r>
              <a:rPr lang="es-AR" dirty="0"/>
              <a:t> fEjemplo1</a:t>
            </a:r>
            <a:r>
              <a:rPr lang="es-AR" dirty="0">
                <a:solidFill>
                  <a:prstClr val="black"/>
                </a:solidFill>
              </a:rPr>
              <a:t> </a:t>
            </a: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AR" dirty="0">
                <a:solidFill>
                  <a:prstClr val="black"/>
                </a:solidFill>
              </a:rPr>
              <a:t>(</a:t>
            </a:r>
            <a:r>
              <a:rPr lang="es-AR" dirty="0" err="1">
                <a:solidFill>
                  <a:prstClr val="black"/>
                </a:solidFill>
              </a:rPr>
              <a:t>int</a:t>
            </a:r>
            <a:r>
              <a:rPr lang="es-AR" dirty="0">
                <a:solidFill>
                  <a:prstClr val="black"/>
                </a:solidFill>
              </a:rPr>
              <a:t> </a:t>
            </a:r>
            <a:r>
              <a:rPr lang="es-AR" dirty="0" err="1">
                <a:solidFill>
                  <a:prstClr val="black"/>
                </a:solidFill>
              </a:rPr>
              <a:t>x,long</a:t>
            </a:r>
            <a:r>
              <a:rPr lang="es-AR" dirty="0">
                <a:solidFill>
                  <a:prstClr val="black"/>
                </a:solidFill>
              </a:rPr>
              <a:t> y</a:t>
            </a:r>
            <a:r>
              <a:rPr lang="es-AR" dirty="0"/>
              <a:t>)</a:t>
            </a:r>
          </a:p>
          <a:p>
            <a:pPr eaLnBrk="1" hangingPunct="1">
              <a:defRPr/>
            </a:pPr>
            <a:r>
              <a:rPr lang="es-AR" dirty="0"/>
              <a:t>{</a:t>
            </a:r>
          </a:p>
          <a:p>
            <a:pPr eaLnBrk="1" hangingPunct="1">
              <a:defRPr/>
            </a:pPr>
            <a:r>
              <a:rPr lang="es-AR" dirty="0"/>
              <a:t>……….</a:t>
            </a:r>
          </a:p>
          <a:p>
            <a:pPr eaLnBrk="1" hangingPunct="1">
              <a:defRPr/>
            </a:pPr>
            <a:r>
              <a:rPr lang="es-AR" dirty="0"/>
              <a:t>……….</a:t>
            </a:r>
          </a:p>
          <a:p>
            <a:pPr eaLnBrk="1" hangingPunct="1">
              <a:defRPr/>
            </a:pPr>
            <a:r>
              <a:rPr lang="es-AR" dirty="0"/>
              <a:t>}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dirty="0" err="1"/>
              <a:t>long</a:t>
            </a:r>
            <a:r>
              <a:rPr lang="es-AR" dirty="0"/>
              <a:t> b; </a:t>
            </a:r>
            <a:r>
              <a:rPr lang="es-AR" dirty="0" err="1"/>
              <a:t>int</a:t>
            </a:r>
            <a:r>
              <a:rPr lang="es-AR" dirty="0"/>
              <a:t> a; </a:t>
            </a:r>
            <a:r>
              <a:rPr lang="es-AR" dirty="0" err="1"/>
              <a:t>char</a:t>
            </a:r>
            <a:r>
              <a:rPr lang="es-AR" dirty="0"/>
              <a:t> c;</a:t>
            </a:r>
          </a:p>
          <a:p>
            <a:pPr eaLnBrk="1" hangingPunct="1">
              <a:defRPr/>
            </a:pPr>
            <a:r>
              <a:rPr lang="es-AR" dirty="0"/>
              <a:t>función  = fEjemplo1;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Como usarlos ?</a:t>
            </a:r>
          </a:p>
          <a:p>
            <a:pPr eaLnBrk="1" hangingPunct="1">
              <a:defRPr/>
            </a:pPr>
            <a:endParaRPr lang="es-AR" dirty="0"/>
          </a:p>
          <a:p>
            <a:pPr eaLnBrk="1" hangingPunct="1">
              <a:defRPr/>
            </a:pPr>
            <a:r>
              <a:rPr lang="es-AR" dirty="0"/>
              <a:t>       c = *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dirty="0"/>
              <a:t>(</a:t>
            </a:r>
            <a:r>
              <a:rPr lang="es-AR" dirty="0" err="1"/>
              <a:t>a,b</a:t>
            </a:r>
            <a:r>
              <a:rPr lang="es-AR" dirty="0"/>
              <a:t>);  ó c =</a:t>
            </a:r>
            <a:r>
              <a:rPr lang="es-AR" dirty="0" err="1">
                <a:solidFill>
                  <a:schemeClr val="accent4">
                    <a:lumMod val="75000"/>
                  </a:schemeClr>
                </a:solidFill>
              </a:rPr>
              <a:t>funcion</a:t>
            </a:r>
            <a:r>
              <a:rPr lang="es-AR" dirty="0"/>
              <a:t>( a , b);</a:t>
            </a:r>
          </a:p>
        </p:txBody>
      </p:sp>
      <p:sp>
        <p:nvSpPr>
          <p:cNvPr id="9" name="1 Título"/>
          <p:cNvSpPr txBox="1">
            <a:spLocks/>
          </p:cNvSpPr>
          <p:nvPr/>
        </p:nvSpPr>
        <p:spPr bwMode="auto">
          <a:xfrm>
            <a:off x="323850" y="44450"/>
            <a:ext cx="727233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s-A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Punteros a función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FD5DD08-0859-4F06-90F5-40F52AC60162}" type="datetime1">
              <a:rPr lang="es-AR" smtClean="0"/>
              <a:pPr>
                <a:defRPr/>
              </a:pPr>
              <a:t>18/06/2019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Ing. M. Trujillo</a:t>
            </a:r>
            <a:endParaRPr lang="es-ES_tradnl" dirty="0"/>
          </a:p>
        </p:txBody>
      </p:sp>
      <p:sp>
        <p:nvSpPr>
          <p:cNvPr id="2560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768097-9EEB-4DC0-BFFA-40C764731135}" type="slidenum">
              <a:rPr lang="es-ES_tradnl" altLang="es-AR" smtClean="0"/>
              <a:pPr/>
              <a:t>5</a:t>
            </a:fld>
            <a:endParaRPr lang="es-ES_tradnl" altLang="es-AR" smtClean="0"/>
          </a:p>
        </p:txBody>
      </p:sp>
      <p:sp>
        <p:nvSpPr>
          <p:cNvPr id="25605" name="6 CuadroTexto"/>
          <p:cNvSpPr txBox="1">
            <a:spLocks noChangeArrowheads="1"/>
          </p:cNvSpPr>
          <p:nvPr/>
        </p:nvSpPr>
        <p:spPr bwMode="auto">
          <a:xfrm>
            <a:off x="900113" y="665163"/>
            <a:ext cx="20367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AR" altLang="es-AR" sz="4400"/>
              <a:t>typedef</a:t>
            </a:r>
            <a:endParaRPr lang="es-ES" altLang="es-AR" sz="4400"/>
          </a:p>
        </p:txBody>
      </p:sp>
      <p:sp>
        <p:nvSpPr>
          <p:cNvPr id="8" name="7 CuadroTexto"/>
          <p:cNvSpPr txBox="1"/>
          <p:nvPr/>
        </p:nvSpPr>
        <p:spPr bwMode="auto">
          <a:xfrm>
            <a:off x="1403350" y="1457325"/>
            <a:ext cx="7380288" cy="129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2400" b="1" i="1" dirty="0">
                <a:solidFill>
                  <a:schemeClr val="accent4">
                    <a:lumMod val="75000"/>
                  </a:schemeClr>
                </a:solidFill>
              </a:rPr>
              <a:t>Permite la creación de nuevos tipos de variables.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s-AR" b="1" i="1" dirty="0">
                <a:solidFill>
                  <a:schemeClr val="accent4">
                    <a:lumMod val="75000"/>
                  </a:schemeClr>
                </a:solidFill>
              </a:rPr>
              <a:t>Uniformidad en familia de funciones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s-AR" b="1" i="1" dirty="0">
                <a:solidFill>
                  <a:schemeClr val="accent4">
                    <a:lumMod val="75000"/>
                  </a:schemeClr>
                </a:solidFill>
              </a:rPr>
              <a:t>Simple comodidad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s-AR" b="1" i="1" dirty="0">
                <a:solidFill>
                  <a:schemeClr val="accent4">
                    <a:lumMod val="75000"/>
                  </a:schemeClr>
                </a:solidFill>
              </a:rPr>
              <a:t>Mejor rastreo de errores</a:t>
            </a: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1547813" y="2708275"/>
            <a:ext cx="58007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AR" altLang="es-AR" sz="2800"/>
              <a:t>typedef	unsigned char 	uchar;</a:t>
            </a:r>
          </a:p>
          <a:p>
            <a:pPr eaLnBrk="1" hangingPunct="1"/>
            <a:r>
              <a:rPr lang="es-AR" altLang="es-AR" sz="2800"/>
              <a:t>typedef	unsigned int	uint;</a:t>
            </a:r>
            <a:endParaRPr lang="es-ES" altLang="es-AR" sz="2800"/>
          </a:p>
        </p:txBody>
      </p:sp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971550" y="3573463"/>
            <a:ext cx="219233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AR" altLang="es-AR" sz="4400"/>
              <a:t>sizeof ()</a:t>
            </a:r>
            <a:endParaRPr lang="es-ES" altLang="es-AR" sz="4400"/>
          </a:p>
        </p:txBody>
      </p:sp>
      <p:sp>
        <p:nvSpPr>
          <p:cNvPr id="11" name="10 CuadroTexto"/>
          <p:cNvSpPr txBox="1"/>
          <p:nvPr/>
        </p:nvSpPr>
        <p:spPr bwMode="auto">
          <a:xfrm>
            <a:off x="1547813" y="4292600"/>
            <a:ext cx="7380287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s-AR" sz="2400" b="1" i="1" dirty="0">
                <a:solidFill>
                  <a:schemeClr val="accent4">
                    <a:lumMod val="75000"/>
                  </a:schemeClr>
                </a:solidFill>
              </a:rPr>
              <a:t>Permite conocer el tamaño de un tipo de dato o variable.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s-AR" b="1" i="1" dirty="0">
                <a:solidFill>
                  <a:schemeClr val="accent4">
                    <a:lumMod val="75000"/>
                  </a:schemeClr>
                </a:solidFill>
              </a:rPr>
              <a:t>Me independiza del Hardware.</a:t>
            </a:r>
          </a:p>
        </p:txBody>
      </p:sp>
      <p:sp>
        <p:nvSpPr>
          <p:cNvPr id="12" name="1 Título"/>
          <p:cNvSpPr txBox="1">
            <a:spLocks/>
          </p:cNvSpPr>
          <p:nvPr/>
        </p:nvSpPr>
        <p:spPr bwMode="auto">
          <a:xfrm>
            <a:off x="323850" y="44450"/>
            <a:ext cx="727233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>
              <a:defRPr/>
            </a:pPr>
            <a:r>
              <a:rPr lang="es-AR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typedef</a:t>
            </a:r>
            <a:r>
              <a:rPr lang="es-A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y </a:t>
            </a:r>
            <a:r>
              <a:rPr lang="es-AR" sz="5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sizeof</a:t>
            </a:r>
            <a:r>
              <a:rPr lang="es-AR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()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1692275" y="5445125"/>
            <a:ext cx="25701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AR" altLang="es-AR" sz="2800"/>
              <a:t>A = sizeof (int);</a:t>
            </a:r>
          </a:p>
          <a:p>
            <a:pPr eaLnBrk="1" hangingPunct="1"/>
            <a:r>
              <a:rPr lang="es-AR" altLang="es-AR" sz="2800"/>
              <a:t>A = sizeof  (B);</a:t>
            </a:r>
            <a:endParaRPr lang="es-ES" altLang="es-AR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28"/>
          <p:cNvGraphicFramePr>
            <a:graphicFrameLocks noChangeAspect="1"/>
          </p:cNvGraphicFramePr>
          <p:nvPr/>
        </p:nvGraphicFramePr>
        <p:xfrm>
          <a:off x="7524750" y="5300663"/>
          <a:ext cx="1338263" cy="1223962"/>
        </p:xfrm>
        <a:graphic>
          <a:graphicData uri="http://schemas.openxmlformats.org/presentationml/2006/ole">
            <p:oleObj spid="_x0000_s2050" name="Imagen" r:id="rId4" imgW="4000500" imgH="3148013" progId="MS_ClipArt_Gallery.2">
              <p:embed/>
            </p:oleObj>
          </a:graphicData>
        </a:graphic>
      </p:graphicFrame>
      <p:pic>
        <p:nvPicPr>
          <p:cNvPr id="10" name="Picture 5" descr="ARAÑA-CHUCH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2708920"/>
            <a:ext cx="3200400" cy="241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995936" y="1772816"/>
            <a:ext cx="1152128" cy="72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18288" bIns="0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algn="r" eaLnBrk="1" hangingPunct="1">
              <a:defRPr/>
            </a:pPr>
            <a:r>
              <a:rPr lang="es-ES" sz="6000" b="1" dirty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FIN</a:t>
            </a:r>
            <a:endParaRPr lang="es-AR" sz="6000" b="1" dirty="0"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53" name="Text Box 6"/>
          <p:cNvSpPr txBox="1">
            <a:spLocks noChangeArrowheads="1"/>
          </p:cNvSpPr>
          <p:nvPr/>
        </p:nvSpPr>
        <p:spPr bwMode="auto">
          <a:xfrm>
            <a:off x="3203575" y="616585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 altLang="es-AR" sz="2400" i="1">
                <a:latin typeface="Times New Roman" pitchFamily="18" charset="0"/>
              </a:rPr>
              <a:t>Ing. Marcelo Trujillo</a:t>
            </a:r>
            <a:endParaRPr lang="es-ES" altLang="es-AR" sz="2400" i="1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4225</TotalTime>
  <Words>338</Words>
  <Application>Microsoft Office PowerPoint</Application>
  <PresentationFormat>Presentación en pantalla (4:3)</PresentationFormat>
  <Paragraphs>91</Paragraphs>
  <Slides>6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Constantia</vt:lpstr>
      <vt:lpstr>Wingdings 2</vt:lpstr>
      <vt:lpstr>Wingdings</vt:lpstr>
      <vt:lpstr>Times New Roman</vt:lpstr>
      <vt:lpstr>Flujo</vt:lpstr>
      <vt:lpstr>Galería de imágenes de Microsoft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Teksor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Teksor</dc:creator>
  <cp:lastModifiedBy>marcelo</cp:lastModifiedBy>
  <cp:revision>267</cp:revision>
  <dcterms:created xsi:type="dcterms:W3CDTF">2009-10-07T13:57:56Z</dcterms:created>
  <dcterms:modified xsi:type="dcterms:W3CDTF">2019-06-18T11:00:59Z</dcterms:modified>
</cp:coreProperties>
</file>