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6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">
            <a:off x="927002" y="5202356"/>
            <a:ext cx="11150797" cy="76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002" y="1615856"/>
            <a:ext cx="11150797" cy="762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3" name="Group 123"/>
          <p:cNvGrpSpPr/>
          <p:nvPr/>
        </p:nvGrpSpPr>
        <p:grpSpPr>
          <a:xfrm>
            <a:off x="3337369" y="8854815"/>
            <a:ext cx="6330066" cy="639770"/>
            <a:chOff x="0" y="0"/>
            <a:chExt cx="6330065" cy="639768"/>
          </a:xfrm>
        </p:grpSpPr>
        <p:sp>
          <p:nvSpPr>
            <p:cNvPr id="121" name="Shape 121"/>
            <p:cNvSpPr/>
            <p:nvPr/>
          </p:nvSpPr>
          <p:spPr>
            <a:xfrm>
              <a:off x="-1" y="-1"/>
              <a:ext cx="6330067" cy="639770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70BF41"/>
                </a:gs>
                <a:gs pos="100000">
                  <a:srgbClr val="0B5D18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2" name="Shape 122"/>
            <p:cNvSpPr/>
            <p:nvPr/>
          </p:nvSpPr>
          <p:spPr>
            <a:xfrm>
              <a:off x="1451546" y="116681"/>
              <a:ext cx="3426967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3rd Party RTOS / Scheduler</a:t>
              </a:r>
            </a:p>
          </p:txBody>
        </p:sp>
      </p:grpSp>
      <p:grpSp>
        <p:nvGrpSpPr>
          <p:cNvPr id="126" name="Group 126"/>
          <p:cNvGrpSpPr/>
          <p:nvPr/>
        </p:nvGrpSpPr>
        <p:grpSpPr>
          <a:xfrm>
            <a:off x="1373532" y="4170218"/>
            <a:ext cx="10257740" cy="639770"/>
            <a:chOff x="0" y="0"/>
            <a:chExt cx="10257738" cy="639768"/>
          </a:xfrm>
        </p:grpSpPr>
        <p:sp>
          <p:nvSpPr>
            <p:cNvPr id="124" name="Shape 124"/>
            <p:cNvSpPr/>
            <p:nvPr/>
          </p:nvSpPr>
          <p:spPr>
            <a:xfrm>
              <a:off x="-1" y="-1"/>
              <a:ext cx="10257740" cy="639770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F5D328"/>
                </a:gs>
                <a:gs pos="100000">
                  <a:srgbClr val="C3971A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5" name="Shape 125"/>
            <p:cNvSpPr/>
            <p:nvPr/>
          </p:nvSpPr>
          <p:spPr>
            <a:xfrm>
              <a:off x="3590615" y="111839"/>
              <a:ext cx="302240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CMSIS++ RTOS C++ API</a:t>
              </a:r>
            </a:p>
          </p:txBody>
        </p:sp>
      </p:grpSp>
      <p:pic>
        <p:nvPicPr>
          <p:cNvPr id="12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">
            <a:off x="927002" y="8388194"/>
            <a:ext cx="11150797" cy="762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0" name="Group 130"/>
          <p:cNvGrpSpPr/>
          <p:nvPr/>
        </p:nvGrpSpPr>
        <p:grpSpPr>
          <a:xfrm>
            <a:off x="1373530" y="3124903"/>
            <a:ext cx="5692677" cy="639770"/>
            <a:chOff x="0" y="0"/>
            <a:chExt cx="5692675" cy="639768"/>
          </a:xfrm>
        </p:grpSpPr>
        <p:sp>
          <p:nvSpPr>
            <p:cNvPr id="128" name="Shape 128"/>
            <p:cNvSpPr/>
            <p:nvPr/>
          </p:nvSpPr>
          <p:spPr>
            <a:xfrm>
              <a:off x="-1" y="-1"/>
              <a:ext cx="5692676" cy="639769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51A8F9"/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2107228" y="116680"/>
              <a:ext cx="139409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 Wrapper</a:t>
              </a:r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4177812" y="2080066"/>
            <a:ext cx="2888395" cy="639772"/>
            <a:chOff x="0" y="-1"/>
            <a:chExt cx="2888394" cy="639771"/>
          </a:xfrm>
        </p:grpSpPr>
        <p:sp>
          <p:nvSpPr>
            <p:cNvPr id="131" name="Shape 131"/>
            <p:cNvSpPr/>
            <p:nvPr/>
          </p:nvSpPr>
          <p:spPr>
            <a:xfrm>
              <a:off x="0" y="-2"/>
              <a:ext cx="2888394" cy="639773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F5D328"/>
                </a:gs>
                <a:gs pos="100000">
                  <a:srgbClr val="C3971A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-1" y="116682"/>
              <a:ext cx="2888396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CMSIS++ RTOS C API</a:t>
              </a:r>
            </a:p>
          </p:txBody>
        </p:sp>
      </p:grpSp>
      <p:grpSp>
        <p:nvGrpSpPr>
          <p:cNvPr id="136" name="Group 136"/>
          <p:cNvGrpSpPr/>
          <p:nvPr/>
        </p:nvGrpSpPr>
        <p:grpSpPr>
          <a:xfrm>
            <a:off x="8484058" y="3124903"/>
            <a:ext cx="3147215" cy="639770"/>
            <a:chOff x="0" y="0"/>
            <a:chExt cx="3147214" cy="639768"/>
          </a:xfrm>
        </p:grpSpPr>
        <p:sp>
          <p:nvSpPr>
            <p:cNvPr id="134" name="Shape 134"/>
            <p:cNvSpPr/>
            <p:nvPr/>
          </p:nvSpPr>
          <p:spPr>
            <a:xfrm>
              <a:off x="-1" y="-1"/>
              <a:ext cx="3147216" cy="639769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51A8F9"/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22014" y="116680"/>
              <a:ext cx="2161184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ISO C++ Threads</a:t>
              </a:r>
            </a:p>
          </p:txBody>
        </p:sp>
      </p:grpSp>
      <p:grpSp>
        <p:nvGrpSpPr>
          <p:cNvPr id="139" name="Group 139"/>
          <p:cNvGrpSpPr/>
          <p:nvPr/>
        </p:nvGrpSpPr>
        <p:grpSpPr>
          <a:xfrm>
            <a:off x="8484058" y="2080066"/>
            <a:ext cx="3147215" cy="639772"/>
            <a:chOff x="0" y="-1"/>
            <a:chExt cx="3147214" cy="639771"/>
          </a:xfrm>
        </p:grpSpPr>
        <p:sp>
          <p:nvSpPr>
            <p:cNvPr id="137" name="Shape 137"/>
            <p:cNvSpPr/>
            <p:nvPr/>
          </p:nvSpPr>
          <p:spPr>
            <a:xfrm>
              <a:off x="-1" y="-2"/>
              <a:ext cx="3147216" cy="639773"/>
            </a:xfrm>
            <a:prstGeom prst="roundRect">
              <a:avLst>
                <a:gd name="adj" fmla="val 29777"/>
              </a:avLst>
            </a:prstGeom>
            <a:gradFill flip="none" rotWithShape="1">
              <a:gsLst>
                <a:gs pos="0">
                  <a:srgbClr val="F5D328"/>
                </a:gs>
                <a:gs pos="100000">
                  <a:srgbClr val="C3971A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38" name="Shape 138"/>
            <p:cNvSpPr/>
            <p:nvPr/>
          </p:nvSpPr>
          <p:spPr>
            <a:xfrm>
              <a:off x="250669" y="116683"/>
              <a:ext cx="2645867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ISO C++ Threads API</a:t>
              </a:r>
            </a:p>
          </p:txBody>
        </p:sp>
      </p:grpSp>
      <p:sp>
        <p:nvSpPr>
          <p:cNvPr id="140" name="Shape 140"/>
          <p:cNvSpPr/>
          <p:nvPr/>
        </p:nvSpPr>
        <p:spPr>
          <a:xfrm>
            <a:off x="9841062" y="5896990"/>
            <a:ext cx="164326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1" sz="1600">
                <a:solidFill>
                  <a:srgbClr val="323333"/>
                </a:solidFill>
              </a:defRPr>
            </a:pPr>
            <a:r>
              <a:t>µOS++</a:t>
            </a:r>
            <a:r>
              <a:rPr b="0"/>
              <a:t> provides</a:t>
            </a:r>
          </a:p>
          <a:p>
            <a:pPr algn="l" defTabSz="457200">
              <a:defRPr sz="1600">
                <a:solidFill>
                  <a:srgbClr val="323333"/>
                </a:solidFill>
              </a:defRPr>
            </a:pPr>
            <a:r>
              <a:t>a C++ reference</a:t>
            </a:r>
          </a:p>
          <a:p>
            <a:pPr algn="l" defTabSz="457200">
              <a:defRPr sz="1600">
                <a:solidFill>
                  <a:srgbClr val="323333"/>
                </a:solidFill>
              </a:defRPr>
            </a:pPr>
            <a:r>
              <a:t>implementation</a:t>
            </a:r>
          </a:p>
        </p:txBody>
      </p:sp>
      <p:sp>
        <p:nvSpPr>
          <p:cNvPr id="141" name="Shape 141"/>
          <p:cNvSpPr/>
          <p:nvPr/>
        </p:nvSpPr>
        <p:spPr>
          <a:xfrm>
            <a:off x="9841062" y="8761948"/>
            <a:ext cx="164326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1" sz="1600">
                <a:solidFill>
                  <a:srgbClr val="323333"/>
                </a:solidFill>
              </a:defRPr>
            </a:pPr>
            <a:r>
              <a:t>µOS++</a:t>
            </a:r>
            <a:r>
              <a:rPr b="0"/>
              <a:t> provides</a:t>
            </a:r>
          </a:p>
          <a:p>
            <a:pPr algn="l" defTabSz="457200">
              <a:defRPr sz="1600">
                <a:solidFill>
                  <a:srgbClr val="323333"/>
                </a:solidFill>
              </a:defRPr>
            </a:pPr>
            <a:r>
              <a:t>a C++ reference</a:t>
            </a:r>
          </a:p>
          <a:p>
            <a:pPr algn="l" defTabSz="457200">
              <a:defRPr sz="1600">
                <a:solidFill>
                  <a:srgbClr val="323333"/>
                </a:solidFill>
              </a:defRPr>
            </a:pPr>
            <a:r>
              <a:t>implementation</a:t>
            </a:r>
          </a:p>
        </p:txBody>
      </p:sp>
      <p:sp>
        <p:nvSpPr>
          <p:cNvPr id="142" name="Shape 142"/>
          <p:cNvSpPr/>
          <p:nvPr/>
        </p:nvSpPr>
        <p:spPr>
          <a:xfrm>
            <a:off x="7775126" y="1224539"/>
            <a:ext cx="4" cy="2945684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Shape 143"/>
          <p:cNvSpPr/>
          <p:nvPr/>
        </p:nvSpPr>
        <p:spPr>
          <a:xfrm>
            <a:off x="10057662" y="1227847"/>
            <a:ext cx="4" cy="852223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4" name="Shape 144"/>
          <p:cNvSpPr/>
          <p:nvPr/>
        </p:nvSpPr>
        <p:spPr>
          <a:xfrm>
            <a:off x="5622006" y="1227847"/>
            <a:ext cx="4" cy="852223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5" name="Shape 145"/>
          <p:cNvSpPr/>
          <p:nvPr/>
        </p:nvSpPr>
        <p:spPr>
          <a:xfrm>
            <a:off x="1373533" y="2080066"/>
            <a:ext cx="2645869" cy="639769"/>
          </a:xfrm>
          <a:prstGeom prst="roundRect">
            <a:avLst>
              <a:gd name="adj" fmla="val 29777"/>
            </a:avLst>
          </a:prstGeom>
          <a:gradFill>
            <a:gsLst>
              <a:gs pos="0">
                <a:srgbClr val="F5D328"/>
              </a:gs>
              <a:gs pos="100000">
                <a:srgbClr val="C3971A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1472895" y="2196750"/>
            <a:ext cx="2465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CMSIS RTOS C API</a:t>
            </a:r>
          </a:p>
        </p:txBody>
      </p:sp>
      <p:sp>
        <p:nvSpPr>
          <p:cNvPr id="147" name="Shape 147"/>
          <p:cNvSpPr/>
          <p:nvPr/>
        </p:nvSpPr>
        <p:spPr>
          <a:xfrm>
            <a:off x="2696466" y="1227848"/>
            <a:ext cx="4" cy="852223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Shape 148"/>
          <p:cNvSpPr/>
          <p:nvPr/>
        </p:nvSpPr>
        <p:spPr>
          <a:xfrm>
            <a:off x="1373533" y="272384"/>
            <a:ext cx="10257737" cy="952161"/>
          </a:xfrm>
          <a:prstGeom prst="roundRect">
            <a:avLst>
              <a:gd name="adj" fmla="val 20007"/>
            </a:avLst>
          </a:prstGeom>
          <a:gradFill>
            <a:gsLst>
              <a:gs pos="0">
                <a:srgbClr val="F38F18"/>
              </a:gs>
              <a:gs pos="100000">
                <a:srgbClr val="BD590C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3119918" y="281842"/>
            <a:ext cx="188312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C Applications</a:t>
            </a:r>
          </a:p>
        </p:txBody>
      </p:sp>
      <p:sp>
        <p:nvSpPr>
          <p:cNvPr id="150" name="Shape 150"/>
          <p:cNvSpPr/>
          <p:nvPr/>
        </p:nvSpPr>
        <p:spPr>
          <a:xfrm>
            <a:off x="6738835" y="748462"/>
            <a:ext cx="207259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os::rtos::Thread</a:t>
            </a:r>
          </a:p>
        </p:txBody>
      </p:sp>
      <p:sp>
        <p:nvSpPr>
          <p:cNvPr id="151" name="Shape 151"/>
          <p:cNvSpPr/>
          <p:nvPr/>
        </p:nvSpPr>
        <p:spPr>
          <a:xfrm>
            <a:off x="9021367" y="748462"/>
            <a:ext cx="207259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os::estd::thread</a:t>
            </a:r>
          </a:p>
        </p:txBody>
      </p:sp>
      <p:sp>
        <p:nvSpPr>
          <p:cNvPr id="152" name="Shape 152"/>
          <p:cNvSpPr/>
          <p:nvPr/>
        </p:nvSpPr>
        <p:spPr>
          <a:xfrm>
            <a:off x="1855486" y="748464"/>
            <a:ext cx="168196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osThread...</a:t>
            </a:r>
          </a:p>
        </p:txBody>
      </p:sp>
      <p:sp>
        <p:nvSpPr>
          <p:cNvPr id="153" name="Shape 153"/>
          <p:cNvSpPr/>
          <p:nvPr/>
        </p:nvSpPr>
        <p:spPr>
          <a:xfrm>
            <a:off x="4750804" y="748464"/>
            <a:ext cx="174240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os_thread_...</a:t>
            </a:r>
          </a:p>
        </p:txBody>
      </p:sp>
      <p:sp>
        <p:nvSpPr>
          <p:cNvPr id="154" name="Shape 154"/>
          <p:cNvSpPr/>
          <p:nvPr/>
        </p:nvSpPr>
        <p:spPr>
          <a:xfrm>
            <a:off x="2696466" y="2719832"/>
            <a:ext cx="4" cy="409919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Shape 155"/>
          <p:cNvSpPr/>
          <p:nvPr/>
        </p:nvSpPr>
        <p:spPr>
          <a:xfrm>
            <a:off x="5622006" y="2719832"/>
            <a:ext cx="4" cy="409919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Shape 156"/>
          <p:cNvSpPr/>
          <p:nvPr/>
        </p:nvSpPr>
        <p:spPr>
          <a:xfrm>
            <a:off x="10057662" y="2714986"/>
            <a:ext cx="4" cy="409919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Shape 157"/>
          <p:cNvSpPr/>
          <p:nvPr/>
        </p:nvSpPr>
        <p:spPr>
          <a:xfrm>
            <a:off x="4219866" y="3764667"/>
            <a:ext cx="4" cy="409919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Shape 158"/>
          <p:cNvSpPr/>
          <p:nvPr/>
        </p:nvSpPr>
        <p:spPr>
          <a:xfrm>
            <a:off x="10057662" y="3764667"/>
            <a:ext cx="4" cy="409919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Shape 159"/>
          <p:cNvSpPr/>
          <p:nvPr/>
        </p:nvSpPr>
        <p:spPr>
          <a:xfrm>
            <a:off x="7775126" y="6943018"/>
            <a:ext cx="4" cy="409920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Shape 160"/>
          <p:cNvSpPr/>
          <p:nvPr/>
        </p:nvSpPr>
        <p:spPr>
          <a:xfrm>
            <a:off x="7775126" y="4814346"/>
            <a:ext cx="4" cy="852223"/>
          </a:xfrm>
          <a:prstGeom prst="line">
            <a:avLst/>
          </a:prstGeom>
          <a:ln w="762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1" name="Shape 161"/>
          <p:cNvSpPr/>
          <p:nvPr/>
        </p:nvSpPr>
        <p:spPr>
          <a:xfrm>
            <a:off x="6493204" y="7992701"/>
            <a:ext cx="4" cy="852221"/>
          </a:xfrm>
          <a:prstGeom prst="line">
            <a:avLst/>
          </a:prstGeom>
          <a:ln w="1143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Shape 162"/>
          <p:cNvSpPr/>
          <p:nvPr/>
        </p:nvSpPr>
        <p:spPr>
          <a:xfrm>
            <a:off x="1855486" y="5641275"/>
            <a:ext cx="92730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600">
                <a:solidFill>
                  <a:srgbClr val="323333"/>
                </a:solidFill>
              </a:defRPr>
            </a:lvl1pPr>
          </a:lstStyle>
          <a:p>
            <a:pPr/>
            <a:r>
              <a:t>Portable</a:t>
            </a:r>
          </a:p>
        </p:txBody>
      </p:sp>
      <p:sp>
        <p:nvSpPr>
          <p:cNvPr id="163" name="Shape 163"/>
          <p:cNvSpPr/>
          <p:nvPr/>
        </p:nvSpPr>
        <p:spPr>
          <a:xfrm flipH="1">
            <a:off x="5122517" y="4809983"/>
            <a:ext cx="4" cy="2555283"/>
          </a:xfrm>
          <a:prstGeom prst="line">
            <a:avLst/>
          </a:prstGeom>
          <a:ln w="114300">
            <a:solidFill>
              <a:srgbClr val="A6AAA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Shape 164"/>
          <p:cNvSpPr/>
          <p:nvPr/>
        </p:nvSpPr>
        <p:spPr>
          <a:xfrm flipH="1">
            <a:off x="8582328" y="4819880"/>
            <a:ext cx="3" cy="4034939"/>
          </a:xfrm>
          <a:prstGeom prst="line">
            <a:avLst/>
          </a:prstGeom>
          <a:ln w="76200">
            <a:solidFill>
              <a:srgbClr val="A6AA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67" name="Group 167"/>
          <p:cNvGrpSpPr/>
          <p:nvPr/>
        </p:nvGrpSpPr>
        <p:grpSpPr>
          <a:xfrm>
            <a:off x="5882825" y="5674740"/>
            <a:ext cx="3784610" cy="1270008"/>
            <a:chOff x="0" y="0"/>
            <a:chExt cx="3784608" cy="1270006"/>
          </a:xfrm>
        </p:grpSpPr>
        <p:sp>
          <p:nvSpPr>
            <p:cNvPr id="165" name="Shape 165"/>
            <p:cNvSpPr/>
            <p:nvPr/>
          </p:nvSpPr>
          <p:spPr>
            <a:xfrm>
              <a:off x="-1" y="0"/>
              <a:ext cx="3784609" cy="1270007"/>
            </a:xfrm>
            <a:prstGeom prst="roundRect">
              <a:avLst>
                <a:gd name="adj" fmla="val 15000"/>
              </a:avLst>
            </a:prstGeom>
            <a:gradFill flip="none" rotWithShape="1">
              <a:gsLst>
                <a:gs pos="0">
                  <a:srgbClr val="51A8F9"/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6" name="Shape 166"/>
            <p:cNvSpPr/>
            <p:nvPr/>
          </p:nvSpPr>
          <p:spPr>
            <a:xfrm>
              <a:off x="289695" y="279400"/>
              <a:ext cx="3205213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2000">
                  <a:solidFill>
                    <a:srgbClr val="FFFFFF"/>
                  </a:solidFill>
                </a:defRPr>
              </a:pPr>
              <a:r>
                <a:t>Synchronisation objects </a:t>
              </a:r>
            </a:p>
            <a:p>
              <a:pPr>
                <a:defRPr b="1" sz="2000">
                  <a:solidFill>
                    <a:srgbClr val="FFFFFF"/>
                  </a:solidFill>
                </a:defRPr>
              </a:pPr>
              <a:r>
                <a:t>(mutex, semaphore, etc)</a:t>
              </a:r>
            </a:p>
          </p:txBody>
        </p:sp>
      </p:grpSp>
      <p:sp>
        <p:nvSpPr>
          <p:cNvPr id="168" name="Shape 168"/>
          <p:cNvSpPr/>
          <p:nvPr/>
        </p:nvSpPr>
        <p:spPr>
          <a:xfrm>
            <a:off x="3337369" y="7352934"/>
            <a:ext cx="6330065" cy="639769"/>
          </a:xfrm>
          <a:prstGeom prst="roundRect">
            <a:avLst>
              <a:gd name="adj" fmla="val 29777"/>
            </a:avLst>
          </a:prstGeom>
          <a:gradFill>
            <a:gsLst>
              <a:gs pos="0">
                <a:srgbClr val="F5D328"/>
              </a:gs>
              <a:gs pos="100000">
                <a:srgbClr val="C3971A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5003041" y="7469616"/>
            <a:ext cx="299871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CMSIS++ Scheduler API</a:t>
            </a:r>
          </a:p>
        </p:txBody>
      </p:sp>
      <p:sp>
        <p:nvSpPr>
          <p:cNvPr id="170" name="Shape 170"/>
          <p:cNvSpPr/>
          <p:nvPr/>
        </p:nvSpPr>
        <p:spPr>
          <a:xfrm>
            <a:off x="7775127" y="281842"/>
            <a:ext cx="217978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C++ Applications</a:t>
            </a:r>
          </a:p>
        </p:txBody>
      </p:sp>
      <p:sp>
        <p:nvSpPr>
          <p:cNvPr id="171" name="Shape 171"/>
          <p:cNvSpPr/>
          <p:nvPr/>
        </p:nvSpPr>
        <p:spPr>
          <a:xfrm>
            <a:off x="1373533" y="5641275"/>
            <a:ext cx="291340" cy="317503"/>
          </a:xfrm>
          <a:prstGeom prst="rect">
            <a:avLst/>
          </a:prstGeom>
          <a:solidFill>
            <a:srgbClr val="428BD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1373533" y="6087622"/>
            <a:ext cx="291340" cy="317503"/>
          </a:xfrm>
          <a:prstGeom prst="rect">
            <a:avLst/>
          </a:prstGeom>
          <a:solidFill>
            <a:schemeClr val="accent2">
              <a:satOff val="-55555"/>
              <a:lumOff val="18333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1373533" y="6519847"/>
            <a:ext cx="291340" cy="317503"/>
          </a:xfrm>
          <a:prstGeom prst="rect">
            <a:avLst/>
          </a:prstGeom>
          <a:solidFill>
            <a:schemeClr val="accent3">
              <a:lumOff val="12500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1855486" y="6087624"/>
            <a:ext cx="137854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600">
                <a:solidFill>
                  <a:srgbClr val="323333"/>
                </a:solidFill>
              </a:defRPr>
            </a:lvl1pPr>
          </a:lstStyle>
          <a:p>
            <a:pPr/>
            <a:r>
              <a:t>Non-portable</a:t>
            </a:r>
          </a:p>
        </p:txBody>
      </p:sp>
      <p:sp>
        <p:nvSpPr>
          <p:cNvPr id="175" name="Shape 175"/>
          <p:cNvSpPr/>
          <p:nvPr/>
        </p:nvSpPr>
        <p:spPr>
          <a:xfrm>
            <a:off x="1855486" y="6519847"/>
            <a:ext cx="56604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1600">
                <a:solidFill>
                  <a:srgbClr val="323333"/>
                </a:solidFill>
              </a:defRPr>
            </a:lvl1pPr>
          </a:lstStyle>
          <a:p>
            <a:pPr/>
            <a:r>
              <a:t>APIs</a:t>
            </a:r>
          </a:p>
        </p:txBody>
      </p:sp>
      <p:sp>
        <p:nvSpPr>
          <p:cNvPr id="176" name="Shape 176"/>
          <p:cNvSpPr/>
          <p:nvPr/>
        </p:nvSpPr>
        <p:spPr>
          <a:xfrm>
            <a:off x="2805688" y="1749820"/>
            <a:ext cx="2155599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/>
            </a:lvl1pPr>
          </a:lstStyle>
          <a:p>
            <a:pPr/>
            <a:r>
              <a:t>(Old API)</a:t>
            </a:r>
          </a:p>
        </p:txBody>
      </p:sp>
      <p:sp>
        <p:nvSpPr>
          <p:cNvPr id="177" name="Shape 177"/>
          <p:cNvSpPr/>
          <p:nvPr/>
        </p:nvSpPr>
        <p:spPr>
          <a:xfrm>
            <a:off x="5731228" y="1737165"/>
            <a:ext cx="258784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/>
            </a:lvl1pPr>
          </a:lstStyle>
          <a:p>
            <a:pPr/>
            <a:r>
              <a:t>(New API)</a:t>
            </a:r>
          </a:p>
        </p:txBody>
      </p:sp>
      <p:sp>
        <p:nvSpPr>
          <p:cNvPr id="178" name="Shape 178"/>
          <p:cNvSpPr/>
          <p:nvPr/>
        </p:nvSpPr>
        <p:spPr>
          <a:xfrm>
            <a:off x="5208479" y="3827318"/>
            <a:ext cx="258784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/>
            </a:lvl1pPr>
          </a:lstStyle>
          <a:p>
            <a:pPr/>
            <a:r>
              <a:t>(Native API)</a:t>
            </a:r>
          </a:p>
        </p:txBody>
      </p:sp>
      <p:sp>
        <p:nvSpPr>
          <p:cNvPr id="179" name="Shape 179"/>
          <p:cNvSpPr/>
          <p:nvPr/>
        </p:nvSpPr>
        <p:spPr>
          <a:xfrm>
            <a:off x="10166884" y="1749820"/>
            <a:ext cx="258784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1600"/>
            </a:lvl1pPr>
          </a:lstStyle>
          <a:p>
            <a:pPr/>
            <a:r>
              <a:t>(std C++ API)</a:t>
            </a:r>
          </a:p>
        </p:txBody>
      </p:sp>
      <p:sp>
        <p:nvSpPr>
          <p:cNvPr id="180" name="Shape 180"/>
          <p:cNvSpPr/>
          <p:nvPr/>
        </p:nvSpPr>
        <p:spPr>
          <a:xfrm>
            <a:off x="5208479" y="6998021"/>
            <a:ext cx="258784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/>
            </a:lvl1pPr>
          </a:lstStyle>
          <a:p>
            <a:pPr/>
            <a:r>
              <a:t>(Internal API)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