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5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">
            <a:off x="927002" y="5202356"/>
            <a:ext cx="11150797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002" y="1615857"/>
            <a:ext cx="11150797" cy="762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" name="Group 123"/>
          <p:cNvGrpSpPr/>
          <p:nvPr/>
        </p:nvGrpSpPr>
        <p:grpSpPr>
          <a:xfrm>
            <a:off x="3337369" y="8854816"/>
            <a:ext cx="6330064" cy="639768"/>
            <a:chOff x="0" y="0"/>
            <a:chExt cx="6330063" cy="639767"/>
          </a:xfrm>
        </p:grpSpPr>
        <p:sp>
          <p:nvSpPr>
            <p:cNvPr id="121" name="Shape 121"/>
            <p:cNvSpPr/>
            <p:nvPr/>
          </p:nvSpPr>
          <p:spPr>
            <a:xfrm>
              <a:off x="0" y="-1"/>
              <a:ext cx="6330064" cy="639768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70BF41"/>
                </a:gs>
                <a:gs pos="100000">
                  <a:srgbClr val="0B5D18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451546" y="116681"/>
              <a:ext cx="34269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3rd Party RTOS / Scheduler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1373533" y="4170219"/>
            <a:ext cx="10257737" cy="639768"/>
            <a:chOff x="0" y="0"/>
            <a:chExt cx="10257735" cy="639767"/>
          </a:xfrm>
        </p:grpSpPr>
        <p:sp>
          <p:nvSpPr>
            <p:cNvPr id="124" name="Shape 124"/>
            <p:cNvSpPr/>
            <p:nvPr/>
          </p:nvSpPr>
          <p:spPr>
            <a:xfrm>
              <a:off x="0" y="-1"/>
              <a:ext cx="10257737" cy="639768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590615" y="111839"/>
              <a:ext cx="3022402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CMSIS++ RTOS C++ API</a:t>
              </a:r>
            </a:p>
          </p:txBody>
        </p:sp>
      </p:grpSp>
      <p:pic>
        <p:nvPicPr>
          <p:cNvPr id="1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">
            <a:off x="927002" y="8388195"/>
            <a:ext cx="11150797" cy="762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373532" y="3124904"/>
            <a:ext cx="5692674" cy="639767"/>
            <a:chOff x="0" y="0"/>
            <a:chExt cx="5692672" cy="639766"/>
          </a:xfrm>
        </p:grpSpPr>
        <p:sp>
          <p:nvSpPr>
            <p:cNvPr id="128" name="Shape 128"/>
            <p:cNvSpPr/>
            <p:nvPr/>
          </p:nvSpPr>
          <p:spPr>
            <a:xfrm>
              <a:off x="-1" y="-1"/>
              <a:ext cx="5692674" cy="639768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107228" y="116680"/>
              <a:ext cx="139409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 Wrapper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4177812" y="2080067"/>
            <a:ext cx="2888393" cy="639769"/>
            <a:chOff x="0" y="0"/>
            <a:chExt cx="2888392" cy="639768"/>
          </a:xfrm>
        </p:grpSpPr>
        <p:sp>
          <p:nvSpPr>
            <p:cNvPr id="131" name="Shape 131"/>
            <p:cNvSpPr/>
            <p:nvPr/>
          </p:nvSpPr>
          <p:spPr>
            <a:xfrm>
              <a:off x="0" y="-1"/>
              <a:ext cx="2888392" cy="639770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116682"/>
              <a:ext cx="288839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CMSIS++ RTOS C API</a:t>
              </a: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8484058" y="3124904"/>
            <a:ext cx="3147212" cy="639767"/>
            <a:chOff x="0" y="0"/>
            <a:chExt cx="3147210" cy="639766"/>
          </a:xfrm>
        </p:grpSpPr>
        <p:sp>
          <p:nvSpPr>
            <p:cNvPr id="134" name="Shape 134"/>
            <p:cNvSpPr/>
            <p:nvPr/>
          </p:nvSpPr>
          <p:spPr>
            <a:xfrm>
              <a:off x="0" y="-1"/>
              <a:ext cx="3147212" cy="639768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22014" y="116680"/>
              <a:ext cx="216118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ISO C++ Threads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8484058" y="2080067"/>
            <a:ext cx="3147212" cy="639769"/>
            <a:chOff x="0" y="0"/>
            <a:chExt cx="3147210" cy="639768"/>
          </a:xfrm>
        </p:grpSpPr>
        <p:sp>
          <p:nvSpPr>
            <p:cNvPr id="137" name="Shape 137"/>
            <p:cNvSpPr/>
            <p:nvPr/>
          </p:nvSpPr>
          <p:spPr>
            <a:xfrm>
              <a:off x="0" y="-1"/>
              <a:ext cx="3147212" cy="639770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50669" y="116683"/>
              <a:ext cx="26458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ISO C++ Threads API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9841062" y="5896990"/>
            <a:ext cx="191025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600">
                <a:solidFill>
                  <a:srgbClr val="323333"/>
                </a:solidFill>
              </a:defRPr>
            </a:pPr>
            <a:r>
              <a:t>µOS++ 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as a C++ reference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implementation</a:t>
            </a:r>
          </a:p>
        </p:txBody>
      </p:sp>
      <p:sp>
        <p:nvSpPr>
          <p:cNvPr id="141" name="Shape 141"/>
          <p:cNvSpPr/>
          <p:nvPr/>
        </p:nvSpPr>
        <p:spPr>
          <a:xfrm>
            <a:off x="9841062" y="8761948"/>
            <a:ext cx="191025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600">
                <a:solidFill>
                  <a:srgbClr val="323333"/>
                </a:solidFill>
              </a:defRPr>
            </a:pPr>
            <a:r>
              <a:t>µOS++ 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as a C++ reference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implementation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7775126" y="1224539"/>
            <a:ext cx="3" cy="2945683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10057662" y="1227848"/>
            <a:ext cx="3" cy="85222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>
            <a:off x="5622006" y="1227848"/>
            <a:ext cx="3" cy="85222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1373533" y="2080066"/>
            <a:ext cx="2645869" cy="639768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472895" y="2196750"/>
            <a:ext cx="2465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CMSIS RTOS C API</a:t>
            </a:r>
          </a:p>
        </p:txBody>
      </p:sp>
      <p:sp>
        <p:nvSpPr>
          <p:cNvPr id="147" name="Shape 147"/>
          <p:cNvSpPr/>
          <p:nvPr/>
        </p:nvSpPr>
        <p:spPr>
          <a:xfrm>
            <a:off x="2696466" y="1227848"/>
            <a:ext cx="3" cy="852222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1373533" y="272385"/>
            <a:ext cx="10257737" cy="952159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3119918" y="281842"/>
            <a:ext cx="18831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 Applications</a:t>
            </a:r>
          </a:p>
        </p:txBody>
      </p:sp>
      <p:sp>
        <p:nvSpPr>
          <p:cNvPr id="150" name="Shape 150"/>
          <p:cNvSpPr/>
          <p:nvPr/>
        </p:nvSpPr>
        <p:spPr>
          <a:xfrm>
            <a:off x="6738835" y="748462"/>
            <a:ext cx="207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os::rtos::Thread</a:t>
            </a:r>
          </a:p>
        </p:txBody>
      </p:sp>
      <p:sp>
        <p:nvSpPr>
          <p:cNvPr id="151" name="Shape 151"/>
          <p:cNvSpPr/>
          <p:nvPr/>
        </p:nvSpPr>
        <p:spPr>
          <a:xfrm>
            <a:off x="9021367" y="748462"/>
            <a:ext cx="207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os::estd::thread</a:t>
            </a:r>
          </a:p>
        </p:txBody>
      </p:sp>
      <p:sp>
        <p:nvSpPr>
          <p:cNvPr id="152" name="Shape 152"/>
          <p:cNvSpPr/>
          <p:nvPr/>
        </p:nvSpPr>
        <p:spPr>
          <a:xfrm>
            <a:off x="1855487" y="748464"/>
            <a:ext cx="16819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osThread...</a:t>
            </a:r>
          </a:p>
        </p:txBody>
      </p:sp>
      <p:sp>
        <p:nvSpPr>
          <p:cNvPr id="153" name="Shape 153"/>
          <p:cNvSpPr/>
          <p:nvPr/>
        </p:nvSpPr>
        <p:spPr>
          <a:xfrm>
            <a:off x="4750805" y="748464"/>
            <a:ext cx="17424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os_thread_...</a:t>
            </a:r>
          </a:p>
        </p:txBody>
      </p:sp>
      <p:sp>
        <p:nvSpPr>
          <p:cNvPr id="154" name="Shape 154"/>
          <p:cNvSpPr/>
          <p:nvPr/>
        </p:nvSpPr>
        <p:spPr>
          <a:xfrm>
            <a:off x="2696466" y="2719832"/>
            <a:ext cx="3" cy="409918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>
            <a:off x="5622006" y="2719832"/>
            <a:ext cx="3" cy="409918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10057662" y="2714987"/>
            <a:ext cx="3" cy="409918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4219866" y="3764667"/>
            <a:ext cx="3" cy="409918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10057662" y="3764667"/>
            <a:ext cx="3" cy="409918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7775126" y="6943018"/>
            <a:ext cx="3" cy="409919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7775126" y="4814346"/>
            <a:ext cx="3" cy="852222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6493204" y="7992701"/>
            <a:ext cx="3" cy="852220"/>
          </a:xfrm>
          <a:prstGeom prst="line">
            <a:avLst/>
          </a:prstGeom>
          <a:ln w="1143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>
            <a:off x="1855487" y="5641275"/>
            <a:ext cx="92729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</a:defRPr>
            </a:lvl1pPr>
          </a:lstStyle>
          <a:p>
            <a:pPr/>
            <a:r>
              <a:t>Portable</a:t>
            </a:r>
          </a:p>
        </p:txBody>
      </p:sp>
      <p:sp>
        <p:nvSpPr>
          <p:cNvPr id="163" name="Shape 163"/>
          <p:cNvSpPr/>
          <p:nvPr/>
        </p:nvSpPr>
        <p:spPr>
          <a:xfrm flipH="1">
            <a:off x="5122517" y="4809983"/>
            <a:ext cx="3" cy="2555282"/>
          </a:xfrm>
          <a:prstGeom prst="line">
            <a:avLst/>
          </a:prstGeom>
          <a:ln w="1143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 flipH="1">
            <a:off x="8582328" y="4819881"/>
            <a:ext cx="2" cy="4034937"/>
          </a:xfrm>
          <a:prstGeom prst="line">
            <a:avLst/>
          </a:prstGeom>
          <a:ln w="76200">
            <a:solidFill>
              <a:srgbClr val="A6AA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7" name="Group 167"/>
          <p:cNvGrpSpPr/>
          <p:nvPr/>
        </p:nvGrpSpPr>
        <p:grpSpPr>
          <a:xfrm>
            <a:off x="5882826" y="5674740"/>
            <a:ext cx="3784607" cy="1270006"/>
            <a:chOff x="0" y="0"/>
            <a:chExt cx="3784606" cy="1270004"/>
          </a:xfrm>
        </p:grpSpPr>
        <p:sp>
          <p:nvSpPr>
            <p:cNvPr id="165" name="Shape 165"/>
            <p:cNvSpPr/>
            <p:nvPr/>
          </p:nvSpPr>
          <p:spPr>
            <a:xfrm>
              <a:off x="-1" y="0"/>
              <a:ext cx="3784608" cy="1270005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89695" y="279400"/>
              <a:ext cx="32052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</a:defRPr>
              </a:pPr>
              <a:r>
                <a:t>Synchronisation objects </a:t>
              </a:r>
            </a:p>
            <a:p>
              <a:pPr>
                <a:defRPr b="1" sz="2000">
                  <a:solidFill>
                    <a:srgbClr val="FFFFFF"/>
                  </a:solidFill>
                </a:defRPr>
              </a:pPr>
              <a:r>
                <a:t>(mutex, semaphore, etc)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3337369" y="7352934"/>
            <a:ext cx="6330064" cy="639768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5003041" y="7469616"/>
            <a:ext cx="29987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CMSIS++ Scheduler API</a:t>
            </a:r>
          </a:p>
        </p:txBody>
      </p:sp>
      <p:sp>
        <p:nvSpPr>
          <p:cNvPr id="170" name="Shape 170"/>
          <p:cNvSpPr/>
          <p:nvPr/>
        </p:nvSpPr>
        <p:spPr>
          <a:xfrm>
            <a:off x="7775128" y="281842"/>
            <a:ext cx="2179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C++ Applications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1373533" y="5641275"/>
            <a:ext cx="291339" cy="317502"/>
          </a:xfrm>
          <a:prstGeom prst="rect">
            <a:avLst/>
          </a:prstGeom>
          <a:solidFill>
            <a:schemeClr val="accent1">
              <a:satOff val="-36923"/>
              <a:lumOff val="15441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1373533" y="6087623"/>
            <a:ext cx="291339" cy="317502"/>
          </a:xfrm>
          <a:prstGeom prst="rect">
            <a:avLst/>
          </a:prstGeom>
          <a:solidFill>
            <a:schemeClr val="accent2">
              <a:satOff val="-55555"/>
              <a:lumOff val="1833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373533" y="6519848"/>
            <a:ext cx="291339" cy="317502"/>
          </a:xfrm>
          <a:prstGeom prst="rect">
            <a:avLst/>
          </a:prstGeom>
          <a:solidFill>
            <a:schemeClr val="accent3">
              <a:lumOff val="12500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855487" y="6087624"/>
            <a:ext cx="137854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</a:defRPr>
            </a:lvl1pPr>
          </a:lstStyle>
          <a:p>
            <a:pPr/>
            <a:r>
              <a:t>Non-portable</a:t>
            </a:r>
          </a:p>
        </p:txBody>
      </p:sp>
      <p:sp>
        <p:nvSpPr>
          <p:cNvPr id="175" name="Shape 175"/>
          <p:cNvSpPr/>
          <p:nvPr/>
        </p:nvSpPr>
        <p:spPr>
          <a:xfrm>
            <a:off x="1855487" y="6519848"/>
            <a:ext cx="56604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</a:defRPr>
            </a:lvl1pPr>
          </a:lstStyle>
          <a:p>
            <a:pPr/>
            <a:r>
              <a:t>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