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Lst>
  <p:sldSz cy="5143500" cx="9144000"/>
  <p:notesSz cx="6858000" cy="9144000"/>
  <p:embeddedFontLst>
    <p:embeddedFont>
      <p:font typeface="Old Standard TT"/>
      <p:regular r:id="rId82"/>
      <p:bold r:id="rId83"/>
      <p:italic r:id="rId8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84" Type="http://schemas.openxmlformats.org/officeDocument/2006/relationships/font" Target="fonts/OldStandardTT-italic.fntdata"/><Relationship Id="rId83" Type="http://schemas.openxmlformats.org/officeDocument/2006/relationships/font" Target="fonts/OldStandardTT-bold.fntdata"/><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80" Type="http://schemas.openxmlformats.org/officeDocument/2006/relationships/slide" Target="slides/slide75.xml"/><Relationship Id="rId82" Type="http://schemas.openxmlformats.org/officeDocument/2006/relationships/font" Target="fonts/OldStandardTT-regular.fntdata"/><Relationship Id="rId81" Type="http://schemas.openxmlformats.org/officeDocument/2006/relationships/slide" Target="slides/slide7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slide" Target="slides/slide70.xml"/><Relationship Id="rId30" Type="http://schemas.openxmlformats.org/officeDocument/2006/relationships/slide" Target="slides/slide25.xml"/><Relationship Id="rId74" Type="http://schemas.openxmlformats.org/officeDocument/2006/relationships/slide" Target="slides/slide69.xml"/><Relationship Id="rId33" Type="http://schemas.openxmlformats.org/officeDocument/2006/relationships/slide" Target="slides/slide28.xml"/><Relationship Id="rId77" Type="http://schemas.openxmlformats.org/officeDocument/2006/relationships/slide" Target="slides/slide72.xml"/><Relationship Id="rId32" Type="http://schemas.openxmlformats.org/officeDocument/2006/relationships/slide" Target="slides/slide27.xml"/><Relationship Id="rId76" Type="http://schemas.openxmlformats.org/officeDocument/2006/relationships/slide" Target="slides/slide71.xml"/><Relationship Id="rId35" Type="http://schemas.openxmlformats.org/officeDocument/2006/relationships/slide" Target="slides/slide30.xml"/><Relationship Id="rId79" Type="http://schemas.openxmlformats.org/officeDocument/2006/relationships/slide" Target="slides/slide74.xml"/><Relationship Id="rId34" Type="http://schemas.openxmlformats.org/officeDocument/2006/relationships/slide" Target="slides/slide29.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beceaa0a41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beceaa0a41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beceaa0a41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beceaa0a41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beceaa0a41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beceaa0a41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beceaa0a41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beceaa0a41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beceaa0a41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beceaa0a41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beceaa0a41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beceaa0a41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beceaa0a41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beceaa0a41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beceaa0a41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beceaa0a41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beceaa0a41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beceaa0a41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beceaa0a41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beceaa0a41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6a8e1429cc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6a8e1429cc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beceaa0a41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beceaa0a41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beceaa0a41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beceaa0a41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beceaa0a41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beceaa0a41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beceaa0a41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beceaa0a41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beceaa0a41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beceaa0a41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beceaa0a41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2beceaa0a41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beceaa0a41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2beceaa0a41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beceaa0a41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2beceaa0a41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2beceaa0a41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2beceaa0a41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2beceaa0a41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2beceaa0a41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beceaa0a41_0_5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beceaa0a41_0_5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2beceaa0a41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2beceaa0a41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2beceaa0a41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2beceaa0a41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2beceaa0a41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2beceaa0a41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2beceaa0a41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2beceaa0a41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2beceaa0a41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2beceaa0a41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2beceaa0a41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2beceaa0a41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2beceaa0a41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2beceaa0a41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2beceaa0a41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2beceaa0a41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2beceaa0a41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2beceaa0a41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2beceaa0a41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2beceaa0a41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6a8e1429cc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6a8e1429cc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2beceaa0a41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2beceaa0a41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2beceaa0a41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2beceaa0a41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2beceaa0a41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2beceaa0a41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2beceaa0a41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2beceaa0a41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2beceaa0a41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2beceaa0a41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2beceaa0a41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2beceaa0a41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2beceaa0a41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2beceaa0a41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2beceaa0a41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2beceaa0a41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2beceaa0a41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2beceaa0a41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2beceaa0a41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2beceaa0a41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beceaa0a4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beceaa0a4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2beceaa0a41_0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2beceaa0a41_0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2beceaa0a41_0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2beceaa0a41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2beceaa0a41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2beceaa0a41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g2beceaa0a41_0_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6" name="Google Shape;446;g2beceaa0a41_0_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2beceaa0a41_0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4" name="Google Shape;454;g2beceaa0a41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2beceaa0a41_0_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2beceaa0a41_0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g2beceaa0a41_0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9" name="Google Shape;469;g2beceaa0a41_0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2beceaa0a41_0_2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2beceaa0a41_0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g2beceaa0a41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4" name="Google Shape;484;g2beceaa0a41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g2beceaa0a41_0_3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2" name="Google Shape;492;g2beceaa0a41_0_3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beceaa0a41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beceaa0a41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g2beceaa0a41_0_3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1" name="Google Shape;501;g2beceaa0a41_0_3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g2beceaa0a41_0_3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9" name="Google Shape;509;g2beceaa0a41_0_3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g2beceaa0a41_0_3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6" name="Google Shape;516;g2beceaa0a41_0_3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g2beceaa0a41_0_3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4" name="Google Shape;524;g2beceaa0a41_0_3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g2beceaa0a41_0_3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1" name="Google Shape;531;g2beceaa0a41_0_3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g2beceaa0a41_0_3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9" name="Google Shape;539;g2beceaa0a41_0_3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g2beceaa0a41_0_4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7" name="Google Shape;547;g2beceaa0a41_0_4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g2beceaa0a41_0_4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6" name="Google Shape;556;g2beceaa0a41_0_4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g2beceaa0a41_0_4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3" name="Google Shape;563;g2beceaa0a41_0_4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9" name="Shape 569"/>
        <p:cNvGrpSpPr/>
        <p:nvPr/>
      </p:nvGrpSpPr>
      <p:grpSpPr>
        <a:xfrm>
          <a:off x="0" y="0"/>
          <a:ext cx="0" cy="0"/>
          <a:chOff x="0" y="0"/>
          <a:chExt cx="0" cy="0"/>
        </a:xfrm>
      </p:grpSpPr>
      <p:sp>
        <p:nvSpPr>
          <p:cNvPr id="570" name="Google Shape;570;g2beceaa0a41_0_4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1" name="Google Shape;571;g2beceaa0a41_0_4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beceaa0a41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beceaa0a41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g2beceaa0a41_0_4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0" name="Google Shape;580;g2beceaa0a41_0_4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5" name="Shape 585"/>
        <p:cNvGrpSpPr/>
        <p:nvPr/>
      </p:nvGrpSpPr>
      <p:grpSpPr>
        <a:xfrm>
          <a:off x="0" y="0"/>
          <a:ext cx="0" cy="0"/>
          <a:chOff x="0" y="0"/>
          <a:chExt cx="0" cy="0"/>
        </a:xfrm>
      </p:grpSpPr>
      <p:sp>
        <p:nvSpPr>
          <p:cNvPr id="586" name="Google Shape;586;g2beceaa0a41_0_4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7" name="Google Shape;587;g2beceaa0a41_0_4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2" name="Shape 592"/>
        <p:cNvGrpSpPr/>
        <p:nvPr/>
      </p:nvGrpSpPr>
      <p:grpSpPr>
        <a:xfrm>
          <a:off x="0" y="0"/>
          <a:ext cx="0" cy="0"/>
          <a:chOff x="0" y="0"/>
          <a:chExt cx="0" cy="0"/>
        </a:xfrm>
      </p:grpSpPr>
      <p:sp>
        <p:nvSpPr>
          <p:cNvPr id="593" name="Google Shape;593;g2beceaa0a41_0_4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4" name="Google Shape;594;g2beceaa0a41_0_4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1" name="Shape 601"/>
        <p:cNvGrpSpPr/>
        <p:nvPr/>
      </p:nvGrpSpPr>
      <p:grpSpPr>
        <a:xfrm>
          <a:off x="0" y="0"/>
          <a:ext cx="0" cy="0"/>
          <a:chOff x="0" y="0"/>
          <a:chExt cx="0" cy="0"/>
        </a:xfrm>
      </p:grpSpPr>
      <p:sp>
        <p:nvSpPr>
          <p:cNvPr id="602" name="Google Shape;602;g2beceaa0a41_0_4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3" name="Google Shape;603;g2beceaa0a41_0_4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1" name="Shape 611"/>
        <p:cNvGrpSpPr/>
        <p:nvPr/>
      </p:nvGrpSpPr>
      <p:grpSpPr>
        <a:xfrm>
          <a:off x="0" y="0"/>
          <a:ext cx="0" cy="0"/>
          <a:chOff x="0" y="0"/>
          <a:chExt cx="0" cy="0"/>
        </a:xfrm>
      </p:grpSpPr>
      <p:sp>
        <p:nvSpPr>
          <p:cNvPr id="612" name="Google Shape;612;g2beceaa0a41_0_4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3" name="Google Shape;613;g2beceaa0a41_0_4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9" name="Shape 619"/>
        <p:cNvGrpSpPr/>
        <p:nvPr/>
      </p:nvGrpSpPr>
      <p:grpSpPr>
        <a:xfrm>
          <a:off x="0" y="0"/>
          <a:ext cx="0" cy="0"/>
          <a:chOff x="0" y="0"/>
          <a:chExt cx="0" cy="0"/>
        </a:xfrm>
      </p:grpSpPr>
      <p:sp>
        <p:nvSpPr>
          <p:cNvPr id="620" name="Google Shape;620;g2beceaa0a41_0_4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1" name="Google Shape;621;g2beceaa0a41_0_4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7" name="Shape 627"/>
        <p:cNvGrpSpPr/>
        <p:nvPr/>
      </p:nvGrpSpPr>
      <p:grpSpPr>
        <a:xfrm>
          <a:off x="0" y="0"/>
          <a:ext cx="0" cy="0"/>
          <a:chOff x="0" y="0"/>
          <a:chExt cx="0" cy="0"/>
        </a:xfrm>
      </p:grpSpPr>
      <p:sp>
        <p:nvSpPr>
          <p:cNvPr id="628" name="Google Shape;628;g2beceaa0a41_0_5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9" name="Google Shape;629;g2beceaa0a41_0_5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beceaa0a41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beceaa0a41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beceaa0a41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beceaa0a41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0"/>
              </a:spcBef>
              <a:spcAft>
                <a:spcPts val="0"/>
              </a:spcAft>
              <a:buClr>
                <a:schemeClr val="accent1"/>
              </a:buClr>
              <a:buSzPts val="1400"/>
              <a:buChar char="○"/>
              <a:defRPr>
                <a:solidFill>
                  <a:schemeClr val="accent1"/>
                </a:solidFill>
              </a:defRPr>
            </a:lvl2pPr>
            <a:lvl3pPr indent="-317500" lvl="2" marL="1371600">
              <a:spcBef>
                <a:spcPts val="0"/>
              </a:spcBef>
              <a:spcAft>
                <a:spcPts val="0"/>
              </a:spcAft>
              <a:buClr>
                <a:schemeClr val="accent1"/>
              </a:buClr>
              <a:buSzPts val="1400"/>
              <a:buChar char="■"/>
              <a:defRPr>
                <a:solidFill>
                  <a:schemeClr val="accent1"/>
                </a:solidFill>
              </a:defRPr>
            </a:lvl3pPr>
            <a:lvl4pPr indent="-317500" lvl="3" marL="1828800">
              <a:spcBef>
                <a:spcPts val="0"/>
              </a:spcBef>
              <a:spcAft>
                <a:spcPts val="0"/>
              </a:spcAft>
              <a:buClr>
                <a:schemeClr val="accent1"/>
              </a:buClr>
              <a:buSzPts val="1400"/>
              <a:buChar char="●"/>
              <a:defRPr>
                <a:solidFill>
                  <a:schemeClr val="accent1"/>
                </a:solidFill>
              </a:defRPr>
            </a:lvl4pPr>
            <a:lvl5pPr indent="-317500" lvl="4" marL="2286000">
              <a:spcBef>
                <a:spcPts val="0"/>
              </a:spcBef>
              <a:spcAft>
                <a:spcPts val="0"/>
              </a:spcAft>
              <a:buClr>
                <a:schemeClr val="accent1"/>
              </a:buClr>
              <a:buSzPts val="1400"/>
              <a:buChar char="○"/>
              <a:defRPr>
                <a:solidFill>
                  <a:schemeClr val="accent1"/>
                </a:solidFill>
              </a:defRPr>
            </a:lvl5pPr>
            <a:lvl6pPr indent="-317500" lvl="5" marL="2743200">
              <a:spcBef>
                <a:spcPts val="0"/>
              </a:spcBef>
              <a:spcAft>
                <a:spcPts val="0"/>
              </a:spcAft>
              <a:buClr>
                <a:schemeClr val="accent1"/>
              </a:buClr>
              <a:buSzPts val="1400"/>
              <a:buChar char="■"/>
              <a:defRPr>
                <a:solidFill>
                  <a:schemeClr val="accent1"/>
                </a:solidFill>
              </a:defRPr>
            </a:lvl6pPr>
            <a:lvl7pPr indent="-317500" lvl="6" marL="3200400">
              <a:spcBef>
                <a:spcPts val="0"/>
              </a:spcBef>
              <a:spcAft>
                <a:spcPts val="0"/>
              </a:spcAft>
              <a:buClr>
                <a:schemeClr val="accent1"/>
              </a:buClr>
              <a:buSzPts val="1400"/>
              <a:buChar char="●"/>
              <a:defRPr>
                <a:solidFill>
                  <a:schemeClr val="accent1"/>
                </a:solidFill>
              </a:defRPr>
            </a:lvl7pPr>
            <a:lvl8pPr indent="-317500" lvl="7" marL="3657600">
              <a:spcBef>
                <a:spcPts val="0"/>
              </a:spcBef>
              <a:spcAft>
                <a:spcPts val="0"/>
              </a:spcAft>
              <a:buClr>
                <a:schemeClr val="accent1"/>
              </a:buClr>
              <a:buSzPts val="1400"/>
              <a:buChar char="○"/>
              <a:defRPr>
                <a:solidFill>
                  <a:schemeClr val="accent1"/>
                </a:solidFill>
              </a:defRPr>
            </a:lvl8pPr>
            <a:lvl9pPr indent="-317500" lvl="8" marL="4114800">
              <a:spcBef>
                <a:spcPts val="0"/>
              </a:spcBef>
              <a:spcAft>
                <a:spcPts val="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3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4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3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3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3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2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2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2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3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2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3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3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7.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38.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53.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42.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4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37.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47.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40.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63.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44.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3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5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50.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46.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49.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45.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48.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59.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54.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52.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5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56.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68.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image" Target="../media/image6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image" Target="../media/image62.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 Id="rId3" Type="http://schemas.openxmlformats.org/officeDocument/2006/relationships/image" Target="../media/image57.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 Id="rId3" Type="http://schemas.openxmlformats.org/officeDocument/2006/relationships/image" Target="../media/image58.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 Id="rId3" Type="http://schemas.openxmlformats.org/officeDocument/2006/relationships/image" Target="../media/image65.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 Id="rId3" Type="http://schemas.openxmlformats.org/officeDocument/2006/relationships/image" Target="../media/image60.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 Id="rId3" Type="http://schemas.openxmlformats.org/officeDocument/2006/relationships/image" Target="../media/image67.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 Id="rId3" Type="http://schemas.openxmlformats.org/officeDocument/2006/relationships/image" Target="../media/image6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6.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 Id="rId3" Type="http://schemas.openxmlformats.org/officeDocument/2006/relationships/image" Target="../media/image66.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 Id="rId3" Type="http://schemas.openxmlformats.org/officeDocument/2006/relationships/image" Target="../media/image64.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 Id="rId3" Type="http://schemas.openxmlformats.org/officeDocument/2006/relationships/image" Target="../media/image7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 Id="rId3" Type="http://schemas.openxmlformats.org/officeDocument/2006/relationships/image" Target="../media/image73.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 Id="rId3" Type="http://schemas.openxmlformats.org/officeDocument/2006/relationships/image" Target="../media/image74.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 Id="rId3" Type="http://schemas.openxmlformats.org/officeDocument/2006/relationships/image" Target="../media/image72.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 Id="rId3" Type="http://schemas.openxmlformats.org/officeDocument/2006/relationships/image" Target="../media/image7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2700" y="1893300"/>
            <a:ext cx="8118600" cy="1522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DNS and DHCP in a Windows server.</a:t>
            </a:r>
            <a:endParaRPr/>
          </a:p>
        </p:txBody>
      </p:sp>
      <p:sp>
        <p:nvSpPr>
          <p:cNvPr id="60" name="Google Shape;60;p13"/>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Carlos Gerez</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311700" y="445025"/>
            <a:ext cx="8520600" cy="95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Configuration of features.</a:t>
            </a:r>
            <a:endParaRPr/>
          </a:p>
        </p:txBody>
      </p:sp>
      <p:sp>
        <p:nvSpPr>
          <p:cNvPr id="118" name="Google Shape;118;p22"/>
          <p:cNvSpPr txBox="1"/>
          <p:nvPr>
            <p:ph idx="1" type="body"/>
          </p:nvPr>
        </p:nvSpPr>
        <p:spPr>
          <a:xfrm>
            <a:off x="311700" y="1637700"/>
            <a:ext cx="2251800" cy="2931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On Server roles you must select DHCP. Read the description to know what is DHCP.</a:t>
            </a:r>
            <a:endParaRPr/>
          </a:p>
        </p:txBody>
      </p:sp>
      <p:pic>
        <p:nvPicPr>
          <p:cNvPr id="119" name="Google Shape;119;p22"/>
          <p:cNvPicPr preferRelativeResize="0"/>
          <p:nvPr/>
        </p:nvPicPr>
        <p:blipFill>
          <a:blip r:embed="rId3">
            <a:alphaModFix/>
          </a:blip>
          <a:stretch>
            <a:fillRect/>
          </a:stretch>
        </p:blipFill>
        <p:spPr>
          <a:xfrm>
            <a:off x="2868875" y="1197375"/>
            <a:ext cx="5349131" cy="34399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3"/>
          <p:cNvSpPr txBox="1"/>
          <p:nvPr>
            <p:ph type="title"/>
          </p:nvPr>
        </p:nvSpPr>
        <p:spPr>
          <a:xfrm>
            <a:off x="311700" y="445025"/>
            <a:ext cx="8520600" cy="95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Configuration of features.</a:t>
            </a:r>
            <a:endParaRPr/>
          </a:p>
        </p:txBody>
      </p:sp>
      <p:sp>
        <p:nvSpPr>
          <p:cNvPr id="125" name="Google Shape;125;p23"/>
          <p:cNvSpPr txBox="1"/>
          <p:nvPr>
            <p:ph idx="1" type="body"/>
          </p:nvPr>
        </p:nvSpPr>
        <p:spPr>
          <a:xfrm>
            <a:off x="311700" y="1637700"/>
            <a:ext cx="2251800" cy="2931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Select also here DNS Server, and read the description.</a:t>
            </a:r>
            <a:endParaRPr/>
          </a:p>
        </p:txBody>
      </p:sp>
      <p:pic>
        <p:nvPicPr>
          <p:cNvPr id="126" name="Google Shape;126;p23"/>
          <p:cNvPicPr preferRelativeResize="0"/>
          <p:nvPr/>
        </p:nvPicPr>
        <p:blipFill>
          <a:blip r:embed="rId3">
            <a:alphaModFix/>
          </a:blip>
          <a:stretch>
            <a:fillRect/>
          </a:stretch>
        </p:blipFill>
        <p:spPr>
          <a:xfrm>
            <a:off x="2907100" y="1331225"/>
            <a:ext cx="5081012" cy="34399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4"/>
          <p:cNvSpPr txBox="1"/>
          <p:nvPr>
            <p:ph type="title"/>
          </p:nvPr>
        </p:nvSpPr>
        <p:spPr>
          <a:xfrm>
            <a:off x="311700" y="445025"/>
            <a:ext cx="8520600" cy="95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Configuration of features.</a:t>
            </a:r>
            <a:endParaRPr/>
          </a:p>
        </p:txBody>
      </p:sp>
      <p:sp>
        <p:nvSpPr>
          <p:cNvPr id="132" name="Google Shape;132;p24"/>
          <p:cNvSpPr txBox="1"/>
          <p:nvPr>
            <p:ph idx="1" type="body"/>
          </p:nvPr>
        </p:nvSpPr>
        <p:spPr>
          <a:xfrm>
            <a:off x="311700" y="1637700"/>
            <a:ext cx="2251800" cy="2931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In each case after select each role a window will open showing tools </a:t>
            </a:r>
            <a:r>
              <a:rPr lang="en"/>
              <a:t>required</a:t>
            </a:r>
            <a:r>
              <a:rPr lang="en"/>
              <a:t> to install together with each role. Select add features.</a:t>
            </a:r>
            <a:endParaRPr/>
          </a:p>
        </p:txBody>
      </p:sp>
      <p:pic>
        <p:nvPicPr>
          <p:cNvPr id="133" name="Google Shape;133;p24"/>
          <p:cNvPicPr preferRelativeResize="0"/>
          <p:nvPr/>
        </p:nvPicPr>
        <p:blipFill>
          <a:blip r:embed="rId3">
            <a:alphaModFix/>
          </a:blip>
          <a:stretch>
            <a:fillRect/>
          </a:stretch>
        </p:blipFill>
        <p:spPr>
          <a:xfrm>
            <a:off x="2897550" y="1383213"/>
            <a:ext cx="4713813" cy="3439976"/>
          </a:xfrm>
          <a:prstGeom prst="rect">
            <a:avLst/>
          </a:prstGeom>
          <a:noFill/>
          <a:ln>
            <a:noFill/>
          </a:ln>
        </p:spPr>
      </p:pic>
      <p:sp>
        <p:nvSpPr>
          <p:cNvPr id="134" name="Google Shape;134;p24"/>
          <p:cNvSpPr/>
          <p:nvPr/>
        </p:nvSpPr>
        <p:spPr>
          <a:xfrm>
            <a:off x="5383950" y="3980000"/>
            <a:ext cx="602400" cy="267600"/>
          </a:xfrm>
          <a:prstGeom prst="rect">
            <a:avLst/>
          </a:prstGeom>
          <a:noFill/>
          <a:ln cap="flat" cmpd="sng" w="952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ld Standard TT"/>
              <a:ea typeface="Old Standard TT"/>
              <a:cs typeface="Old Standard TT"/>
              <a:sym typeface="Old Standard T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5"/>
          <p:cNvSpPr txBox="1"/>
          <p:nvPr>
            <p:ph type="title"/>
          </p:nvPr>
        </p:nvSpPr>
        <p:spPr>
          <a:xfrm>
            <a:off x="311700" y="445025"/>
            <a:ext cx="8520600" cy="95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Configuration of features.</a:t>
            </a:r>
            <a:endParaRPr/>
          </a:p>
        </p:txBody>
      </p:sp>
      <p:sp>
        <p:nvSpPr>
          <p:cNvPr id="140" name="Google Shape;140;p25"/>
          <p:cNvSpPr txBox="1"/>
          <p:nvPr>
            <p:ph idx="1" type="body"/>
          </p:nvPr>
        </p:nvSpPr>
        <p:spPr>
          <a:xfrm>
            <a:off x="311700" y="1637700"/>
            <a:ext cx="2251800" cy="2931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Do the same with DNS role.</a:t>
            </a:r>
            <a:endParaRPr/>
          </a:p>
        </p:txBody>
      </p:sp>
      <p:pic>
        <p:nvPicPr>
          <p:cNvPr id="141" name="Google Shape;141;p25"/>
          <p:cNvPicPr preferRelativeResize="0"/>
          <p:nvPr/>
        </p:nvPicPr>
        <p:blipFill>
          <a:blip r:embed="rId3">
            <a:alphaModFix/>
          </a:blip>
          <a:stretch>
            <a:fillRect/>
          </a:stretch>
        </p:blipFill>
        <p:spPr>
          <a:xfrm>
            <a:off x="2811500" y="1383213"/>
            <a:ext cx="5547618" cy="34399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6"/>
          <p:cNvSpPr txBox="1"/>
          <p:nvPr>
            <p:ph type="title"/>
          </p:nvPr>
        </p:nvSpPr>
        <p:spPr>
          <a:xfrm>
            <a:off x="311700" y="445025"/>
            <a:ext cx="8520600" cy="95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Configuration of features.</a:t>
            </a:r>
            <a:endParaRPr/>
          </a:p>
        </p:txBody>
      </p:sp>
      <p:sp>
        <p:nvSpPr>
          <p:cNvPr id="147" name="Google Shape;147;p26"/>
          <p:cNvSpPr txBox="1"/>
          <p:nvPr>
            <p:ph idx="1" type="body"/>
          </p:nvPr>
        </p:nvSpPr>
        <p:spPr>
          <a:xfrm>
            <a:off x="311700" y="1637700"/>
            <a:ext cx="2251800" cy="2931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Here is how should finish this step, with both features selected, click next.</a:t>
            </a:r>
            <a:endParaRPr/>
          </a:p>
        </p:txBody>
      </p:sp>
      <p:pic>
        <p:nvPicPr>
          <p:cNvPr id="148" name="Google Shape;148;p26"/>
          <p:cNvPicPr preferRelativeResize="0"/>
          <p:nvPr/>
        </p:nvPicPr>
        <p:blipFill>
          <a:blip r:embed="rId3">
            <a:alphaModFix/>
          </a:blip>
          <a:stretch>
            <a:fillRect/>
          </a:stretch>
        </p:blipFill>
        <p:spPr>
          <a:xfrm>
            <a:off x="2715900" y="1551125"/>
            <a:ext cx="4894875" cy="34399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7"/>
          <p:cNvSpPr txBox="1"/>
          <p:nvPr>
            <p:ph type="title"/>
          </p:nvPr>
        </p:nvSpPr>
        <p:spPr>
          <a:xfrm>
            <a:off x="311700" y="445025"/>
            <a:ext cx="8520600" cy="95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Configuration of features.</a:t>
            </a:r>
            <a:endParaRPr/>
          </a:p>
        </p:txBody>
      </p:sp>
      <p:sp>
        <p:nvSpPr>
          <p:cNvPr id="154" name="Google Shape;154;p27"/>
          <p:cNvSpPr txBox="1"/>
          <p:nvPr>
            <p:ph idx="1" type="body"/>
          </p:nvPr>
        </p:nvSpPr>
        <p:spPr>
          <a:xfrm>
            <a:off x="311700" y="1637700"/>
            <a:ext cx="2251800" cy="2931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On features click next.</a:t>
            </a:r>
            <a:endParaRPr/>
          </a:p>
        </p:txBody>
      </p:sp>
      <p:pic>
        <p:nvPicPr>
          <p:cNvPr id="155" name="Google Shape;155;p27"/>
          <p:cNvPicPr preferRelativeResize="0"/>
          <p:nvPr/>
        </p:nvPicPr>
        <p:blipFill>
          <a:blip r:embed="rId3">
            <a:alphaModFix/>
          </a:blip>
          <a:stretch>
            <a:fillRect/>
          </a:stretch>
        </p:blipFill>
        <p:spPr>
          <a:xfrm>
            <a:off x="3289525" y="1383213"/>
            <a:ext cx="5023079" cy="343997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8"/>
          <p:cNvSpPr txBox="1"/>
          <p:nvPr>
            <p:ph type="title"/>
          </p:nvPr>
        </p:nvSpPr>
        <p:spPr>
          <a:xfrm>
            <a:off x="311700" y="445025"/>
            <a:ext cx="8520600" cy="95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Configuration of features.</a:t>
            </a:r>
            <a:endParaRPr/>
          </a:p>
        </p:txBody>
      </p:sp>
      <p:sp>
        <p:nvSpPr>
          <p:cNvPr id="161" name="Google Shape;161;p28"/>
          <p:cNvSpPr txBox="1"/>
          <p:nvPr>
            <p:ph idx="1" type="body"/>
          </p:nvPr>
        </p:nvSpPr>
        <p:spPr>
          <a:xfrm>
            <a:off x="311700" y="1637700"/>
            <a:ext cx="2251800" cy="2931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Select next after reading this description and notes.</a:t>
            </a:r>
            <a:endParaRPr/>
          </a:p>
        </p:txBody>
      </p:sp>
      <p:pic>
        <p:nvPicPr>
          <p:cNvPr id="162" name="Google Shape;162;p28"/>
          <p:cNvPicPr preferRelativeResize="0"/>
          <p:nvPr/>
        </p:nvPicPr>
        <p:blipFill>
          <a:blip r:embed="rId3">
            <a:alphaModFix/>
          </a:blip>
          <a:stretch>
            <a:fillRect/>
          </a:stretch>
        </p:blipFill>
        <p:spPr>
          <a:xfrm>
            <a:off x="3088775" y="1331225"/>
            <a:ext cx="4874831" cy="3439975"/>
          </a:xfrm>
          <a:prstGeom prst="rect">
            <a:avLst/>
          </a:prstGeom>
          <a:noFill/>
          <a:ln>
            <a:noFill/>
          </a:ln>
        </p:spPr>
      </p:pic>
      <p:sp>
        <p:nvSpPr>
          <p:cNvPr id="163" name="Google Shape;163;p28"/>
          <p:cNvSpPr/>
          <p:nvPr/>
        </p:nvSpPr>
        <p:spPr>
          <a:xfrm>
            <a:off x="6148775" y="4438900"/>
            <a:ext cx="535500" cy="372900"/>
          </a:xfrm>
          <a:prstGeom prst="rect">
            <a:avLst/>
          </a:prstGeom>
          <a:noFill/>
          <a:ln cap="flat" cmpd="sng" w="952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ld Standard TT"/>
              <a:ea typeface="Old Standard TT"/>
              <a:cs typeface="Old Standard TT"/>
              <a:sym typeface="Old Standard T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9"/>
          <p:cNvSpPr txBox="1"/>
          <p:nvPr>
            <p:ph type="title"/>
          </p:nvPr>
        </p:nvSpPr>
        <p:spPr>
          <a:xfrm>
            <a:off x="311700" y="445025"/>
            <a:ext cx="8520600" cy="95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Configuration of features.</a:t>
            </a:r>
            <a:endParaRPr/>
          </a:p>
        </p:txBody>
      </p:sp>
      <p:sp>
        <p:nvSpPr>
          <p:cNvPr id="169" name="Google Shape;169;p29"/>
          <p:cNvSpPr txBox="1"/>
          <p:nvPr>
            <p:ph idx="1" type="body"/>
          </p:nvPr>
        </p:nvSpPr>
        <p:spPr>
          <a:xfrm>
            <a:off x="311700" y="1637700"/>
            <a:ext cx="2251800" cy="29310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Select next after read the DNS information and things to note.</a:t>
            </a:r>
            <a:endParaRPr/>
          </a:p>
          <a:p>
            <a:pPr indent="0" lvl="0" marL="0" rtl="0" algn="l">
              <a:spcBef>
                <a:spcPts val="1200"/>
              </a:spcBef>
              <a:spcAft>
                <a:spcPts val="1200"/>
              </a:spcAft>
              <a:buNone/>
            </a:pPr>
            <a:r>
              <a:rPr lang="en"/>
              <a:t>In this case we </a:t>
            </a:r>
            <a:r>
              <a:rPr lang="en"/>
              <a:t>don't</a:t>
            </a:r>
            <a:r>
              <a:rPr lang="en"/>
              <a:t> integrate with Active Directory for this demonstration. However the most secure choice will be integration with AD which give much more capabilities also.</a:t>
            </a:r>
            <a:endParaRPr/>
          </a:p>
        </p:txBody>
      </p:sp>
      <p:pic>
        <p:nvPicPr>
          <p:cNvPr id="170" name="Google Shape;170;p29"/>
          <p:cNvPicPr preferRelativeResize="0"/>
          <p:nvPr/>
        </p:nvPicPr>
        <p:blipFill>
          <a:blip r:embed="rId3">
            <a:alphaModFix/>
          </a:blip>
          <a:stretch>
            <a:fillRect/>
          </a:stretch>
        </p:blipFill>
        <p:spPr>
          <a:xfrm>
            <a:off x="3174800" y="1340800"/>
            <a:ext cx="4820897" cy="3439975"/>
          </a:xfrm>
          <a:prstGeom prst="rect">
            <a:avLst/>
          </a:prstGeom>
          <a:noFill/>
          <a:ln>
            <a:noFill/>
          </a:ln>
        </p:spPr>
      </p:pic>
      <p:sp>
        <p:nvSpPr>
          <p:cNvPr id="171" name="Google Shape;171;p29"/>
          <p:cNvSpPr/>
          <p:nvPr/>
        </p:nvSpPr>
        <p:spPr>
          <a:xfrm>
            <a:off x="6158325" y="4429325"/>
            <a:ext cx="583200" cy="363300"/>
          </a:xfrm>
          <a:prstGeom prst="rect">
            <a:avLst/>
          </a:prstGeom>
          <a:noFill/>
          <a:ln cap="flat" cmpd="sng" w="952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ld Standard TT"/>
              <a:ea typeface="Old Standard TT"/>
              <a:cs typeface="Old Standard TT"/>
              <a:sym typeface="Old Standard T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0"/>
          <p:cNvSpPr txBox="1"/>
          <p:nvPr>
            <p:ph type="title"/>
          </p:nvPr>
        </p:nvSpPr>
        <p:spPr>
          <a:xfrm>
            <a:off x="311700" y="445025"/>
            <a:ext cx="8520600" cy="68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Configuration of features.</a:t>
            </a:r>
            <a:endParaRPr/>
          </a:p>
        </p:txBody>
      </p:sp>
      <p:sp>
        <p:nvSpPr>
          <p:cNvPr id="177" name="Google Shape;177;p30"/>
          <p:cNvSpPr txBox="1"/>
          <p:nvPr>
            <p:ph idx="1" type="body"/>
          </p:nvPr>
        </p:nvSpPr>
        <p:spPr>
          <a:xfrm>
            <a:off x="311700" y="1637700"/>
            <a:ext cx="2251800" cy="2931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final confirmation shows a resume of the selected items to install. Select install to finish installation.</a:t>
            </a:r>
            <a:endParaRPr/>
          </a:p>
        </p:txBody>
      </p:sp>
      <p:pic>
        <p:nvPicPr>
          <p:cNvPr id="178" name="Google Shape;178;p30"/>
          <p:cNvPicPr preferRelativeResize="0"/>
          <p:nvPr/>
        </p:nvPicPr>
        <p:blipFill>
          <a:blip r:embed="rId3">
            <a:alphaModFix/>
          </a:blip>
          <a:stretch>
            <a:fillRect/>
          </a:stretch>
        </p:blipFill>
        <p:spPr>
          <a:xfrm>
            <a:off x="3385125" y="1128725"/>
            <a:ext cx="4830735" cy="343997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1"/>
          <p:cNvSpPr txBox="1"/>
          <p:nvPr>
            <p:ph type="title"/>
          </p:nvPr>
        </p:nvSpPr>
        <p:spPr>
          <a:xfrm>
            <a:off x="311700" y="445025"/>
            <a:ext cx="8520600" cy="95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Configuration of features.</a:t>
            </a:r>
            <a:endParaRPr/>
          </a:p>
        </p:txBody>
      </p:sp>
      <p:sp>
        <p:nvSpPr>
          <p:cNvPr id="184" name="Google Shape;184;p31"/>
          <p:cNvSpPr txBox="1"/>
          <p:nvPr>
            <p:ph idx="1" type="body"/>
          </p:nvPr>
        </p:nvSpPr>
        <p:spPr>
          <a:xfrm>
            <a:off x="311700" y="1637700"/>
            <a:ext cx="2251800" cy="2931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process take some time while you will see this screen showing </a:t>
            </a:r>
            <a:r>
              <a:rPr lang="en"/>
              <a:t>progression</a:t>
            </a:r>
            <a:r>
              <a:rPr lang="en"/>
              <a:t> of the completion.</a:t>
            </a:r>
            <a:endParaRPr/>
          </a:p>
        </p:txBody>
      </p:sp>
      <p:pic>
        <p:nvPicPr>
          <p:cNvPr id="185" name="Google Shape;185;p31"/>
          <p:cNvPicPr preferRelativeResize="0"/>
          <p:nvPr/>
        </p:nvPicPr>
        <p:blipFill>
          <a:blip r:embed="rId3">
            <a:alphaModFix/>
          </a:blip>
          <a:stretch>
            <a:fillRect/>
          </a:stretch>
        </p:blipFill>
        <p:spPr>
          <a:xfrm>
            <a:off x="3069650" y="1235650"/>
            <a:ext cx="4820897" cy="34399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pic>
        <p:nvPicPr>
          <p:cNvPr id="65" name="Google Shape;65;p14"/>
          <p:cNvPicPr preferRelativeResize="0"/>
          <p:nvPr/>
        </p:nvPicPr>
        <p:blipFill>
          <a:blip r:embed="rId3">
            <a:alphaModFix/>
          </a:blip>
          <a:stretch>
            <a:fillRect/>
          </a:stretch>
        </p:blipFill>
        <p:spPr>
          <a:xfrm>
            <a:off x="1758550" y="152400"/>
            <a:ext cx="6064666" cy="4838703"/>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2"/>
          <p:cNvSpPr txBox="1"/>
          <p:nvPr>
            <p:ph type="title"/>
          </p:nvPr>
        </p:nvSpPr>
        <p:spPr>
          <a:xfrm>
            <a:off x="311700" y="445025"/>
            <a:ext cx="8520600" cy="95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Configuration of features.</a:t>
            </a:r>
            <a:endParaRPr/>
          </a:p>
        </p:txBody>
      </p:sp>
      <p:sp>
        <p:nvSpPr>
          <p:cNvPr id="191" name="Google Shape;191;p32"/>
          <p:cNvSpPr txBox="1"/>
          <p:nvPr>
            <p:ph idx="1" type="body"/>
          </p:nvPr>
        </p:nvSpPr>
        <p:spPr>
          <a:xfrm>
            <a:off x="311700" y="1637700"/>
            <a:ext cx="2251800" cy="2931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This is the screen when the process is complete. Select close.</a:t>
            </a:r>
            <a:endParaRPr/>
          </a:p>
        </p:txBody>
      </p:sp>
      <p:pic>
        <p:nvPicPr>
          <p:cNvPr id="192" name="Google Shape;192;p32"/>
          <p:cNvPicPr preferRelativeResize="0"/>
          <p:nvPr/>
        </p:nvPicPr>
        <p:blipFill>
          <a:blip r:embed="rId3">
            <a:alphaModFix/>
          </a:blip>
          <a:stretch>
            <a:fillRect/>
          </a:stretch>
        </p:blipFill>
        <p:spPr>
          <a:xfrm>
            <a:off x="3853575" y="1245175"/>
            <a:ext cx="4780145" cy="34399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3"/>
          <p:cNvSpPr txBox="1"/>
          <p:nvPr>
            <p:ph type="title"/>
          </p:nvPr>
        </p:nvSpPr>
        <p:spPr>
          <a:xfrm>
            <a:off x="311700" y="445025"/>
            <a:ext cx="8520600" cy="95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Post-deployment configurations</a:t>
            </a:r>
            <a:endParaRPr/>
          </a:p>
        </p:txBody>
      </p:sp>
      <p:sp>
        <p:nvSpPr>
          <p:cNvPr id="198" name="Google Shape;198;p33"/>
          <p:cNvSpPr txBox="1"/>
          <p:nvPr>
            <p:ph idx="1" type="body"/>
          </p:nvPr>
        </p:nvSpPr>
        <p:spPr>
          <a:xfrm>
            <a:off x="311700" y="1637700"/>
            <a:ext cx="2251800" cy="2931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You will see a warning asking for post deployment configurations. Click on Complete DHCP configuration.</a:t>
            </a:r>
            <a:endParaRPr/>
          </a:p>
        </p:txBody>
      </p:sp>
      <p:pic>
        <p:nvPicPr>
          <p:cNvPr id="199" name="Google Shape;199;p33"/>
          <p:cNvPicPr preferRelativeResize="0"/>
          <p:nvPr/>
        </p:nvPicPr>
        <p:blipFill>
          <a:blip r:embed="rId3">
            <a:alphaModFix/>
          </a:blip>
          <a:stretch>
            <a:fillRect/>
          </a:stretch>
        </p:blipFill>
        <p:spPr>
          <a:xfrm>
            <a:off x="2868875" y="1551125"/>
            <a:ext cx="4752975" cy="31813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4"/>
          <p:cNvSpPr txBox="1"/>
          <p:nvPr>
            <p:ph type="title"/>
          </p:nvPr>
        </p:nvSpPr>
        <p:spPr>
          <a:xfrm>
            <a:off x="311700" y="445025"/>
            <a:ext cx="8520600" cy="95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Post-deployment configurations</a:t>
            </a:r>
            <a:endParaRPr/>
          </a:p>
        </p:txBody>
      </p:sp>
      <p:sp>
        <p:nvSpPr>
          <p:cNvPr id="205" name="Google Shape;205;p34"/>
          <p:cNvSpPr txBox="1"/>
          <p:nvPr>
            <p:ph idx="1" type="body"/>
          </p:nvPr>
        </p:nvSpPr>
        <p:spPr>
          <a:xfrm>
            <a:off x="311700" y="1637700"/>
            <a:ext cx="2251800" cy="2931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This window will appears and it is not </a:t>
            </a:r>
            <a:r>
              <a:rPr lang="en"/>
              <a:t>necessary</a:t>
            </a:r>
            <a:r>
              <a:rPr lang="en"/>
              <a:t> any selection, wait until is done and select close.</a:t>
            </a:r>
            <a:endParaRPr/>
          </a:p>
        </p:txBody>
      </p:sp>
      <p:pic>
        <p:nvPicPr>
          <p:cNvPr id="206" name="Google Shape;206;p34"/>
          <p:cNvPicPr preferRelativeResize="0"/>
          <p:nvPr/>
        </p:nvPicPr>
        <p:blipFill>
          <a:blip r:embed="rId3">
            <a:alphaModFix/>
          </a:blip>
          <a:stretch>
            <a:fillRect/>
          </a:stretch>
        </p:blipFill>
        <p:spPr>
          <a:xfrm>
            <a:off x="3346875" y="1254750"/>
            <a:ext cx="4717503" cy="3439976"/>
          </a:xfrm>
          <a:prstGeom prst="rect">
            <a:avLst/>
          </a:prstGeom>
          <a:noFill/>
          <a:ln>
            <a:noFill/>
          </a:ln>
        </p:spPr>
      </p:pic>
      <p:sp>
        <p:nvSpPr>
          <p:cNvPr id="207" name="Google Shape;207;p34"/>
          <p:cNvSpPr/>
          <p:nvPr/>
        </p:nvSpPr>
        <p:spPr>
          <a:xfrm>
            <a:off x="6942300" y="4419775"/>
            <a:ext cx="554400" cy="363300"/>
          </a:xfrm>
          <a:prstGeom prst="rect">
            <a:avLst/>
          </a:prstGeom>
          <a:noFill/>
          <a:ln cap="flat" cmpd="sng" w="952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ld Standard TT"/>
              <a:ea typeface="Old Standard TT"/>
              <a:cs typeface="Old Standard TT"/>
              <a:sym typeface="Old Standard T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5"/>
          <p:cNvSpPr txBox="1"/>
          <p:nvPr>
            <p:ph type="title"/>
          </p:nvPr>
        </p:nvSpPr>
        <p:spPr>
          <a:xfrm>
            <a:off x="311700" y="445025"/>
            <a:ext cx="8520600" cy="95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DHCP configuration</a:t>
            </a:r>
            <a:endParaRPr/>
          </a:p>
        </p:txBody>
      </p:sp>
      <p:sp>
        <p:nvSpPr>
          <p:cNvPr id="213" name="Google Shape;213;p35"/>
          <p:cNvSpPr txBox="1"/>
          <p:nvPr>
            <p:ph idx="1" type="body"/>
          </p:nvPr>
        </p:nvSpPr>
        <p:spPr>
          <a:xfrm>
            <a:off x="311700" y="1637700"/>
            <a:ext cx="2251800" cy="2931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lang="en"/>
              <a:t>There are 2 ways to go to DHCP manager. First you can click DHCP in the left side and in the server </a:t>
            </a:r>
            <a:r>
              <a:rPr lang="en"/>
              <a:t>highlighted</a:t>
            </a:r>
            <a:r>
              <a:rPr lang="en"/>
              <a:t> line right click in the mouse, and select DHCP Manager.</a:t>
            </a:r>
            <a:endParaRPr/>
          </a:p>
        </p:txBody>
      </p:sp>
      <p:pic>
        <p:nvPicPr>
          <p:cNvPr id="214" name="Google Shape;214;p35"/>
          <p:cNvPicPr preferRelativeResize="0"/>
          <p:nvPr/>
        </p:nvPicPr>
        <p:blipFill>
          <a:blip r:embed="rId3">
            <a:alphaModFix/>
          </a:blip>
          <a:stretch>
            <a:fillRect/>
          </a:stretch>
        </p:blipFill>
        <p:spPr>
          <a:xfrm>
            <a:off x="2715900" y="1551125"/>
            <a:ext cx="6275699" cy="3134758"/>
          </a:xfrm>
          <a:prstGeom prst="rect">
            <a:avLst/>
          </a:prstGeom>
          <a:noFill/>
          <a:ln>
            <a:noFill/>
          </a:ln>
        </p:spPr>
      </p:pic>
      <p:sp>
        <p:nvSpPr>
          <p:cNvPr id="215" name="Google Shape;215;p35"/>
          <p:cNvSpPr/>
          <p:nvPr/>
        </p:nvSpPr>
        <p:spPr>
          <a:xfrm>
            <a:off x="5900200" y="2880550"/>
            <a:ext cx="669300" cy="181800"/>
          </a:xfrm>
          <a:prstGeom prst="rect">
            <a:avLst/>
          </a:prstGeom>
          <a:noFill/>
          <a:ln cap="flat" cmpd="sng" w="952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ld Standard TT"/>
              <a:ea typeface="Old Standard TT"/>
              <a:cs typeface="Old Standard TT"/>
              <a:sym typeface="Old Standard TT"/>
            </a:endParaRPr>
          </a:p>
        </p:txBody>
      </p:sp>
      <p:sp>
        <p:nvSpPr>
          <p:cNvPr id="216" name="Google Shape;216;p35"/>
          <p:cNvSpPr/>
          <p:nvPr/>
        </p:nvSpPr>
        <p:spPr>
          <a:xfrm>
            <a:off x="4121975" y="1867150"/>
            <a:ext cx="3957900" cy="277200"/>
          </a:xfrm>
          <a:prstGeom prst="rect">
            <a:avLst/>
          </a:prstGeom>
          <a:noFill/>
          <a:ln cap="flat" cmpd="sng" w="952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ld Standard TT"/>
              <a:ea typeface="Old Standard TT"/>
              <a:cs typeface="Old Standard TT"/>
              <a:sym typeface="Old Standard TT"/>
            </a:endParaRPr>
          </a:p>
        </p:txBody>
      </p:sp>
      <p:sp>
        <p:nvSpPr>
          <p:cNvPr id="217" name="Google Shape;217;p35"/>
          <p:cNvSpPr/>
          <p:nvPr/>
        </p:nvSpPr>
        <p:spPr>
          <a:xfrm>
            <a:off x="2611425" y="1666375"/>
            <a:ext cx="822300" cy="181800"/>
          </a:xfrm>
          <a:prstGeom prst="rect">
            <a:avLst/>
          </a:prstGeom>
          <a:noFill/>
          <a:ln cap="flat" cmpd="sng" w="952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ld Standard TT"/>
              <a:ea typeface="Old Standard TT"/>
              <a:cs typeface="Old Standard TT"/>
              <a:sym typeface="Old Standard TT"/>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6"/>
          <p:cNvSpPr txBox="1"/>
          <p:nvPr>
            <p:ph type="title"/>
          </p:nvPr>
        </p:nvSpPr>
        <p:spPr>
          <a:xfrm>
            <a:off x="311700" y="445025"/>
            <a:ext cx="8520600" cy="95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DHCP configuration.</a:t>
            </a:r>
            <a:endParaRPr/>
          </a:p>
        </p:txBody>
      </p:sp>
      <p:sp>
        <p:nvSpPr>
          <p:cNvPr id="223" name="Google Shape;223;p36"/>
          <p:cNvSpPr txBox="1"/>
          <p:nvPr>
            <p:ph idx="1" type="body"/>
          </p:nvPr>
        </p:nvSpPr>
        <p:spPr>
          <a:xfrm>
            <a:off x="311700" y="1637700"/>
            <a:ext cx="2251800" cy="2931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Second way to get to the same place is selecting from the top menu Tools, and then in the menu that opens, DHCP. Both ways works. </a:t>
            </a:r>
            <a:endParaRPr/>
          </a:p>
        </p:txBody>
      </p:sp>
      <p:pic>
        <p:nvPicPr>
          <p:cNvPr id="224" name="Google Shape;224;p36"/>
          <p:cNvPicPr preferRelativeResize="0"/>
          <p:nvPr/>
        </p:nvPicPr>
        <p:blipFill>
          <a:blip r:embed="rId3">
            <a:alphaModFix/>
          </a:blip>
          <a:stretch>
            <a:fillRect/>
          </a:stretch>
        </p:blipFill>
        <p:spPr>
          <a:xfrm>
            <a:off x="3031375" y="1226075"/>
            <a:ext cx="4740342" cy="3439976"/>
          </a:xfrm>
          <a:prstGeom prst="rect">
            <a:avLst/>
          </a:prstGeom>
          <a:noFill/>
          <a:ln>
            <a:noFill/>
          </a:ln>
        </p:spPr>
      </p:pic>
      <p:sp>
        <p:nvSpPr>
          <p:cNvPr id="225" name="Google Shape;225;p36"/>
          <p:cNvSpPr/>
          <p:nvPr/>
        </p:nvSpPr>
        <p:spPr>
          <a:xfrm>
            <a:off x="6215700" y="2087025"/>
            <a:ext cx="286800" cy="114600"/>
          </a:xfrm>
          <a:prstGeom prst="rect">
            <a:avLst/>
          </a:prstGeom>
          <a:noFill/>
          <a:ln cap="flat" cmpd="sng" w="952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ld Standard TT"/>
              <a:ea typeface="Old Standard TT"/>
              <a:cs typeface="Old Standard TT"/>
              <a:sym typeface="Old Standard TT"/>
            </a:endParaRPr>
          </a:p>
        </p:txBody>
      </p:sp>
      <p:sp>
        <p:nvSpPr>
          <p:cNvPr id="226" name="Google Shape;226;p36"/>
          <p:cNvSpPr/>
          <p:nvPr/>
        </p:nvSpPr>
        <p:spPr>
          <a:xfrm>
            <a:off x="6951850" y="1628150"/>
            <a:ext cx="286800" cy="181500"/>
          </a:xfrm>
          <a:prstGeom prst="rect">
            <a:avLst/>
          </a:prstGeom>
          <a:noFill/>
          <a:ln cap="flat" cmpd="sng" w="952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ld Standard TT"/>
              <a:ea typeface="Old Standard TT"/>
              <a:cs typeface="Old Standard TT"/>
              <a:sym typeface="Old Standard T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7"/>
          <p:cNvSpPr txBox="1"/>
          <p:nvPr>
            <p:ph type="title"/>
          </p:nvPr>
        </p:nvSpPr>
        <p:spPr>
          <a:xfrm>
            <a:off x="311700" y="445025"/>
            <a:ext cx="8520600" cy="95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DHCP configuration.</a:t>
            </a:r>
            <a:endParaRPr/>
          </a:p>
        </p:txBody>
      </p:sp>
      <p:sp>
        <p:nvSpPr>
          <p:cNvPr id="232" name="Google Shape;232;p37"/>
          <p:cNvSpPr txBox="1"/>
          <p:nvPr>
            <p:ph idx="1" type="body"/>
          </p:nvPr>
        </p:nvSpPr>
        <p:spPr>
          <a:xfrm>
            <a:off x="311700" y="1637700"/>
            <a:ext cx="2251800" cy="2931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In the window that pop up, select the server icon, right click in the mouse and in all tasks, select restart.</a:t>
            </a:r>
            <a:endParaRPr/>
          </a:p>
        </p:txBody>
      </p:sp>
      <p:pic>
        <p:nvPicPr>
          <p:cNvPr id="233" name="Google Shape;233;p37"/>
          <p:cNvPicPr preferRelativeResize="0"/>
          <p:nvPr/>
        </p:nvPicPr>
        <p:blipFill>
          <a:blip r:embed="rId3">
            <a:alphaModFix/>
          </a:blip>
          <a:stretch>
            <a:fillRect/>
          </a:stretch>
        </p:blipFill>
        <p:spPr>
          <a:xfrm>
            <a:off x="3079175" y="1128725"/>
            <a:ext cx="5015211" cy="34399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8"/>
          <p:cNvSpPr txBox="1"/>
          <p:nvPr>
            <p:ph type="title"/>
          </p:nvPr>
        </p:nvSpPr>
        <p:spPr>
          <a:xfrm>
            <a:off x="311700" y="445025"/>
            <a:ext cx="8520600" cy="95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DHCP configuration.</a:t>
            </a:r>
            <a:endParaRPr/>
          </a:p>
        </p:txBody>
      </p:sp>
      <p:sp>
        <p:nvSpPr>
          <p:cNvPr id="239" name="Google Shape;239;p38"/>
          <p:cNvSpPr txBox="1"/>
          <p:nvPr>
            <p:ph idx="1" type="body"/>
          </p:nvPr>
        </p:nvSpPr>
        <p:spPr>
          <a:xfrm>
            <a:off x="311700" y="1637700"/>
            <a:ext cx="2251800" cy="2931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server will restart to get all the last updates. </a:t>
            </a:r>
            <a:endParaRPr/>
          </a:p>
        </p:txBody>
      </p:sp>
      <p:pic>
        <p:nvPicPr>
          <p:cNvPr id="240" name="Google Shape;240;p38"/>
          <p:cNvPicPr preferRelativeResize="0"/>
          <p:nvPr/>
        </p:nvPicPr>
        <p:blipFill>
          <a:blip r:embed="rId3">
            <a:alphaModFix/>
          </a:blip>
          <a:stretch>
            <a:fillRect/>
          </a:stretch>
        </p:blipFill>
        <p:spPr>
          <a:xfrm>
            <a:off x="2945350" y="1273875"/>
            <a:ext cx="4931196" cy="34399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9"/>
          <p:cNvSpPr txBox="1"/>
          <p:nvPr>
            <p:ph type="title"/>
          </p:nvPr>
        </p:nvSpPr>
        <p:spPr>
          <a:xfrm>
            <a:off x="311700" y="445025"/>
            <a:ext cx="8520600" cy="95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DHCP configuration. Add scopes.</a:t>
            </a:r>
            <a:endParaRPr/>
          </a:p>
        </p:txBody>
      </p:sp>
      <p:sp>
        <p:nvSpPr>
          <p:cNvPr id="246" name="Google Shape;246;p39"/>
          <p:cNvSpPr txBox="1"/>
          <p:nvPr>
            <p:ph idx="1" type="body"/>
          </p:nvPr>
        </p:nvSpPr>
        <p:spPr>
          <a:xfrm>
            <a:off x="311700" y="1637700"/>
            <a:ext cx="2251800" cy="29310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1200"/>
              </a:spcAft>
              <a:buNone/>
            </a:pPr>
            <a:r>
              <a:rPr lang="en"/>
              <a:t>Under the server icon select IPv4 and new scope. A scope will create a range of address to offer to computers in an area of the network. Here we can also select information to give to the endpoints when they receive the IP from that range. </a:t>
            </a:r>
            <a:endParaRPr/>
          </a:p>
        </p:txBody>
      </p:sp>
      <p:pic>
        <p:nvPicPr>
          <p:cNvPr id="247" name="Google Shape;247;p39"/>
          <p:cNvPicPr preferRelativeResize="0"/>
          <p:nvPr/>
        </p:nvPicPr>
        <p:blipFill>
          <a:blip r:embed="rId3">
            <a:alphaModFix/>
          </a:blip>
          <a:stretch>
            <a:fillRect/>
          </a:stretch>
        </p:blipFill>
        <p:spPr>
          <a:xfrm>
            <a:off x="2868850" y="1331225"/>
            <a:ext cx="5594685" cy="34399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40"/>
          <p:cNvSpPr txBox="1"/>
          <p:nvPr>
            <p:ph type="title"/>
          </p:nvPr>
        </p:nvSpPr>
        <p:spPr>
          <a:xfrm>
            <a:off x="311700" y="445025"/>
            <a:ext cx="8520600" cy="95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DHCP configuration. Add scopes.</a:t>
            </a:r>
            <a:endParaRPr/>
          </a:p>
        </p:txBody>
      </p:sp>
      <p:sp>
        <p:nvSpPr>
          <p:cNvPr id="253" name="Google Shape;253;p40"/>
          <p:cNvSpPr txBox="1"/>
          <p:nvPr>
            <p:ph idx="1" type="body"/>
          </p:nvPr>
        </p:nvSpPr>
        <p:spPr>
          <a:xfrm>
            <a:off x="311700" y="1637700"/>
            <a:ext cx="2251800" cy="2931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 new window pops up and will guide us on this process. Click next.</a:t>
            </a:r>
            <a:endParaRPr/>
          </a:p>
        </p:txBody>
      </p:sp>
      <p:pic>
        <p:nvPicPr>
          <p:cNvPr id="254" name="Google Shape;254;p40"/>
          <p:cNvPicPr preferRelativeResize="0"/>
          <p:nvPr/>
        </p:nvPicPr>
        <p:blipFill>
          <a:blip r:embed="rId3">
            <a:alphaModFix/>
          </a:blip>
          <a:stretch>
            <a:fillRect/>
          </a:stretch>
        </p:blipFill>
        <p:spPr>
          <a:xfrm>
            <a:off x="3394700" y="1283450"/>
            <a:ext cx="4171884" cy="3439975"/>
          </a:xfrm>
          <a:prstGeom prst="rect">
            <a:avLst/>
          </a:prstGeom>
          <a:noFill/>
          <a:ln>
            <a:noFill/>
          </a:ln>
        </p:spPr>
      </p:pic>
      <p:sp>
        <p:nvSpPr>
          <p:cNvPr id="255" name="Google Shape;255;p40"/>
          <p:cNvSpPr/>
          <p:nvPr/>
        </p:nvSpPr>
        <p:spPr>
          <a:xfrm>
            <a:off x="6196575" y="4391100"/>
            <a:ext cx="630900" cy="372900"/>
          </a:xfrm>
          <a:prstGeom prst="rect">
            <a:avLst/>
          </a:prstGeom>
          <a:noFill/>
          <a:ln cap="flat" cmpd="sng" w="952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ld Standard TT"/>
              <a:ea typeface="Old Standard TT"/>
              <a:cs typeface="Old Standard TT"/>
              <a:sym typeface="Old Standard TT"/>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41"/>
          <p:cNvSpPr txBox="1"/>
          <p:nvPr>
            <p:ph type="title"/>
          </p:nvPr>
        </p:nvSpPr>
        <p:spPr>
          <a:xfrm>
            <a:off x="311700" y="445025"/>
            <a:ext cx="8520600" cy="95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DHCP configuration. Add scopes.</a:t>
            </a:r>
            <a:endParaRPr/>
          </a:p>
        </p:txBody>
      </p:sp>
      <p:sp>
        <p:nvSpPr>
          <p:cNvPr id="261" name="Google Shape;261;p41"/>
          <p:cNvSpPr txBox="1"/>
          <p:nvPr>
            <p:ph idx="1" type="body"/>
          </p:nvPr>
        </p:nvSpPr>
        <p:spPr>
          <a:xfrm>
            <a:off x="311700" y="1637700"/>
            <a:ext cx="2251800" cy="2931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Here we start creating a scope for the DMZ. Put a name and a descriptor. Click next.</a:t>
            </a:r>
            <a:endParaRPr/>
          </a:p>
        </p:txBody>
      </p:sp>
      <p:pic>
        <p:nvPicPr>
          <p:cNvPr id="262" name="Google Shape;262;p41"/>
          <p:cNvPicPr preferRelativeResize="0"/>
          <p:nvPr/>
        </p:nvPicPr>
        <p:blipFill>
          <a:blip r:embed="rId3">
            <a:alphaModFix/>
          </a:blip>
          <a:stretch>
            <a:fillRect/>
          </a:stretch>
        </p:blipFill>
        <p:spPr>
          <a:xfrm>
            <a:off x="3060075" y="1264300"/>
            <a:ext cx="4273158" cy="3439975"/>
          </a:xfrm>
          <a:prstGeom prst="rect">
            <a:avLst/>
          </a:prstGeom>
          <a:noFill/>
          <a:ln>
            <a:noFill/>
          </a:ln>
        </p:spPr>
      </p:pic>
      <p:sp>
        <p:nvSpPr>
          <p:cNvPr id="263" name="Google Shape;263;p41"/>
          <p:cNvSpPr/>
          <p:nvPr/>
        </p:nvSpPr>
        <p:spPr>
          <a:xfrm>
            <a:off x="3338025" y="2335600"/>
            <a:ext cx="1797300" cy="707400"/>
          </a:xfrm>
          <a:prstGeom prst="rect">
            <a:avLst/>
          </a:prstGeom>
          <a:noFill/>
          <a:ln cap="flat" cmpd="sng" w="952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ld Standard TT"/>
              <a:ea typeface="Old Standard TT"/>
              <a:cs typeface="Old Standard TT"/>
              <a:sym typeface="Old Standard TT"/>
            </a:endParaRPr>
          </a:p>
        </p:txBody>
      </p:sp>
      <p:sp>
        <p:nvSpPr>
          <p:cNvPr id="264" name="Google Shape;264;p41"/>
          <p:cNvSpPr/>
          <p:nvPr/>
        </p:nvSpPr>
        <p:spPr>
          <a:xfrm>
            <a:off x="5871525" y="4333725"/>
            <a:ext cx="755400" cy="411000"/>
          </a:xfrm>
          <a:prstGeom prst="rect">
            <a:avLst/>
          </a:prstGeom>
          <a:noFill/>
          <a:ln cap="flat" cmpd="sng" w="952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ld Standard TT"/>
              <a:ea typeface="Old Standard TT"/>
              <a:cs typeface="Old Standard TT"/>
              <a:sym typeface="Old Standard T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815500"/>
            <a:ext cx="8520600" cy="230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 order to configure the DHCP and DNS on our network I create a new testing server to install and configure DHCP and DNS.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42"/>
          <p:cNvSpPr txBox="1"/>
          <p:nvPr>
            <p:ph type="title"/>
          </p:nvPr>
        </p:nvSpPr>
        <p:spPr>
          <a:xfrm>
            <a:off x="311700" y="445025"/>
            <a:ext cx="8520600" cy="95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DHCP configuration. Add scopes.</a:t>
            </a:r>
            <a:endParaRPr/>
          </a:p>
        </p:txBody>
      </p:sp>
      <p:sp>
        <p:nvSpPr>
          <p:cNvPr id="270" name="Google Shape;270;p42"/>
          <p:cNvSpPr txBox="1"/>
          <p:nvPr>
            <p:ph idx="1" type="body"/>
          </p:nvPr>
        </p:nvSpPr>
        <p:spPr>
          <a:xfrm>
            <a:off x="311700" y="1637700"/>
            <a:ext cx="2251800" cy="2931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Add the range scope, and the subnet mask. Click next.</a:t>
            </a:r>
            <a:endParaRPr/>
          </a:p>
        </p:txBody>
      </p:sp>
      <p:pic>
        <p:nvPicPr>
          <p:cNvPr id="271" name="Google Shape;271;p42"/>
          <p:cNvPicPr preferRelativeResize="0"/>
          <p:nvPr/>
        </p:nvPicPr>
        <p:blipFill>
          <a:blip r:embed="rId3">
            <a:alphaModFix/>
          </a:blip>
          <a:stretch>
            <a:fillRect/>
          </a:stretch>
        </p:blipFill>
        <p:spPr>
          <a:xfrm>
            <a:off x="3279950" y="1383213"/>
            <a:ext cx="4246476" cy="3439975"/>
          </a:xfrm>
          <a:prstGeom prst="rect">
            <a:avLst/>
          </a:prstGeom>
          <a:noFill/>
          <a:ln>
            <a:noFill/>
          </a:ln>
        </p:spPr>
      </p:pic>
      <p:sp>
        <p:nvSpPr>
          <p:cNvPr id="272" name="Google Shape;272;p42"/>
          <p:cNvSpPr/>
          <p:nvPr/>
        </p:nvSpPr>
        <p:spPr>
          <a:xfrm>
            <a:off x="6034050" y="4410225"/>
            <a:ext cx="764700" cy="401400"/>
          </a:xfrm>
          <a:prstGeom prst="rect">
            <a:avLst/>
          </a:prstGeom>
          <a:noFill/>
          <a:ln cap="flat" cmpd="sng" w="952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ld Standard TT"/>
              <a:ea typeface="Old Standard TT"/>
              <a:cs typeface="Old Standard TT"/>
              <a:sym typeface="Old Standard TT"/>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43"/>
          <p:cNvSpPr txBox="1"/>
          <p:nvPr>
            <p:ph type="title"/>
          </p:nvPr>
        </p:nvSpPr>
        <p:spPr>
          <a:xfrm>
            <a:off x="311700" y="445025"/>
            <a:ext cx="8520600" cy="95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DHCP configuration. Add scopes.</a:t>
            </a:r>
            <a:endParaRPr/>
          </a:p>
        </p:txBody>
      </p:sp>
      <p:sp>
        <p:nvSpPr>
          <p:cNvPr id="278" name="Google Shape;278;p43"/>
          <p:cNvSpPr txBox="1"/>
          <p:nvPr>
            <p:ph idx="1" type="body"/>
          </p:nvPr>
        </p:nvSpPr>
        <p:spPr>
          <a:xfrm>
            <a:off x="311700" y="1637700"/>
            <a:ext cx="2251800" cy="2931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In this </a:t>
            </a:r>
            <a:r>
              <a:rPr lang="en"/>
              <a:t>occasion</a:t>
            </a:r>
            <a:r>
              <a:rPr lang="en"/>
              <a:t> we </a:t>
            </a:r>
            <a:r>
              <a:rPr lang="en"/>
              <a:t>don't</a:t>
            </a:r>
            <a:r>
              <a:rPr lang="en"/>
              <a:t> add exclusions, just click next. </a:t>
            </a:r>
            <a:endParaRPr/>
          </a:p>
        </p:txBody>
      </p:sp>
      <p:pic>
        <p:nvPicPr>
          <p:cNvPr id="279" name="Google Shape;279;p43"/>
          <p:cNvPicPr preferRelativeResize="0"/>
          <p:nvPr/>
        </p:nvPicPr>
        <p:blipFill>
          <a:blip r:embed="rId3">
            <a:alphaModFix/>
          </a:blip>
          <a:stretch>
            <a:fillRect/>
          </a:stretch>
        </p:blipFill>
        <p:spPr>
          <a:xfrm>
            <a:off x="3299100" y="1398725"/>
            <a:ext cx="4163752" cy="3439975"/>
          </a:xfrm>
          <a:prstGeom prst="rect">
            <a:avLst/>
          </a:prstGeom>
          <a:noFill/>
          <a:ln>
            <a:noFill/>
          </a:ln>
        </p:spPr>
      </p:pic>
      <p:sp>
        <p:nvSpPr>
          <p:cNvPr id="280" name="Google Shape;280;p43"/>
          <p:cNvSpPr/>
          <p:nvPr/>
        </p:nvSpPr>
        <p:spPr>
          <a:xfrm>
            <a:off x="5995800" y="4362425"/>
            <a:ext cx="726600" cy="401400"/>
          </a:xfrm>
          <a:prstGeom prst="rect">
            <a:avLst/>
          </a:prstGeom>
          <a:noFill/>
          <a:ln cap="flat" cmpd="sng" w="952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ld Standard TT"/>
              <a:ea typeface="Old Standard TT"/>
              <a:cs typeface="Old Standard TT"/>
              <a:sym typeface="Old Standard TT"/>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4"/>
          <p:cNvSpPr txBox="1"/>
          <p:nvPr>
            <p:ph type="title"/>
          </p:nvPr>
        </p:nvSpPr>
        <p:spPr>
          <a:xfrm>
            <a:off x="311700" y="445025"/>
            <a:ext cx="8520600" cy="95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DHCP configuration. Add scopes.</a:t>
            </a:r>
            <a:endParaRPr/>
          </a:p>
        </p:txBody>
      </p:sp>
      <p:sp>
        <p:nvSpPr>
          <p:cNvPr id="286" name="Google Shape;286;p44"/>
          <p:cNvSpPr txBox="1"/>
          <p:nvPr>
            <p:ph idx="1" type="body"/>
          </p:nvPr>
        </p:nvSpPr>
        <p:spPr>
          <a:xfrm>
            <a:off x="311700" y="1637700"/>
            <a:ext cx="2251800" cy="2931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We can configure the duration of the lease here. We can leave this with default values. Click next.</a:t>
            </a:r>
            <a:endParaRPr/>
          </a:p>
        </p:txBody>
      </p:sp>
      <p:pic>
        <p:nvPicPr>
          <p:cNvPr id="287" name="Google Shape;287;p44"/>
          <p:cNvPicPr preferRelativeResize="0"/>
          <p:nvPr/>
        </p:nvPicPr>
        <p:blipFill>
          <a:blip r:embed="rId3">
            <a:alphaModFix/>
          </a:blip>
          <a:stretch>
            <a:fillRect/>
          </a:stretch>
        </p:blipFill>
        <p:spPr>
          <a:xfrm>
            <a:off x="3356450" y="1226075"/>
            <a:ext cx="4204413" cy="3439975"/>
          </a:xfrm>
          <a:prstGeom prst="rect">
            <a:avLst/>
          </a:prstGeom>
          <a:noFill/>
          <a:ln>
            <a:noFill/>
          </a:ln>
        </p:spPr>
      </p:pic>
      <p:sp>
        <p:nvSpPr>
          <p:cNvPr id="288" name="Google Shape;288;p44"/>
          <p:cNvSpPr/>
          <p:nvPr/>
        </p:nvSpPr>
        <p:spPr>
          <a:xfrm>
            <a:off x="6129650" y="4362425"/>
            <a:ext cx="774300" cy="363300"/>
          </a:xfrm>
          <a:prstGeom prst="rect">
            <a:avLst/>
          </a:prstGeom>
          <a:noFill/>
          <a:ln cap="flat" cmpd="sng" w="952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ld Standard TT"/>
              <a:ea typeface="Old Standard TT"/>
              <a:cs typeface="Old Standard TT"/>
              <a:sym typeface="Old Standard TT"/>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45"/>
          <p:cNvSpPr txBox="1"/>
          <p:nvPr>
            <p:ph type="title"/>
          </p:nvPr>
        </p:nvSpPr>
        <p:spPr>
          <a:xfrm>
            <a:off x="311700" y="445025"/>
            <a:ext cx="8520600" cy="95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DHCP configuration. Add scopes.</a:t>
            </a:r>
            <a:endParaRPr/>
          </a:p>
        </p:txBody>
      </p:sp>
      <p:sp>
        <p:nvSpPr>
          <p:cNvPr id="294" name="Google Shape;294;p45"/>
          <p:cNvSpPr txBox="1"/>
          <p:nvPr>
            <p:ph idx="1" type="body"/>
          </p:nvPr>
        </p:nvSpPr>
        <p:spPr>
          <a:xfrm>
            <a:off x="311700" y="1637700"/>
            <a:ext cx="2251800" cy="2931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By choosing configure options we can configure extra information we give the client with each ip leased. Click next.</a:t>
            </a:r>
            <a:endParaRPr/>
          </a:p>
        </p:txBody>
      </p:sp>
      <p:pic>
        <p:nvPicPr>
          <p:cNvPr id="295" name="Google Shape;295;p45"/>
          <p:cNvPicPr preferRelativeResize="0"/>
          <p:nvPr/>
        </p:nvPicPr>
        <p:blipFill>
          <a:blip r:embed="rId3">
            <a:alphaModFix/>
          </a:blip>
          <a:stretch>
            <a:fillRect/>
          </a:stretch>
        </p:blipFill>
        <p:spPr>
          <a:xfrm>
            <a:off x="3299075" y="1383213"/>
            <a:ext cx="4158655" cy="3439974"/>
          </a:xfrm>
          <a:prstGeom prst="rect">
            <a:avLst/>
          </a:prstGeom>
          <a:noFill/>
          <a:ln>
            <a:noFill/>
          </a:ln>
        </p:spPr>
      </p:pic>
      <p:sp>
        <p:nvSpPr>
          <p:cNvPr id="296" name="Google Shape;296;p45"/>
          <p:cNvSpPr/>
          <p:nvPr/>
        </p:nvSpPr>
        <p:spPr>
          <a:xfrm>
            <a:off x="3538775" y="3081325"/>
            <a:ext cx="2074500" cy="248700"/>
          </a:xfrm>
          <a:prstGeom prst="rect">
            <a:avLst/>
          </a:prstGeom>
          <a:noFill/>
          <a:ln cap="flat" cmpd="sng" w="952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ld Standard TT"/>
              <a:ea typeface="Old Standard TT"/>
              <a:cs typeface="Old Standard TT"/>
              <a:sym typeface="Old Standard TT"/>
            </a:endParaRPr>
          </a:p>
        </p:txBody>
      </p:sp>
      <p:sp>
        <p:nvSpPr>
          <p:cNvPr id="297" name="Google Shape;297;p45"/>
          <p:cNvSpPr/>
          <p:nvPr/>
        </p:nvSpPr>
        <p:spPr>
          <a:xfrm>
            <a:off x="6053175" y="4496250"/>
            <a:ext cx="669300" cy="248700"/>
          </a:xfrm>
          <a:prstGeom prst="rect">
            <a:avLst/>
          </a:prstGeom>
          <a:noFill/>
          <a:ln cap="flat" cmpd="sng" w="952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ld Standard TT"/>
              <a:ea typeface="Old Standard TT"/>
              <a:cs typeface="Old Standard TT"/>
              <a:sym typeface="Old Standard TT"/>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46"/>
          <p:cNvSpPr txBox="1"/>
          <p:nvPr>
            <p:ph type="title"/>
          </p:nvPr>
        </p:nvSpPr>
        <p:spPr>
          <a:xfrm>
            <a:off x="311700" y="445025"/>
            <a:ext cx="8520600" cy="95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DHCP configuration. Add scopes.</a:t>
            </a:r>
            <a:endParaRPr/>
          </a:p>
        </p:txBody>
      </p:sp>
      <p:sp>
        <p:nvSpPr>
          <p:cNvPr id="303" name="Google Shape;303;p46"/>
          <p:cNvSpPr txBox="1"/>
          <p:nvPr>
            <p:ph idx="1" type="body"/>
          </p:nvPr>
        </p:nvSpPr>
        <p:spPr>
          <a:xfrm>
            <a:off x="311700" y="1637700"/>
            <a:ext cx="2251800" cy="2931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Here we configure a default gateway for the zone. Click add and next.</a:t>
            </a:r>
            <a:endParaRPr/>
          </a:p>
        </p:txBody>
      </p:sp>
      <p:pic>
        <p:nvPicPr>
          <p:cNvPr id="304" name="Google Shape;304;p46"/>
          <p:cNvPicPr preferRelativeResize="0"/>
          <p:nvPr/>
        </p:nvPicPr>
        <p:blipFill>
          <a:blip r:embed="rId3">
            <a:alphaModFix/>
          </a:blip>
          <a:stretch>
            <a:fillRect/>
          </a:stretch>
        </p:blipFill>
        <p:spPr>
          <a:xfrm>
            <a:off x="3413825" y="1340800"/>
            <a:ext cx="4103971" cy="3439975"/>
          </a:xfrm>
          <a:prstGeom prst="rect">
            <a:avLst/>
          </a:prstGeom>
          <a:noFill/>
          <a:ln>
            <a:noFill/>
          </a:ln>
        </p:spPr>
      </p:pic>
      <p:sp>
        <p:nvSpPr>
          <p:cNvPr id="305" name="Google Shape;305;p46"/>
          <p:cNvSpPr/>
          <p:nvPr/>
        </p:nvSpPr>
        <p:spPr>
          <a:xfrm>
            <a:off x="3605700" y="2326050"/>
            <a:ext cx="1969500" cy="468600"/>
          </a:xfrm>
          <a:prstGeom prst="rect">
            <a:avLst/>
          </a:prstGeom>
          <a:noFill/>
          <a:ln cap="flat" cmpd="sng" w="952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ld Standard TT"/>
              <a:ea typeface="Old Standard TT"/>
              <a:cs typeface="Old Standard TT"/>
              <a:sym typeface="Old Standard TT"/>
            </a:endParaRPr>
          </a:p>
        </p:txBody>
      </p:sp>
      <p:sp>
        <p:nvSpPr>
          <p:cNvPr id="306" name="Google Shape;306;p46"/>
          <p:cNvSpPr/>
          <p:nvPr/>
        </p:nvSpPr>
        <p:spPr>
          <a:xfrm>
            <a:off x="6139225" y="4343300"/>
            <a:ext cx="678900" cy="353700"/>
          </a:xfrm>
          <a:prstGeom prst="rect">
            <a:avLst/>
          </a:prstGeom>
          <a:noFill/>
          <a:ln cap="flat" cmpd="sng" w="952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ld Standard TT"/>
              <a:ea typeface="Old Standard TT"/>
              <a:cs typeface="Old Standard TT"/>
              <a:sym typeface="Old Standard TT"/>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47"/>
          <p:cNvSpPr txBox="1"/>
          <p:nvPr>
            <p:ph type="title"/>
          </p:nvPr>
        </p:nvSpPr>
        <p:spPr>
          <a:xfrm>
            <a:off x="311700" y="445025"/>
            <a:ext cx="8520600" cy="95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DHCP configuration. Add scopes.</a:t>
            </a:r>
            <a:endParaRPr/>
          </a:p>
        </p:txBody>
      </p:sp>
      <p:sp>
        <p:nvSpPr>
          <p:cNvPr id="312" name="Google Shape;312;p47"/>
          <p:cNvSpPr txBox="1"/>
          <p:nvPr>
            <p:ph idx="1" type="body"/>
          </p:nvPr>
        </p:nvSpPr>
        <p:spPr>
          <a:xfrm>
            <a:off x="311700" y="1637700"/>
            <a:ext cx="2251800" cy="2931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On domain name write first the server name and ip address of your server, and select add. It will take a while to check if DNS is </a:t>
            </a:r>
            <a:r>
              <a:rPr lang="en"/>
              <a:t>running</a:t>
            </a:r>
            <a:r>
              <a:rPr lang="en"/>
              <a:t> on your server. </a:t>
            </a:r>
            <a:endParaRPr/>
          </a:p>
        </p:txBody>
      </p:sp>
      <p:pic>
        <p:nvPicPr>
          <p:cNvPr id="313" name="Google Shape;313;p47"/>
          <p:cNvPicPr preferRelativeResize="0"/>
          <p:nvPr/>
        </p:nvPicPr>
        <p:blipFill>
          <a:blip r:embed="rId3">
            <a:alphaModFix/>
          </a:blip>
          <a:stretch>
            <a:fillRect/>
          </a:stretch>
        </p:blipFill>
        <p:spPr>
          <a:xfrm>
            <a:off x="2715900" y="1551125"/>
            <a:ext cx="5987195" cy="3439975"/>
          </a:xfrm>
          <a:prstGeom prst="rect">
            <a:avLst/>
          </a:prstGeom>
          <a:noFill/>
          <a:ln>
            <a:noFill/>
          </a:ln>
        </p:spPr>
      </p:pic>
      <p:sp>
        <p:nvSpPr>
          <p:cNvPr id="314" name="Google Shape;314;p47"/>
          <p:cNvSpPr/>
          <p:nvPr/>
        </p:nvSpPr>
        <p:spPr>
          <a:xfrm>
            <a:off x="4571300" y="3138675"/>
            <a:ext cx="3862500" cy="459000"/>
          </a:xfrm>
          <a:prstGeom prst="rect">
            <a:avLst/>
          </a:prstGeom>
          <a:noFill/>
          <a:ln cap="flat" cmpd="sng" w="952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ld Standard TT"/>
              <a:ea typeface="Old Standard TT"/>
              <a:cs typeface="Old Standard TT"/>
              <a:sym typeface="Old Standard TT"/>
            </a:endParaRPr>
          </a:p>
        </p:txBody>
      </p:sp>
      <p:sp>
        <p:nvSpPr>
          <p:cNvPr id="315" name="Google Shape;315;p47"/>
          <p:cNvSpPr/>
          <p:nvPr/>
        </p:nvSpPr>
        <p:spPr>
          <a:xfrm>
            <a:off x="7181300" y="4524950"/>
            <a:ext cx="803100" cy="401400"/>
          </a:xfrm>
          <a:prstGeom prst="rect">
            <a:avLst/>
          </a:prstGeom>
          <a:noFill/>
          <a:ln cap="flat" cmpd="sng" w="952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ld Standard TT"/>
              <a:ea typeface="Old Standard TT"/>
              <a:cs typeface="Old Standard TT"/>
              <a:sym typeface="Old Standard TT"/>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48"/>
          <p:cNvSpPr txBox="1"/>
          <p:nvPr>
            <p:ph type="title"/>
          </p:nvPr>
        </p:nvSpPr>
        <p:spPr>
          <a:xfrm>
            <a:off x="311700" y="445025"/>
            <a:ext cx="8520600" cy="95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DHCP configuration. Add scopes.</a:t>
            </a:r>
            <a:endParaRPr/>
          </a:p>
        </p:txBody>
      </p:sp>
      <p:sp>
        <p:nvSpPr>
          <p:cNvPr id="321" name="Google Shape;321;p48"/>
          <p:cNvSpPr txBox="1"/>
          <p:nvPr>
            <p:ph idx="1" type="body"/>
          </p:nvPr>
        </p:nvSpPr>
        <p:spPr>
          <a:xfrm>
            <a:off x="311700" y="1637700"/>
            <a:ext cx="2251800" cy="2931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After validation you can select next.</a:t>
            </a:r>
            <a:endParaRPr/>
          </a:p>
        </p:txBody>
      </p:sp>
      <p:pic>
        <p:nvPicPr>
          <p:cNvPr id="322" name="Google Shape;322;p48"/>
          <p:cNvPicPr preferRelativeResize="0"/>
          <p:nvPr/>
        </p:nvPicPr>
        <p:blipFill>
          <a:blip r:embed="rId3">
            <a:alphaModFix/>
          </a:blip>
          <a:stretch>
            <a:fillRect/>
          </a:stretch>
        </p:blipFill>
        <p:spPr>
          <a:xfrm>
            <a:off x="3394700" y="1302550"/>
            <a:ext cx="4243176" cy="3439975"/>
          </a:xfrm>
          <a:prstGeom prst="rect">
            <a:avLst/>
          </a:prstGeom>
          <a:noFill/>
          <a:ln>
            <a:noFill/>
          </a:ln>
        </p:spPr>
      </p:pic>
      <p:sp>
        <p:nvSpPr>
          <p:cNvPr id="323" name="Google Shape;323;p48"/>
          <p:cNvSpPr/>
          <p:nvPr/>
        </p:nvSpPr>
        <p:spPr>
          <a:xfrm>
            <a:off x="6244375" y="4371975"/>
            <a:ext cx="650100" cy="370500"/>
          </a:xfrm>
          <a:prstGeom prst="rect">
            <a:avLst/>
          </a:prstGeom>
          <a:noFill/>
          <a:ln cap="flat" cmpd="sng" w="952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ld Standard TT"/>
              <a:ea typeface="Old Standard TT"/>
              <a:cs typeface="Old Standard TT"/>
              <a:sym typeface="Old Standard TT"/>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49"/>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6666"/>
              <a:buFont typeface="Arial"/>
              <a:buNone/>
            </a:pPr>
            <a:r>
              <a:rPr lang="en"/>
              <a:t>DHCP configuration. Add scopes.</a:t>
            </a:r>
            <a:endParaRPr/>
          </a:p>
        </p:txBody>
      </p:sp>
      <p:sp>
        <p:nvSpPr>
          <p:cNvPr id="329" name="Google Shape;329;p49"/>
          <p:cNvSpPr txBox="1"/>
          <p:nvPr>
            <p:ph idx="1" type="body"/>
          </p:nvPr>
        </p:nvSpPr>
        <p:spPr>
          <a:xfrm>
            <a:off x="311700" y="1171600"/>
            <a:ext cx="24432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In this case we will not configure WINS servers.</a:t>
            </a:r>
            <a:endParaRPr/>
          </a:p>
        </p:txBody>
      </p:sp>
      <p:pic>
        <p:nvPicPr>
          <p:cNvPr id="330" name="Google Shape;330;p49"/>
          <p:cNvPicPr preferRelativeResize="0"/>
          <p:nvPr/>
        </p:nvPicPr>
        <p:blipFill>
          <a:blip r:embed="rId3">
            <a:alphaModFix/>
          </a:blip>
          <a:stretch>
            <a:fillRect/>
          </a:stretch>
        </p:blipFill>
        <p:spPr>
          <a:xfrm>
            <a:off x="3308825" y="1058225"/>
            <a:ext cx="4590577" cy="378047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50"/>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6666"/>
              <a:buFont typeface="Arial"/>
              <a:buNone/>
            </a:pPr>
            <a:r>
              <a:rPr lang="en"/>
              <a:t>DHCP configuration. Add scopes.</a:t>
            </a:r>
            <a:endParaRPr/>
          </a:p>
        </p:txBody>
      </p:sp>
      <p:sp>
        <p:nvSpPr>
          <p:cNvPr id="336" name="Google Shape;336;p50"/>
          <p:cNvSpPr txBox="1"/>
          <p:nvPr>
            <p:ph idx="1" type="body"/>
          </p:nvPr>
        </p:nvSpPr>
        <p:spPr>
          <a:xfrm>
            <a:off x="311700" y="1171600"/>
            <a:ext cx="23667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Here we can activate the scope and start to send ips and receive broadcast from new clients. Since we already had a domain in the network we decided to not activate this scope yet. </a:t>
            </a:r>
            <a:endParaRPr/>
          </a:p>
        </p:txBody>
      </p:sp>
      <p:pic>
        <p:nvPicPr>
          <p:cNvPr id="337" name="Google Shape;337;p50"/>
          <p:cNvPicPr preferRelativeResize="0"/>
          <p:nvPr/>
        </p:nvPicPr>
        <p:blipFill>
          <a:blip r:embed="rId3">
            <a:alphaModFix/>
          </a:blip>
          <a:stretch>
            <a:fillRect/>
          </a:stretch>
        </p:blipFill>
        <p:spPr>
          <a:xfrm>
            <a:off x="3165425" y="1171600"/>
            <a:ext cx="4683141" cy="378047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51"/>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6666"/>
              <a:buFont typeface="Arial"/>
              <a:buNone/>
            </a:pPr>
            <a:r>
              <a:rPr lang="en"/>
              <a:t>DHCP configuration. Add scopes.</a:t>
            </a:r>
            <a:endParaRPr/>
          </a:p>
        </p:txBody>
      </p:sp>
      <p:sp>
        <p:nvSpPr>
          <p:cNvPr id="343" name="Google Shape;343;p51"/>
          <p:cNvSpPr txBox="1"/>
          <p:nvPr>
            <p:ph idx="1" type="body"/>
          </p:nvPr>
        </p:nvSpPr>
        <p:spPr>
          <a:xfrm>
            <a:off x="311700" y="1171600"/>
            <a:ext cx="23667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We now select finish to complete the configuration of our first scope for the DMZ.</a:t>
            </a:r>
            <a:endParaRPr/>
          </a:p>
        </p:txBody>
      </p:sp>
      <p:pic>
        <p:nvPicPr>
          <p:cNvPr id="344" name="Google Shape;344;p51"/>
          <p:cNvPicPr preferRelativeResize="0"/>
          <p:nvPr/>
        </p:nvPicPr>
        <p:blipFill>
          <a:blip r:embed="rId3">
            <a:alphaModFix/>
          </a:blip>
          <a:stretch>
            <a:fillRect/>
          </a:stretch>
        </p:blipFill>
        <p:spPr>
          <a:xfrm>
            <a:off x="3356625" y="1058225"/>
            <a:ext cx="4682736" cy="37804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953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Windows server is in the intern zone since it has to provide ips to the DMZ and the secure zone.</a:t>
            </a:r>
            <a:endParaRPr/>
          </a:p>
        </p:txBody>
      </p:sp>
      <p:sp>
        <p:nvSpPr>
          <p:cNvPr id="76" name="Google Shape;76;p16"/>
          <p:cNvSpPr txBox="1"/>
          <p:nvPr>
            <p:ph idx="1" type="body"/>
          </p:nvPr>
        </p:nvSpPr>
        <p:spPr>
          <a:xfrm>
            <a:off x="311700" y="1637700"/>
            <a:ext cx="2251800" cy="2931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77" name="Google Shape;77;p16"/>
          <p:cNvPicPr preferRelativeResize="0"/>
          <p:nvPr/>
        </p:nvPicPr>
        <p:blipFill>
          <a:blip r:embed="rId3">
            <a:alphaModFix/>
          </a:blip>
          <a:stretch>
            <a:fillRect/>
          </a:stretch>
        </p:blipFill>
        <p:spPr>
          <a:xfrm>
            <a:off x="3509425" y="1475188"/>
            <a:ext cx="4267886" cy="3439974"/>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52"/>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6666"/>
              <a:buFont typeface="Arial"/>
              <a:buNone/>
            </a:pPr>
            <a:r>
              <a:rPr lang="en"/>
              <a:t>DHCP configuration. Add scopes.</a:t>
            </a:r>
            <a:endParaRPr/>
          </a:p>
        </p:txBody>
      </p:sp>
      <p:sp>
        <p:nvSpPr>
          <p:cNvPr id="350" name="Google Shape;350;p52"/>
          <p:cNvSpPr txBox="1"/>
          <p:nvPr>
            <p:ph idx="1" type="body"/>
          </p:nvPr>
        </p:nvSpPr>
        <p:spPr>
          <a:xfrm>
            <a:off x="311700" y="1171600"/>
            <a:ext cx="2366700" cy="3397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n"/>
              <a:t>The first scope will appears on the interface. Paid attention to the red mark on the scope icon showing that is not active. We can activate the scope by right clicking in the scope and choose activate.  </a:t>
            </a:r>
            <a:endParaRPr/>
          </a:p>
        </p:txBody>
      </p:sp>
      <p:pic>
        <p:nvPicPr>
          <p:cNvPr id="351" name="Google Shape;351;p52"/>
          <p:cNvPicPr preferRelativeResize="0"/>
          <p:nvPr/>
        </p:nvPicPr>
        <p:blipFill>
          <a:blip r:embed="rId3">
            <a:alphaModFix/>
          </a:blip>
          <a:stretch>
            <a:fillRect/>
          </a:stretch>
        </p:blipFill>
        <p:spPr>
          <a:xfrm>
            <a:off x="2811675" y="1325350"/>
            <a:ext cx="6160800" cy="2036141"/>
          </a:xfrm>
          <a:prstGeom prst="rect">
            <a:avLst/>
          </a:prstGeom>
          <a:noFill/>
          <a:ln>
            <a:noFill/>
          </a:ln>
        </p:spPr>
      </p:pic>
      <p:sp>
        <p:nvSpPr>
          <p:cNvPr id="352" name="Google Shape;352;p52"/>
          <p:cNvSpPr/>
          <p:nvPr/>
        </p:nvSpPr>
        <p:spPr>
          <a:xfrm>
            <a:off x="4447025" y="1924500"/>
            <a:ext cx="2323200" cy="191100"/>
          </a:xfrm>
          <a:prstGeom prst="rect">
            <a:avLst/>
          </a:prstGeom>
          <a:noFill/>
          <a:ln cap="flat" cmpd="sng" w="952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ld Standard TT"/>
              <a:ea typeface="Old Standard TT"/>
              <a:cs typeface="Old Standard TT"/>
              <a:sym typeface="Old Standard TT"/>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53"/>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6666"/>
              <a:buFont typeface="Arial"/>
              <a:buNone/>
            </a:pPr>
            <a:r>
              <a:rPr lang="en"/>
              <a:t>DHCP configuration. Add scopes.</a:t>
            </a:r>
            <a:endParaRPr/>
          </a:p>
        </p:txBody>
      </p:sp>
      <p:sp>
        <p:nvSpPr>
          <p:cNvPr id="358" name="Google Shape;358;p53"/>
          <p:cNvSpPr txBox="1"/>
          <p:nvPr>
            <p:ph idx="1" type="body"/>
          </p:nvPr>
        </p:nvSpPr>
        <p:spPr>
          <a:xfrm>
            <a:off x="311700" y="1171600"/>
            <a:ext cx="23667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same process </a:t>
            </a:r>
            <a:r>
              <a:rPr lang="en"/>
              <a:t>should</a:t>
            </a:r>
            <a:r>
              <a:rPr lang="en"/>
              <a:t> be repeated for each scope to mimic the organization of our network.</a:t>
            </a:r>
            <a:endParaRPr/>
          </a:p>
        </p:txBody>
      </p:sp>
      <p:pic>
        <p:nvPicPr>
          <p:cNvPr id="359" name="Google Shape;359;p53"/>
          <p:cNvPicPr preferRelativeResize="0"/>
          <p:nvPr/>
        </p:nvPicPr>
        <p:blipFill>
          <a:blip r:embed="rId3">
            <a:alphaModFix/>
          </a:blip>
          <a:stretch>
            <a:fillRect/>
          </a:stretch>
        </p:blipFill>
        <p:spPr>
          <a:xfrm>
            <a:off x="2830800" y="1210625"/>
            <a:ext cx="5619836" cy="378047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54"/>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6666"/>
              <a:buFont typeface="Arial"/>
              <a:buNone/>
            </a:pPr>
            <a:r>
              <a:rPr lang="en"/>
              <a:t>DHCP configuration. Add sticky addresses for our servers.</a:t>
            </a:r>
            <a:endParaRPr/>
          </a:p>
        </p:txBody>
      </p:sp>
      <p:sp>
        <p:nvSpPr>
          <p:cNvPr id="365" name="Google Shape;365;p54"/>
          <p:cNvSpPr txBox="1"/>
          <p:nvPr>
            <p:ph idx="1" type="body"/>
          </p:nvPr>
        </p:nvSpPr>
        <p:spPr>
          <a:xfrm>
            <a:off x="311700" y="1398700"/>
            <a:ext cx="2366700" cy="3169800"/>
          </a:xfrm>
          <a:prstGeom prst="rect">
            <a:avLst/>
          </a:prstGeom>
        </p:spPr>
        <p:txBody>
          <a:bodyPr anchorCtr="0" anchor="t" bIns="91425" lIns="91425" spcFirstLastPara="1" rIns="91425" wrap="square" tIns="91425">
            <a:normAutofit fontScale="77500"/>
          </a:bodyPr>
          <a:lstStyle/>
          <a:p>
            <a:pPr indent="0" lvl="0" marL="0" rtl="0" algn="l">
              <a:spcBef>
                <a:spcPts val="0"/>
              </a:spcBef>
              <a:spcAft>
                <a:spcPts val="1200"/>
              </a:spcAft>
              <a:buNone/>
            </a:pPr>
            <a:r>
              <a:rPr lang="en"/>
              <a:t>It is not secure and impractical that our servers lease differents ips . To solve that we assign specific addresses to those machines. We link machines MAC identifications with fixed ips when we create reservations.On each scope we open the reservations tab and select new reservation to start.</a:t>
            </a:r>
            <a:endParaRPr/>
          </a:p>
        </p:txBody>
      </p:sp>
      <p:pic>
        <p:nvPicPr>
          <p:cNvPr id="366" name="Google Shape;366;p54"/>
          <p:cNvPicPr preferRelativeResize="0"/>
          <p:nvPr/>
        </p:nvPicPr>
        <p:blipFill>
          <a:blip r:embed="rId3">
            <a:alphaModFix/>
          </a:blip>
          <a:stretch>
            <a:fillRect/>
          </a:stretch>
        </p:blipFill>
        <p:spPr>
          <a:xfrm>
            <a:off x="2811650" y="1629588"/>
            <a:ext cx="6160800" cy="2863671"/>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55"/>
          <p:cNvSpPr txBox="1"/>
          <p:nvPr>
            <p:ph type="title"/>
          </p:nvPr>
        </p:nvSpPr>
        <p:spPr>
          <a:xfrm>
            <a:off x="311700" y="445025"/>
            <a:ext cx="8520600" cy="953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6666"/>
              <a:buFont typeface="Arial"/>
              <a:buNone/>
            </a:pPr>
            <a:r>
              <a:rPr lang="en"/>
              <a:t>DHCP configuration. Add sticky addresses for our servers.</a:t>
            </a:r>
            <a:endParaRPr/>
          </a:p>
        </p:txBody>
      </p:sp>
      <p:sp>
        <p:nvSpPr>
          <p:cNvPr id="372" name="Google Shape;372;p55"/>
          <p:cNvSpPr txBox="1"/>
          <p:nvPr>
            <p:ph idx="1" type="body"/>
          </p:nvPr>
        </p:nvSpPr>
        <p:spPr>
          <a:xfrm>
            <a:off x="311700" y="1637700"/>
            <a:ext cx="2251800" cy="29310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1200"/>
              </a:spcAft>
              <a:buNone/>
            </a:pPr>
            <a:r>
              <a:rPr lang="en"/>
              <a:t>You will need the name, ip address to reserve, and the MAC address for each machine. Add a description and leave both selected. Finish with add. A new window will open were you can add more reservations for your entire scope. </a:t>
            </a:r>
            <a:endParaRPr/>
          </a:p>
        </p:txBody>
      </p:sp>
      <p:pic>
        <p:nvPicPr>
          <p:cNvPr id="373" name="Google Shape;373;p55"/>
          <p:cNvPicPr preferRelativeResize="0"/>
          <p:nvPr/>
        </p:nvPicPr>
        <p:blipFill>
          <a:blip r:embed="rId3">
            <a:alphaModFix/>
          </a:blip>
          <a:stretch>
            <a:fillRect/>
          </a:stretch>
        </p:blipFill>
        <p:spPr>
          <a:xfrm>
            <a:off x="3891825" y="1398725"/>
            <a:ext cx="3324225" cy="320040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56"/>
          <p:cNvSpPr txBox="1"/>
          <p:nvPr>
            <p:ph type="title"/>
          </p:nvPr>
        </p:nvSpPr>
        <p:spPr>
          <a:xfrm>
            <a:off x="311700" y="445025"/>
            <a:ext cx="8520600" cy="953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6666"/>
              <a:buFont typeface="Arial"/>
              <a:buNone/>
            </a:pPr>
            <a:r>
              <a:rPr lang="en"/>
              <a:t>DHCP configuration. Add sticky addresses for our servers.</a:t>
            </a:r>
            <a:endParaRPr/>
          </a:p>
        </p:txBody>
      </p:sp>
      <p:sp>
        <p:nvSpPr>
          <p:cNvPr id="379" name="Google Shape;379;p56"/>
          <p:cNvSpPr txBox="1"/>
          <p:nvPr>
            <p:ph idx="1" type="body"/>
          </p:nvPr>
        </p:nvSpPr>
        <p:spPr>
          <a:xfrm>
            <a:off x="311700" y="1637700"/>
            <a:ext cx="2251800" cy="2931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When finish, close the window, and you will see the new reservations under your scope. Repeat the same operation for each server on your network.</a:t>
            </a:r>
            <a:endParaRPr/>
          </a:p>
        </p:txBody>
      </p:sp>
      <p:pic>
        <p:nvPicPr>
          <p:cNvPr id="380" name="Google Shape;380;p56"/>
          <p:cNvPicPr preferRelativeResize="0"/>
          <p:nvPr/>
        </p:nvPicPr>
        <p:blipFill>
          <a:blip r:embed="rId3">
            <a:alphaModFix/>
          </a:blip>
          <a:stretch>
            <a:fillRect/>
          </a:stretch>
        </p:blipFill>
        <p:spPr>
          <a:xfrm>
            <a:off x="2782825" y="1455525"/>
            <a:ext cx="5301394" cy="343997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57"/>
          <p:cNvSpPr txBox="1"/>
          <p:nvPr>
            <p:ph type="title"/>
          </p:nvPr>
        </p:nvSpPr>
        <p:spPr>
          <a:xfrm>
            <a:off x="311700" y="445025"/>
            <a:ext cx="8520600" cy="95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DHCP configuration. Scope options.</a:t>
            </a:r>
            <a:endParaRPr/>
          </a:p>
        </p:txBody>
      </p:sp>
      <p:sp>
        <p:nvSpPr>
          <p:cNvPr id="386" name="Google Shape;386;p57"/>
          <p:cNvSpPr txBox="1"/>
          <p:nvPr>
            <p:ph idx="1" type="body"/>
          </p:nvPr>
        </p:nvSpPr>
        <p:spPr>
          <a:xfrm>
            <a:off x="311700" y="1637700"/>
            <a:ext cx="8016900" cy="1219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You already configure a DNS and default gateway for each scope. But you can add much more information than that by click on scope options and add </a:t>
            </a:r>
            <a:r>
              <a:rPr lang="en"/>
              <a:t>different</a:t>
            </a:r>
            <a:r>
              <a:rPr lang="en"/>
              <a:t> preset parameters. You can also change or update this information. </a:t>
            </a:r>
            <a:endParaRPr/>
          </a:p>
        </p:txBody>
      </p:sp>
      <p:pic>
        <p:nvPicPr>
          <p:cNvPr id="387" name="Google Shape;387;p57"/>
          <p:cNvPicPr preferRelativeResize="0"/>
          <p:nvPr/>
        </p:nvPicPr>
        <p:blipFill>
          <a:blip r:embed="rId3">
            <a:alphaModFix/>
          </a:blip>
          <a:stretch>
            <a:fillRect/>
          </a:stretch>
        </p:blipFill>
        <p:spPr>
          <a:xfrm>
            <a:off x="356638" y="2956425"/>
            <a:ext cx="8124825" cy="1219200"/>
          </a:xfrm>
          <a:prstGeom prst="rect">
            <a:avLst/>
          </a:prstGeom>
          <a:noFill/>
          <a:ln>
            <a:noFill/>
          </a:ln>
        </p:spPr>
      </p:pic>
      <p:sp>
        <p:nvSpPr>
          <p:cNvPr id="388" name="Google Shape;388;p57"/>
          <p:cNvSpPr/>
          <p:nvPr/>
        </p:nvSpPr>
        <p:spPr>
          <a:xfrm>
            <a:off x="861875" y="3645375"/>
            <a:ext cx="1214100" cy="229500"/>
          </a:xfrm>
          <a:prstGeom prst="rect">
            <a:avLst/>
          </a:prstGeom>
          <a:noFill/>
          <a:ln cap="flat" cmpd="sng" w="952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ld Standard TT"/>
              <a:ea typeface="Old Standard TT"/>
              <a:cs typeface="Old Standard TT"/>
              <a:sym typeface="Old Standard TT"/>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58"/>
          <p:cNvSpPr txBox="1"/>
          <p:nvPr>
            <p:ph type="title"/>
          </p:nvPr>
        </p:nvSpPr>
        <p:spPr>
          <a:xfrm>
            <a:off x="311700" y="445025"/>
            <a:ext cx="8520600" cy="95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DNS Configuration on DNS server.</a:t>
            </a:r>
            <a:endParaRPr/>
          </a:p>
        </p:txBody>
      </p:sp>
      <p:sp>
        <p:nvSpPr>
          <p:cNvPr id="394" name="Google Shape;394;p58"/>
          <p:cNvSpPr txBox="1"/>
          <p:nvPr>
            <p:ph idx="1" type="body"/>
          </p:nvPr>
        </p:nvSpPr>
        <p:spPr>
          <a:xfrm>
            <a:off x="311700" y="1637700"/>
            <a:ext cx="2251800" cy="29310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1200"/>
              </a:spcAft>
              <a:buNone/>
            </a:pPr>
            <a:r>
              <a:rPr lang="en"/>
              <a:t>Your DNS is running and working properly, then you can configure the server to receive dns services from that role installed. Change the </a:t>
            </a:r>
            <a:r>
              <a:rPr lang="en"/>
              <a:t>preferred</a:t>
            </a:r>
            <a:r>
              <a:rPr lang="en"/>
              <a:t> DNS server to point to himself by selecting 127.0.0.1 as </a:t>
            </a:r>
            <a:r>
              <a:rPr lang="en"/>
              <a:t>preferred</a:t>
            </a:r>
            <a:r>
              <a:rPr lang="en"/>
              <a:t> DNS.</a:t>
            </a:r>
            <a:endParaRPr/>
          </a:p>
        </p:txBody>
      </p:sp>
      <p:pic>
        <p:nvPicPr>
          <p:cNvPr id="395" name="Google Shape;395;p58"/>
          <p:cNvPicPr preferRelativeResize="0"/>
          <p:nvPr/>
        </p:nvPicPr>
        <p:blipFill>
          <a:blip r:embed="rId3">
            <a:alphaModFix/>
          </a:blip>
          <a:stretch>
            <a:fillRect/>
          </a:stretch>
        </p:blipFill>
        <p:spPr>
          <a:xfrm>
            <a:off x="3958750" y="1541575"/>
            <a:ext cx="3035273" cy="3439975"/>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59"/>
          <p:cNvSpPr txBox="1"/>
          <p:nvPr>
            <p:ph type="title"/>
          </p:nvPr>
        </p:nvSpPr>
        <p:spPr>
          <a:xfrm>
            <a:off x="928800" y="404525"/>
            <a:ext cx="7922700" cy="724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DNS configurations.</a:t>
            </a:r>
            <a:endParaRPr/>
          </a:p>
        </p:txBody>
      </p:sp>
      <p:sp>
        <p:nvSpPr>
          <p:cNvPr id="401" name="Google Shape;401;p59"/>
          <p:cNvSpPr txBox="1"/>
          <p:nvPr>
            <p:ph idx="1" type="body"/>
          </p:nvPr>
        </p:nvSpPr>
        <p:spPr>
          <a:xfrm>
            <a:off x="311700" y="1128725"/>
            <a:ext cx="2251800" cy="36351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1200"/>
              </a:spcAft>
              <a:buNone/>
            </a:pPr>
            <a:r>
              <a:rPr lang="en"/>
              <a:t>To resolve addresses in our network DNS needs to create register in his database based on DHCP leases or update information in his database. For that purpose first we create a forward lookup zone. Open the DNS manager in the same way you open the DHCP service manager. Select forward </a:t>
            </a:r>
            <a:r>
              <a:rPr lang="en"/>
              <a:t>lookup</a:t>
            </a:r>
            <a:r>
              <a:rPr lang="en"/>
              <a:t> zone and new zone.</a:t>
            </a:r>
            <a:endParaRPr/>
          </a:p>
        </p:txBody>
      </p:sp>
      <p:pic>
        <p:nvPicPr>
          <p:cNvPr id="402" name="Google Shape;402;p59"/>
          <p:cNvPicPr preferRelativeResize="0"/>
          <p:nvPr/>
        </p:nvPicPr>
        <p:blipFill>
          <a:blip r:embed="rId3">
            <a:alphaModFix/>
          </a:blip>
          <a:stretch>
            <a:fillRect/>
          </a:stretch>
        </p:blipFill>
        <p:spPr>
          <a:xfrm>
            <a:off x="2715900" y="1551125"/>
            <a:ext cx="4933042" cy="3439975"/>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60"/>
          <p:cNvSpPr txBox="1"/>
          <p:nvPr>
            <p:ph type="title"/>
          </p:nvPr>
        </p:nvSpPr>
        <p:spPr>
          <a:xfrm>
            <a:off x="311700" y="445025"/>
            <a:ext cx="8520600" cy="733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DNS configurations.</a:t>
            </a:r>
            <a:endParaRPr/>
          </a:p>
        </p:txBody>
      </p:sp>
      <p:sp>
        <p:nvSpPr>
          <p:cNvPr id="408" name="Google Shape;408;p60"/>
          <p:cNvSpPr txBox="1"/>
          <p:nvPr>
            <p:ph idx="1" type="body"/>
          </p:nvPr>
        </p:nvSpPr>
        <p:spPr>
          <a:xfrm>
            <a:off x="311700" y="1637700"/>
            <a:ext cx="2251800" cy="2931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This </a:t>
            </a:r>
            <a:r>
              <a:rPr lang="en"/>
              <a:t>interface</a:t>
            </a:r>
            <a:r>
              <a:rPr lang="en"/>
              <a:t> will guide us along the configuration process.</a:t>
            </a:r>
            <a:endParaRPr/>
          </a:p>
        </p:txBody>
      </p:sp>
      <p:pic>
        <p:nvPicPr>
          <p:cNvPr id="409" name="Google Shape;409;p60"/>
          <p:cNvPicPr preferRelativeResize="0"/>
          <p:nvPr/>
        </p:nvPicPr>
        <p:blipFill>
          <a:blip r:embed="rId3">
            <a:alphaModFix/>
          </a:blip>
          <a:stretch>
            <a:fillRect/>
          </a:stretch>
        </p:blipFill>
        <p:spPr>
          <a:xfrm>
            <a:off x="3595450" y="1383213"/>
            <a:ext cx="4444028" cy="3439975"/>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61"/>
          <p:cNvSpPr txBox="1"/>
          <p:nvPr>
            <p:ph type="title"/>
          </p:nvPr>
        </p:nvSpPr>
        <p:spPr>
          <a:xfrm>
            <a:off x="861875" y="299250"/>
            <a:ext cx="7970400" cy="88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DNS configurations.</a:t>
            </a:r>
            <a:endParaRPr/>
          </a:p>
        </p:txBody>
      </p:sp>
      <p:sp>
        <p:nvSpPr>
          <p:cNvPr id="415" name="Google Shape;415;p61"/>
          <p:cNvSpPr txBox="1"/>
          <p:nvPr>
            <p:ph idx="1" type="body"/>
          </p:nvPr>
        </p:nvSpPr>
        <p:spPr>
          <a:xfrm>
            <a:off x="311700" y="1637700"/>
            <a:ext cx="2251800" cy="2931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Select Primary zone in the first window and click next.</a:t>
            </a:r>
            <a:endParaRPr/>
          </a:p>
        </p:txBody>
      </p:sp>
      <p:pic>
        <p:nvPicPr>
          <p:cNvPr id="416" name="Google Shape;416;p61"/>
          <p:cNvPicPr preferRelativeResize="0"/>
          <p:nvPr/>
        </p:nvPicPr>
        <p:blipFill>
          <a:blip r:embed="rId3">
            <a:alphaModFix/>
          </a:blip>
          <a:stretch>
            <a:fillRect/>
          </a:stretch>
        </p:blipFill>
        <p:spPr>
          <a:xfrm>
            <a:off x="3480725" y="1187825"/>
            <a:ext cx="4655673" cy="3439975"/>
          </a:xfrm>
          <a:prstGeom prst="rect">
            <a:avLst/>
          </a:prstGeom>
          <a:noFill/>
          <a:ln>
            <a:noFill/>
          </a:ln>
        </p:spPr>
      </p:pic>
      <p:sp>
        <p:nvSpPr>
          <p:cNvPr id="417" name="Google Shape;417;p61"/>
          <p:cNvSpPr/>
          <p:nvPr/>
        </p:nvSpPr>
        <p:spPr>
          <a:xfrm>
            <a:off x="3682200" y="2106150"/>
            <a:ext cx="3604200" cy="592800"/>
          </a:xfrm>
          <a:prstGeom prst="rect">
            <a:avLst/>
          </a:prstGeom>
          <a:noFill/>
          <a:ln cap="flat" cmpd="sng" w="952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ld Standard TT"/>
              <a:ea typeface="Old Standard TT"/>
              <a:cs typeface="Old Standard TT"/>
              <a:sym typeface="Old Standard TT"/>
            </a:endParaRPr>
          </a:p>
        </p:txBody>
      </p:sp>
      <p:sp>
        <p:nvSpPr>
          <p:cNvPr id="418" name="Google Shape;418;p61"/>
          <p:cNvSpPr/>
          <p:nvPr/>
        </p:nvSpPr>
        <p:spPr>
          <a:xfrm>
            <a:off x="6445150" y="4324175"/>
            <a:ext cx="774300" cy="401400"/>
          </a:xfrm>
          <a:prstGeom prst="rect">
            <a:avLst/>
          </a:prstGeom>
          <a:noFill/>
          <a:ln cap="flat" cmpd="sng" w="952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ld Standard TT"/>
              <a:ea typeface="Old Standard TT"/>
              <a:cs typeface="Old Standard TT"/>
              <a:sym typeface="Old Standard T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953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For this the Windows server is in the intern zone since it has to provide ips to the DMZ and the secure zone.</a:t>
            </a:r>
            <a:endParaRPr/>
          </a:p>
        </p:txBody>
      </p:sp>
      <p:sp>
        <p:nvSpPr>
          <p:cNvPr id="83" name="Google Shape;83;p17"/>
          <p:cNvSpPr txBox="1"/>
          <p:nvPr>
            <p:ph idx="1" type="body"/>
          </p:nvPr>
        </p:nvSpPr>
        <p:spPr>
          <a:xfrm>
            <a:off x="311700" y="1637700"/>
            <a:ext cx="2251800" cy="2931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name of the computer is T10-I-WS4 and have a static address of 192.168.202.200</a:t>
            </a:r>
            <a:endParaRPr/>
          </a:p>
        </p:txBody>
      </p:sp>
      <p:pic>
        <p:nvPicPr>
          <p:cNvPr id="84" name="Google Shape;84;p17"/>
          <p:cNvPicPr preferRelativeResize="0"/>
          <p:nvPr/>
        </p:nvPicPr>
        <p:blipFill>
          <a:blip r:embed="rId3">
            <a:alphaModFix/>
          </a:blip>
          <a:stretch>
            <a:fillRect/>
          </a:stretch>
        </p:blipFill>
        <p:spPr>
          <a:xfrm>
            <a:off x="2715900" y="1551125"/>
            <a:ext cx="5785668" cy="3439975"/>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62"/>
          <p:cNvSpPr txBox="1"/>
          <p:nvPr>
            <p:ph type="title"/>
          </p:nvPr>
        </p:nvSpPr>
        <p:spPr>
          <a:xfrm>
            <a:off x="555950" y="445025"/>
            <a:ext cx="8276400" cy="95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DNS configurations.</a:t>
            </a:r>
            <a:endParaRPr/>
          </a:p>
        </p:txBody>
      </p:sp>
      <p:sp>
        <p:nvSpPr>
          <p:cNvPr id="424" name="Google Shape;424;p62"/>
          <p:cNvSpPr txBox="1"/>
          <p:nvPr>
            <p:ph idx="1" type="body"/>
          </p:nvPr>
        </p:nvSpPr>
        <p:spPr>
          <a:xfrm>
            <a:off x="311700" y="1637700"/>
            <a:ext cx="2251800" cy="2931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If we have an Active Directory, we will add the domain name here. Since this is a standalone system we add localdomain. Select next.</a:t>
            </a:r>
            <a:endParaRPr/>
          </a:p>
        </p:txBody>
      </p:sp>
      <p:pic>
        <p:nvPicPr>
          <p:cNvPr id="425" name="Google Shape;425;p62"/>
          <p:cNvPicPr preferRelativeResize="0"/>
          <p:nvPr/>
        </p:nvPicPr>
        <p:blipFill>
          <a:blip r:embed="rId3">
            <a:alphaModFix/>
          </a:blip>
          <a:stretch>
            <a:fillRect/>
          </a:stretch>
        </p:blipFill>
        <p:spPr>
          <a:xfrm>
            <a:off x="3738875" y="1383213"/>
            <a:ext cx="4435524" cy="3439975"/>
          </a:xfrm>
          <a:prstGeom prst="rect">
            <a:avLst/>
          </a:prstGeom>
          <a:noFill/>
          <a:ln>
            <a:noFill/>
          </a:ln>
        </p:spPr>
      </p:pic>
      <p:sp>
        <p:nvSpPr>
          <p:cNvPr id="426" name="Google Shape;426;p62"/>
          <p:cNvSpPr/>
          <p:nvPr/>
        </p:nvSpPr>
        <p:spPr>
          <a:xfrm>
            <a:off x="3940325" y="2813625"/>
            <a:ext cx="1443600" cy="669300"/>
          </a:xfrm>
          <a:prstGeom prst="rect">
            <a:avLst/>
          </a:prstGeom>
          <a:noFill/>
          <a:ln cap="flat" cmpd="sng" w="952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ld Standard TT"/>
              <a:ea typeface="Old Standard TT"/>
              <a:cs typeface="Old Standard TT"/>
              <a:sym typeface="Old Standard TT"/>
            </a:endParaRPr>
          </a:p>
        </p:txBody>
      </p:sp>
      <p:sp>
        <p:nvSpPr>
          <p:cNvPr id="427" name="Google Shape;427;p62"/>
          <p:cNvSpPr/>
          <p:nvPr/>
        </p:nvSpPr>
        <p:spPr>
          <a:xfrm>
            <a:off x="6550325" y="4410225"/>
            <a:ext cx="898800" cy="413100"/>
          </a:xfrm>
          <a:prstGeom prst="rect">
            <a:avLst/>
          </a:prstGeom>
          <a:noFill/>
          <a:ln cap="flat" cmpd="sng" w="952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ld Standard TT"/>
              <a:ea typeface="Old Standard TT"/>
              <a:cs typeface="Old Standard TT"/>
              <a:sym typeface="Old Standard TT"/>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63"/>
          <p:cNvSpPr txBox="1"/>
          <p:nvPr>
            <p:ph type="title"/>
          </p:nvPr>
        </p:nvSpPr>
        <p:spPr>
          <a:xfrm>
            <a:off x="311700" y="445025"/>
            <a:ext cx="8520600" cy="95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DNS configurations.</a:t>
            </a:r>
            <a:endParaRPr/>
          </a:p>
        </p:txBody>
      </p:sp>
      <p:sp>
        <p:nvSpPr>
          <p:cNvPr id="433" name="Google Shape;433;p63"/>
          <p:cNvSpPr txBox="1"/>
          <p:nvPr>
            <p:ph idx="1" type="body"/>
          </p:nvPr>
        </p:nvSpPr>
        <p:spPr>
          <a:xfrm>
            <a:off x="311700" y="1637700"/>
            <a:ext cx="2251800" cy="2931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wizard will create the entries </a:t>
            </a:r>
            <a:r>
              <a:rPr lang="en"/>
              <a:t>necessaries</a:t>
            </a:r>
            <a:r>
              <a:rPr lang="en"/>
              <a:t> for the database and a new file with the correct name. Just leave the default and select next.</a:t>
            </a:r>
            <a:endParaRPr/>
          </a:p>
        </p:txBody>
      </p:sp>
      <p:pic>
        <p:nvPicPr>
          <p:cNvPr id="434" name="Google Shape;434;p63"/>
          <p:cNvPicPr preferRelativeResize="0"/>
          <p:nvPr/>
        </p:nvPicPr>
        <p:blipFill>
          <a:blip r:embed="rId3">
            <a:alphaModFix/>
          </a:blip>
          <a:stretch>
            <a:fillRect/>
          </a:stretch>
        </p:blipFill>
        <p:spPr>
          <a:xfrm>
            <a:off x="3614575" y="1197400"/>
            <a:ext cx="4328272" cy="3439975"/>
          </a:xfrm>
          <a:prstGeom prst="rect">
            <a:avLst/>
          </a:prstGeom>
          <a:noFill/>
          <a:ln>
            <a:noFill/>
          </a:ln>
        </p:spPr>
      </p:pic>
      <p:sp>
        <p:nvSpPr>
          <p:cNvPr id="435" name="Google Shape;435;p63"/>
          <p:cNvSpPr/>
          <p:nvPr/>
        </p:nvSpPr>
        <p:spPr>
          <a:xfrm>
            <a:off x="6426025" y="4209450"/>
            <a:ext cx="783900" cy="325200"/>
          </a:xfrm>
          <a:prstGeom prst="rect">
            <a:avLst/>
          </a:prstGeom>
          <a:noFill/>
          <a:ln cap="flat" cmpd="sng" w="952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ld Standard TT"/>
              <a:ea typeface="Old Standard TT"/>
              <a:cs typeface="Old Standard TT"/>
              <a:sym typeface="Old Standard TT"/>
            </a:endParaRPr>
          </a:p>
        </p:txBody>
      </p:sp>
      <p:sp>
        <p:nvSpPr>
          <p:cNvPr id="436" name="Google Shape;436;p63"/>
          <p:cNvSpPr/>
          <p:nvPr/>
        </p:nvSpPr>
        <p:spPr>
          <a:xfrm>
            <a:off x="3930750" y="2297375"/>
            <a:ext cx="2954100" cy="621300"/>
          </a:xfrm>
          <a:prstGeom prst="rect">
            <a:avLst/>
          </a:prstGeom>
          <a:noFill/>
          <a:ln cap="flat" cmpd="sng" w="952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ld Standard TT"/>
              <a:ea typeface="Old Standard TT"/>
              <a:cs typeface="Old Standard TT"/>
              <a:sym typeface="Old Standard TT"/>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64"/>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6666"/>
              <a:buFont typeface="Arial"/>
              <a:buNone/>
            </a:pPr>
            <a:r>
              <a:rPr lang="en"/>
              <a:t>DNS configurations.</a:t>
            </a:r>
            <a:endParaRPr/>
          </a:p>
        </p:txBody>
      </p:sp>
      <p:sp>
        <p:nvSpPr>
          <p:cNvPr id="442" name="Google Shape;442;p64"/>
          <p:cNvSpPr txBox="1"/>
          <p:nvPr>
            <p:ph idx="1" type="body"/>
          </p:nvPr>
        </p:nvSpPr>
        <p:spPr>
          <a:xfrm>
            <a:off x="311700" y="1171600"/>
            <a:ext cx="2443200" cy="3397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Clr>
                <a:schemeClr val="dk1"/>
              </a:buClr>
              <a:buSzPts val="1100"/>
              <a:buFont typeface="Arial"/>
              <a:buNone/>
            </a:pPr>
            <a:r>
              <a:rPr lang="en"/>
              <a:t>The secure configuration will include allow only secure dynamic updates. This will be used by active directory. Since we don't install yet our AD, select the less secure allow both nonsecure and secure…</a:t>
            </a:r>
            <a:endParaRPr/>
          </a:p>
        </p:txBody>
      </p:sp>
      <p:pic>
        <p:nvPicPr>
          <p:cNvPr id="443" name="Google Shape;443;p64"/>
          <p:cNvPicPr preferRelativeResize="0"/>
          <p:nvPr/>
        </p:nvPicPr>
        <p:blipFill>
          <a:blip r:embed="rId3">
            <a:alphaModFix/>
          </a:blip>
          <a:stretch>
            <a:fillRect/>
          </a:stretch>
        </p:blipFill>
        <p:spPr>
          <a:xfrm>
            <a:off x="2907300" y="1210625"/>
            <a:ext cx="4829175" cy="3752850"/>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65"/>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6666"/>
              <a:buFont typeface="Arial"/>
              <a:buNone/>
            </a:pPr>
            <a:r>
              <a:rPr lang="en"/>
              <a:t>DNS configurations.</a:t>
            </a:r>
            <a:endParaRPr/>
          </a:p>
        </p:txBody>
      </p:sp>
      <p:sp>
        <p:nvSpPr>
          <p:cNvPr id="449" name="Google Shape;449;p65"/>
          <p:cNvSpPr txBox="1"/>
          <p:nvPr>
            <p:ph idx="1" type="body"/>
          </p:nvPr>
        </p:nvSpPr>
        <p:spPr>
          <a:xfrm>
            <a:off x="311700" y="1171600"/>
            <a:ext cx="23667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This next window will present all the selected configurations and allow to finish the configuration.</a:t>
            </a:r>
            <a:endParaRPr/>
          </a:p>
        </p:txBody>
      </p:sp>
      <p:pic>
        <p:nvPicPr>
          <p:cNvPr id="450" name="Google Shape;450;p65"/>
          <p:cNvPicPr preferRelativeResize="0"/>
          <p:nvPr/>
        </p:nvPicPr>
        <p:blipFill>
          <a:blip r:embed="rId3">
            <a:alphaModFix/>
          </a:blip>
          <a:stretch>
            <a:fillRect/>
          </a:stretch>
        </p:blipFill>
        <p:spPr>
          <a:xfrm>
            <a:off x="2830800" y="1210625"/>
            <a:ext cx="4810125" cy="3733800"/>
          </a:xfrm>
          <a:prstGeom prst="rect">
            <a:avLst/>
          </a:prstGeom>
          <a:noFill/>
          <a:ln>
            <a:noFill/>
          </a:ln>
        </p:spPr>
      </p:pic>
      <p:sp>
        <p:nvSpPr>
          <p:cNvPr id="451" name="Google Shape;451;p65"/>
          <p:cNvSpPr/>
          <p:nvPr/>
        </p:nvSpPr>
        <p:spPr>
          <a:xfrm>
            <a:off x="5881075" y="4515375"/>
            <a:ext cx="831900" cy="382500"/>
          </a:xfrm>
          <a:prstGeom prst="rect">
            <a:avLst/>
          </a:prstGeom>
          <a:noFill/>
          <a:ln cap="flat" cmpd="sng" w="952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ld Standard TT"/>
              <a:ea typeface="Old Standard TT"/>
              <a:cs typeface="Old Standard TT"/>
              <a:sym typeface="Old Standard TT"/>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66"/>
          <p:cNvSpPr txBox="1"/>
          <p:nvPr>
            <p:ph type="title"/>
          </p:nvPr>
        </p:nvSpPr>
        <p:spPr>
          <a:xfrm>
            <a:off x="311700" y="244250"/>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6666"/>
              <a:buFont typeface="Arial"/>
              <a:buNone/>
            </a:pPr>
            <a:r>
              <a:rPr lang="en"/>
              <a:t>DNS configurations to allow dynamic updates from DHCP.</a:t>
            </a:r>
            <a:endParaRPr/>
          </a:p>
        </p:txBody>
      </p:sp>
      <p:sp>
        <p:nvSpPr>
          <p:cNvPr id="457" name="Google Shape;457;p66"/>
          <p:cNvSpPr txBox="1"/>
          <p:nvPr>
            <p:ph idx="1" type="body"/>
          </p:nvPr>
        </p:nvSpPr>
        <p:spPr>
          <a:xfrm>
            <a:off x="311700" y="1408250"/>
            <a:ext cx="2366700" cy="3160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Open</a:t>
            </a:r>
            <a:r>
              <a:rPr lang="en"/>
              <a:t> DHCP manager and select the server, and go to properties.</a:t>
            </a:r>
            <a:endParaRPr/>
          </a:p>
        </p:txBody>
      </p:sp>
      <p:pic>
        <p:nvPicPr>
          <p:cNvPr id="458" name="Google Shape;458;p66"/>
          <p:cNvPicPr preferRelativeResize="0"/>
          <p:nvPr/>
        </p:nvPicPr>
        <p:blipFill>
          <a:blip r:embed="rId3">
            <a:alphaModFix/>
          </a:blip>
          <a:stretch>
            <a:fillRect/>
          </a:stretch>
        </p:blipFill>
        <p:spPr>
          <a:xfrm>
            <a:off x="4379575" y="1115025"/>
            <a:ext cx="2631759" cy="3780475"/>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67"/>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6666"/>
              <a:buFont typeface="Arial"/>
              <a:buNone/>
            </a:pPr>
            <a:r>
              <a:rPr lang="en"/>
              <a:t>DNS configurations to allow dynamic updates from DHCP.</a:t>
            </a:r>
            <a:endParaRPr/>
          </a:p>
        </p:txBody>
      </p:sp>
      <p:sp>
        <p:nvSpPr>
          <p:cNvPr id="464" name="Google Shape;464;p67"/>
          <p:cNvSpPr txBox="1"/>
          <p:nvPr>
            <p:ph idx="1" type="body"/>
          </p:nvPr>
        </p:nvSpPr>
        <p:spPr>
          <a:xfrm>
            <a:off x="311700" y="1867150"/>
            <a:ext cx="2366700" cy="2701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On the DNS tab check that Always dynamically update DNS records is selected. Click Apply.</a:t>
            </a:r>
            <a:endParaRPr/>
          </a:p>
        </p:txBody>
      </p:sp>
      <p:pic>
        <p:nvPicPr>
          <p:cNvPr id="465" name="Google Shape;465;p67"/>
          <p:cNvPicPr preferRelativeResize="0"/>
          <p:nvPr/>
        </p:nvPicPr>
        <p:blipFill>
          <a:blip r:embed="rId3">
            <a:alphaModFix/>
          </a:blip>
          <a:stretch>
            <a:fillRect/>
          </a:stretch>
        </p:blipFill>
        <p:spPr>
          <a:xfrm>
            <a:off x="3633875" y="1058225"/>
            <a:ext cx="3448126" cy="3780476"/>
          </a:xfrm>
          <a:prstGeom prst="rect">
            <a:avLst/>
          </a:prstGeom>
          <a:noFill/>
          <a:ln>
            <a:noFill/>
          </a:ln>
        </p:spPr>
      </p:pic>
      <p:sp>
        <p:nvSpPr>
          <p:cNvPr id="466" name="Google Shape;466;p67"/>
          <p:cNvSpPr/>
          <p:nvPr/>
        </p:nvSpPr>
        <p:spPr>
          <a:xfrm>
            <a:off x="6282625" y="4515375"/>
            <a:ext cx="678900" cy="323400"/>
          </a:xfrm>
          <a:prstGeom prst="rect">
            <a:avLst/>
          </a:prstGeom>
          <a:noFill/>
          <a:ln cap="flat" cmpd="sng" w="952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ld Standard TT"/>
              <a:ea typeface="Old Standard TT"/>
              <a:cs typeface="Old Standard TT"/>
              <a:sym typeface="Old Standard TT"/>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68"/>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6666"/>
              <a:buFont typeface="Arial"/>
              <a:buNone/>
            </a:pPr>
            <a:r>
              <a:rPr lang="en"/>
              <a:t>DNS configurations to allow dynamic updates from DHCP.</a:t>
            </a:r>
            <a:endParaRPr/>
          </a:p>
        </p:txBody>
      </p:sp>
      <p:sp>
        <p:nvSpPr>
          <p:cNvPr id="472" name="Google Shape;472;p68"/>
          <p:cNvSpPr txBox="1"/>
          <p:nvPr>
            <p:ph idx="1" type="body"/>
          </p:nvPr>
        </p:nvSpPr>
        <p:spPr>
          <a:xfrm>
            <a:off x="311700" y="1599450"/>
            <a:ext cx="2366700" cy="2969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1200"/>
              </a:spcAft>
              <a:buNone/>
            </a:pPr>
            <a:r>
              <a:rPr lang="en"/>
              <a:t>On DNS manager we select the domain and his properties and in general tab edit the server record. We set the name of the server, and the DNS will resolve his IP address. CLick resolve to see how the DNS resolve his own address. </a:t>
            </a:r>
            <a:endParaRPr/>
          </a:p>
        </p:txBody>
      </p:sp>
      <p:pic>
        <p:nvPicPr>
          <p:cNvPr id="473" name="Google Shape;473;p68"/>
          <p:cNvPicPr preferRelativeResize="0"/>
          <p:nvPr/>
        </p:nvPicPr>
        <p:blipFill>
          <a:blip r:embed="rId3">
            <a:alphaModFix/>
          </a:blip>
          <a:stretch>
            <a:fillRect/>
          </a:stretch>
        </p:blipFill>
        <p:spPr>
          <a:xfrm>
            <a:off x="2974200" y="1058225"/>
            <a:ext cx="5966549" cy="3780475"/>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69"/>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Reverse lookup zones.</a:t>
            </a:r>
            <a:endParaRPr/>
          </a:p>
        </p:txBody>
      </p:sp>
      <p:sp>
        <p:nvSpPr>
          <p:cNvPr id="479" name="Google Shape;479;p69"/>
          <p:cNvSpPr txBox="1"/>
          <p:nvPr>
            <p:ph idx="1" type="body"/>
          </p:nvPr>
        </p:nvSpPr>
        <p:spPr>
          <a:xfrm>
            <a:off x="311700" y="1171600"/>
            <a:ext cx="23667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On the DNS manager select Reverse lookup zones in the same way you selected lookup zones. This will create a reverse lookup zone that will resolve names of machines into his ip’s.</a:t>
            </a:r>
            <a:endParaRPr/>
          </a:p>
        </p:txBody>
      </p:sp>
      <p:pic>
        <p:nvPicPr>
          <p:cNvPr id="480" name="Google Shape;480;p69"/>
          <p:cNvPicPr preferRelativeResize="0"/>
          <p:nvPr/>
        </p:nvPicPr>
        <p:blipFill>
          <a:blip r:embed="rId3">
            <a:alphaModFix/>
          </a:blip>
          <a:stretch>
            <a:fillRect/>
          </a:stretch>
        </p:blipFill>
        <p:spPr>
          <a:xfrm>
            <a:off x="3270575" y="1171600"/>
            <a:ext cx="4752975" cy="3733800"/>
          </a:xfrm>
          <a:prstGeom prst="rect">
            <a:avLst/>
          </a:prstGeom>
          <a:noFill/>
          <a:ln>
            <a:noFill/>
          </a:ln>
        </p:spPr>
      </p:pic>
      <p:sp>
        <p:nvSpPr>
          <p:cNvPr id="481" name="Google Shape;481;p69"/>
          <p:cNvSpPr/>
          <p:nvPr/>
        </p:nvSpPr>
        <p:spPr>
          <a:xfrm>
            <a:off x="6339975" y="4486700"/>
            <a:ext cx="841200" cy="325200"/>
          </a:xfrm>
          <a:prstGeom prst="rect">
            <a:avLst/>
          </a:prstGeom>
          <a:noFill/>
          <a:ln cap="flat" cmpd="sng" w="952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ld Standard TT"/>
              <a:ea typeface="Old Standard TT"/>
              <a:cs typeface="Old Standard TT"/>
              <a:sym typeface="Old Standard TT"/>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70"/>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6666"/>
              <a:buFont typeface="Arial"/>
              <a:buNone/>
            </a:pPr>
            <a:r>
              <a:rPr lang="en"/>
              <a:t>Reverse lookup zones.</a:t>
            </a:r>
            <a:endParaRPr/>
          </a:p>
        </p:txBody>
      </p:sp>
      <p:sp>
        <p:nvSpPr>
          <p:cNvPr id="487" name="Google Shape;487;p70"/>
          <p:cNvSpPr txBox="1"/>
          <p:nvPr>
            <p:ph idx="1" type="body"/>
          </p:nvPr>
        </p:nvSpPr>
        <p:spPr>
          <a:xfrm>
            <a:off x="311700" y="1171600"/>
            <a:ext cx="23667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Select Primary zone.</a:t>
            </a:r>
            <a:endParaRPr/>
          </a:p>
        </p:txBody>
      </p:sp>
      <p:pic>
        <p:nvPicPr>
          <p:cNvPr id="488" name="Google Shape;488;p70"/>
          <p:cNvPicPr preferRelativeResize="0"/>
          <p:nvPr/>
        </p:nvPicPr>
        <p:blipFill>
          <a:blip r:embed="rId3">
            <a:alphaModFix/>
          </a:blip>
          <a:stretch>
            <a:fillRect/>
          </a:stretch>
        </p:blipFill>
        <p:spPr>
          <a:xfrm>
            <a:off x="3672100" y="1058225"/>
            <a:ext cx="4695825" cy="3752850"/>
          </a:xfrm>
          <a:prstGeom prst="rect">
            <a:avLst/>
          </a:prstGeom>
          <a:noFill/>
          <a:ln>
            <a:noFill/>
          </a:ln>
        </p:spPr>
      </p:pic>
      <p:sp>
        <p:nvSpPr>
          <p:cNvPr id="489" name="Google Shape;489;p70"/>
          <p:cNvSpPr/>
          <p:nvPr/>
        </p:nvSpPr>
        <p:spPr>
          <a:xfrm>
            <a:off x="3730000" y="1322200"/>
            <a:ext cx="3824100" cy="1338600"/>
          </a:xfrm>
          <a:prstGeom prst="rect">
            <a:avLst/>
          </a:prstGeom>
          <a:noFill/>
          <a:ln cap="flat" cmpd="sng" w="952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ld Standard TT"/>
              <a:ea typeface="Old Standard TT"/>
              <a:cs typeface="Old Standard TT"/>
              <a:sym typeface="Old Standard TT"/>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71"/>
          <p:cNvSpPr txBox="1"/>
          <p:nvPr>
            <p:ph type="title"/>
          </p:nvPr>
        </p:nvSpPr>
        <p:spPr>
          <a:xfrm>
            <a:off x="311700" y="337475"/>
            <a:ext cx="8520600" cy="720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Reverse lookup zones.</a:t>
            </a:r>
            <a:endParaRPr/>
          </a:p>
        </p:txBody>
      </p:sp>
      <p:sp>
        <p:nvSpPr>
          <p:cNvPr id="495" name="Google Shape;495;p71"/>
          <p:cNvSpPr txBox="1"/>
          <p:nvPr>
            <p:ph idx="1" type="body"/>
          </p:nvPr>
        </p:nvSpPr>
        <p:spPr>
          <a:xfrm>
            <a:off x="311700" y="1171600"/>
            <a:ext cx="24432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Select IPv4 Reverse Lookup Zone. Click next.</a:t>
            </a:r>
            <a:endParaRPr/>
          </a:p>
        </p:txBody>
      </p:sp>
      <p:pic>
        <p:nvPicPr>
          <p:cNvPr id="496" name="Google Shape;496;p71"/>
          <p:cNvPicPr preferRelativeResize="0"/>
          <p:nvPr/>
        </p:nvPicPr>
        <p:blipFill>
          <a:blip r:embed="rId3">
            <a:alphaModFix/>
          </a:blip>
          <a:stretch>
            <a:fillRect/>
          </a:stretch>
        </p:blipFill>
        <p:spPr>
          <a:xfrm>
            <a:off x="3194100" y="1058250"/>
            <a:ext cx="4752975" cy="3714750"/>
          </a:xfrm>
          <a:prstGeom prst="rect">
            <a:avLst/>
          </a:prstGeom>
          <a:noFill/>
          <a:ln>
            <a:noFill/>
          </a:ln>
        </p:spPr>
      </p:pic>
      <p:sp>
        <p:nvSpPr>
          <p:cNvPr id="497" name="Google Shape;497;p71"/>
          <p:cNvSpPr/>
          <p:nvPr/>
        </p:nvSpPr>
        <p:spPr>
          <a:xfrm>
            <a:off x="3529225" y="2316475"/>
            <a:ext cx="1701900" cy="392100"/>
          </a:xfrm>
          <a:prstGeom prst="rect">
            <a:avLst/>
          </a:prstGeom>
          <a:noFill/>
          <a:ln cap="flat" cmpd="sng" w="952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ld Standard TT"/>
              <a:ea typeface="Old Standard TT"/>
              <a:cs typeface="Old Standard TT"/>
              <a:sym typeface="Old Standard TT"/>
            </a:endParaRPr>
          </a:p>
        </p:txBody>
      </p:sp>
      <p:sp>
        <p:nvSpPr>
          <p:cNvPr id="498" name="Google Shape;498;p71"/>
          <p:cNvSpPr/>
          <p:nvPr/>
        </p:nvSpPr>
        <p:spPr>
          <a:xfrm>
            <a:off x="6206150" y="4391100"/>
            <a:ext cx="898800" cy="324900"/>
          </a:xfrm>
          <a:prstGeom prst="rect">
            <a:avLst/>
          </a:prstGeom>
          <a:noFill/>
          <a:ln cap="flat" cmpd="sng" w="952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ld Standard TT"/>
              <a:ea typeface="Old Standard TT"/>
              <a:cs typeface="Old Standard TT"/>
              <a:sym typeface="Old Standard T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95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Configuration of features. </a:t>
            </a:r>
            <a:endParaRPr/>
          </a:p>
        </p:txBody>
      </p:sp>
      <p:sp>
        <p:nvSpPr>
          <p:cNvPr id="90" name="Google Shape;90;p18"/>
          <p:cNvSpPr txBox="1"/>
          <p:nvPr>
            <p:ph idx="1" type="body"/>
          </p:nvPr>
        </p:nvSpPr>
        <p:spPr>
          <a:xfrm>
            <a:off x="311700" y="1637700"/>
            <a:ext cx="2251800" cy="2931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Select local server, manage and add features. This is how those services are call in Windows.</a:t>
            </a:r>
            <a:endParaRPr/>
          </a:p>
        </p:txBody>
      </p:sp>
      <p:pic>
        <p:nvPicPr>
          <p:cNvPr id="91" name="Google Shape;91;p18"/>
          <p:cNvPicPr preferRelativeResize="0"/>
          <p:nvPr/>
        </p:nvPicPr>
        <p:blipFill>
          <a:blip r:embed="rId3">
            <a:alphaModFix/>
          </a:blip>
          <a:stretch>
            <a:fillRect/>
          </a:stretch>
        </p:blipFill>
        <p:spPr>
          <a:xfrm>
            <a:off x="2639400" y="1799700"/>
            <a:ext cx="6275700" cy="2295695"/>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sp>
        <p:nvSpPr>
          <p:cNvPr id="503" name="Google Shape;503;p72"/>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6666"/>
              <a:buFont typeface="Arial"/>
              <a:buNone/>
            </a:pPr>
            <a:r>
              <a:rPr lang="en"/>
              <a:t>Reverse lookup zones.</a:t>
            </a:r>
            <a:endParaRPr/>
          </a:p>
        </p:txBody>
      </p:sp>
      <p:sp>
        <p:nvSpPr>
          <p:cNvPr id="504" name="Google Shape;504;p72"/>
          <p:cNvSpPr txBox="1"/>
          <p:nvPr>
            <p:ph idx="1" type="body"/>
          </p:nvPr>
        </p:nvSpPr>
        <p:spPr>
          <a:xfrm>
            <a:off x="311700" y="1171600"/>
            <a:ext cx="23667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Put the first 3 </a:t>
            </a:r>
            <a:r>
              <a:rPr lang="en"/>
              <a:t>octet</a:t>
            </a:r>
            <a:r>
              <a:rPr lang="en"/>
              <a:t> from the scope that you want to refers by this zone in network ID. Then click next.</a:t>
            </a:r>
            <a:endParaRPr/>
          </a:p>
        </p:txBody>
      </p:sp>
      <p:pic>
        <p:nvPicPr>
          <p:cNvPr id="505" name="Google Shape;505;p72"/>
          <p:cNvPicPr preferRelativeResize="0"/>
          <p:nvPr/>
        </p:nvPicPr>
        <p:blipFill>
          <a:blip r:embed="rId3">
            <a:alphaModFix/>
          </a:blip>
          <a:stretch>
            <a:fillRect/>
          </a:stretch>
        </p:blipFill>
        <p:spPr>
          <a:xfrm>
            <a:off x="2830800" y="1210625"/>
            <a:ext cx="4781550" cy="3771900"/>
          </a:xfrm>
          <a:prstGeom prst="rect">
            <a:avLst/>
          </a:prstGeom>
          <a:noFill/>
          <a:ln>
            <a:noFill/>
          </a:ln>
        </p:spPr>
      </p:pic>
      <p:sp>
        <p:nvSpPr>
          <p:cNvPr id="506" name="Google Shape;506;p72"/>
          <p:cNvSpPr/>
          <p:nvPr/>
        </p:nvSpPr>
        <p:spPr>
          <a:xfrm>
            <a:off x="3003400" y="2115725"/>
            <a:ext cx="4063200" cy="613200"/>
          </a:xfrm>
          <a:prstGeom prst="rect">
            <a:avLst/>
          </a:prstGeom>
          <a:noFill/>
          <a:ln cap="flat" cmpd="sng" w="952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ld Standard TT"/>
              <a:ea typeface="Old Standard TT"/>
              <a:cs typeface="Old Standard TT"/>
              <a:sym typeface="Old Standard TT"/>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73"/>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6666"/>
              <a:buFont typeface="Arial"/>
              <a:buNone/>
            </a:pPr>
            <a:r>
              <a:rPr lang="en"/>
              <a:t>Reverse lookup zones.</a:t>
            </a:r>
            <a:endParaRPr/>
          </a:p>
        </p:txBody>
      </p:sp>
      <p:sp>
        <p:nvSpPr>
          <p:cNvPr id="512" name="Google Shape;512;p73"/>
          <p:cNvSpPr txBox="1"/>
          <p:nvPr>
            <p:ph idx="1" type="body"/>
          </p:nvPr>
        </p:nvSpPr>
        <p:spPr>
          <a:xfrm>
            <a:off x="311700" y="1171600"/>
            <a:ext cx="23667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wizard will create the files necessary for this task. Leave the default settings and click next.</a:t>
            </a:r>
            <a:endParaRPr/>
          </a:p>
        </p:txBody>
      </p:sp>
      <p:pic>
        <p:nvPicPr>
          <p:cNvPr id="513" name="Google Shape;513;p73"/>
          <p:cNvPicPr preferRelativeResize="0"/>
          <p:nvPr/>
        </p:nvPicPr>
        <p:blipFill>
          <a:blip r:embed="rId3">
            <a:alphaModFix/>
          </a:blip>
          <a:stretch>
            <a:fillRect/>
          </a:stretch>
        </p:blipFill>
        <p:spPr>
          <a:xfrm>
            <a:off x="3270575" y="1058225"/>
            <a:ext cx="4810125" cy="3676650"/>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p74"/>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6666"/>
              <a:buFont typeface="Arial"/>
              <a:buNone/>
            </a:pPr>
            <a:r>
              <a:rPr lang="en"/>
              <a:t>Reverse lookup zones.</a:t>
            </a:r>
            <a:endParaRPr/>
          </a:p>
        </p:txBody>
      </p:sp>
      <p:sp>
        <p:nvSpPr>
          <p:cNvPr id="519" name="Google Shape;519;p74"/>
          <p:cNvSpPr txBox="1"/>
          <p:nvPr>
            <p:ph idx="1" type="body"/>
          </p:nvPr>
        </p:nvSpPr>
        <p:spPr>
          <a:xfrm>
            <a:off x="311700" y="1171600"/>
            <a:ext cx="23667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Again as we did with the forward zone select the less secure allow both… option.</a:t>
            </a:r>
            <a:endParaRPr/>
          </a:p>
        </p:txBody>
      </p:sp>
      <p:pic>
        <p:nvPicPr>
          <p:cNvPr id="520" name="Google Shape;520;p74"/>
          <p:cNvPicPr preferRelativeResize="0"/>
          <p:nvPr/>
        </p:nvPicPr>
        <p:blipFill>
          <a:blip r:embed="rId3">
            <a:alphaModFix/>
          </a:blip>
          <a:stretch>
            <a:fillRect/>
          </a:stretch>
        </p:blipFill>
        <p:spPr>
          <a:xfrm>
            <a:off x="3194100" y="1171600"/>
            <a:ext cx="4819650" cy="3771900"/>
          </a:xfrm>
          <a:prstGeom prst="rect">
            <a:avLst/>
          </a:prstGeom>
          <a:noFill/>
          <a:ln>
            <a:noFill/>
          </a:ln>
        </p:spPr>
      </p:pic>
      <p:sp>
        <p:nvSpPr>
          <p:cNvPr id="521" name="Google Shape;521;p74"/>
          <p:cNvSpPr/>
          <p:nvPr/>
        </p:nvSpPr>
        <p:spPr>
          <a:xfrm>
            <a:off x="3490975" y="3110000"/>
            <a:ext cx="4005900" cy="659700"/>
          </a:xfrm>
          <a:prstGeom prst="rect">
            <a:avLst/>
          </a:prstGeom>
          <a:noFill/>
          <a:ln cap="flat" cmpd="sng" w="952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ld Standard TT"/>
              <a:ea typeface="Old Standard TT"/>
              <a:cs typeface="Old Standard TT"/>
              <a:sym typeface="Old Standard TT"/>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sp>
        <p:nvSpPr>
          <p:cNvPr id="526" name="Google Shape;526;p75"/>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6666"/>
              <a:buFont typeface="Arial"/>
              <a:buNone/>
            </a:pPr>
            <a:r>
              <a:rPr lang="en"/>
              <a:t>Reverse lookup zones.</a:t>
            </a:r>
            <a:endParaRPr/>
          </a:p>
        </p:txBody>
      </p:sp>
      <p:sp>
        <p:nvSpPr>
          <p:cNvPr id="527" name="Google Shape;527;p75"/>
          <p:cNvSpPr txBox="1"/>
          <p:nvPr>
            <p:ph idx="1" type="body"/>
          </p:nvPr>
        </p:nvSpPr>
        <p:spPr>
          <a:xfrm>
            <a:off x="311700" y="1171600"/>
            <a:ext cx="23667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In the last window you will see the selected resumed configuration and you can select finish to create this zone. </a:t>
            </a:r>
            <a:endParaRPr/>
          </a:p>
        </p:txBody>
      </p:sp>
      <p:pic>
        <p:nvPicPr>
          <p:cNvPr id="528" name="Google Shape;528;p75"/>
          <p:cNvPicPr preferRelativeResize="0"/>
          <p:nvPr/>
        </p:nvPicPr>
        <p:blipFill>
          <a:blip r:embed="rId3">
            <a:alphaModFix/>
          </a:blip>
          <a:stretch>
            <a:fillRect/>
          </a:stretch>
        </p:blipFill>
        <p:spPr>
          <a:xfrm>
            <a:off x="3213200" y="1058225"/>
            <a:ext cx="4791075" cy="3724275"/>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2" name="Shape 532"/>
        <p:cNvGrpSpPr/>
        <p:nvPr/>
      </p:nvGrpSpPr>
      <p:grpSpPr>
        <a:xfrm>
          <a:off x="0" y="0"/>
          <a:ext cx="0" cy="0"/>
          <a:chOff x="0" y="0"/>
          <a:chExt cx="0" cy="0"/>
        </a:xfrm>
      </p:grpSpPr>
      <p:sp>
        <p:nvSpPr>
          <p:cNvPr id="533" name="Google Shape;533;p76"/>
          <p:cNvSpPr txBox="1"/>
          <p:nvPr>
            <p:ph type="title"/>
          </p:nvPr>
        </p:nvSpPr>
        <p:spPr>
          <a:xfrm>
            <a:off x="1311200" y="445025"/>
            <a:ext cx="75210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Check proper configurations.</a:t>
            </a:r>
            <a:endParaRPr/>
          </a:p>
        </p:txBody>
      </p:sp>
      <p:sp>
        <p:nvSpPr>
          <p:cNvPr id="534" name="Google Shape;534;p76"/>
          <p:cNvSpPr txBox="1"/>
          <p:nvPr>
            <p:ph idx="1" type="body"/>
          </p:nvPr>
        </p:nvSpPr>
        <p:spPr>
          <a:xfrm>
            <a:off x="311700" y="1171600"/>
            <a:ext cx="2366700" cy="33972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1200"/>
              </a:spcAft>
              <a:buNone/>
            </a:pPr>
            <a:r>
              <a:rPr lang="en"/>
              <a:t>Since we have not leased any ip yet we can create a pointer to an address manually to check the resolution of the DNS server. On one of the scopes in DNS lookup zones right click and select new pointer(PTR). Set the host ip address and the host name. In this example we use a </a:t>
            </a:r>
            <a:r>
              <a:rPr lang="en"/>
              <a:t>machine</a:t>
            </a:r>
            <a:r>
              <a:rPr lang="en"/>
              <a:t> configured on the DMZ zone. </a:t>
            </a:r>
            <a:endParaRPr/>
          </a:p>
        </p:txBody>
      </p:sp>
      <p:pic>
        <p:nvPicPr>
          <p:cNvPr id="535" name="Google Shape;535;p76"/>
          <p:cNvPicPr preferRelativeResize="0"/>
          <p:nvPr/>
        </p:nvPicPr>
        <p:blipFill>
          <a:blip r:embed="rId3">
            <a:alphaModFix/>
          </a:blip>
          <a:stretch>
            <a:fillRect/>
          </a:stretch>
        </p:blipFill>
        <p:spPr>
          <a:xfrm>
            <a:off x="2869025" y="1545250"/>
            <a:ext cx="6160800" cy="2340277"/>
          </a:xfrm>
          <a:prstGeom prst="rect">
            <a:avLst/>
          </a:prstGeom>
          <a:noFill/>
          <a:ln>
            <a:noFill/>
          </a:ln>
        </p:spPr>
      </p:pic>
      <p:sp>
        <p:nvSpPr>
          <p:cNvPr id="536" name="Google Shape;536;p76"/>
          <p:cNvSpPr/>
          <p:nvPr/>
        </p:nvSpPr>
        <p:spPr>
          <a:xfrm>
            <a:off x="3060775" y="2479025"/>
            <a:ext cx="1625100" cy="200700"/>
          </a:xfrm>
          <a:prstGeom prst="rect">
            <a:avLst/>
          </a:prstGeom>
          <a:noFill/>
          <a:ln cap="flat" cmpd="sng" w="952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ld Standard TT"/>
              <a:ea typeface="Old Standard TT"/>
              <a:cs typeface="Old Standard TT"/>
              <a:sym typeface="Old Standard TT"/>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 name="Shape 540"/>
        <p:cNvGrpSpPr/>
        <p:nvPr/>
      </p:nvGrpSpPr>
      <p:grpSpPr>
        <a:xfrm>
          <a:off x="0" y="0"/>
          <a:ext cx="0" cy="0"/>
          <a:chOff x="0" y="0"/>
          <a:chExt cx="0" cy="0"/>
        </a:xfrm>
      </p:grpSpPr>
      <p:sp>
        <p:nvSpPr>
          <p:cNvPr id="541" name="Google Shape;541;p77"/>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6666"/>
              <a:buFont typeface="Arial"/>
              <a:buNone/>
            </a:pPr>
            <a:r>
              <a:rPr lang="en"/>
              <a:t>Check proper configurations.</a:t>
            </a:r>
            <a:endParaRPr/>
          </a:p>
        </p:txBody>
      </p:sp>
      <p:sp>
        <p:nvSpPr>
          <p:cNvPr id="542" name="Google Shape;542;p77"/>
          <p:cNvSpPr txBox="1"/>
          <p:nvPr>
            <p:ph idx="1" type="body"/>
          </p:nvPr>
        </p:nvSpPr>
        <p:spPr>
          <a:xfrm>
            <a:off x="311700" y="1171600"/>
            <a:ext cx="23667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After right click in the forward zone select new host(A or AAA)...</a:t>
            </a:r>
            <a:endParaRPr/>
          </a:p>
        </p:txBody>
      </p:sp>
      <p:pic>
        <p:nvPicPr>
          <p:cNvPr id="543" name="Google Shape;543;p77"/>
          <p:cNvPicPr preferRelativeResize="0"/>
          <p:nvPr/>
        </p:nvPicPr>
        <p:blipFill>
          <a:blip r:embed="rId3">
            <a:alphaModFix/>
          </a:blip>
          <a:stretch>
            <a:fillRect/>
          </a:stretch>
        </p:blipFill>
        <p:spPr>
          <a:xfrm>
            <a:off x="3557400" y="1155700"/>
            <a:ext cx="3790950" cy="3429000"/>
          </a:xfrm>
          <a:prstGeom prst="rect">
            <a:avLst/>
          </a:prstGeom>
          <a:noFill/>
          <a:ln>
            <a:noFill/>
          </a:ln>
        </p:spPr>
      </p:pic>
      <p:sp>
        <p:nvSpPr>
          <p:cNvPr id="544" name="Google Shape;544;p77"/>
          <p:cNvSpPr/>
          <p:nvPr/>
        </p:nvSpPr>
        <p:spPr>
          <a:xfrm>
            <a:off x="4590425" y="3138675"/>
            <a:ext cx="1395900" cy="229500"/>
          </a:xfrm>
          <a:prstGeom prst="rect">
            <a:avLst/>
          </a:prstGeom>
          <a:noFill/>
          <a:ln cap="flat" cmpd="sng" w="952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ld Standard TT"/>
              <a:ea typeface="Old Standard TT"/>
              <a:cs typeface="Old Standard TT"/>
              <a:sym typeface="Old Standard TT"/>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sp>
        <p:nvSpPr>
          <p:cNvPr id="549" name="Google Shape;549;p78"/>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Check proper configurations.</a:t>
            </a:r>
            <a:endParaRPr/>
          </a:p>
        </p:txBody>
      </p:sp>
      <p:sp>
        <p:nvSpPr>
          <p:cNvPr id="550" name="Google Shape;550;p78"/>
          <p:cNvSpPr txBox="1"/>
          <p:nvPr>
            <p:ph idx="1" type="body"/>
          </p:nvPr>
        </p:nvSpPr>
        <p:spPr>
          <a:xfrm>
            <a:off x="311700" y="1171600"/>
            <a:ext cx="23667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Fill up the </a:t>
            </a:r>
            <a:r>
              <a:rPr lang="en"/>
              <a:t>required</a:t>
            </a:r>
            <a:r>
              <a:rPr lang="en"/>
              <a:t> information. The name of the machine, and the ip address and select Create associated pointer. Finally click on add host.</a:t>
            </a:r>
            <a:endParaRPr/>
          </a:p>
        </p:txBody>
      </p:sp>
      <p:pic>
        <p:nvPicPr>
          <p:cNvPr id="551" name="Google Shape;551;p78"/>
          <p:cNvPicPr preferRelativeResize="0"/>
          <p:nvPr/>
        </p:nvPicPr>
        <p:blipFill>
          <a:blip r:embed="rId3">
            <a:alphaModFix/>
          </a:blip>
          <a:stretch>
            <a:fillRect/>
          </a:stretch>
        </p:blipFill>
        <p:spPr>
          <a:xfrm>
            <a:off x="2983750" y="1041400"/>
            <a:ext cx="5514975" cy="3657600"/>
          </a:xfrm>
          <a:prstGeom prst="rect">
            <a:avLst/>
          </a:prstGeom>
          <a:noFill/>
          <a:ln>
            <a:noFill/>
          </a:ln>
        </p:spPr>
      </p:pic>
      <p:sp>
        <p:nvSpPr>
          <p:cNvPr id="552" name="Google Shape;552;p78"/>
          <p:cNvSpPr/>
          <p:nvPr/>
        </p:nvSpPr>
        <p:spPr>
          <a:xfrm>
            <a:off x="5221425" y="1675950"/>
            <a:ext cx="2791500" cy="449400"/>
          </a:xfrm>
          <a:prstGeom prst="rect">
            <a:avLst/>
          </a:prstGeom>
          <a:noFill/>
          <a:ln cap="flat" cmpd="sng" w="952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ld Standard TT"/>
              <a:ea typeface="Old Standard TT"/>
              <a:cs typeface="Old Standard TT"/>
              <a:sym typeface="Old Standard TT"/>
            </a:endParaRPr>
          </a:p>
        </p:txBody>
      </p:sp>
      <p:sp>
        <p:nvSpPr>
          <p:cNvPr id="553" name="Google Shape;553;p78"/>
          <p:cNvSpPr/>
          <p:nvPr/>
        </p:nvSpPr>
        <p:spPr>
          <a:xfrm>
            <a:off x="5173625" y="2631975"/>
            <a:ext cx="2916000" cy="898800"/>
          </a:xfrm>
          <a:prstGeom prst="rect">
            <a:avLst/>
          </a:prstGeom>
          <a:noFill/>
          <a:ln cap="flat" cmpd="sng" w="952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ld Standard TT"/>
              <a:ea typeface="Old Standard TT"/>
              <a:cs typeface="Old Standard TT"/>
              <a:sym typeface="Old Standard TT"/>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sp>
        <p:nvSpPr>
          <p:cNvPr id="558" name="Google Shape;558;p79"/>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Check proper configurations.</a:t>
            </a:r>
            <a:endParaRPr/>
          </a:p>
        </p:txBody>
      </p:sp>
      <p:sp>
        <p:nvSpPr>
          <p:cNvPr id="559" name="Google Shape;559;p79"/>
          <p:cNvSpPr txBox="1"/>
          <p:nvPr>
            <p:ph idx="1" type="body"/>
          </p:nvPr>
        </p:nvSpPr>
        <p:spPr>
          <a:xfrm>
            <a:off x="311700" y="1171600"/>
            <a:ext cx="23667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This message of </a:t>
            </a:r>
            <a:r>
              <a:rPr lang="en"/>
              <a:t>successful</a:t>
            </a:r>
            <a:r>
              <a:rPr lang="en"/>
              <a:t> </a:t>
            </a:r>
            <a:r>
              <a:rPr lang="en"/>
              <a:t>updating</a:t>
            </a:r>
            <a:r>
              <a:rPr lang="en"/>
              <a:t> will appear. However if you check your reverse zone the pointer has not yet being created.</a:t>
            </a:r>
            <a:endParaRPr/>
          </a:p>
        </p:txBody>
      </p:sp>
      <p:pic>
        <p:nvPicPr>
          <p:cNvPr id="560" name="Google Shape;560;p79"/>
          <p:cNvPicPr preferRelativeResize="0"/>
          <p:nvPr/>
        </p:nvPicPr>
        <p:blipFill>
          <a:blip r:embed="rId3">
            <a:alphaModFix/>
          </a:blip>
          <a:stretch>
            <a:fillRect/>
          </a:stretch>
        </p:blipFill>
        <p:spPr>
          <a:xfrm>
            <a:off x="3566950" y="1401850"/>
            <a:ext cx="4267200" cy="2181225"/>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4" name="Shape 564"/>
        <p:cNvGrpSpPr/>
        <p:nvPr/>
      </p:nvGrpSpPr>
      <p:grpSpPr>
        <a:xfrm>
          <a:off x="0" y="0"/>
          <a:ext cx="0" cy="0"/>
          <a:chOff x="0" y="0"/>
          <a:chExt cx="0" cy="0"/>
        </a:xfrm>
      </p:grpSpPr>
      <p:sp>
        <p:nvSpPr>
          <p:cNvPr id="565" name="Google Shape;565;p80"/>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Check proper configurations.</a:t>
            </a:r>
            <a:endParaRPr/>
          </a:p>
        </p:txBody>
      </p:sp>
      <p:sp>
        <p:nvSpPr>
          <p:cNvPr id="566" name="Google Shape;566;p80"/>
          <p:cNvSpPr txBox="1"/>
          <p:nvPr>
            <p:ph idx="1" type="body"/>
          </p:nvPr>
        </p:nvSpPr>
        <p:spPr>
          <a:xfrm>
            <a:off x="311700" y="1171600"/>
            <a:ext cx="23667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Go to the server icon right click and select refresh to update the database with the new pointer. That will update the reverse lookup zone. </a:t>
            </a:r>
            <a:endParaRPr/>
          </a:p>
        </p:txBody>
      </p:sp>
      <p:pic>
        <p:nvPicPr>
          <p:cNvPr id="567" name="Google Shape;567;p80"/>
          <p:cNvPicPr preferRelativeResize="0"/>
          <p:nvPr/>
        </p:nvPicPr>
        <p:blipFill>
          <a:blip r:embed="rId3">
            <a:alphaModFix/>
          </a:blip>
          <a:stretch>
            <a:fillRect/>
          </a:stretch>
        </p:blipFill>
        <p:spPr>
          <a:xfrm>
            <a:off x="4197925" y="1150938"/>
            <a:ext cx="3267075" cy="3438525"/>
          </a:xfrm>
          <a:prstGeom prst="rect">
            <a:avLst/>
          </a:prstGeom>
          <a:noFill/>
          <a:ln>
            <a:noFill/>
          </a:ln>
        </p:spPr>
      </p:pic>
      <p:sp>
        <p:nvSpPr>
          <p:cNvPr id="568" name="Google Shape;568;p80"/>
          <p:cNvSpPr/>
          <p:nvPr/>
        </p:nvSpPr>
        <p:spPr>
          <a:xfrm>
            <a:off x="4848550" y="3540225"/>
            <a:ext cx="812700" cy="219900"/>
          </a:xfrm>
          <a:prstGeom prst="rect">
            <a:avLst/>
          </a:prstGeom>
          <a:noFill/>
          <a:ln cap="flat" cmpd="sng" w="952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ld Standard TT"/>
              <a:ea typeface="Old Standard TT"/>
              <a:cs typeface="Old Standard TT"/>
              <a:sym typeface="Old Standard TT"/>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2" name="Shape 572"/>
        <p:cNvGrpSpPr/>
        <p:nvPr/>
      </p:nvGrpSpPr>
      <p:grpSpPr>
        <a:xfrm>
          <a:off x="0" y="0"/>
          <a:ext cx="0" cy="0"/>
          <a:chOff x="0" y="0"/>
          <a:chExt cx="0" cy="0"/>
        </a:xfrm>
      </p:grpSpPr>
      <p:sp>
        <p:nvSpPr>
          <p:cNvPr id="573" name="Google Shape;573;p81"/>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Check proper configurations.</a:t>
            </a:r>
            <a:endParaRPr/>
          </a:p>
        </p:txBody>
      </p:sp>
      <p:sp>
        <p:nvSpPr>
          <p:cNvPr id="574" name="Google Shape;574;p81"/>
          <p:cNvSpPr txBox="1"/>
          <p:nvPr>
            <p:ph idx="1" type="body"/>
          </p:nvPr>
        </p:nvSpPr>
        <p:spPr>
          <a:xfrm>
            <a:off x="311700" y="1171600"/>
            <a:ext cx="23667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Here you can see the newly created reverse pointer. We can now check this configuration changes by using nslookup in a </a:t>
            </a:r>
            <a:r>
              <a:rPr lang="en"/>
              <a:t>powershell</a:t>
            </a:r>
            <a:r>
              <a:rPr lang="en"/>
              <a:t>. </a:t>
            </a:r>
            <a:endParaRPr/>
          </a:p>
        </p:txBody>
      </p:sp>
      <p:pic>
        <p:nvPicPr>
          <p:cNvPr id="575" name="Google Shape;575;p81"/>
          <p:cNvPicPr preferRelativeResize="0"/>
          <p:nvPr/>
        </p:nvPicPr>
        <p:blipFill>
          <a:blip r:embed="rId3">
            <a:alphaModFix/>
          </a:blip>
          <a:stretch>
            <a:fillRect/>
          </a:stretch>
        </p:blipFill>
        <p:spPr>
          <a:xfrm>
            <a:off x="2849925" y="1497450"/>
            <a:ext cx="6160800" cy="2583287"/>
          </a:xfrm>
          <a:prstGeom prst="rect">
            <a:avLst/>
          </a:prstGeom>
          <a:noFill/>
          <a:ln>
            <a:noFill/>
          </a:ln>
        </p:spPr>
      </p:pic>
      <p:sp>
        <p:nvSpPr>
          <p:cNvPr id="576" name="Google Shape;576;p81"/>
          <p:cNvSpPr/>
          <p:nvPr/>
        </p:nvSpPr>
        <p:spPr>
          <a:xfrm>
            <a:off x="4523500" y="2947475"/>
            <a:ext cx="4254300" cy="267600"/>
          </a:xfrm>
          <a:prstGeom prst="rect">
            <a:avLst/>
          </a:prstGeom>
          <a:noFill/>
          <a:ln cap="flat" cmpd="sng" w="952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ld Standard TT"/>
              <a:ea typeface="Old Standard TT"/>
              <a:cs typeface="Old Standard TT"/>
              <a:sym typeface="Old Standard TT"/>
            </a:endParaRPr>
          </a:p>
        </p:txBody>
      </p:sp>
      <p:sp>
        <p:nvSpPr>
          <p:cNvPr id="577" name="Google Shape;577;p81"/>
          <p:cNvSpPr/>
          <p:nvPr/>
        </p:nvSpPr>
        <p:spPr>
          <a:xfrm>
            <a:off x="3127700" y="2918800"/>
            <a:ext cx="1319400" cy="181800"/>
          </a:xfrm>
          <a:prstGeom prst="rect">
            <a:avLst/>
          </a:prstGeom>
          <a:noFill/>
          <a:ln cap="flat" cmpd="sng" w="952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ld Standard TT"/>
              <a:ea typeface="Old Standard TT"/>
              <a:cs typeface="Old Standard TT"/>
              <a:sym typeface="Old Standard T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8520600" cy="95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Configuration of features.</a:t>
            </a:r>
            <a:endParaRPr/>
          </a:p>
        </p:txBody>
      </p:sp>
      <p:sp>
        <p:nvSpPr>
          <p:cNvPr id="97" name="Google Shape;97;p19"/>
          <p:cNvSpPr txBox="1"/>
          <p:nvPr>
            <p:ph idx="1" type="body"/>
          </p:nvPr>
        </p:nvSpPr>
        <p:spPr>
          <a:xfrm>
            <a:off x="311700" y="1637700"/>
            <a:ext cx="2251800" cy="2931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interface will guide you through the process of installation.</a:t>
            </a:r>
            <a:endParaRPr/>
          </a:p>
        </p:txBody>
      </p:sp>
      <p:pic>
        <p:nvPicPr>
          <p:cNvPr id="98" name="Google Shape;98;p19"/>
          <p:cNvPicPr preferRelativeResize="0"/>
          <p:nvPr/>
        </p:nvPicPr>
        <p:blipFill>
          <a:blip r:embed="rId3">
            <a:alphaModFix/>
          </a:blip>
          <a:stretch>
            <a:fillRect/>
          </a:stretch>
        </p:blipFill>
        <p:spPr>
          <a:xfrm>
            <a:off x="3538100" y="1503325"/>
            <a:ext cx="4442351" cy="3439974"/>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sp>
        <p:nvSpPr>
          <p:cNvPr id="582" name="Google Shape;582;p82"/>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Check proper configurations.</a:t>
            </a:r>
            <a:endParaRPr/>
          </a:p>
        </p:txBody>
      </p:sp>
      <p:sp>
        <p:nvSpPr>
          <p:cNvPr id="583" name="Google Shape;583;p82"/>
          <p:cNvSpPr txBox="1"/>
          <p:nvPr>
            <p:ph idx="1" type="body"/>
          </p:nvPr>
        </p:nvSpPr>
        <p:spPr>
          <a:xfrm>
            <a:off x="311700" y="1171600"/>
            <a:ext cx="23667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Here we can see the result of looking with nslookup on the database of DNS in this machine. It resolves both the ip address and the name of the machine into an ip. </a:t>
            </a:r>
            <a:endParaRPr/>
          </a:p>
        </p:txBody>
      </p:sp>
      <p:pic>
        <p:nvPicPr>
          <p:cNvPr id="584" name="Google Shape;584;p82"/>
          <p:cNvPicPr preferRelativeResize="0"/>
          <p:nvPr/>
        </p:nvPicPr>
        <p:blipFill>
          <a:blip r:embed="rId3">
            <a:alphaModFix/>
          </a:blip>
          <a:stretch>
            <a:fillRect/>
          </a:stretch>
        </p:blipFill>
        <p:spPr>
          <a:xfrm>
            <a:off x="2830800" y="1210625"/>
            <a:ext cx="6160799" cy="3327261"/>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8" name="Shape 588"/>
        <p:cNvGrpSpPr/>
        <p:nvPr/>
      </p:nvGrpSpPr>
      <p:grpSpPr>
        <a:xfrm>
          <a:off x="0" y="0"/>
          <a:ext cx="0" cy="0"/>
          <a:chOff x="0" y="0"/>
          <a:chExt cx="0" cy="0"/>
        </a:xfrm>
      </p:grpSpPr>
      <p:sp>
        <p:nvSpPr>
          <p:cNvPr id="589" name="Google Shape;589;p83"/>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Configurations to allow DHCP broadcast through firewalls.</a:t>
            </a:r>
            <a:endParaRPr/>
          </a:p>
        </p:txBody>
      </p:sp>
      <p:sp>
        <p:nvSpPr>
          <p:cNvPr id="590" name="Google Shape;590;p83"/>
          <p:cNvSpPr txBox="1"/>
          <p:nvPr>
            <p:ph idx="1" type="body"/>
          </p:nvPr>
        </p:nvSpPr>
        <p:spPr>
          <a:xfrm>
            <a:off x="311700" y="1599450"/>
            <a:ext cx="7395300" cy="1204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First approach was to allow those broadcast through the firewall policies on secure tab, without </a:t>
            </a:r>
            <a:r>
              <a:rPr lang="en"/>
              <a:t>results</a:t>
            </a:r>
            <a:r>
              <a:rPr lang="en"/>
              <a:t>.</a:t>
            </a:r>
            <a:endParaRPr/>
          </a:p>
        </p:txBody>
      </p:sp>
      <p:pic>
        <p:nvPicPr>
          <p:cNvPr id="591" name="Google Shape;591;p83"/>
          <p:cNvPicPr preferRelativeResize="0"/>
          <p:nvPr/>
        </p:nvPicPr>
        <p:blipFill>
          <a:blip r:embed="rId3">
            <a:alphaModFix/>
          </a:blip>
          <a:stretch>
            <a:fillRect/>
          </a:stretch>
        </p:blipFill>
        <p:spPr>
          <a:xfrm>
            <a:off x="219325" y="2985250"/>
            <a:ext cx="8839200" cy="831195"/>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5" name="Shape 595"/>
        <p:cNvGrpSpPr/>
        <p:nvPr/>
      </p:nvGrpSpPr>
      <p:grpSpPr>
        <a:xfrm>
          <a:off x="0" y="0"/>
          <a:ext cx="0" cy="0"/>
          <a:chOff x="0" y="0"/>
          <a:chExt cx="0" cy="0"/>
        </a:xfrm>
      </p:grpSpPr>
      <p:sp>
        <p:nvSpPr>
          <p:cNvPr id="596" name="Google Shape;596;p84"/>
          <p:cNvSpPr txBox="1"/>
          <p:nvPr>
            <p:ph type="title"/>
          </p:nvPr>
        </p:nvSpPr>
        <p:spPr>
          <a:xfrm>
            <a:off x="311700" y="28247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Configurations to allow DHCP broadcast through firewalls.</a:t>
            </a:r>
            <a:endParaRPr/>
          </a:p>
        </p:txBody>
      </p:sp>
      <p:sp>
        <p:nvSpPr>
          <p:cNvPr id="597" name="Google Shape;597;p84"/>
          <p:cNvSpPr txBox="1"/>
          <p:nvPr>
            <p:ph idx="1" type="body"/>
          </p:nvPr>
        </p:nvSpPr>
        <p:spPr>
          <a:xfrm>
            <a:off x="311700" y="1207475"/>
            <a:ext cx="3418200" cy="37095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1200"/>
              </a:spcAft>
              <a:buNone/>
            </a:pPr>
            <a:r>
              <a:rPr lang="en"/>
              <a:t>After an internet search we found that has to create DHCP relays on the interfaces. This relays receive the broadcast and forwarder to the </a:t>
            </a:r>
            <a:r>
              <a:rPr lang="en"/>
              <a:t>different</a:t>
            </a:r>
            <a:r>
              <a:rPr lang="en"/>
              <a:t> zones from and to the DHCP. On the Network tab in the Palo Alto we select from the right menu DHCP, and then relay. We choose each </a:t>
            </a:r>
            <a:r>
              <a:rPr lang="en"/>
              <a:t>different</a:t>
            </a:r>
            <a:r>
              <a:rPr lang="en"/>
              <a:t> interface and create a new </a:t>
            </a:r>
            <a:r>
              <a:rPr lang="en"/>
              <a:t>relay</a:t>
            </a:r>
            <a:r>
              <a:rPr lang="en"/>
              <a:t> for each one pointing towards our DHCP server. In this example the address is 192.168.202.4. In our configuration should be 192.168.202.200.</a:t>
            </a:r>
            <a:endParaRPr/>
          </a:p>
        </p:txBody>
      </p:sp>
      <p:pic>
        <p:nvPicPr>
          <p:cNvPr id="598" name="Google Shape;598;p84"/>
          <p:cNvPicPr preferRelativeResize="0"/>
          <p:nvPr/>
        </p:nvPicPr>
        <p:blipFill>
          <a:blip r:embed="rId3">
            <a:alphaModFix/>
          </a:blip>
          <a:stretch>
            <a:fillRect/>
          </a:stretch>
        </p:blipFill>
        <p:spPr>
          <a:xfrm>
            <a:off x="3832300" y="1083200"/>
            <a:ext cx="4801101" cy="3709425"/>
          </a:xfrm>
          <a:prstGeom prst="rect">
            <a:avLst/>
          </a:prstGeom>
          <a:noFill/>
          <a:ln>
            <a:noFill/>
          </a:ln>
        </p:spPr>
      </p:pic>
      <p:sp>
        <p:nvSpPr>
          <p:cNvPr id="599" name="Google Shape;599;p84"/>
          <p:cNvSpPr/>
          <p:nvPr/>
        </p:nvSpPr>
        <p:spPr>
          <a:xfrm>
            <a:off x="4399225" y="1044950"/>
            <a:ext cx="1290600" cy="525900"/>
          </a:xfrm>
          <a:prstGeom prst="rect">
            <a:avLst/>
          </a:prstGeom>
          <a:noFill/>
          <a:ln cap="flat" cmpd="sng" w="952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ld Standard TT"/>
              <a:ea typeface="Old Standard TT"/>
              <a:cs typeface="Old Standard TT"/>
              <a:sym typeface="Old Standard TT"/>
            </a:endParaRPr>
          </a:p>
        </p:txBody>
      </p:sp>
      <p:sp>
        <p:nvSpPr>
          <p:cNvPr id="600" name="Google Shape;600;p84"/>
          <p:cNvSpPr/>
          <p:nvPr/>
        </p:nvSpPr>
        <p:spPr>
          <a:xfrm>
            <a:off x="4848550" y="1618575"/>
            <a:ext cx="2437800" cy="678900"/>
          </a:xfrm>
          <a:prstGeom prst="rect">
            <a:avLst/>
          </a:prstGeom>
          <a:noFill/>
          <a:ln cap="flat" cmpd="sng" w="952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ld Standard TT"/>
              <a:ea typeface="Old Standard TT"/>
              <a:cs typeface="Old Standard TT"/>
              <a:sym typeface="Old Standard TT"/>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4" name="Shape 604"/>
        <p:cNvGrpSpPr/>
        <p:nvPr/>
      </p:nvGrpSpPr>
      <p:grpSpPr>
        <a:xfrm>
          <a:off x="0" y="0"/>
          <a:ext cx="0" cy="0"/>
          <a:chOff x="0" y="0"/>
          <a:chExt cx="0" cy="0"/>
        </a:xfrm>
      </p:grpSpPr>
      <p:sp>
        <p:nvSpPr>
          <p:cNvPr id="605" name="Google Shape;605;p85"/>
          <p:cNvSpPr txBox="1"/>
          <p:nvPr>
            <p:ph type="title"/>
          </p:nvPr>
        </p:nvSpPr>
        <p:spPr>
          <a:xfrm>
            <a:off x="311700" y="203625"/>
            <a:ext cx="8520600" cy="762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t>
            </a:r>
            <a:r>
              <a:rPr lang="en"/>
              <a:t>onfigurations to allow DHCP broadcast through firewalls.</a:t>
            </a:r>
            <a:endParaRPr/>
          </a:p>
        </p:txBody>
      </p:sp>
      <p:sp>
        <p:nvSpPr>
          <p:cNvPr id="606" name="Google Shape;606;p85"/>
          <p:cNvSpPr txBox="1"/>
          <p:nvPr>
            <p:ph idx="1" type="body"/>
          </p:nvPr>
        </p:nvSpPr>
        <p:spPr>
          <a:xfrm>
            <a:off x="311700" y="1171600"/>
            <a:ext cx="8418300" cy="1144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This is how looks like the network dhcp Relay tab after our configurations. Look at the path to the right tabs. </a:t>
            </a:r>
            <a:endParaRPr/>
          </a:p>
        </p:txBody>
      </p:sp>
      <p:pic>
        <p:nvPicPr>
          <p:cNvPr id="607" name="Google Shape;607;p85"/>
          <p:cNvPicPr preferRelativeResize="0"/>
          <p:nvPr/>
        </p:nvPicPr>
        <p:blipFill>
          <a:blip r:embed="rId3">
            <a:alphaModFix/>
          </a:blip>
          <a:stretch>
            <a:fillRect/>
          </a:stretch>
        </p:blipFill>
        <p:spPr>
          <a:xfrm>
            <a:off x="133850" y="2521933"/>
            <a:ext cx="9144002" cy="2107335"/>
          </a:xfrm>
          <a:prstGeom prst="rect">
            <a:avLst/>
          </a:prstGeom>
          <a:noFill/>
          <a:ln>
            <a:noFill/>
          </a:ln>
        </p:spPr>
      </p:pic>
      <p:sp>
        <p:nvSpPr>
          <p:cNvPr id="608" name="Google Shape;608;p85"/>
          <p:cNvSpPr/>
          <p:nvPr/>
        </p:nvSpPr>
        <p:spPr>
          <a:xfrm>
            <a:off x="173525" y="3922625"/>
            <a:ext cx="678900" cy="248700"/>
          </a:xfrm>
          <a:prstGeom prst="rect">
            <a:avLst/>
          </a:prstGeom>
          <a:noFill/>
          <a:ln cap="flat" cmpd="sng" w="952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ld Standard TT"/>
              <a:ea typeface="Old Standard TT"/>
              <a:cs typeface="Old Standard TT"/>
              <a:sym typeface="Old Standard TT"/>
            </a:endParaRPr>
          </a:p>
        </p:txBody>
      </p:sp>
      <p:sp>
        <p:nvSpPr>
          <p:cNvPr id="609" name="Google Shape;609;p85"/>
          <p:cNvSpPr/>
          <p:nvPr/>
        </p:nvSpPr>
        <p:spPr>
          <a:xfrm>
            <a:off x="4198450" y="2555500"/>
            <a:ext cx="707400" cy="382500"/>
          </a:xfrm>
          <a:prstGeom prst="rect">
            <a:avLst/>
          </a:prstGeom>
          <a:noFill/>
          <a:ln cap="flat" cmpd="sng" w="952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ld Standard TT"/>
              <a:ea typeface="Old Standard TT"/>
              <a:cs typeface="Old Standard TT"/>
              <a:sym typeface="Old Standard TT"/>
            </a:endParaRPr>
          </a:p>
        </p:txBody>
      </p:sp>
      <p:sp>
        <p:nvSpPr>
          <p:cNvPr id="610" name="Google Shape;610;p85"/>
          <p:cNvSpPr/>
          <p:nvPr/>
        </p:nvSpPr>
        <p:spPr>
          <a:xfrm>
            <a:off x="1970875" y="3110000"/>
            <a:ext cx="812700" cy="248700"/>
          </a:xfrm>
          <a:prstGeom prst="rect">
            <a:avLst/>
          </a:prstGeom>
          <a:noFill/>
          <a:ln cap="flat" cmpd="sng" w="952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ld Standard TT"/>
              <a:ea typeface="Old Standard TT"/>
              <a:cs typeface="Old Standard TT"/>
              <a:sym typeface="Old Standard TT"/>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4" name="Shape 614"/>
        <p:cNvGrpSpPr/>
        <p:nvPr/>
      </p:nvGrpSpPr>
      <p:grpSpPr>
        <a:xfrm>
          <a:off x="0" y="0"/>
          <a:ext cx="0" cy="0"/>
          <a:chOff x="0" y="0"/>
          <a:chExt cx="0" cy="0"/>
        </a:xfrm>
      </p:grpSpPr>
      <p:sp>
        <p:nvSpPr>
          <p:cNvPr id="615" name="Google Shape;615;p86"/>
          <p:cNvSpPr txBox="1"/>
          <p:nvPr>
            <p:ph type="title"/>
          </p:nvPr>
        </p:nvSpPr>
        <p:spPr>
          <a:xfrm>
            <a:off x="311700" y="203625"/>
            <a:ext cx="8520600" cy="762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Configurations to allow DHCP broadcast through firewalls.</a:t>
            </a:r>
            <a:endParaRPr/>
          </a:p>
        </p:txBody>
      </p:sp>
      <p:sp>
        <p:nvSpPr>
          <p:cNvPr id="616" name="Google Shape;616;p86"/>
          <p:cNvSpPr txBox="1"/>
          <p:nvPr/>
        </p:nvSpPr>
        <p:spPr>
          <a:xfrm>
            <a:off x="632425" y="2383400"/>
            <a:ext cx="7849200" cy="85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1"/>
              </a:solidFill>
              <a:latin typeface="Old Standard TT"/>
              <a:ea typeface="Old Standard TT"/>
              <a:cs typeface="Old Standard TT"/>
              <a:sym typeface="Old Standard TT"/>
            </a:endParaRPr>
          </a:p>
        </p:txBody>
      </p:sp>
      <p:pic>
        <p:nvPicPr>
          <p:cNvPr id="617" name="Google Shape;617;p86"/>
          <p:cNvPicPr preferRelativeResize="0"/>
          <p:nvPr/>
        </p:nvPicPr>
        <p:blipFill>
          <a:blip r:embed="rId3">
            <a:alphaModFix/>
          </a:blip>
          <a:stretch>
            <a:fillRect/>
          </a:stretch>
        </p:blipFill>
        <p:spPr>
          <a:xfrm>
            <a:off x="3091749" y="1032375"/>
            <a:ext cx="5638249" cy="3444775"/>
          </a:xfrm>
          <a:prstGeom prst="rect">
            <a:avLst/>
          </a:prstGeom>
          <a:noFill/>
          <a:ln>
            <a:noFill/>
          </a:ln>
        </p:spPr>
      </p:pic>
      <p:sp>
        <p:nvSpPr>
          <p:cNvPr id="618" name="Google Shape;618;p86"/>
          <p:cNvSpPr txBox="1"/>
          <p:nvPr/>
        </p:nvSpPr>
        <p:spPr>
          <a:xfrm>
            <a:off x="345600" y="1293525"/>
            <a:ext cx="2495400" cy="328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Old Standard TT"/>
                <a:ea typeface="Old Standard TT"/>
                <a:cs typeface="Old Standard TT"/>
                <a:sym typeface="Old Standard TT"/>
              </a:rPr>
              <a:t>In the same way we created firewall rules on the FortiGate firewall to allow broadcast to the secure zone. That of course </a:t>
            </a:r>
            <a:r>
              <a:rPr lang="en" sz="1800">
                <a:solidFill>
                  <a:schemeClr val="dk1"/>
                </a:solidFill>
                <a:latin typeface="Old Standard TT"/>
                <a:ea typeface="Old Standard TT"/>
                <a:cs typeface="Old Standard TT"/>
                <a:sym typeface="Old Standard TT"/>
              </a:rPr>
              <a:t>didn't</a:t>
            </a:r>
            <a:r>
              <a:rPr lang="en" sz="1800">
                <a:solidFill>
                  <a:schemeClr val="dk1"/>
                </a:solidFill>
                <a:latin typeface="Old Standard TT"/>
                <a:ea typeface="Old Standard TT"/>
                <a:cs typeface="Old Standard TT"/>
                <a:sym typeface="Old Standard TT"/>
              </a:rPr>
              <a:t> worked well.</a:t>
            </a:r>
            <a:endParaRPr sz="1800">
              <a:solidFill>
                <a:schemeClr val="dk1"/>
              </a:solidFill>
              <a:latin typeface="Old Standard TT"/>
              <a:ea typeface="Old Standard TT"/>
              <a:cs typeface="Old Standard TT"/>
              <a:sym typeface="Old Standard TT"/>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2" name="Shape 622"/>
        <p:cNvGrpSpPr/>
        <p:nvPr/>
      </p:nvGrpSpPr>
      <p:grpSpPr>
        <a:xfrm>
          <a:off x="0" y="0"/>
          <a:ext cx="0" cy="0"/>
          <a:chOff x="0" y="0"/>
          <a:chExt cx="0" cy="0"/>
        </a:xfrm>
      </p:grpSpPr>
      <p:sp>
        <p:nvSpPr>
          <p:cNvPr id="623" name="Google Shape;623;p87"/>
          <p:cNvSpPr txBox="1"/>
          <p:nvPr>
            <p:ph type="title"/>
          </p:nvPr>
        </p:nvSpPr>
        <p:spPr>
          <a:xfrm>
            <a:off x="311700" y="203625"/>
            <a:ext cx="8520600" cy="762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Configurations to allow DHCP broadcast through firewalls.</a:t>
            </a:r>
            <a:endParaRPr/>
          </a:p>
        </p:txBody>
      </p:sp>
      <p:sp>
        <p:nvSpPr>
          <p:cNvPr id="624" name="Google Shape;624;p87"/>
          <p:cNvSpPr txBox="1"/>
          <p:nvPr>
            <p:ph idx="1" type="body"/>
          </p:nvPr>
        </p:nvSpPr>
        <p:spPr>
          <a:xfrm>
            <a:off x="311700" y="1171600"/>
            <a:ext cx="2969100" cy="3381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n"/>
              <a:t>We have the settings for DHCP relays by selecting each interface and allow the tab dhcp server, advance, and select relay. There we set the ip address of the DHCP server to allow broadcast to and from that address into the secure zone. We repeat the process for each interface. </a:t>
            </a:r>
            <a:endParaRPr/>
          </a:p>
        </p:txBody>
      </p:sp>
      <p:pic>
        <p:nvPicPr>
          <p:cNvPr id="625" name="Google Shape;625;p87"/>
          <p:cNvPicPr preferRelativeResize="0"/>
          <p:nvPr/>
        </p:nvPicPr>
        <p:blipFill>
          <a:blip r:embed="rId3">
            <a:alphaModFix/>
          </a:blip>
          <a:stretch>
            <a:fillRect/>
          </a:stretch>
        </p:blipFill>
        <p:spPr>
          <a:xfrm>
            <a:off x="4401025" y="815500"/>
            <a:ext cx="4156975" cy="4185175"/>
          </a:xfrm>
          <a:prstGeom prst="rect">
            <a:avLst/>
          </a:prstGeom>
          <a:noFill/>
          <a:ln>
            <a:noFill/>
          </a:ln>
        </p:spPr>
      </p:pic>
      <p:sp>
        <p:nvSpPr>
          <p:cNvPr id="626" name="Google Shape;626;p87"/>
          <p:cNvSpPr/>
          <p:nvPr/>
        </p:nvSpPr>
        <p:spPr>
          <a:xfrm>
            <a:off x="5336150" y="3119550"/>
            <a:ext cx="535500" cy="296400"/>
          </a:xfrm>
          <a:prstGeom prst="rect">
            <a:avLst/>
          </a:prstGeom>
          <a:noFill/>
          <a:ln cap="flat" cmpd="sng" w="952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ld Standard TT"/>
              <a:ea typeface="Old Standard TT"/>
              <a:cs typeface="Old Standard TT"/>
              <a:sym typeface="Old Standard TT"/>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0" name="Shape 630"/>
        <p:cNvGrpSpPr/>
        <p:nvPr/>
      </p:nvGrpSpPr>
      <p:grpSpPr>
        <a:xfrm>
          <a:off x="0" y="0"/>
          <a:ext cx="0" cy="0"/>
          <a:chOff x="0" y="0"/>
          <a:chExt cx="0" cy="0"/>
        </a:xfrm>
      </p:grpSpPr>
      <p:sp>
        <p:nvSpPr>
          <p:cNvPr id="631" name="Google Shape;631;p88"/>
          <p:cNvSpPr txBox="1"/>
          <p:nvPr>
            <p:ph type="title"/>
          </p:nvPr>
        </p:nvSpPr>
        <p:spPr>
          <a:xfrm>
            <a:off x="311700" y="203625"/>
            <a:ext cx="8520600" cy="762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Configurations to allow DHCP broadcast through firewalls.</a:t>
            </a:r>
            <a:endParaRPr/>
          </a:p>
        </p:txBody>
      </p:sp>
      <p:sp>
        <p:nvSpPr>
          <p:cNvPr id="632" name="Google Shape;632;p88"/>
          <p:cNvSpPr txBox="1"/>
          <p:nvPr>
            <p:ph idx="1" type="body"/>
          </p:nvPr>
        </p:nvSpPr>
        <p:spPr>
          <a:xfrm>
            <a:off x="311700" y="1171600"/>
            <a:ext cx="7930800" cy="775200"/>
          </a:xfrm>
          <a:prstGeom prst="rect">
            <a:avLst/>
          </a:prstGeom>
        </p:spPr>
        <p:txBody>
          <a:bodyPr anchorCtr="0" anchor="t" bIns="91425" lIns="91425" spcFirstLastPara="1" rIns="91425" wrap="square" tIns="91425">
            <a:normAutofit fontScale="77500"/>
          </a:bodyPr>
          <a:lstStyle/>
          <a:p>
            <a:pPr indent="0" lvl="0" marL="0" rtl="0" algn="l">
              <a:spcBef>
                <a:spcPts val="0"/>
              </a:spcBef>
              <a:spcAft>
                <a:spcPts val="1200"/>
              </a:spcAft>
              <a:buNone/>
            </a:pPr>
            <a:r>
              <a:rPr lang="en"/>
              <a:t>Looking at the interface final configuration we can see under DHCP ranges the relay configuration. That allow DHCP to reach all the zones inclusive the secure from the intern zone.</a:t>
            </a:r>
            <a:endParaRPr/>
          </a:p>
        </p:txBody>
      </p:sp>
      <p:pic>
        <p:nvPicPr>
          <p:cNvPr id="633" name="Google Shape;633;p88"/>
          <p:cNvPicPr preferRelativeResize="0"/>
          <p:nvPr/>
        </p:nvPicPr>
        <p:blipFill>
          <a:blip r:embed="rId3">
            <a:alphaModFix/>
          </a:blip>
          <a:stretch>
            <a:fillRect/>
          </a:stretch>
        </p:blipFill>
        <p:spPr>
          <a:xfrm>
            <a:off x="133825" y="2116938"/>
            <a:ext cx="9143999" cy="24365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445025"/>
            <a:ext cx="8520600" cy="95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Configuration of features.</a:t>
            </a:r>
            <a:endParaRPr/>
          </a:p>
        </p:txBody>
      </p:sp>
      <p:sp>
        <p:nvSpPr>
          <p:cNvPr id="104" name="Google Shape;104;p20"/>
          <p:cNvSpPr txBox="1"/>
          <p:nvPr>
            <p:ph idx="1" type="body"/>
          </p:nvPr>
        </p:nvSpPr>
        <p:spPr>
          <a:xfrm>
            <a:off x="311700" y="1637700"/>
            <a:ext cx="2251800" cy="2931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On Installation type select Role-based or featured-base installation.</a:t>
            </a:r>
            <a:endParaRPr/>
          </a:p>
        </p:txBody>
      </p:sp>
      <p:pic>
        <p:nvPicPr>
          <p:cNvPr id="105" name="Google Shape;105;p20"/>
          <p:cNvPicPr preferRelativeResize="0"/>
          <p:nvPr/>
        </p:nvPicPr>
        <p:blipFill>
          <a:blip r:embed="rId3">
            <a:alphaModFix/>
          </a:blip>
          <a:stretch>
            <a:fillRect/>
          </a:stretch>
        </p:blipFill>
        <p:spPr>
          <a:xfrm>
            <a:off x="2715900" y="1551125"/>
            <a:ext cx="6275700" cy="333966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311700" y="445025"/>
            <a:ext cx="8520600" cy="95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Configuration of features.</a:t>
            </a:r>
            <a:endParaRPr/>
          </a:p>
        </p:txBody>
      </p:sp>
      <p:sp>
        <p:nvSpPr>
          <p:cNvPr id="111" name="Google Shape;111;p21"/>
          <p:cNvSpPr txBox="1"/>
          <p:nvPr>
            <p:ph idx="1" type="body"/>
          </p:nvPr>
        </p:nvSpPr>
        <p:spPr>
          <a:xfrm>
            <a:off x="311700" y="1637700"/>
            <a:ext cx="2251800" cy="2931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On server selection select your server.</a:t>
            </a:r>
            <a:endParaRPr/>
          </a:p>
        </p:txBody>
      </p:sp>
      <p:pic>
        <p:nvPicPr>
          <p:cNvPr id="112" name="Google Shape;112;p21"/>
          <p:cNvPicPr preferRelativeResize="0"/>
          <p:nvPr/>
        </p:nvPicPr>
        <p:blipFill>
          <a:blip r:embed="rId3">
            <a:alphaModFix/>
          </a:blip>
          <a:stretch>
            <a:fillRect/>
          </a:stretch>
        </p:blipFill>
        <p:spPr>
          <a:xfrm>
            <a:off x="3356450" y="1383213"/>
            <a:ext cx="4750441" cy="34399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