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Century Gothic"/>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YHHp4uoxaJaz7MnKJvUswxylW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bold.fntdata"/><Relationship Id="rId25" Type="http://schemas.openxmlformats.org/officeDocument/2006/relationships/font" Target="fonts/CenturyGothic-regular.fntdata"/><Relationship Id="rId28" Type="http://schemas.openxmlformats.org/officeDocument/2006/relationships/font" Target="fonts/CenturyGothic-boldItalic.fntdata"/><Relationship Id="rId27" Type="http://schemas.openxmlformats.org/officeDocument/2006/relationships/font" Target="fonts/CenturyGothic-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3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352"/>
              </a:srgbClr>
            </a:outerShdw>
          </a:effectLst>
        </p:spPr>
      </p:sp>
      <p:sp>
        <p:nvSpPr>
          <p:cNvPr id="77" name="Google Shape;77;p3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3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3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3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3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3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3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3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3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rgbClr val="86D1D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3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3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3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3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3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3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3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3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3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3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3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3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3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19" name="Google Shape;119;p3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3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3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2" name="Google Shape;122;p3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3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3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125" name="Google Shape;125;p3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3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3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3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3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3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3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3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1" name="Google Shape;31;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rgbClr val="86D1D8"/>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7" name="Google Shape;37;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3" name="Google Shape;43;p2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4" name="Google Shape;44;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0" name="Google Shape;50;p2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1" name="Google Shape;51;p2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rgbClr val="86D1D8"/>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2" name="Google Shape;52;p2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53" name="Google Shape;53;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2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2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3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352"/>
              </a:srgbClr>
            </a:outerShdw>
          </a:effectLst>
        </p:spPr>
      </p:sp>
      <p:sp>
        <p:nvSpPr>
          <p:cNvPr id="70" name="Google Shape;70;p3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3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17.png"/><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3.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2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2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21"/>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2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2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2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31.png"/><Relationship Id="rId5"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png"/><Relationship Id="rId4" Type="http://schemas.openxmlformats.org/officeDocument/2006/relationships/image" Target="../media/image41.png"/><Relationship Id="rId5"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9.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25.png"/><Relationship Id="rId5"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683171" y="2567580"/>
            <a:ext cx="8825658" cy="86142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2"/>
              </a:buClr>
              <a:buSzPts val="7200"/>
              <a:buFont typeface="Century Gothic"/>
              <a:buNone/>
            </a:pPr>
            <a:r>
              <a:rPr lang="en-US"/>
              <a:t>IDS Sensor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224" name="Google Shape;224;p10"/>
          <p:cNvPicPr preferRelativeResize="0"/>
          <p:nvPr/>
        </p:nvPicPr>
        <p:blipFill rotWithShape="1">
          <a:blip r:embed="rId3">
            <a:alphaModFix/>
          </a:blip>
          <a:srcRect b="0" l="0" r="0" t="0"/>
          <a:stretch/>
        </p:blipFill>
        <p:spPr>
          <a:xfrm>
            <a:off x="4967080" y="2075394"/>
            <a:ext cx="4801016" cy="1196444"/>
          </a:xfrm>
          <a:prstGeom prst="rect">
            <a:avLst/>
          </a:prstGeom>
          <a:noFill/>
          <a:ln>
            <a:noFill/>
          </a:ln>
        </p:spPr>
      </p:pic>
      <p:pic>
        <p:nvPicPr>
          <p:cNvPr id="225" name="Google Shape;225;p10"/>
          <p:cNvPicPr preferRelativeResize="0"/>
          <p:nvPr/>
        </p:nvPicPr>
        <p:blipFill rotWithShape="1">
          <a:blip r:embed="rId4">
            <a:alphaModFix/>
          </a:blip>
          <a:srcRect b="0" l="0" r="0" t="0"/>
          <a:stretch/>
        </p:blipFill>
        <p:spPr>
          <a:xfrm>
            <a:off x="4967080" y="3586163"/>
            <a:ext cx="4724809" cy="1356478"/>
          </a:xfrm>
          <a:prstGeom prst="rect">
            <a:avLst/>
          </a:prstGeom>
          <a:noFill/>
          <a:ln>
            <a:noFill/>
          </a:ln>
        </p:spPr>
      </p:pic>
      <p:sp>
        <p:nvSpPr>
          <p:cNvPr id="226" name="Google Shape;226;p10"/>
          <p:cNvSpPr txBox="1"/>
          <p:nvPr/>
        </p:nvSpPr>
        <p:spPr>
          <a:xfrm>
            <a:off x="1076960" y="1448251"/>
            <a:ext cx="300736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When asked if you want to allow access to this Security Onion installation via the web interface, select “Yes”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For this example, when asked to enter a single address of IP range, in CIDR notation, we will enter the IP range of the Secure zone since there is little risk of a breach in that zone.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1"/>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232" name="Google Shape;232;p11"/>
          <p:cNvPicPr preferRelativeResize="0"/>
          <p:nvPr/>
        </p:nvPicPr>
        <p:blipFill rotWithShape="1">
          <a:blip r:embed="rId3">
            <a:alphaModFix/>
          </a:blip>
          <a:srcRect b="0" l="0" r="0" t="0"/>
          <a:stretch/>
        </p:blipFill>
        <p:spPr>
          <a:xfrm>
            <a:off x="3779318" y="1448251"/>
            <a:ext cx="4633362" cy="3033023"/>
          </a:xfrm>
          <a:prstGeom prst="rect">
            <a:avLst/>
          </a:prstGeom>
          <a:noFill/>
          <a:ln>
            <a:noFill/>
          </a:ln>
        </p:spPr>
      </p:pic>
      <p:pic>
        <p:nvPicPr>
          <p:cNvPr id="233" name="Google Shape;233;p11"/>
          <p:cNvPicPr preferRelativeResize="0"/>
          <p:nvPr/>
        </p:nvPicPr>
        <p:blipFill rotWithShape="1">
          <a:blip r:embed="rId4">
            <a:alphaModFix/>
          </a:blip>
          <a:srcRect b="0" l="0" r="0" t="0"/>
          <a:stretch/>
        </p:blipFill>
        <p:spPr>
          <a:xfrm>
            <a:off x="6439646" y="3680185"/>
            <a:ext cx="4770533" cy="3177815"/>
          </a:xfrm>
          <a:prstGeom prst="rect">
            <a:avLst/>
          </a:prstGeom>
          <a:noFill/>
          <a:ln>
            <a:noFill/>
          </a:ln>
        </p:spPr>
      </p:pic>
      <p:sp>
        <p:nvSpPr>
          <p:cNvPr id="234" name="Google Shape;234;p11"/>
          <p:cNvSpPr txBox="1"/>
          <p:nvPr/>
        </p:nvSpPr>
        <p:spPr>
          <a:xfrm>
            <a:off x="1191195" y="2146933"/>
            <a:ext cx="27736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Review the Security Onion configuration and select “Yes” then select “Ok”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2"/>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240" name="Google Shape;240;p12"/>
          <p:cNvPicPr preferRelativeResize="0"/>
          <p:nvPr/>
        </p:nvPicPr>
        <p:blipFill rotWithShape="1">
          <a:blip r:embed="rId3">
            <a:alphaModFix/>
          </a:blip>
          <a:srcRect b="0" l="0" r="0" t="0"/>
          <a:stretch/>
        </p:blipFill>
        <p:spPr>
          <a:xfrm>
            <a:off x="5184617" y="1833696"/>
            <a:ext cx="3673158" cy="3619814"/>
          </a:xfrm>
          <a:prstGeom prst="rect">
            <a:avLst/>
          </a:prstGeom>
          <a:noFill/>
          <a:ln>
            <a:noFill/>
          </a:ln>
        </p:spPr>
      </p:pic>
      <p:sp>
        <p:nvSpPr>
          <p:cNvPr id="241" name="Google Shape;241;p12"/>
          <p:cNvSpPr txBox="1"/>
          <p:nvPr/>
        </p:nvSpPr>
        <p:spPr>
          <a:xfrm>
            <a:off x="1016000" y="1645920"/>
            <a:ext cx="327152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On the machine that we will be using to manage the Security Onion web interface, enter the IP address of the SO machine into the proxy server settings as shown in the following example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3"/>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SSH Login</a:t>
            </a:r>
            <a:endParaRPr/>
          </a:p>
        </p:txBody>
      </p:sp>
      <p:pic>
        <p:nvPicPr>
          <p:cNvPr id="247" name="Google Shape;247;p13"/>
          <p:cNvPicPr preferRelativeResize="0"/>
          <p:nvPr/>
        </p:nvPicPr>
        <p:blipFill rotWithShape="1">
          <a:blip r:embed="rId3">
            <a:alphaModFix/>
          </a:blip>
          <a:srcRect b="0" l="0" r="0" t="0"/>
          <a:stretch/>
        </p:blipFill>
        <p:spPr>
          <a:xfrm>
            <a:off x="4564661" y="1986564"/>
            <a:ext cx="6233700" cy="4016088"/>
          </a:xfrm>
          <a:prstGeom prst="rect">
            <a:avLst/>
          </a:prstGeom>
          <a:noFill/>
          <a:ln>
            <a:noFill/>
          </a:ln>
        </p:spPr>
      </p:pic>
      <p:sp>
        <p:nvSpPr>
          <p:cNvPr id="248" name="Google Shape;248;p13"/>
          <p:cNvSpPr txBox="1"/>
          <p:nvPr/>
        </p:nvSpPr>
        <p:spPr>
          <a:xfrm>
            <a:off x="152400" y="1229360"/>
            <a:ext cx="4318000"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We will now access the Security Onion console through SSH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rgbClr val="FFFF00"/>
                </a:solidFill>
                <a:latin typeface="Century Gothic"/>
                <a:ea typeface="Century Gothic"/>
                <a:cs typeface="Century Gothic"/>
                <a:sym typeface="Century Gothic"/>
              </a:rPr>
              <a:t>Before we move on to this next step it is important that we reach out to our instructor as the nodes we need to connect to and from the Secure zone and the DMZ must be the same and the instructor has permissions to change them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Open CMD through the machine in which we are managing Secure Onion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Enter the command: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ssh –l admin 192.168.203.5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When prompted enter the administrators password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We should now have access to the SOC through SSH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SSH</a:t>
            </a:r>
            <a:endParaRPr/>
          </a:p>
        </p:txBody>
      </p:sp>
      <p:pic>
        <p:nvPicPr>
          <p:cNvPr id="254" name="Google Shape;254;p14"/>
          <p:cNvPicPr preferRelativeResize="0"/>
          <p:nvPr/>
        </p:nvPicPr>
        <p:blipFill rotWithShape="1">
          <a:blip r:embed="rId3">
            <a:alphaModFix/>
          </a:blip>
          <a:srcRect b="0" l="0" r="0" t="0"/>
          <a:stretch/>
        </p:blipFill>
        <p:spPr>
          <a:xfrm>
            <a:off x="4110086" y="1270010"/>
            <a:ext cx="7510440" cy="5360878"/>
          </a:xfrm>
          <a:prstGeom prst="rect">
            <a:avLst/>
          </a:prstGeom>
          <a:noFill/>
          <a:ln>
            <a:noFill/>
          </a:ln>
        </p:spPr>
      </p:pic>
      <p:sp>
        <p:nvSpPr>
          <p:cNvPr id="255" name="Google Shape;255;p14"/>
          <p:cNvSpPr/>
          <p:nvPr/>
        </p:nvSpPr>
        <p:spPr>
          <a:xfrm>
            <a:off x="4232635" y="2545237"/>
            <a:ext cx="395926" cy="160256"/>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56" name="Google Shape;256;p14"/>
          <p:cNvSpPr/>
          <p:nvPr/>
        </p:nvSpPr>
        <p:spPr>
          <a:xfrm>
            <a:off x="4232635" y="1832560"/>
            <a:ext cx="395926" cy="160256"/>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57" name="Google Shape;257;p14"/>
          <p:cNvSpPr/>
          <p:nvPr/>
        </p:nvSpPr>
        <p:spPr>
          <a:xfrm>
            <a:off x="5563385" y="2545237"/>
            <a:ext cx="395926" cy="160256"/>
          </a:xfrm>
          <a:prstGeom prst="rect">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258" name="Google Shape;258;p14"/>
          <p:cNvCxnSpPr/>
          <p:nvPr/>
        </p:nvCxnSpPr>
        <p:spPr>
          <a:xfrm flipH="1">
            <a:off x="5959311" y="2238088"/>
            <a:ext cx="575035" cy="301658"/>
          </a:xfrm>
          <a:prstGeom prst="straightConnector1">
            <a:avLst/>
          </a:prstGeom>
          <a:noFill/>
          <a:ln cap="flat" cmpd="sng" w="28575">
            <a:solidFill>
              <a:srgbClr val="FF0000"/>
            </a:solidFill>
            <a:prstDash val="solid"/>
            <a:round/>
            <a:headEnd len="sm" w="sm" type="none"/>
            <a:tailEnd len="med" w="med" type="triangle"/>
          </a:ln>
        </p:spPr>
      </p:cxnSp>
      <p:cxnSp>
        <p:nvCxnSpPr>
          <p:cNvPr id="259" name="Google Shape;259;p14"/>
          <p:cNvCxnSpPr/>
          <p:nvPr/>
        </p:nvCxnSpPr>
        <p:spPr>
          <a:xfrm>
            <a:off x="3680916" y="2405816"/>
            <a:ext cx="539967" cy="164663"/>
          </a:xfrm>
          <a:prstGeom prst="straightConnector1">
            <a:avLst/>
          </a:prstGeom>
          <a:noFill/>
          <a:ln cap="flat" cmpd="sng" w="28575">
            <a:solidFill>
              <a:srgbClr val="FF0000"/>
            </a:solidFill>
            <a:prstDash val="solid"/>
            <a:round/>
            <a:headEnd len="sm" w="sm" type="none"/>
            <a:tailEnd len="med" w="med" type="triangle"/>
          </a:ln>
        </p:spPr>
      </p:cxnSp>
      <p:sp>
        <p:nvSpPr>
          <p:cNvPr id="260" name="Google Shape;260;p14"/>
          <p:cNvSpPr txBox="1"/>
          <p:nvPr/>
        </p:nvSpPr>
        <p:spPr>
          <a:xfrm>
            <a:off x="731520" y="1148080"/>
            <a:ext cx="3060192" cy="31393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command: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Ip address |less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You should see our NICs ens192 which is our Secure zone and ens224 which is our DMZ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Make sure that our DMZ connection ens224 is set to promiscuous mode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SSH DMZ Traffic Test</a:t>
            </a:r>
            <a:endParaRPr/>
          </a:p>
        </p:txBody>
      </p:sp>
      <p:pic>
        <p:nvPicPr>
          <p:cNvPr id="266" name="Google Shape;266;p15"/>
          <p:cNvPicPr preferRelativeResize="0"/>
          <p:nvPr/>
        </p:nvPicPr>
        <p:blipFill rotWithShape="1">
          <a:blip r:embed="rId3">
            <a:alphaModFix/>
          </a:blip>
          <a:srcRect b="0" l="0" r="0" t="0"/>
          <a:stretch/>
        </p:blipFill>
        <p:spPr>
          <a:xfrm>
            <a:off x="4238093" y="2458719"/>
            <a:ext cx="7047126" cy="2004001"/>
          </a:xfrm>
          <a:prstGeom prst="rect">
            <a:avLst/>
          </a:prstGeom>
          <a:noFill/>
          <a:ln>
            <a:noFill/>
          </a:ln>
        </p:spPr>
      </p:pic>
      <p:sp>
        <p:nvSpPr>
          <p:cNvPr id="267" name="Google Shape;267;p15"/>
          <p:cNvSpPr txBox="1"/>
          <p:nvPr/>
        </p:nvSpPr>
        <p:spPr>
          <a:xfrm>
            <a:off x="751840" y="1757680"/>
            <a:ext cx="3393440" cy="34163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Now enter the command: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Sudo tcpdump –nn –I ens224  the –nn turns off name lookups for IP addresses and port numbers and the –i option specifies the name of the interface we want to capture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The output of this command should look something like the example shown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6"/>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Login</a:t>
            </a:r>
            <a:endParaRPr/>
          </a:p>
        </p:txBody>
      </p:sp>
      <p:pic>
        <p:nvPicPr>
          <p:cNvPr id="273" name="Google Shape;273;p16"/>
          <p:cNvPicPr preferRelativeResize="0"/>
          <p:nvPr/>
        </p:nvPicPr>
        <p:blipFill rotWithShape="1">
          <a:blip r:embed="rId3">
            <a:alphaModFix/>
          </a:blip>
          <a:srcRect b="0" l="0" r="0" t="0"/>
          <a:stretch/>
        </p:blipFill>
        <p:spPr>
          <a:xfrm>
            <a:off x="3627120" y="1448251"/>
            <a:ext cx="4008193" cy="2727509"/>
          </a:xfrm>
          <a:prstGeom prst="rect">
            <a:avLst/>
          </a:prstGeom>
          <a:noFill/>
          <a:ln>
            <a:noFill/>
          </a:ln>
        </p:spPr>
      </p:pic>
      <p:sp>
        <p:nvSpPr>
          <p:cNvPr id="274" name="Google Shape;274;p16"/>
          <p:cNvSpPr txBox="1"/>
          <p:nvPr/>
        </p:nvSpPr>
        <p:spPr>
          <a:xfrm>
            <a:off x="1046480" y="1448251"/>
            <a:ext cx="2580640"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Open the Security Onion web interface by entering the IP address of the Security Onion machine into the web browser of the machine we will use to manage the Security Onion installation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administrator credentials to the web interface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pic>
        <p:nvPicPr>
          <p:cNvPr id="275" name="Google Shape;275;p16"/>
          <p:cNvPicPr preferRelativeResize="0"/>
          <p:nvPr/>
        </p:nvPicPr>
        <p:blipFill rotWithShape="1">
          <a:blip r:embed="rId4">
            <a:alphaModFix/>
          </a:blip>
          <a:srcRect b="0" l="0" r="0" t="0"/>
          <a:stretch/>
        </p:blipFill>
        <p:spPr>
          <a:xfrm>
            <a:off x="6729535" y="3429000"/>
            <a:ext cx="4634778" cy="308163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7"/>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Ruleset Change</a:t>
            </a:r>
            <a:endParaRPr/>
          </a:p>
        </p:txBody>
      </p:sp>
      <p:pic>
        <p:nvPicPr>
          <p:cNvPr id="281" name="Google Shape;281;p17"/>
          <p:cNvPicPr preferRelativeResize="0"/>
          <p:nvPr/>
        </p:nvPicPr>
        <p:blipFill rotWithShape="1">
          <a:blip r:embed="rId3">
            <a:alphaModFix/>
          </a:blip>
          <a:srcRect b="0" l="0" r="0" t="0"/>
          <a:stretch/>
        </p:blipFill>
        <p:spPr>
          <a:xfrm>
            <a:off x="3930918" y="1365541"/>
            <a:ext cx="7724931" cy="1705137"/>
          </a:xfrm>
          <a:prstGeom prst="rect">
            <a:avLst/>
          </a:prstGeom>
          <a:noFill/>
          <a:ln>
            <a:noFill/>
          </a:ln>
        </p:spPr>
      </p:pic>
      <p:pic>
        <p:nvPicPr>
          <p:cNvPr id="282" name="Google Shape;282;p17"/>
          <p:cNvPicPr preferRelativeResize="0"/>
          <p:nvPr/>
        </p:nvPicPr>
        <p:blipFill rotWithShape="1">
          <a:blip r:embed="rId4">
            <a:alphaModFix/>
          </a:blip>
          <a:srcRect b="0" l="0" r="0" t="0"/>
          <a:stretch/>
        </p:blipFill>
        <p:spPr>
          <a:xfrm>
            <a:off x="3930917" y="3125486"/>
            <a:ext cx="7724931" cy="3616032"/>
          </a:xfrm>
          <a:prstGeom prst="rect">
            <a:avLst/>
          </a:prstGeom>
          <a:noFill/>
          <a:ln>
            <a:noFill/>
          </a:ln>
        </p:spPr>
      </p:pic>
      <p:sp>
        <p:nvSpPr>
          <p:cNvPr id="283" name="Google Shape;283;p17"/>
          <p:cNvSpPr txBox="1"/>
          <p:nvPr/>
        </p:nvSpPr>
        <p:spPr>
          <a:xfrm>
            <a:off x="-1" y="1056640"/>
            <a:ext cx="3836261"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We will now make a rule and test whether our alert system is working for DMZ traffic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Select “administration” and then “configuration”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Select the “Options” dropdown at the top of the page and move the slider where it says “Show all configurable settings, including advanced settings”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Select “idstools” and then from the dropdown menu select “rules” then “Local Rules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We will now enter our rule into the “Current Grid Value” box at the  bottom right of the page</a:t>
            </a:r>
            <a:endParaRPr b="0" i="0" sz="1400" u="none" cap="none" strike="noStrike">
              <a:solidFill>
                <a:srgbClr val="000000"/>
              </a:solidFill>
              <a:latin typeface="Arial"/>
              <a:ea typeface="Arial"/>
              <a:cs typeface="Arial"/>
              <a:sym typeface="Arial"/>
            </a:endParaRPr>
          </a:p>
        </p:txBody>
      </p:sp>
      <p:cxnSp>
        <p:nvCxnSpPr>
          <p:cNvPr id="284" name="Google Shape;284;p17"/>
          <p:cNvCxnSpPr/>
          <p:nvPr/>
        </p:nvCxnSpPr>
        <p:spPr>
          <a:xfrm flipH="1">
            <a:off x="4663440" y="1487461"/>
            <a:ext cx="762000" cy="442939"/>
          </a:xfrm>
          <a:prstGeom prst="straightConnector1">
            <a:avLst/>
          </a:prstGeom>
          <a:noFill/>
          <a:ln cap="flat" cmpd="sng" w="28575">
            <a:solidFill>
              <a:srgbClr val="FF0000"/>
            </a:solidFill>
            <a:prstDash val="solid"/>
            <a:round/>
            <a:headEnd len="sm" w="sm" type="none"/>
            <a:tailEnd len="med" w="med" type="triangle"/>
          </a:ln>
        </p:spPr>
      </p:cxnSp>
      <p:cxnSp>
        <p:nvCxnSpPr>
          <p:cNvPr id="285" name="Google Shape;285;p17"/>
          <p:cNvCxnSpPr/>
          <p:nvPr/>
        </p:nvCxnSpPr>
        <p:spPr>
          <a:xfrm flipH="1">
            <a:off x="4739640" y="2131856"/>
            <a:ext cx="762000" cy="442939"/>
          </a:xfrm>
          <a:prstGeom prst="straightConnector1">
            <a:avLst/>
          </a:prstGeom>
          <a:noFill/>
          <a:ln cap="flat" cmpd="sng" w="28575">
            <a:solidFill>
              <a:srgbClr val="FF0000"/>
            </a:solidFill>
            <a:prstDash val="solid"/>
            <a:round/>
            <a:headEnd len="sm" w="sm" type="none"/>
            <a:tailEnd len="med" w="med" type="triangle"/>
          </a:ln>
        </p:spPr>
      </p:cxnSp>
      <p:cxnSp>
        <p:nvCxnSpPr>
          <p:cNvPr id="286" name="Google Shape;286;p17"/>
          <p:cNvCxnSpPr/>
          <p:nvPr/>
        </p:nvCxnSpPr>
        <p:spPr>
          <a:xfrm flipH="1">
            <a:off x="5120640" y="5270989"/>
            <a:ext cx="762000" cy="442939"/>
          </a:xfrm>
          <a:prstGeom prst="straightConnector1">
            <a:avLst/>
          </a:prstGeom>
          <a:noFill/>
          <a:ln cap="flat" cmpd="sng" w="28575">
            <a:solidFill>
              <a:srgbClr val="FF0000"/>
            </a:solidFill>
            <a:prstDash val="solid"/>
            <a:round/>
            <a:headEnd len="sm" w="sm" type="none"/>
            <a:tailEnd len="med" w="med" type="triangle"/>
          </a:ln>
        </p:spPr>
      </p:cxnSp>
      <p:cxnSp>
        <p:nvCxnSpPr>
          <p:cNvPr id="287" name="Google Shape;287;p17"/>
          <p:cNvCxnSpPr/>
          <p:nvPr/>
        </p:nvCxnSpPr>
        <p:spPr>
          <a:xfrm flipH="1">
            <a:off x="4653280" y="4383061"/>
            <a:ext cx="762000" cy="442939"/>
          </a:xfrm>
          <a:prstGeom prst="straightConnector1">
            <a:avLst/>
          </a:prstGeom>
          <a:noFill/>
          <a:ln cap="flat" cmpd="sng" w="28575">
            <a:solidFill>
              <a:srgbClr val="FF0000"/>
            </a:solidFill>
            <a:prstDash val="solid"/>
            <a:round/>
            <a:headEnd len="sm" w="sm" type="none"/>
            <a:tailEnd len="med" w="med" type="triangle"/>
          </a:ln>
        </p:spPr>
      </p:cxnSp>
      <p:sp>
        <p:nvSpPr>
          <p:cNvPr id="288" name="Google Shape;288;p17"/>
          <p:cNvSpPr/>
          <p:nvPr/>
        </p:nvSpPr>
        <p:spPr>
          <a:xfrm>
            <a:off x="6862219" y="5638584"/>
            <a:ext cx="4793629" cy="1102934"/>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289" name="Google Shape;289;p17"/>
          <p:cNvCxnSpPr/>
          <p:nvPr/>
        </p:nvCxnSpPr>
        <p:spPr>
          <a:xfrm flipH="1">
            <a:off x="4815840" y="1639861"/>
            <a:ext cx="762000" cy="442939"/>
          </a:xfrm>
          <a:prstGeom prst="straightConnector1">
            <a:avLst/>
          </a:prstGeom>
          <a:noFill/>
          <a:ln cap="flat" cmpd="sng" w="28575">
            <a:solidFill>
              <a:srgbClr val="FF0000"/>
            </a:solidFill>
            <a:prstDash val="solid"/>
            <a:round/>
            <a:headEnd len="sm" w="sm" type="none"/>
            <a:tailEnd len="med" w="med" type="triangle"/>
          </a:ln>
        </p:spPr>
      </p:cxnSp>
      <p:cxnSp>
        <p:nvCxnSpPr>
          <p:cNvPr id="290" name="Google Shape;290;p17"/>
          <p:cNvCxnSpPr/>
          <p:nvPr/>
        </p:nvCxnSpPr>
        <p:spPr>
          <a:xfrm flipH="1">
            <a:off x="7397644" y="1428551"/>
            <a:ext cx="762000" cy="442939"/>
          </a:xfrm>
          <a:prstGeom prst="straightConnector1">
            <a:avLst/>
          </a:prstGeom>
          <a:noFill/>
          <a:ln cap="flat" cmpd="sng" w="28575">
            <a:solidFill>
              <a:srgbClr val="FF0000"/>
            </a:solidFill>
            <a:prstDash val="solid"/>
            <a:round/>
            <a:headEnd len="sm" w="sm" type="none"/>
            <a:tailEnd len="med" w="med" type="triangle"/>
          </a:ln>
        </p:spPr>
      </p:cxnSp>
      <p:cxnSp>
        <p:nvCxnSpPr>
          <p:cNvPr id="291" name="Google Shape;291;p17"/>
          <p:cNvCxnSpPr/>
          <p:nvPr/>
        </p:nvCxnSpPr>
        <p:spPr>
          <a:xfrm flipH="1">
            <a:off x="7185448" y="1647468"/>
            <a:ext cx="762000" cy="442939"/>
          </a:xfrm>
          <a:prstGeom prst="straightConnector1">
            <a:avLst/>
          </a:prstGeom>
          <a:noFill/>
          <a:ln cap="flat" cmpd="sng" w="28575">
            <a:solidFill>
              <a:srgbClr val="FF0000"/>
            </a:solidFill>
            <a:prstDash val="solid"/>
            <a:round/>
            <a:headEnd len="sm" w="sm" type="none"/>
            <a:tailEnd len="med" w="med" type="triangle"/>
          </a:ln>
        </p:spPr>
      </p:cxnSp>
      <p:sp>
        <p:nvSpPr>
          <p:cNvPr id="292" name="Google Shape;292;p17"/>
          <p:cNvSpPr/>
          <p:nvPr/>
        </p:nvSpPr>
        <p:spPr>
          <a:xfrm>
            <a:off x="6902350" y="1807977"/>
            <a:ext cx="475657" cy="11176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293" name="Google Shape;293;p17"/>
          <p:cNvSpPr/>
          <p:nvPr/>
        </p:nvSpPr>
        <p:spPr>
          <a:xfrm>
            <a:off x="6942610" y="2033455"/>
            <a:ext cx="268470" cy="11176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Ruleset Change</a:t>
            </a:r>
            <a:endParaRPr/>
          </a:p>
        </p:txBody>
      </p:sp>
      <p:pic>
        <p:nvPicPr>
          <p:cNvPr id="299" name="Google Shape;299;p18"/>
          <p:cNvPicPr preferRelativeResize="0"/>
          <p:nvPr/>
        </p:nvPicPr>
        <p:blipFill rotWithShape="1">
          <a:blip r:embed="rId3">
            <a:alphaModFix/>
          </a:blip>
          <a:srcRect b="0" l="0" r="0" t="0"/>
          <a:stretch/>
        </p:blipFill>
        <p:spPr>
          <a:xfrm>
            <a:off x="5854532" y="3977640"/>
            <a:ext cx="4183743" cy="236240"/>
          </a:xfrm>
          <a:prstGeom prst="rect">
            <a:avLst/>
          </a:prstGeom>
          <a:noFill/>
          <a:ln>
            <a:noFill/>
          </a:ln>
        </p:spPr>
      </p:pic>
      <p:pic>
        <p:nvPicPr>
          <p:cNvPr id="300" name="Google Shape;300;p18"/>
          <p:cNvPicPr preferRelativeResize="0"/>
          <p:nvPr/>
        </p:nvPicPr>
        <p:blipFill rotWithShape="1">
          <a:blip r:embed="rId4">
            <a:alphaModFix/>
          </a:blip>
          <a:srcRect b="0" l="0" r="0" t="0"/>
          <a:stretch/>
        </p:blipFill>
        <p:spPr>
          <a:xfrm>
            <a:off x="5854532" y="1495085"/>
            <a:ext cx="5473867" cy="1525326"/>
          </a:xfrm>
          <a:prstGeom prst="rect">
            <a:avLst/>
          </a:prstGeom>
          <a:noFill/>
          <a:ln>
            <a:noFill/>
          </a:ln>
        </p:spPr>
      </p:pic>
      <p:sp>
        <p:nvSpPr>
          <p:cNvPr id="301" name="Google Shape;301;p18"/>
          <p:cNvSpPr txBox="1"/>
          <p:nvPr/>
        </p:nvSpPr>
        <p:spPr>
          <a:xfrm>
            <a:off x="579120" y="1353548"/>
            <a:ext cx="2590800"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Add the rule shown in the example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This rule will alert Security Onion whenever it detect the word Viking over the DMZ network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The rule can also be set through the command line using vim or nano to create the rule in the local.rules file. The path to the local rules file is shown in the example</a:t>
            </a:r>
            <a:endParaRPr b="0" i="0" sz="1400" u="none" cap="none" strike="noStrike">
              <a:solidFill>
                <a:srgbClr val="000000"/>
              </a:solidFill>
              <a:latin typeface="Arial"/>
              <a:ea typeface="Arial"/>
              <a:cs typeface="Arial"/>
              <a:sym typeface="Arial"/>
            </a:endParaRPr>
          </a:p>
        </p:txBody>
      </p:sp>
      <p:sp>
        <p:nvSpPr>
          <p:cNvPr id="302" name="Google Shape;302;p18"/>
          <p:cNvSpPr/>
          <p:nvPr/>
        </p:nvSpPr>
        <p:spPr>
          <a:xfrm>
            <a:off x="5976452" y="1934583"/>
            <a:ext cx="4821909" cy="574938"/>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cxnSp>
        <p:nvCxnSpPr>
          <p:cNvPr id="303" name="Google Shape;303;p18"/>
          <p:cNvCxnSpPr/>
          <p:nvPr/>
        </p:nvCxnSpPr>
        <p:spPr>
          <a:xfrm flipH="1">
            <a:off x="10038275" y="3481742"/>
            <a:ext cx="762000" cy="442939"/>
          </a:xfrm>
          <a:prstGeom prst="straightConnector1">
            <a:avLst/>
          </a:prstGeom>
          <a:noFill/>
          <a:ln cap="flat" cmpd="sng" w="28575">
            <a:solidFill>
              <a:srgbClr val="FF0000"/>
            </a:solidFill>
            <a:prstDash val="solid"/>
            <a:round/>
            <a:headEnd len="sm" w="sm" type="none"/>
            <a:tailEnd len="med" w="med" type="triangle"/>
          </a:ln>
        </p:spPr>
      </p:cxnSp>
      <p:pic>
        <p:nvPicPr>
          <p:cNvPr id="304" name="Google Shape;304;p18"/>
          <p:cNvPicPr preferRelativeResize="0"/>
          <p:nvPr/>
        </p:nvPicPr>
        <p:blipFill rotWithShape="1">
          <a:blip r:embed="rId5">
            <a:alphaModFix/>
          </a:blip>
          <a:srcRect b="0" l="0" r="0" t="0"/>
          <a:stretch/>
        </p:blipFill>
        <p:spPr>
          <a:xfrm>
            <a:off x="3260646" y="4659375"/>
            <a:ext cx="8702753" cy="442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9"/>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Ruleset Change</a:t>
            </a:r>
            <a:endParaRPr/>
          </a:p>
        </p:txBody>
      </p:sp>
      <p:pic>
        <p:nvPicPr>
          <p:cNvPr id="310" name="Google Shape;310;p19"/>
          <p:cNvPicPr preferRelativeResize="0"/>
          <p:nvPr/>
        </p:nvPicPr>
        <p:blipFill rotWithShape="1">
          <a:blip r:embed="rId3">
            <a:alphaModFix/>
          </a:blip>
          <a:srcRect b="0" l="0" r="0" t="0"/>
          <a:stretch/>
        </p:blipFill>
        <p:spPr>
          <a:xfrm>
            <a:off x="4629623" y="2198436"/>
            <a:ext cx="4378190" cy="3647628"/>
          </a:xfrm>
          <a:prstGeom prst="rect">
            <a:avLst/>
          </a:prstGeom>
          <a:noFill/>
          <a:ln>
            <a:noFill/>
          </a:ln>
        </p:spPr>
      </p:pic>
      <p:pic>
        <p:nvPicPr>
          <p:cNvPr id="311" name="Google Shape;311;p19"/>
          <p:cNvPicPr preferRelativeResize="0"/>
          <p:nvPr/>
        </p:nvPicPr>
        <p:blipFill rotWithShape="1">
          <a:blip r:embed="rId4">
            <a:alphaModFix/>
          </a:blip>
          <a:srcRect b="0" l="0" r="0" t="0"/>
          <a:stretch/>
        </p:blipFill>
        <p:spPr>
          <a:xfrm>
            <a:off x="4629623" y="1242648"/>
            <a:ext cx="5928874" cy="830652"/>
          </a:xfrm>
          <a:prstGeom prst="rect">
            <a:avLst/>
          </a:prstGeom>
          <a:noFill/>
          <a:ln>
            <a:noFill/>
          </a:ln>
        </p:spPr>
      </p:pic>
      <p:pic>
        <p:nvPicPr>
          <p:cNvPr id="312" name="Google Shape;312;p19"/>
          <p:cNvPicPr preferRelativeResize="0"/>
          <p:nvPr/>
        </p:nvPicPr>
        <p:blipFill rotWithShape="1">
          <a:blip r:embed="rId5">
            <a:alphaModFix/>
          </a:blip>
          <a:srcRect b="0" l="0" r="0" t="0"/>
          <a:stretch/>
        </p:blipFill>
        <p:spPr>
          <a:xfrm>
            <a:off x="7810069" y="3169297"/>
            <a:ext cx="3979854" cy="3691078"/>
          </a:xfrm>
          <a:prstGeom prst="rect">
            <a:avLst/>
          </a:prstGeom>
          <a:noFill/>
          <a:ln>
            <a:noFill/>
          </a:ln>
        </p:spPr>
      </p:pic>
      <p:sp>
        <p:nvSpPr>
          <p:cNvPr id="313" name="Google Shape;313;p19"/>
          <p:cNvSpPr txBox="1"/>
          <p:nvPr/>
        </p:nvSpPr>
        <p:spPr>
          <a:xfrm>
            <a:off x="1050587" y="1242648"/>
            <a:ext cx="3339172" cy="563231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The new rule will take around 15 minutes to commit but the process can be expedited using either the “SYNCHRONIZE GRID” selection located under the “Options” menu dropdown, or by entering the command: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sudo so-rule-update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Next enter the command: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sudo salt-call state.highstate</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These commands took around 4 minutes to commit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To check the rule use the command: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sudo so-status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
          <p:cNvPicPr preferRelativeResize="0"/>
          <p:nvPr/>
        </p:nvPicPr>
        <p:blipFill>
          <a:blip r:embed="rId3">
            <a:alphaModFix/>
          </a:blip>
          <a:stretch>
            <a:fillRect/>
          </a:stretch>
        </p:blipFill>
        <p:spPr>
          <a:xfrm>
            <a:off x="2279251" y="398413"/>
            <a:ext cx="7633500" cy="6061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20"/>
          <p:cNvPicPr preferRelativeResize="0"/>
          <p:nvPr/>
        </p:nvPicPr>
        <p:blipFill rotWithShape="1">
          <a:blip r:embed="rId3">
            <a:alphaModFix/>
          </a:blip>
          <a:srcRect b="0" l="0" r="0" t="0"/>
          <a:stretch/>
        </p:blipFill>
        <p:spPr>
          <a:xfrm>
            <a:off x="5518290" y="1257487"/>
            <a:ext cx="4496190" cy="2019475"/>
          </a:xfrm>
          <a:prstGeom prst="rect">
            <a:avLst/>
          </a:prstGeom>
          <a:noFill/>
          <a:ln>
            <a:noFill/>
          </a:ln>
        </p:spPr>
      </p:pic>
      <p:sp>
        <p:nvSpPr>
          <p:cNvPr id="319" name="Google Shape;319;p20"/>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Ruleset Change</a:t>
            </a:r>
            <a:endParaRPr/>
          </a:p>
        </p:txBody>
      </p:sp>
      <p:grpSp>
        <p:nvGrpSpPr>
          <p:cNvPr id="320" name="Google Shape;320;p20"/>
          <p:cNvGrpSpPr/>
          <p:nvPr/>
        </p:nvGrpSpPr>
        <p:grpSpPr>
          <a:xfrm>
            <a:off x="1277091" y="3571840"/>
            <a:ext cx="10540106" cy="2956816"/>
            <a:chOff x="1277091" y="3571840"/>
            <a:chExt cx="10540106" cy="2956816"/>
          </a:xfrm>
        </p:grpSpPr>
        <p:pic>
          <p:nvPicPr>
            <p:cNvPr id="321" name="Google Shape;321;p20"/>
            <p:cNvPicPr preferRelativeResize="0"/>
            <p:nvPr/>
          </p:nvPicPr>
          <p:blipFill rotWithShape="1">
            <a:blip r:embed="rId4">
              <a:alphaModFix/>
            </a:blip>
            <a:srcRect b="0" l="0" r="0" t="0"/>
            <a:stretch/>
          </p:blipFill>
          <p:spPr>
            <a:xfrm>
              <a:off x="1277091" y="3571840"/>
              <a:ext cx="10540105" cy="2956816"/>
            </a:xfrm>
            <a:prstGeom prst="rect">
              <a:avLst/>
            </a:prstGeom>
            <a:noFill/>
            <a:ln>
              <a:noFill/>
            </a:ln>
          </p:spPr>
        </p:pic>
        <p:pic>
          <p:nvPicPr>
            <p:cNvPr id="322" name="Google Shape;322;p20"/>
            <p:cNvPicPr preferRelativeResize="0"/>
            <p:nvPr/>
          </p:nvPicPr>
          <p:blipFill rotWithShape="1">
            <a:blip r:embed="rId5">
              <a:alphaModFix/>
            </a:blip>
            <a:srcRect b="0" l="0" r="0" t="0"/>
            <a:stretch/>
          </p:blipFill>
          <p:spPr>
            <a:xfrm>
              <a:off x="2973245" y="4011069"/>
              <a:ext cx="8843952" cy="2517587"/>
            </a:xfrm>
            <a:prstGeom prst="rect">
              <a:avLst/>
            </a:prstGeom>
            <a:noFill/>
            <a:ln>
              <a:noFill/>
            </a:ln>
          </p:spPr>
        </p:pic>
      </p:grpSp>
      <p:sp>
        <p:nvSpPr>
          <p:cNvPr id="323" name="Google Shape;323;p20"/>
          <p:cNvSpPr/>
          <p:nvPr/>
        </p:nvSpPr>
        <p:spPr>
          <a:xfrm>
            <a:off x="3215148" y="5820697"/>
            <a:ext cx="8445910" cy="167148"/>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24" name="Google Shape;324;p20"/>
          <p:cNvSpPr/>
          <p:nvPr/>
        </p:nvSpPr>
        <p:spPr>
          <a:xfrm>
            <a:off x="6992738" y="1755635"/>
            <a:ext cx="2734922" cy="173564"/>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25" name="Google Shape;325;p20"/>
          <p:cNvSpPr/>
          <p:nvPr/>
        </p:nvSpPr>
        <p:spPr>
          <a:xfrm>
            <a:off x="1639679" y="4295538"/>
            <a:ext cx="475657" cy="187971"/>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326" name="Google Shape;326;p20"/>
          <p:cNvSpPr txBox="1"/>
          <p:nvPr/>
        </p:nvSpPr>
        <p:spPr>
          <a:xfrm>
            <a:off x="476654" y="1113063"/>
            <a:ext cx="488328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We will now ping the DMX machine using the command: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Ping –c 4 192.168.201.9 –p 76696b696e67 the last set of digits being the word viking in hexadecimal notation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Century Gothic"/>
                <a:ea typeface="Century Gothic"/>
                <a:cs typeface="Century Gothic"/>
                <a:sym typeface="Century Gothic"/>
              </a:rPr>
              <a:t>Now we can go back to our web interface &gt; Alerts and see our rule viking ping has caused Security Onion to alert.</a:t>
            </a:r>
            <a:endParaRPr b="0" i="0" sz="1400" u="none" cap="none" strike="noStrike">
              <a:solidFill>
                <a:srgbClr val="000000"/>
              </a:solidFill>
              <a:latin typeface="Arial"/>
              <a:ea typeface="Arial"/>
              <a:cs typeface="Arial"/>
              <a:sym typeface="Arial"/>
            </a:endParaRPr>
          </a:p>
        </p:txBody>
      </p:sp>
      <p:sp>
        <p:nvSpPr>
          <p:cNvPr id="327" name="Google Shape;327;p20"/>
          <p:cNvSpPr/>
          <p:nvPr/>
        </p:nvSpPr>
        <p:spPr>
          <a:xfrm>
            <a:off x="3128018" y="1598704"/>
            <a:ext cx="1425016" cy="349951"/>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Deploy VM</a:t>
            </a:r>
            <a:endParaRPr/>
          </a:p>
        </p:txBody>
      </p:sp>
      <p:pic>
        <p:nvPicPr>
          <p:cNvPr id="158" name="Google Shape;158;p3"/>
          <p:cNvPicPr preferRelativeResize="0"/>
          <p:nvPr/>
        </p:nvPicPr>
        <p:blipFill rotWithShape="1">
          <a:blip r:embed="rId3">
            <a:alphaModFix/>
          </a:blip>
          <a:srcRect b="0" l="0" r="0" t="0"/>
          <a:stretch/>
        </p:blipFill>
        <p:spPr>
          <a:xfrm>
            <a:off x="4924197" y="1561938"/>
            <a:ext cx="5258256" cy="3734124"/>
          </a:xfrm>
          <a:prstGeom prst="rect">
            <a:avLst/>
          </a:prstGeom>
          <a:noFill/>
          <a:ln>
            <a:noFill/>
          </a:ln>
        </p:spPr>
      </p:pic>
      <p:cxnSp>
        <p:nvCxnSpPr>
          <p:cNvPr id="159" name="Google Shape;159;p3"/>
          <p:cNvCxnSpPr/>
          <p:nvPr/>
        </p:nvCxnSpPr>
        <p:spPr>
          <a:xfrm flipH="1">
            <a:off x="7160417" y="2005461"/>
            <a:ext cx="671512" cy="371475"/>
          </a:xfrm>
          <a:prstGeom prst="straightConnector1">
            <a:avLst/>
          </a:prstGeom>
          <a:noFill/>
          <a:ln cap="rnd" cmpd="sng" w="9525">
            <a:solidFill>
              <a:schemeClr val="accent1"/>
            </a:solidFill>
            <a:prstDash val="solid"/>
            <a:round/>
            <a:headEnd len="sm" w="sm" type="none"/>
            <a:tailEnd len="med" w="med" type="triangle"/>
          </a:ln>
        </p:spPr>
      </p:cxnSp>
      <p:cxnSp>
        <p:nvCxnSpPr>
          <p:cNvPr id="160" name="Google Shape;160;p3"/>
          <p:cNvCxnSpPr/>
          <p:nvPr/>
        </p:nvCxnSpPr>
        <p:spPr>
          <a:xfrm flipH="1">
            <a:off x="9024939" y="2796483"/>
            <a:ext cx="671512" cy="371475"/>
          </a:xfrm>
          <a:prstGeom prst="straightConnector1">
            <a:avLst/>
          </a:prstGeom>
          <a:noFill/>
          <a:ln cap="rnd" cmpd="sng" w="9525">
            <a:solidFill>
              <a:schemeClr val="accent1"/>
            </a:solidFill>
            <a:prstDash val="solid"/>
            <a:round/>
            <a:headEnd len="sm" w="sm" type="none"/>
            <a:tailEnd len="med" w="med" type="triangle"/>
          </a:ln>
        </p:spPr>
      </p:cxnSp>
      <p:cxnSp>
        <p:nvCxnSpPr>
          <p:cNvPr id="161" name="Google Shape;161;p3"/>
          <p:cNvCxnSpPr/>
          <p:nvPr/>
        </p:nvCxnSpPr>
        <p:spPr>
          <a:xfrm flipH="1">
            <a:off x="7398545" y="2257877"/>
            <a:ext cx="671512" cy="371475"/>
          </a:xfrm>
          <a:prstGeom prst="straightConnector1">
            <a:avLst/>
          </a:prstGeom>
          <a:noFill/>
          <a:ln cap="rnd" cmpd="sng" w="9525">
            <a:solidFill>
              <a:schemeClr val="accent1"/>
            </a:solidFill>
            <a:prstDash val="solid"/>
            <a:round/>
            <a:headEnd len="sm" w="sm" type="none"/>
            <a:tailEnd len="med" w="med" type="triangle"/>
          </a:ln>
        </p:spPr>
      </p:cxnSp>
      <p:cxnSp>
        <p:nvCxnSpPr>
          <p:cNvPr id="162" name="Google Shape;162;p3"/>
          <p:cNvCxnSpPr/>
          <p:nvPr/>
        </p:nvCxnSpPr>
        <p:spPr>
          <a:xfrm flipH="1">
            <a:off x="7136603" y="2591254"/>
            <a:ext cx="607218" cy="304800"/>
          </a:xfrm>
          <a:prstGeom prst="straightConnector1">
            <a:avLst/>
          </a:prstGeom>
          <a:noFill/>
          <a:ln cap="rnd" cmpd="sng" w="9525">
            <a:solidFill>
              <a:schemeClr val="accent1"/>
            </a:solidFill>
            <a:prstDash val="solid"/>
            <a:round/>
            <a:headEnd len="sm" w="sm" type="none"/>
            <a:tailEnd len="med" w="med" type="triangle"/>
          </a:ln>
        </p:spPr>
      </p:cxnSp>
      <p:cxnSp>
        <p:nvCxnSpPr>
          <p:cNvPr id="163" name="Google Shape;163;p3"/>
          <p:cNvCxnSpPr/>
          <p:nvPr/>
        </p:nvCxnSpPr>
        <p:spPr>
          <a:xfrm flipH="1">
            <a:off x="7540219" y="4504884"/>
            <a:ext cx="671512" cy="371475"/>
          </a:xfrm>
          <a:prstGeom prst="straightConnector1">
            <a:avLst/>
          </a:prstGeom>
          <a:noFill/>
          <a:ln cap="rnd" cmpd="sng" w="9525">
            <a:solidFill>
              <a:schemeClr val="accent1"/>
            </a:solidFill>
            <a:prstDash val="solid"/>
            <a:round/>
            <a:headEnd len="sm" w="sm" type="none"/>
            <a:tailEnd len="med" w="med" type="triangle"/>
          </a:ln>
        </p:spPr>
      </p:cxnSp>
      <p:cxnSp>
        <p:nvCxnSpPr>
          <p:cNvPr id="164" name="Google Shape;164;p3"/>
          <p:cNvCxnSpPr/>
          <p:nvPr/>
        </p:nvCxnSpPr>
        <p:spPr>
          <a:xfrm flipH="1">
            <a:off x="8905873" y="3334651"/>
            <a:ext cx="671512" cy="371475"/>
          </a:xfrm>
          <a:prstGeom prst="straightConnector1">
            <a:avLst/>
          </a:prstGeom>
          <a:noFill/>
          <a:ln cap="rnd" cmpd="sng" w="9525">
            <a:solidFill>
              <a:schemeClr val="accent1"/>
            </a:solidFill>
            <a:prstDash val="solid"/>
            <a:round/>
            <a:headEnd len="sm" w="sm" type="none"/>
            <a:tailEnd len="med" w="med" type="triangle"/>
          </a:ln>
        </p:spPr>
      </p:cxnSp>
      <p:sp>
        <p:nvSpPr>
          <p:cNvPr id="165" name="Google Shape;165;p3"/>
          <p:cNvSpPr txBox="1"/>
          <p:nvPr/>
        </p:nvSpPr>
        <p:spPr>
          <a:xfrm>
            <a:off x="1046480" y="1561938"/>
            <a:ext cx="3200400"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Deploy security Onion VM with at least 4 CPUs and 16 GB of memory, and a 200 GB hard drive.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Add 2 NICs, one connected to the DMZ and on connected to the Secure zone.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For this example we will use securityonion-2.3.210-20230202.iso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171" name="Google Shape;171;p4"/>
          <p:cNvPicPr preferRelativeResize="0"/>
          <p:nvPr/>
        </p:nvPicPr>
        <p:blipFill rotWithShape="1">
          <a:blip r:embed="rId3">
            <a:alphaModFix/>
          </a:blip>
          <a:srcRect b="0" l="0" r="0" t="0"/>
          <a:stretch/>
        </p:blipFill>
        <p:spPr>
          <a:xfrm>
            <a:off x="4691806" y="1666814"/>
            <a:ext cx="4808637" cy="1409822"/>
          </a:xfrm>
          <a:prstGeom prst="rect">
            <a:avLst/>
          </a:prstGeom>
          <a:noFill/>
          <a:ln>
            <a:noFill/>
          </a:ln>
        </p:spPr>
      </p:pic>
      <p:pic>
        <p:nvPicPr>
          <p:cNvPr id="172" name="Google Shape;172;p4"/>
          <p:cNvPicPr preferRelativeResize="0"/>
          <p:nvPr/>
        </p:nvPicPr>
        <p:blipFill rotWithShape="1">
          <a:blip r:embed="rId4">
            <a:alphaModFix/>
          </a:blip>
          <a:srcRect b="0" l="0" r="0" t="0"/>
          <a:stretch/>
        </p:blipFill>
        <p:spPr>
          <a:xfrm>
            <a:off x="4669810" y="3429000"/>
            <a:ext cx="4701947" cy="2552921"/>
          </a:xfrm>
          <a:prstGeom prst="rect">
            <a:avLst/>
          </a:prstGeom>
          <a:noFill/>
          <a:ln>
            <a:noFill/>
          </a:ln>
        </p:spPr>
      </p:pic>
      <p:sp>
        <p:nvSpPr>
          <p:cNvPr id="173" name="Google Shape;173;p4"/>
          <p:cNvSpPr txBox="1"/>
          <p:nvPr/>
        </p:nvSpPr>
        <p:spPr>
          <a:xfrm>
            <a:off x="1046480" y="1561938"/>
            <a:ext cx="3200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p:txBody>
      </p:sp>
      <p:sp>
        <p:nvSpPr>
          <p:cNvPr id="174" name="Google Shape;174;p4"/>
          <p:cNvSpPr txBox="1"/>
          <p:nvPr/>
        </p:nvSpPr>
        <p:spPr>
          <a:xfrm>
            <a:off x="1310640" y="1666814"/>
            <a:ext cx="2804160" cy="42473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Launch the new VM and configure Security Onion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hostname you would like to use (in this example we will use t10-s-so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Pick the NIC you would like to use for management. Use the first choice, which is the NIC connected to the secure zone.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180" name="Google Shape;180;p5"/>
          <p:cNvPicPr preferRelativeResize="0"/>
          <p:nvPr/>
        </p:nvPicPr>
        <p:blipFill rotWithShape="1">
          <a:blip r:embed="rId3">
            <a:alphaModFix/>
          </a:blip>
          <a:srcRect b="0" l="0" r="0" t="0"/>
          <a:stretch/>
        </p:blipFill>
        <p:spPr>
          <a:xfrm>
            <a:off x="4839485" y="1752455"/>
            <a:ext cx="3856054" cy="1676545"/>
          </a:xfrm>
          <a:prstGeom prst="rect">
            <a:avLst/>
          </a:prstGeom>
          <a:noFill/>
          <a:ln>
            <a:noFill/>
          </a:ln>
        </p:spPr>
      </p:pic>
      <p:pic>
        <p:nvPicPr>
          <p:cNvPr id="181" name="Google Shape;181;p5"/>
          <p:cNvPicPr preferRelativeResize="0"/>
          <p:nvPr/>
        </p:nvPicPr>
        <p:blipFill rotWithShape="1">
          <a:blip r:embed="rId4">
            <a:alphaModFix/>
          </a:blip>
          <a:srcRect b="0" l="0" r="0" t="0"/>
          <a:stretch/>
        </p:blipFill>
        <p:spPr>
          <a:xfrm>
            <a:off x="4839485" y="3602293"/>
            <a:ext cx="3871295" cy="1425063"/>
          </a:xfrm>
          <a:prstGeom prst="rect">
            <a:avLst/>
          </a:prstGeom>
          <a:noFill/>
          <a:ln>
            <a:noFill/>
          </a:ln>
        </p:spPr>
      </p:pic>
      <p:pic>
        <p:nvPicPr>
          <p:cNvPr id="182" name="Google Shape;182;p5"/>
          <p:cNvPicPr preferRelativeResize="0"/>
          <p:nvPr/>
        </p:nvPicPr>
        <p:blipFill rotWithShape="1">
          <a:blip r:embed="rId5">
            <a:alphaModFix/>
          </a:blip>
          <a:srcRect b="0" l="0" r="0" t="0"/>
          <a:stretch/>
        </p:blipFill>
        <p:spPr>
          <a:xfrm>
            <a:off x="4869967" y="5272086"/>
            <a:ext cx="3840813" cy="1409822"/>
          </a:xfrm>
          <a:prstGeom prst="rect">
            <a:avLst/>
          </a:prstGeom>
          <a:noFill/>
          <a:ln>
            <a:noFill/>
          </a:ln>
        </p:spPr>
      </p:pic>
      <p:sp>
        <p:nvSpPr>
          <p:cNvPr id="183" name="Google Shape;183;p5"/>
          <p:cNvSpPr txBox="1"/>
          <p:nvPr/>
        </p:nvSpPr>
        <p:spPr>
          <a:xfrm>
            <a:off x="965200" y="1676400"/>
            <a:ext cx="319024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IP Address of the Security Onion installation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gateway to the Secure zone where we installed the Security Onion installation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DNS server address. (in this case we entered the addresses to the DHCP servers we installed in an earlier project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189" name="Google Shape;189;p6"/>
          <p:cNvPicPr preferRelativeResize="0"/>
          <p:nvPr/>
        </p:nvPicPr>
        <p:blipFill rotWithShape="1">
          <a:blip r:embed="rId3">
            <a:alphaModFix/>
          </a:blip>
          <a:srcRect b="0" l="0" r="0" t="0"/>
          <a:stretch/>
        </p:blipFill>
        <p:spPr>
          <a:xfrm>
            <a:off x="4964263" y="2687509"/>
            <a:ext cx="4709568" cy="2240474"/>
          </a:xfrm>
          <a:prstGeom prst="rect">
            <a:avLst/>
          </a:prstGeom>
          <a:noFill/>
          <a:ln>
            <a:noFill/>
          </a:ln>
        </p:spPr>
      </p:pic>
      <p:pic>
        <p:nvPicPr>
          <p:cNvPr id="190" name="Google Shape;190;p6"/>
          <p:cNvPicPr preferRelativeResize="0"/>
          <p:nvPr/>
        </p:nvPicPr>
        <p:blipFill rotWithShape="1">
          <a:blip r:embed="rId4">
            <a:alphaModFix/>
          </a:blip>
          <a:srcRect b="0" l="0" r="0" t="0"/>
          <a:stretch/>
        </p:blipFill>
        <p:spPr>
          <a:xfrm>
            <a:off x="4964263" y="5009001"/>
            <a:ext cx="3810330" cy="1745131"/>
          </a:xfrm>
          <a:prstGeom prst="rect">
            <a:avLst/>
          </a:prstGeom>
          <a:noFill/>
          <a:ln>
            <a:noFill/>
          </a:ln>
        </p:spPr>
      </p:pic>
      <p:pic>
        <p:nvPicPr>
          <p:cNvPr id="191" name="Google Shape;191;p6"/>
          <p:cNvPicPr preferRelativeResize="0"/>
          <p:nvPr/>
        </p:nvPicPr>
        <p:blipFill rotWithShape="1">
          <a:blip r:embed="rId5">
            <a:alphaModFix/>
          </a:blip>
          <a:srcRect b="0" l="0" r="0" t="0"/>
          <a:stretch/>
        </p:blipFill>
        <p:spPr>
          <a:xfrm>
            <a:off x="4964263" y="1173807"/>
            <a:ext cx="3871295" cy="1432684"/>
          </a:xfrm>
          <a:prstGeom prst="rect">
            <a:avLst/>
          </a:prstGeom>
          <a:noFill/>
          <a:ln>
            <a:noFill/>
          </a:ln>
        </p:spPr>
      </p:pic>
      <p:sp>
        <p:nvSpPr>
          <p:cNvPr id="192" name="Google Shape;192;p6"/>
          <p:cNvSpPr txBox="1"/>
          <p:nvPr/>
        </p:nvSpPr>
        <p:spPr>
          <a:xfrm>
            <a:off x="1076960" y="1173807"/>
            <a:ext cx="307848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the DNS search domain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In this example our Secure zone is connected by proxy through the DMZ to the internet, when prompted as to how we would like to connect to the internet we will select proxy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Input the proxy server we will use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7"/>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198" name="Google Shape;198;p7"/>
          <p:cNvPicPr preferRelativeResize="0"/>
          <p:nvPr/>
        </p:nvPicPr>
        <p:blipFill rotWithShape="1">
          <a:blip r:embed="rId3">
            <a:alphaModFix/>
          </a:blip>
          <a:srcRect b="0" l="0" r="0" t="0"/>
          <a:stretch/>
        </p:blipFill>
        <p:spPr>
          <a:xfrm>
            <a:off x="5033793" y="1971631"/>
            <a:ext cx="3840813" cy="1028789"/>
          </a:xfrm>
          <a:prstGeom prst="rect">
            <a:avLst/>
          </a:prstGeom>
          <a:noFill/>
          <a:ln>
            <a:noFill/>
          </a:ln>
        </p:spPr>
      </p:pic>
      <p:pic>
        <p:nvPicPr>
          <p:cNvPr id="199" name="Google Shape;199;p7"/>
          <p:cNvPicPr preferRelativeResize="0"/>
          <p:nvPr/>
        </p:nvPicPr>
        <p:blipFill rotWithShape="1">
          <a:blip r:embed="rId4">
            <a:alphaModFix/>
          </a:blip>
          <a:srcRect b="0" l="0" r="0" t="0"/>
          <a:stretch/>
        </p:blipFill>
        <p:spPr>
          <a:xfrm>
            <a:off x="5033793" y="3274600"/>
            <a:ext cx="3863675" cy="1165961"/>
          </a:xfrm>
          <a:prstGeom prst="rect">
            <a:avLst/>
          </a:prstGeom>
          <a:noFill/>
          <a:ln>
            <a:noFill/>
          </a:ln>
        </p:spPr>
      </p:pic>
      <p:pic>
        <p:nvPicPr>
          <p:cNvPr id="200" name="Google Shape;200;p7"/>
          <p:cNvPicPr preferRelativeResize="0"/>
          <p:nvPr/>
        </p:nvPicPr>
        <p:blipFill rotWithShape="1">
          <a:blip r:embed="rId5">
            <a:alphaModFix/>
          </a:blip>
          <a:srcRect b="0" l="0" r="0" t="0"/>
          <a:stretch/>
        </p:blipFill>
        <p:spPr>
          <a:xfrm>
            <a:off x="5033793" y="4714741"/>
            <a:ext cx="3833192" cy="1158340"/>
          </a:xfrm>
          <a:prstGeom prst="rect">
            <a:avLst/>
          </a:prstGeom>
          <a:noFill/>
          <a:ln>
            <a:noFill/>
          </a:ln>
        </p:spPr>
      </p:pic>
      <p:sp>
        <p:nvSpPr>
          <p:cNvPr id="201" name="Google Shape;201;p7"/>
          <p:cNvSpPr txBox="1"/>
          <p:nvPr/>
        </p:nvSpPr>
        <p:spPr>
          <a:xfrm>
            <a:off x="1168400" y="1818640"/>
            <a:ext cx="269240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Set proxy authentication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Unlike the example shown, the proxy does not need authentication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Click “No”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207" name="Google Shape;207;p8"/>
          <p:cNvPicPr preferRelativeResize="0"/>
          <p:nvPr/>
        </p:nvPicPr>
        <p:blipFill rotWithShape="1">
          <a:blip r:embed="rId3">
            <a:alphaModFix/>
          </a:blip>
          <a:srcRect b="0" l="0" r="0" t="0"/>
          <a:stretch/>
        </p:blipFill>
        <p:spPr>
          <a:xfrm>
            <a:off x="4885164" y="1873506"/>
            <a:ext cx="4793395" cy="1425063"/>
          </a:xfrm>
          <a:prstGeom prst="rect">
            <a:avLst/>
          </a:prstGeom>
          <a:noFill/>
          <a:ln>
            <a:noFill/>
          </a:ln>
        </p:spPr>
      </p:pic>
      <p:pic>
        <p:nvPicPr>
          <p:cNvPr id="208" name="Google Shape;208;p8"/>
          <p:cNvPicPr preferRelativeResize="0"/>
          <p:nvPr/>
        </p:nvPicPr>
        <p:blipFill rotWithShape="1">
          <a:blip r:embed="rId4">
            <a:alphaModFix/>
          </a:blip>
          <a:srcRect b="0" l="0" r="0" t="0"/>
          <a:stretch/>
        </p:blipFill>
        <p:spPr>
          <a:xfrm>
            <a:off x="4885164" y="3559432"/>
            <a:ext cx="4770533" cy="2621507"/>
          </a:xfrm>
          <a:prstGeom prst="rect">
            <a:avLst/>
          </a:prstGeom>
          <a:noFill/>
          <a:ln>
            <a:noFill/>
          </a:ln>
        </p:spPr>
      </p:pic>
      <p:sp>
        <p:nvSpPr>
          <p:cNvPr id="209" name="Google Shape;209;p8"/>
          <p:cNvSpPr txBox="1"/>
          <p:nvPr/>
        </p:nvSpPr>
        <p:spPr>
          <a:xfrm>
            <a:off x="1066800" y="1656080"/>
            <a:ext cx="2976880" cy="25853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When asked if you want to keep the default Docker IP range, select the default “Yes”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Select the Monitor interface NIC by pressing the space bar then select “OK”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9"/>
          <p:cNvSpPr txBox="1"/>
          <p:nvPr>
            <p:ph type="title"/>
          </p:nvPr>
        </p:nvSpPr>
        <p:spPr>
          <a:xfrm>
            <a:off x="1393638" y="329344"/>
            <a:ext cx="9404723" cy="111890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200"/>
              <a:buFont typeface="Century Gothic"/>
              <a:buNone/>
            </a:pPr>
            <a:r>
              <a:rPr lang="en-US"/>
              <a:t>Security Onion Configuration</a:t>
            </a:r>
            <a:endParaRPr/>
          </a:p>
        </p:txBody>
      </p:sp>
      <p:pic>
        <p:nvPicPr>
          <p:cNvPr id="215" name="Google Shape;215;p9"/>
          <p:cNvPicPr preferRelativeResize="0"/>
          <p:nvPr/>
        </p:nvPicPr>
        <p:blipFill rotWithShape="1">
          <a:blip r:embed="rId3">
            <a:alphaModFix/>
          </a:blip>
          <a:srcRect b="0" l="0" r="0" t="0"/>
          <a:stretch/>
        </p:blipFill>
        <p:spPr>
          <a:xfrm>
            <a:off x="5008078" y="1265656"/>
            <a:ext cx="3863675" cy="1661304"/>
          </a:xfrm>
          <a:prstGeom prst="rect">
            <a:avLst/>
          </a:prstGeom>
          <a:noFill/>
          <a:ln>
            <a:noFill/>
          </a:ln>
        </p:spPr>
      </p:pic>
      <p:pic>
        <p:nvPicPr>
          <p:cNvPr id="216" name="Google Shape;216;p9"/>
          <p:cNvPicPr preferRelativeResize="0"/>
          <p:nvPr/>
        </p:nvPicPr>
        <p:blipFill rotWithShape="1">
          <a:blip r:embed="rId4">
            <a:alphaModFix/>
          </a:blip>
          <a:srcRect b="0" l="0" r="0" t="0"/>
          <a:stretch/>
        </p:blipFill>
        <p:spPr>
          <a:xfrm>
            <a:off x="5008078" y="2926960"/>
            <a:ext cx="3878916" cy="1447925"/>
          </a:xfrm>
          <a:prstGeom prst="rect">
            <a:avLst/>
          </a:prstGeom>
          <a:noFill/>
          <a:ln>
            <a:noFill/>
          </a:ln>
        </p:spPr>
      </p:pic>
      <p:pic>
        <p:nvPicPr>
          <p:cNvPr id="217" name="Google Shape;217;p9"/>
          <p:cNvPicPr preferRelativeResize="0"/>
          <p:nvPr/>
        </p:nvPicPr>
        <p:blipFill rotWithShape="1">
          <a:blip r:embed="rId5">
            <a:alphaModFix/>
          </a:blip>
          <a:srcRect b="0" l="0" r="0" t="0"/>
          <a:stretch/>
        </p:blipFill>
        <p:spPr>
          <a:xfrm>
            <a:off x="5008078" y="4251108"/>
            <a:ext cx="4643527" cy="2606892"/>
          </a:xfrm>
          <a:prstGeom prst="rect">
            <a:avLst/>
          </a:prstGeom>
          <a:noFill/>
          <a:ln>
            <a:noFill/>
          </a:ln>
        </p:spPr>
      </p:pic>
      <p:sp>
        <p:nvSpPr>
          <p:cNvPr id="218" name="Google Shape;218;p9"/>
          <p:cNvSpPr txBox="1"/>
          <p:nvPr/>
        </p:nvSpPr>
        <p:spPr>
          <a:xfrm>
            <a:off x="1270000" y="1265656"/>
            <a:ext cx="2973467"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For this example we will use a ficticious email address to create the administrator account for use in the Security Onion Console web interface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Enter and re-enter a password for the administrator account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entury Gothic"/>
                <a:ea typeface="Century Gothic"/>
                <a:cs typeface="Century Gothic"/>
                <a:sym typeface="Century Gothic"/>
              </a:rPr>
              <a:t>When asked how you would like to access the web interface we will choose IP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2024-02-28T12:54:12Z</dcterms:created>
  <dc:creator>Ditto, Christopher</dc:creator>
</cp:coreProperties>
</file>