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Old Standard TT"/>
      <p:regular r:id="rId43"/>
      <p:bold r:id="rId44"/>
      <p: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OldStandardTT-bold.fntdata"/><Relationship Id="rId21" Type="http://schemas.openxmlformats.org/officeDocument/2006/relationships/slide" Target="slides/slide16.xml"/><Relationship Id="rId43" Type="http://schemas.openxmlformats.org/officeDocument/2006/relationships/font" Target="fonts/OldStandardTT-regular.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783e1f89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783e1f89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783e1f89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783e1f89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783e1f89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783e1f89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783e1f89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783e1f89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783e1f89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6783e1f89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979438f6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979438f6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45d35d74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45d35d74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b4b4bfac69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b4b4bfac69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4b4bfac6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4b4bfac6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b45d35d7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b45d35d7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45d35d74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45d35d74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b4b4bfac6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b4b4bfac6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b4b4bfac6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b4b4bfac6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b4b4bfac69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b4b4bfac69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4b4bfac6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4b4bfac6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Move thin image to different slide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4b4bfac69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4b4bfac69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b4b4bfac69_4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b4b4bfac69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72cbb345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72cbb345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b4b4bfac69_4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b4b4bfac69_4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4b4bfac69_4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4b4bfac69_4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b4b4bfac69_4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b4b4bfac69_4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4b4bfac69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4b4bfac69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b4b4bfac69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b4b4bfac69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b4b4bfac69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b4b4bfac69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72cbb345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72cbb345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72cbb3455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72cbb3455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6783e1f89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6783e1f89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783e1f89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783e1f89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783e1f89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783e1f89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783e1f89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783e1f89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783e1f89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783e1f89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783e1f89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6783e1f89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50.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35.png"/><Relationship Id="rId5" Type="http://schemas.openxmlformats.org/officeDocument/2006/relationships/image" Target="../media/image23.png"/><Relationship Id="rId6"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6.png"/><Relationship Id="rId5"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9.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7.png"/><Relationship Id="rId4" Type="http://schemas.openxmlformats.org/officeDocument/2006/relationships/image" Target="../media/image44.png"/><Relationship Id="rId5"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9.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1.png"/><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Proxy Services</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Carlos Gerez Garcia, Christopher Ditto , and Mark Riley Slik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DNS to the firewall</a:t>
            </a:r>
            <a:endParaRPr/>
          </a:p>
        </p:txBody>
      </p:sp>
      <p:sp>
        <p:nvSpPr>
          <p:cNvPr id="127" name="Google Shape;127;p22"/>
          <p:cNvSpPr txBox="1"/>
          <p:nvPr>
            <p:ph idx="1" type="body"/>
          </p:nvPr>
        </p:nvSpPr>
        <p:spPr>
          <a:xfrm>
            <a:off x="311700" y="1171600"/>
            <a:ext cx="20265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the commands as shown to check the firewall allow services and then add DNS if it is not there. Check to make sure it got added properly </a:t>
            </a:r>
            <a:endParaRPr/>
          </a:p>
        </p:txBody>
      </p:sp>
      <p:pic>
        <p:nvPicPr>
          <p:cNvPr id="128" name="Google Shape;128;p22"/>
          <p:cNvPicPr preferRelativeResize="0"/>
          <p:nvPr/>
        </p:nvPicPr>
        <p:blipFill>
          <a:blip r:embed="rId3">
            <a:alphaModFix/>
          </a:blip>
          <a:stretch>
            <a:fillRect/>
          </a:stretch>
        </p:blipFill>
        <p:spPr>
          <a:xfrm>
            <a:off x="2649900" y="1410900"/>
            <a:ext cx="6305550" cy="209550"/>
          </a:xfrm>
          <a:prstGeom prst="rect">
            <a:avLst/>
          </a:prstGeom>
          <a:noFill/>
          <a:ln>
            <a:noFill/>
          </a:ln>
        </p:spPr>
      </p:pic>
      <p:pic>
        <p:nvPicPr>
          <p:cNvPr id="129" name="Google Shape;129;p22"/>
          <p:cNvPicPr preferRelativeResize="0"/>
          <p:nvPr/>
        </p:nvPicPr>
        <p:blipFill>
          <a:blip r:embed="rId4">
            <a:alphaModFix/>
          </a:blip>
          <a:stretch>
            <a:fillRect/>
          </a:stretch>
        </p:blipFill>
        <p:spPr>
          <a:xfrm>
            <a:off x="2541600" y="1973123"/>
            <a:ext cx="6076949" cy="209550"/>
          </a:xfrm>
          <a:prstGeom prst="rect">
            <a:avLst/>
          </a:prstGeom>
          <a:noFill/>
          <a:ln>
            <a:noFill/>
          </a:ln>
        </p:spPr>
      </p:pic>
      <p:pic>
        <p:nvPicPr>
          <p:cNvPr id="130" name="Google Shape;130;p22"/>
          <p:cNvPicPr preferRelativeResize="0"/>
          <p:nvPr/>
        </p:nvPicPr>
        <p:blipFill>
          <a:blip r:embed="rId5">
            <a:alphaModFix/>
          </a:blip>
          <a:stretch>
            <a:fillRect/>
          </a:stretch>
        </p:blipFill>
        <p:spPr>
          <a:xfrm>
            <a:off x="2451750" y="2660025"/>
            <a:ext cx="6076950" cy="31935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Enable and Start</a:t>
            </a:r>
            <a:endParaRPr/>
          </a:p>
        </p:txBody>
      </p:sp>
      <p:sp>
        <p:nvSpPr>
          <p:cNvPr id="136" name="Google Shape;136;p23"/>
          <p:cNvSpPr txBox="1"/>
          <p:nvPr>
            <p:ph idx="1" type="body"/>
          </p:nvPr>
        </p:nvSpPr>
        <p:spPr>
          <a:xfrm>
            <a:off x="311700" y="1171600"/>
            <a:ext cx="22101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these commands to enable Unbound and Start unbound</a:t>
            </a:r>
            <a:endParaRPr/>
          </a:p>
        </p:txBody>
      </p:sp>
      <p:pic>
        <p:nvPicPr>
          <p:cNvPr id="137" name="Google Shape;137;p23"/>
          <p:cNvPicPr preferRelativeResize="0"/>
          <p:nvPr/>
        </p:nvPicPr>
        <p:blipFill>
          <a:blip r:embed="rId3">
            <a:alphaModFix/>
          </a:blip>
          <a:stretch>
            <a:fillRect/>
          </a:stretch>
        </p:blipFill>
        <p:spPr>
          <a:xfrm>
            <a:off x="2756275" y="1732425"/>
            <a:ext cx="6076026" cy="495850"/>
          </a:xfrm>
          <a:prstGeom prst="rect">
            <a:avLst/>
          </a:prstGeom>
          <a:noFill/>
          <a:ln>
            <a:noFill/>
          </a:ln>
        </p:spPr>
      </p:pic>
      <p:pic>
        <p:nvPicPr>
          <p:cNvPr id="138" name="Google Shape;138;p23"/>
          <p:cNvPicPr preferRelativeResize="0"/>
          <p:nvPr/>
        </p:nvPicPr>
        <p:blipFill>
          <a:blip r:embed="rId4">
            <a:alphaModFix/>
          </a:blip>
          <a:stretch>
            <a:fillRect/>
          </a:stretch>
        </p:blipFill>
        <p:spPr>
          <a:xfrm>
            <a:off x="2674200" y="2380675"/>
            <a:ext cx="6317401" cy="2336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unbound for DNS for linux DMZ</a:t>
            </a:r>
            <a:endParaRPr/>
          </a:p>
        </p:txBody>
      </p:sp>
      <p:sp>
        <p:nvSpPr>
          <p:cNvPr id="144" name="Google Shape;144;p24"/>
          <p:cNvSpPr txBox="1"/>
          <p:nvPr>
            <p:ph idx="1" type="body"/>
          </p:nvPr>
        </p:nvSpPr>
        <p:spPr>
          <a:xfrm>
            <a:off x="311700" y="1171600"/>
            <a:ext cx="33180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Check and make sure that the DNS setup for your DMZ linux machine</a:t>
            </a:r>
            <a:endParaRPr/>
          </a:p>
        </p:txBody>
      </p:sp>
      <p:pic>
        <p:nvPicPr>
          <p:cNvPr id="145" name="Google Shape;145;p24"/>
          <p:cNvPicPr preferRelativeResize="0"/>
          <p:nvPr/>
        </p:nvPicPr>
        <p:blipFill>
          <a:blip r:embed="rId3">
            <a:alphaModFix/>
          </a:blip>
          <a:stretch>
            <a:fillRect/>
          </a:stretch>
        </p:blipFill>
        <p:spPr>
          <a:xfrm>
            <a:off x="3706900" y="1207275"/>
            <a:ext cx="4862649" cy="3361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You can also check in the </a:t>
            </a:r>
            <a:r>
              <a:rPr lang="en"/>
              <a:t>terminal</a:t>
            </a:r>
            <a:r>
              <a:rPr lang="en"/>
              <a:t> if it is working</a:t>
            </a:r>
            <a:endParaRPr/>
          </a:p>
        </p:txBody>
      </p:sp>
      <p:sp>
        <p:nvSpPr>
          <p:cNvPr id="151" name="Google Shape;151;p25"/>
          <p:cNvSpPr txBox="1"/>
          <p:nvPr>
            <p:ph idx="1" type="body"/>
          </p:nvPr>
        </p:nvSpPr>
        <p:spPr>
          <a:xfrm>
            <a:off x="311700" y="1171600"/>
            <a:ext cx="29751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5"/>
          <p:cNvPicPr preferRelativeResize="0"/>
          <p:nvPr/>
        </p:nvPicPr>
        <p:blipFill>
          <a:blip r:embed="rId3">
            <a:alphaModFix/>
          </a:blip>
          <a:stretch>
            <a:fillRect/>
          </a:stretch>
        </p:blipFill>
        <p:spPr>
          <a:xfrm>
            <a:off x="4756249" y="1058225"/>
            <a:ext cx="3178074" cy="366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DNS on Windows</a:t>
            </a:r>
            <a:endParaRPr/>
          </a:p>
        </p:txBody>
      </p:sp>
      <p:sp>
        <p:nvSpPr>
          <p:cNvPr id="158" name="Google Shape;158;p26"/>
          <p:cNvSpPr txBox="1"/>
          <p:nvPr>
            <p:ph idx="1" type="body"/>
          </p:nvPr>
        </p:nvSpPr>
        <p:spPr>
          <a:xfrm>
            <a:off x="311700" y="1171600"/>
            <a:ext cx="27564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Check your Ipv4 address and make sure that the DNS address is set</a:t>
            </a:r>
            <a:endParaRPr/>
          </a:p>
        </p:txBody>
      </p:sp>
      <p:pic>
        <p:nvPicPr>
          <p:cNvPr id="159" name="Google Shape;159;p26"/>
          <p:cNvPicPr preferRelativeResize="0"/>
          <p:nvPr/>
        </p:nvPicPr>
        <p:blipFill>
          <a:blip r:embed="rId3">
            <a:alphaModFix/>
          </a:blip>
          <a:stretch>
            <a:fillRect/>
          </a:stretch>
        </p:blipFill>
        <p:spPr>
          <a:xfrm>
            <a:off x="4220000" y="1058225"/>
            <a:ext cx="3444076" cy="3780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type="title"/>
          </p:nvPr>
        </p:nvSpPr>
        <p:spPr>
          <a:xfrm>
            <a:off x="311700" y="211225"/>
            <a:ext cx="8520600" cy="67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Check DNS on Windows</a:t>
            </a:r>
            <a:endParaRPr/>
          </a:p>
        </p:txBody>
      </p:sp>
      <p:sp>
        <p:nvSpPr>
          <p:cNvPr id="165" name="Google Shape;165;p27"/>
          <p:cNvSpPr txBox="1"/>
          <p:nvPr>
            <p:ph idx="1" type="body"/>
          </p:nvPr>
        </p:nvSpPr>
        <p:spPr>
          <a:xfrm>
            <a:off x="311700" y="1171600"/>
            <a:ext cx="2277300" cy="3397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3000"/>
              <a:t>You can also check in the terminal if it is working using </a:t>
            </a:r>
            <a:endParaRPr sz="3000"/>
          </a:p>
          <a:p>
            <a:pPr indent="0" lvl="0" marL="0" rtl="0" algn="l">
              <a:lnSpc>
                <a:spcPct val="100000"/>
              </a:lnSpc>
              <a:spcBef>
                <a:spcPts val="0"/>
              </a:spcBef>
              <a:spcAft>
                <a:spcPts val="0"/>
              </a:spcAft>
              <a:buNone/>
            </a:pPr>
            <a:r>
              <a:t/>
            </a:r>
            <a:endParaRPr sz="3000"/>
          </a:p>
          <a:p>
            <a:pPr indent="0" lvl="0" marL="0" rtl="0" algn="l">
              <a:lnSpc>
                <a:spcPct val="100000"/>
              </a:lnSpc>
              <a:spcBef>
                <a:spcPts val="0"/>
              </a:spcBef>
              <a:spcAft>
                <a:spcPts val="0"/>
              </a:spcAft>
              <a:buClr>
                <a:schemeClr val="dk1"/>
              </a:buClr>
              <a:buSzPts val="1100"/>
              <a:buFont typeface="Arial"/>
              <a:buNone/>
            </a:pPr>
            <a:r>
              <a:rPr lang="en" sz="1500">
                <a:solidFill>
                  <a:srgbClr val="38761D"/>
                </a:solidFill>
                <a:latin typeface="Roboto"/>
                <a:ea typeface="Roboto"/>
                <a:cs typeface="Roboto"/>
                <a:sym typeface="Roboto"/>
              </a:rPr>
              <a:t>nslookup</a:t>
            </a:r>
            <a:endParaRPr sz="3000"/>
          </a:p>
        </p:txBody>
      </p:sp>
      <p:pic>
        <p:nvPicPr>
          <p:cNvPr id="166" name="Google Shape;166;p27"/>
          <p:cNvPicPr preferRelativeResize="0"/>
          <p:nvPr/>
        </p:nvPicPr>
        <p:blipFill>
          <a:blip r:embed="rId3">
            <a:alphaModFix/>
          </a:blip>
          <a:stretch>
            <a:fillRect/>
          </a:stretch>
        </p:blipFill>
        <p:spPr>
          <a:xfrm>
            <a:off x="2791825" y="979950"/>
            <a:ext cx="5504538" cy="378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Squid Proxy</a:t>
            </a:r>
            <a:endParaRPr/>
          </a:p>
        </p:txBody>
      </p:sp>
      <p:sp>
        <p:nvSpPr>
          <p:cNvPr id="172" name="Google Shape;172;p28"/>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Download and install squid in Alma Linux</a:t>
            </a:r>
            <a:endParaRPr/>
          </a:p>
        </p:txBody>
      </p:sp>
      <p:sp>
        <p:nvSpPr>
          <p:cNvPr id="178" name="Google Shape;178;p29"/>
          <p:cNvSpPr txBox="1"/>
          <p:nvPr>
            <p:ph idx="1" type="body"/>
          </p:nvPr>
        </p:nvSpPr>
        <p:spPr>
          <a:xfrm>
            <a:off x="311700" y="1171600"/>
            <a:ext cx="2209500" cy="3487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In a Linux terminal use this commands.</a:t>
            </a:r>
            <a:endParaRPr/>
          </a:p>
          <a:p>
            <a:pPr indent="0" lvl="0" marL="0" rtl="0" algn="l">
              <a:spcBef>
                <a:spcPts val="1200"/>
              </a:spcBef>
              <a:spcAft>
                <a:spcPts val="0"/>
              </a:spcAft>
              <a:buNone/>
            </a:pPr>
            <a:r>
              <a:rPr lang="en"/>
              <a:t>The first 2 </a:t>
            </a:r>
            <a:r>
              <a:rPr lang="en"/>
              <a:t>commands</a:t>
            </a:r>
            <a:r>
              <a:rPr lang="en"/>
              <a:t> check for updates. The third installs  squid.</a:t>
            </a:r>
            <a:endParaRPr/>
          </a:p>
          <a:p>
            <a:pPr indent="0" lvl="0" marL="0" rtl="0" algn="l">
              <a:spcBef>
                <a:spcPts val="1200"/>
              </a:spcBef>
              <a:spcAft>
                <a:spcPts val="1200"/>
              </a:spcAft>
              <a:buNone/>
            </a:pPr>
            <a:r>
              <a:rPr lang="en"/>
              <a:t>The final 2 commands check that those 2 files are identical. They are the configuration file and a backup. They are identical as you will noticed when running diff. </a:t>
            </a:r>
            <a:endParaRPr/>
          </a:p>
        </p:txBody>
      </p:sp>
      <p:pic>
        <p:nvPicPr>
          <p:cNvPr id="179" name="Google Shape;179;p29"/>
          <p:cNvPicPr preferRelativeResize="0"/>
          <p:nvPr/>
        </p:nvPicPr>
        <p:blipFill>
          <a:blip r:embed="rId3">
            <a:alphaModFix/>
          </a:blip>
          <a:stretch>
            <a:fillRect/>
          </a:stretch>
        </p:blipFill>
        <p:spPr>
          <a:xfrm>
            <a:off x="2661075" y="1752600"/>
            <a:ext cx="3657600" cy="219075"/>
          </a:xfrm>
          <a:prstGeom prst="rect">
            <a:avLst/>
          </a:prstGeom>
          <a:noFill/>
          <a:ln>
            <a:noFill/>
          </a:ln>
        </p:spPr>
      </p:pic>
      <p:pic>
        <p:nvPicPr>
          <p:cNvPr id="180" name="Google Shape;180;p29"/>
          <p:cNvPicPr preferRelativeResize="0"/>
          <p:nvPr/>
        </p:nvPicPr>
        <p:blipFill>
          <a:blip r:embed="rId4">
            <a:alphaModFix/>
          </a:blip>
          <a:stretch>
            <a:fillRect/>
          </a:stretch>
        </p:blipFill>
        <p:spPr>
          <a:xfrm>
            <a:off x="2661075" y="2124075"/>
            <a:ext cx="3648075" cy="200025"/>
          </a:xfrm>
          <a:prstGeom prst="rect">
            <a:avLst/>
          </a:prstGeom>
          <a:noFill/>
          <a:ln>
            <a:noFill/>
          </a:ln>
        </p:spPr>
      </p:pic>
      <p:pic>
        <p:nvPicPr>
          <p:cNvPr id="181" name="Google Shape;181;p29"/>
          <p:cNvPicPr preferRelativeResize="0"/>
          <p:nvPr/>
        </p:nvPicPr>
        <p:blipFill>
          <a:blip r:embed="rId5">
            <a:alphaModFix/>
          </a:blip>
          <a:stretch>
            <a:fillRect/>
          </a:stretch>
        </p:blipFill>
        <p:spPr>
          <a:xfrm>
            <a:off x="2661075" y="2476500"/>
            <a:ext cx="4048125" cy="180975"/>
          </a:xfrm>
          <a:prstGeom prst="rect">
            <a:avLst/>
          </a:prstGeom>
          <a:noFill/>
          <a:ln>
            <a:noFill/>
          </a:ln>
        </p:spPr>
      </p:pic>
      <p:pic>
        <p:nvPicPr>
          <p:cNvPr id="182" name="Google Shape;182;p29"/>
          <p:cNvPicPr preferRelativeResize="0"/>
          <p:nvPr/>
        </p:nvPicPr>
        <p:blipFill>
          <a:blip r:embed="rId6">
            <a:alphaModFix/>
          </a:blip>
          <a:stretch>
            <a:fillRect/>
          </a:stretch>
        </p:blipFill>
        <p:spPr>
          <a:xfrm>
            <a:off x="2661075" y="2809875"/>
            <a:ext cx="3048000" cy="190500"/>
          </a:xfrm>
          <a:prstGeom prst="rect">
            <a:avLst/>
          </a:prstGeom>
          <a:noFill/>
          <a:ln>
            <a:noFill/>
          </a:ln>
        </p:spPr>
      </p:pic>
      <p:pic>
        <p:nvPicPr>
          <p:cNvPr id="183" name="Google Shape;183;p29"/>
          <p:cNvPicPr preferRelativeResize="0"/>
          <p:nvPr/>
        </p:nvPicPr>
        <p:blipFill>
          <a:blip r:embed="rId7">
            <a:alphaModFix/>
          </a:blip>
          <a:stretch>
            <a:fillRect/>
          </a:stretch>
        </p:blipFill>
        <p:spPr>
          <a:xfrm>
            <a:off x="2661075" y="3152775"/>
            <a:ext cx="5657850" cy="238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Firewall rules edition.</a:t>
            </a:r>
            <a:endParaRPr/>
          </a:p>
        </p:txBody>
      </p:sp>
      <p:sp>
        <p:nvSpPr>
          <p:cNvPr id="189" name="Google Shape;189;p30"/>
          <p:cNvSpPr txBox="1"/>
          <p:nvPr>
            <p:ph idx="1" type="body"/>
          </p:nvPr>
        </p:nvSpPr>
        <p:spPr>
          <a:xfrm>
            <a:off x="311700" y="1171600"/>
            <a:ext cx="1524600" cy="3397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en"/>
              <a:t>The first line confirm that squid is not included as allowed. The second command looks if is supported that you see is true. Then the third and fourth command change the configuration of this endpoint to allow request from squid.</a:t>
            </a:r>
            <a:endParaRPr/>
          </a:p>
        </p:txBody>
      </p:sp>
      <p:pic>
        <p:nvPicPr>
          <p:cNvPr id="190" name="Google Shape;190;p30"/>
          <p:cNvPicPr preferRelativeResize="0"/>
          <p:nvPr/>
        </p:nvPicPr>
        <p:blipFill>
          <a:blip r:embed="rId3">
            <a:alphaModFix/>
          </a:blip>
          <a:stretch>
            <a:fillRect/>
          </a:stretch>
        </p:blipFill>
        <p:spPr>
          <a:xfrm>
            <a:off x="2173600" y="1643063"/>
            <a:ext cx="5143500" cy="371475"/>
          </a:xfrm>
          <a:prstGeom prst="rect">
            <a:avLst/>
          </a:prstGeom>
          <a:noFill/>
          <a:ln>
            <a:noFill/>
          </a:ln>
        </p:spPr>
      </p:pic>
      <p:pic>
        <p:nvPicPr>
          <p:cNvPr id="191" name="Google Shape;191;p30"/>
          <p:cNvPicPr preferRelativeResize="0"/>
          <p:nvPr/>
        </p:nvPicPr>
        <p:blipFill>
          <a:blip r:embed="rId4">
            <a:alphaModFix/>
          </a:blip>
          <a:stretch>
            <a:fillRect/>
          </a:stretch>
        </p:blipFill>
        <p:spPr>
          <a:xfrm>
            <a:off x="2173600" y="2166938"/>
            <a:ext cx="5153025" cy="257175"/>
          </a:xfrm>
          <a:prstGeom prst="rect">
            <a:avLst/>
          </a:prstGeom>
          <a:noFill/>
          <a:ln>
            <a:noFill/>
          </a:ln>
        </p:spPr>
      </p:pic>
      <p:pic>
        <p:nvPicPr>
          <p:cNvPr id="192" name="Google Shape;192;p30"/>
          <p:cNvPicPr preferRelativeResize="0"/>
          <p:nvPr/>
        </p:nvPicPr>
        <p:blipFill>
          <a:blip r:embed="rId5">
            <a:alphaModFix/>
          </a:blip>
          <a:stretch>
            <a:fillRect/>
          </a:stretch>
        </p:blipFill>
        <p:spPr>
          <a:xfrm>
            <a:off x="2173600" y="2576513"/>
            <a:ext cx="6505575" cy="409575"/>
          </a:xfrm>
          <a:prstGeom prst="rect">
            <a:avLst/>
          </a:prstGeom>
          <a:noFill/>
          <a:ln>
            <a:noFill/>
          </a:ln>
        </p:spPr>
      </p:pic>
      <p:pic>
        <p:nvPicPr>
          <p:cNvPr id="193" name="Google Shape;193;p30"/>
          <p:cNvPicPr preferRelativeResize="0"/>
          <p:nvPr/>
        </p:nvPicPr>
        <p:blipFill>
          <a:blip r:embed="rId6">
            <a:alphaModFix/>
          </a:blip>
          <a:stretch>
            <a:fillRect/>
          </a:stretch>
        </p:blipFill>
        <p:spPr>
          <a:xfrm>
            <a:off x="2173600" y="3138488"/>
            <a:ext cx="4505325" cy="361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status and start service.</a:t>
            </a:r>
            <a:endParaRPr/>
          </a:p>
        </p:txBody>
      </p:sp>
      <p:sp>
        <p:nvSpPr>
          <p:cNvPr id="199" name="Google Shape;199;p31"/>
          <p:cNvSpPr txBox="1"/>
          <p:nvPr>
            <p:ph idx="1" type="body"/>
          </p:nvPr>
        </p:nvSpPr>
        <p:spPr>
          <a:xfrm>
            <a:off x="311700" y="1171600"/>
            <a:ext cx="1524600" cy="339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
              <a:t>Again the first command check if squid is enabled and active. Since is not enabled and is inactive as all new services in Linux, enable and start it with the final 2 commands.</a:t>
            </a:r>
            <a:endParaRPr/>
          </a:p>
        </p:txBody>
      </p:sp>
      <p:pic>
        <p:nvPicPr>
          <p:cNvPr id="200" name="Google Shape;200;p31"/>
          <p:cNvPicPr preferRelativeResize="0"/>
          <p:nvPr/>
        </p:nvPicPr>
        <p:blipFill>
          <a:blip r:embed="rId3">
            <a:alphaModFix/>
          </a:blip>
          <a:stretch>
            <a:fillRect/>
          </a:stretch>
        </p:blipFill>
        <p:spPr>
          <a:xfrm>
            <a:off x="2228850" y="1923463"/>
            <a:ext cx="4219575" cy="266700"/>
          </a:xfrm>
          <a:prstGeom prst="rect">
            <a:avLst/>
          </a:prstGeom>
          <a:noFill/>
          <a:ln>
            <a:noFill/>
          </a:ln>
        </p:spPr>
      </p:pic>
      <p:pic>
        <p:nvPicPr>
          <p:cNvPr id="201" name="Google Shape;201;p31"/>
          <p:cNvPicPr preferRelativeResize="0"/>
          <p:nvPr/>
        </p:nvPicPr>
        <p:blipFill>
          <a:blip r:embed="rId4">
            <a:alphaModFix/>
          </a:blip>
          <a:stretch>
            <a:fillRect/>
          </a:stretch>
        </p:blipFill>
        <p:spPr>
          <a:xfrm>
            <a:off x="2228850" y="2409813"/>
            <a:ext cx="4686300" cy="371475"/>
          </a:xfrm>
          <a:prstGeom prst="rect">
            <a:avLst/>
          </a:prstGeom>
          <a:noFill/>
          <a:ln>
            <a:noFill/>
          </a:ln>
        </p:spPr>
      </p:pic>
      <p:pic>
        <p:nvPicPr>
          <p:cNvPr id="202" name="Google Shape;202;p31"/>
          <p:cNvPicPr preferRelativeResize="0"/>
          <p:nvPr/>
        </p:nvPicPr>
        <p:blipFill>
          <a:blip r:embed="rId5">
            <a:alphaModFix/>
          </a:blip>
          <a:stretch>
            <a:fillRect/>
          </a:stretch>
        </p:blipFill>
        <p:spPr>
          <a:xfrm>
            <a:off x="2228850" y="3000938"/>
            <a:ext cx="4600575" cy="21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66" name="Google Shape;66;p14"/>
          <p:cNvPicPr preferRelativeResize="0"/>
          <p:nvPr/>
        </p:nvPicPr>
        <p:blipFill>
          <a:blip r:embed="rId3">
            <a:alphaModFix/>
          </a:blip>
          <a:stretch>
            <a:fillRect/>
          </a:stretch>
        </p:blipFill>
        <p:spPr>
          <a:xfrm>
            <a:off x="490250" y="526350"/>
            <a:ext cx="5604001" cy="4090800"/>
          </a:xfrm>
          <a:prstGeom prst="rect">
            <a:avLst/>
          </a:prstGeom>
          <a:noFill/>
          <a:ln>
            <a:noFill/>
          </a:ln>
        </p:spPr>
      </p:pic>
      <p:sp>
        <p:nvSpPr>
          <p:cNvPr id="67" name="Google Shape;67;p14"/>
          <p:cNvSpPr txBox="1"/>
          <p:nvPr/>
        </p:nvSpPr>
        <p:spPr>
          <a:xfrm>
            <a:off x="6549550" y="689550"/>
            <a:ext cx="2234700" cy="3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Old Standard TT"/>
                <a:ea typeface="Old Standard TT"/>
                <a:cs typeface="Old Standard TT"/>
                <a:sym typeface="Old Standard TT"/>
              </a:rPr>
              <a:t>Team 10 network Diagram</a:t>
            </a:r>
            <a:endParaRPr sz="1800">
              <a:solidFill>
                <a:schemeClr val="dk1"/>
              </a:solidFill>
              <a:latin typeface="Old Standard TT"/>
              <a:ea typeface="Old Standard TT"/>
              <a:cs typeface="Old Standard TT"/>
              <a:sym typeface="Old Standard T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Configure machines in the secure zone to use squid.</a:t>
            </a:r>
            <a:endParaRPr/>
          </a:p>
        </p:txBody>
      </p:sp>
      <p:sp>
        <p:nvSpPr>
          <p:cNvPr id="208" name="Google Shape;208;p32"/>
          <p:cNvSpPr txBox="1"/>
          <p:nvPr>
            <p:ph idx="1" type="body"/>
          </p:nvPr>
        </p:nvSpPr>
        <p:spPr>
          <a:xfrm>
            <a:off x="311700" y="1171600"/>
            <a:ext cx="1524600" cy="33972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1200"/>
              </a:spcAft>
              <a:buNone/>
            </a:pPr>
            <a:r>
              <a:rPr lang="en"/>
              <a:t>On the gui, in network select network proxy and then set the ip address of the Alma Linux in the DMZ zone configured with squid. Use the port 3128. Remember to turn off and on the interface to be sure the new configuration is </a:t>
            </a:r>
            <a:r>
              <a:rPr lang="en"/>
              <a:t>applied</a:t>
            </a:r>
            <a:r>
              <a:rPr lang="en"/>
              <a:t>. </a:t>
            </a:r>
            <a:endParaRPr>
              <a:highlight>
                <a:srgbClr val="980000"/>
              </a:highlight>
            </a:endParaRPr>
          </a:p>
        </p:txBody>
      </p:sp>
      <p:pic>
        <p:nvPicPr>
          <p:cNvPr id="209" name="Google Shape;209;p32"/>
          <p:cNvPicPr preferRelativeResize="0"/>
          <p:nvPr/>
        </p:nvPicPr>
        <p:blipFill>
          <a:blip r:embed="rId3">
            <a:alphaModFix/>
          </a:blip>
          <a:stretch>
            <a:fillRect/>
          </a:stretch>
        </p:blipFill>
        <p:spPr>
          <a:xfrm>
            <a:off x="1988700" y="1210625"/>
            <a:ext cx="4304125" cy="3087450"/>
          </a:xfrm>
          <a:prstGeom prst="rect">
            <a:avLst/>
          </a:prstGeom>
          <a:noFill/>
          <a:ln>
            <a:noFill/>
          </a:ln>
        </p:spPr>
      </p:pic>
      <p:pic>
        <p:nvPicPr>
          <p:cNvPr id="210" name="Google Shape;210;p32"/>
          <p:cNvPicPr preferRelativeResize="0"/>
          <p:nvPr/>
        </p:nvPicPr>
        <p:blipFill>
          <a:blip r:embed="rId4">
            <a:alphaModFix/>
          </a:blip>
          <a:stretch>
            <a:fillRect/>
          </a:stretch>
        </p:blipFill>
        <p:spPr>
          <a:xfrm>
            <a:off x="6445225" y="1210625"/>
            <a:ext cx="2546375" cy="2110141"/>
          </a:xfrm>
          <a:prstGeom prst="rect">
            <a:avLst/>
          </a:prstGeom>
          <a:noFill/>
          <a:ln>
            <a:noFill/>
          </a:ln>
        </p:spPr>
      </p:pic>
      <p:cxnSp>
        <p:nvCxnSpPr>
          <p:cNvPr id="211" name="Google Shape;211;p32"/>
          <p:cNvCxnSpPr/>
          <p:nvPr/>
        </p:nvCxnSpPr>
        <p:spPr>
          <a:xfrm>
            <a:off x="5620925" y="1287025"/>
            <a:ext cx="34200" cy="510900"/>
          </a:xfrm>
          <a:prstGeom prst="straightConnector1">
            <a:avLst/>
          </a:prstGeom>
          <a:noFill/>
          <a:ln cap="flat" cmpd="sng" w="9525">
            <a:solidFill>
              <a:srgbClr val="980000"/>
            </a:solidFill>
            <a:prstDash val="solid"/>
            <a:round/>
            <a:headEnd len="med" w="med" type="none"/>
            <a:tailEnd len="med" w="med" type="triangle"/>
          </a:ln>
        </p:spPr>
      </p:cxnSp>
      <p:cxnSp>
        <p:nvCxnSpPr>
          <p:cNvPr id="212" name="Google Shape;212;p32"/>
          <p:cNvCxnSpPr/>
          <p:nvPr/>
        </p:nvCxnSpPr>
        <p:spPr>
          <a:xfrm rot="10800000">
            <a:off x="5706025" y="2990125"/>
            <a:ext cx="17100" cy="528000"/>
          </a:xfrm>
          <a:prstGeom prst="straightConnector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209525" y="14697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 can update your </a:t>
            </a:r>
            <a:r>
              <a:rPr lang="en"/>
              <a:t>Alma </a:t>
            </a:r>
            <a:r>
              <a:rPr lang="en"/>
              <a:t>Linux  server in the secure zone.</a:t>
            </a:r>
            <a:endParaRPr/>
          </a:p>
        </p:txBody>
      </p:sp>
      <p:sp>
        <p:nvSpPr>
          <p:cNvPr id="218" name="Google Shape;218;p33"/>
          <p:cNvSpPr txBox="1"/>
          <p:nvPr>
            <p:ph idx="1" type="body"/>
          </p:nvPr>
        </p:nvSpPr>
        <p:spPr>
          <a:xfrm>
            <a:off x="311700" y="3041250"/>
            <a:ext cx="5326200" cy="152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Remember to change the /etc/dnf/dnf.conf file and add in the last line: proxy=http://192.168.201.3:3128</a:t>
            </a:r>
            <a:endParaRPr/>
          </a:p>
        </p:txBody>
      </p:sp>
      <p:pic>
        <p:nvPicPr>
          <p:cNvPr id="219" name="Google Shape;219;p33"/>
          <p:cNvPicPr preferRelativeResize="0"/>
          <p:nvPr/>
        </p:nvPicPr>
        <p:blipFill>
          <a:blip r:embed="rId3">
            <a:alphaModFix/>
          </a:blip>
          <a:stretch>
            <a:fillRect/>
          </a:stretch>
        </p:blipFill>
        <p:spPr>
          <a:xfrm>
            <a:off x="1988700" y="1210625"/>
            <a:ext cx="4400550" cy="200025"/>
          </a:xfrm>
          <a:prstGeom prst="rect">
            <a:avLst/>
          </a:prstGeom>
          <a:noFill/>
          <a:ln>
            <a:noFill/>
          </a:ln>
        </p:spPr>
      </p:pic>
      <p:pic>
        <p:nvPicPr>
          <p:cNvPr id="220" name="Google Shape;220;p33"/>
          <p:cNvPicPr preferRelativeResize="0"/>
          <p:nvPr/>
        </p:nvPicPr>
        <p:blipFill>
          <a:blip r:embed="rId3">
            <a:alphaModFix/>
          </a:blip>
          <a:stretch>
            <a:fillRect/>
          </a:stretch>
        </p:blipFill>
        <p:spPr>
          <a:xfrm>
            <a:off x="1988700" y="1563050"/>
            <a:ext cx="4400550" cy="200025"/>
          </a:xfrm>
          <a:prstGeom prst="rect">
            <a:avLst/>
          </a:prstGeom>
          <a:noFill/>
          <a:ln>
            <a:noFill/>
          </a:ln>
        </p:spPr>
      </p:pic>
      <p:pic>
        <p:nvPicPr>
          <p:cNvPr id="221" name="Google Shape;221;p33"/>
          <p:cNvPicPr preferRelativeResize="0"/>
          <p:nvPr/>
        </p:nvPicPr>
        <p:blipFill>
          <a:blip r:embed="rId4">
            <a:alphaModFix/>
          </a:blip>
          <a:stretch>
            <a:fillRect/>
          </a:stretch>
        </p:blipFill>
        <p:spPr>
          <a:xfrm>
            <a:off x="1988700" y="1915475"/>
            <a:ext cx="4629150" cy="209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 of web services in a Windows system.</a:t>
            </a:r>
            <a:endParaRPr/>
          </a:p>
        </p:txBody>
      </p:sp>
      <p:sp>
        <p:nvSpPr>
          <p:cNvPr id="227" name="Google Shape;227;p34"/>
          <p:cNvSpPr txBox="1"/>
          <p:nvPr>
            <p:ph idx="1" type="body"/>
          </p:nvPr>
        </p:nvSpPr>
        <p:spPr>
          <a:xfrm>
            <a:off x="311700" y="1171600"/>
            <a:ext cx="1524600" cy="3397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Turned off the automatic proxy detection and on Use a proxy server. Fill in the </a:t>
            </a:r>
            <a:r>
              <a:rPr lang="en"/>
              <a:t>required</a:t>
            </a:r>
            <a:r>
              <a:rPr lang="en"/>
              <a:t> information. Add the secure gateway as a proxy </a:t>
            </a:r>
            <a:r>
              <a:rPr lang="en"/>
              <a:t>exception.</a:t>
            </a:r>
            <a:endParaRPr/>
          </a:p>
        </p:txBody>
      </p:sp>
      <p:pic>
        <p:nvPicPr>
          <p:cNvPr id="228" name="Google Shape;228;p34"/>
          <p:cNvPicPr preferRelativeResize="0"/>
          <p:nvPr/>
        </p:nvPicPr>
        <p:blipFill>
          <a:blip r:embed="rId3">
            <a:alphaModFix/>
          </a:blip>
          <a:stretch>
            <a:fillRect/>
          </a:stretch>
        </p:blipFill>
        <p:spPr>
          <a:xfrm>
            <a:off x="1999525" y="1350025"/>
            <a:ext cx="4062863" cy="3218764"/>
          </a:xfrm>
          <a:prstGeom prst="rect">
            <a:avLst/>
          </a:prstGeom>
          <a:noFill/>
          <a:ln>
            <a:noFill/>
          </a:ln>
        </p:spPr>
      </p:pic>
      <p:pic>
        <p:nvPicPr>
          <p:cNvPr id="229" name="Google Shape;229;p34"/>
          <p:cNvPicPr preferRelativeResize="0"/>
          <p:nvPr/>
        </p:nvPicPr>
        <p:blipFill>
          <a:blip r:embed="rId4">
            <a:alphaModFix/>
          </a:blip>
          <a:stretch>
            <a:fillRect/>
          </a:stretch>
        </p:blipFill>
        <p:spPr>
          <a:xfrm>
            <a:off x="6387470" y="1350025"/>
            <a:ext cx="2444830" cy="3218775"/>
          </a:xfrm>
          <a:prstGeom prst="rect">
            <a:avLst/>
          </a:prstGeom>
          <a:noFill/>
          <a:ln>
            <a:noFill/>
          </a:ln>
        </p:spPr>
      </p:pic>
      <p:cxnSp>
        <p:nvCxnSpPr>
          <p:cNvPr id="230" name="Google Shape;230;p34"/>
          <p:cNvCxnSpPr/>
          <p:nvPr/>
        </p:nvCxnSpPr>
        <p:spPr>
          <a:xfrm flipH="1" rot="10800000">
            <a:off x="2342400" y="3662850"/>
            <a:ext cx="8400" cy="459900"/>
          </a:xfrm>
          <a:prstGeom prst="straightConnector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 a policy in the Palo Alto firewall to allow traffic for the squid services in the DMZ zone.  </a:t>
            </a:r>
            <a:endParaRPr/>
          </a:p>
        </p:txBody>
      </p:sp>
      <p:sp>
        <p:nvSpPr>
          <p:cNvPr id="236" name="Google Shape;236;p35"/>
          <p:cNvSpPr txBox="1"/>
          <p:nvPr>
            <p:ph idx="1" type="body"/>
          </p:nvPr>
        </p:nvSpPr>
        <p:spPr>
          <a:xfrm>
            <a:off x="311700" y="2198750"/>
            <a:ext cx="1524600" cy="23700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a:t>This rule is </a:t>
            </a:r>
            <a:r>
              <a:rPr lang="en"/>
              <a:t>similar</a:t>
            </a:r>
            <a:r>
              <a:rPr lang="en"/>
              <a:t> to the one we have from before, but this time we will </a:t>
            </a:r>
            <a:r>
              <a:rPr lang="en"/>
              <a:t>select</a:t>
            </a:r>
            <a:r>
              <a:rPr lang="en"/>
              <a:t> the squid service as the </a:t>
            </a:r>
            <a:r>
              <a:rPr lang="en"/>
              <a:t>application</a:t>
            </a:r>
            <a:r>
              <a:rPr lang="en"/>
              <a:t> to be allowed.</a:t>
            </a:r>
            <a:endParaRPr/>
          </a:p>
        </p:txBody>
      </p:sp>
      <p:pic>
        <p:nvPicPr>
          <p:cNvPr id="237" name="Google Shape;237;p35"/>
          <p:cNvPicPr preferRelativeResize="0"/>
          <p:nvPr/>
        </p:nvPicPr>
        <p:blipFill>
          <a:blip r:embed="rId3">
            <a:alphaModFix/>
          </a:blip>
          <a:stretch>
            <a:fillRect/>
          </a:stretch>
        </p:blipFill>
        <p:spPr>
          <a:xfrm>
            <a:off x="1760275" y="1462325"/>
            <a:ext cx="7152500" cy="685375"/>
          </a:xfrm>
          <a:prstGeom prst="rect">
            <a:avLst/>
          </a:prstGeom>
          <a:noFill/>
          <a:ln>
            <a:noFill/>
          </a:ln>
        </p:spPr>
      </p:pic>
      <p:pic>
        <p:nvPicPr>
          <p:cNvPr id="238" name="Google Shape;238;p35"/>
          <p:cNvPicPr preferRelativeResize="0"/>
          <p:nvPr/>
        </p:nvPicPr>
        <p:blipFill>
          <a:blip r:embed="rId4">
            <a:alphaModFix/>
          </a:blip>
          <a:stretch>
            <a:fillRect/>
          </a:stretch>
        </p:blipFill>
        <p:spPr>
          <a:xfrm>
            <a:off x="1988700" y="2198750"/>
            <a:ext cx="3234601" cy="2792350"/>
          </a:xfrm>
          <a:prstGeom prst="rect">
            <a:avLst/>
          </a:prstGeom>
          <a:noFill/>
          <a:ln>
            <a:noFill/>
          </a:ln>
        </p:spPr>
      </p:pic>
      <p:pic>
        <p:nvPicPr>
          <p:cNvPr id="239" name="Google Shape;239;p35"/>
          <p:cNvPicPr preferRelativeResize="0"/>
          <p:nvPr/>
        </p:nvPicPr>
        <p:blipFill>
          <a:blip r:embed="rId5">
            <a:alphaModFix/>
          </a:blip>
          <a:stretch>
            <a:fillRect/>
          </a:stretch>
        </p:blipFill>
        <p:spPr>
          <a:xfrm>
            <a:off x="5375701" y="2198750"/>
            <a:ext cx="3615898" cy="2564467"/>
          </a:xfrm>
          <a:prstGeom prst="rect">
            <a:avLst/>
          </a:prstGeom>
          <a:noFill/>
          <a:ln>
            <a:noFill/>
          </a:ln>
        </p:spPr>
      </p:pic>
      <p:cxnSp>
        <p:nvCxnSpPr>
          <p:cNvPr id="240" name="Google Shape;240;p35"/>
          <p:cNvCxnSpPr/>
          <p:nvPr/>
        </p:nvCxnSpPr>
        <p:spPr>
          <a:xfrm flipH="1">
            <a:off x="2888950" y="4300050"/>
            <a:ext cx="261900" cy="473100"/>
          </a:xfrm>
          <a:prstGeom prst="straightConnector1">
            <a:avLst/>
          </a:prstGeom>
          <a:noFill/>
          <a:ln cap="flat" cmpd="sng" w="9525">
            <a:solidFill>
              <a:srgbClr val="980000"/>
            </a:solidFill>
            <a:prstDash val="solid"/>
            <a:round/>
            <a:headEnd len="med" w="med" type="none"/>
            <a:tailEnd len="med" w="med" type="triangle"/>
          </a:ln>
        </p:spPr>
      </p:cxnSp>
      <p:cxnSp>
        <p:nvCxnSpPr>
          <p:cNvPr id="241" name="Google Shape;241;p35"/>
          <p:cNvCxnSpPr/>
          <p:nvPr/>
        </p:nvCxnSpPr>
        <p:spPr>
          <a:xfrm>
            <a:off x="1292775" y="1935225"/>
            <a:ext cx="870000" cy="321000"/>
          </a:xfrm>
          <a:prstGeom prst="straightConnector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Rename clone</a:t>
            </a:r>
            <a:endParaRPr/>
          </a:p>
        </p:txBody>
      </p:sp>
      <p:sp>
        <p:nvSpPr>
          <p:cNvPr id="247" name="Google Shape;247;p36"/>
          <p:cNvSpPr txBox="1"/>
          <p:nvPr>
            <p:ph idx="1" type="body"/>
          </p:nvPr>
        </p:nvSpPr>
        <p:spPr>
          <a:xfrm>
            <a:off x="311700" y="1171600"/>
            <a:ext cx="1524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Under the General tab enter </a:t>
            </a:r>
            <a:r>
              <a:rPr lang="en"/>
              <a:t>the</a:t>
            </a:r>
            <a:r>
              <a:rPr lang="en"/>
              <a:t> rule name using your team name followed by -squid-proxy</a:t>
            </a:r>
            <a:endParaRPr/>
          </a:p>
        </p:txBody>
      </p:sp>
      <p:pic>
        <p:nvPicPr>
          <p:cNvPr id="248" name="Google Shape;248;p36"/>
          <p:cNvPicPr preferRelativeResize="0"/>
          <p:nvPr/>
        </p:nvPicPr>
        <p:blipFill>
          <a:blip r:embed="rId3">
            <a:alphaModFix/>
          </a:blip>
          <a:stretch>
            <a:fillRect/>
          </a:stretch>
        </p:blipFill>
        <p:spPr>
          <a:xfrm>
            <a:off x="2917900" y="1247775"/>
            <a:ext cx="4667250" cy="1323975"/>
          </a:xfrm>
          <a:prstGeom prst="rect">
            <a:avLst/>
          </a:prstGeom>
          <a:noFill/>
          <a:ln>
            <a:noFill/>
          </a:ln>
        </p:spPr>
      </p:pic>
      <p:pic>
        <p:nvPicPr>
          <p:cNvPr id="249" name="Google Shape;249;p36"/>
          <p:cNvPicPr preferRelativeResize="0"/>
          <p:nvPr/>
        </p:nvPicPr>
        <p:blipFill>
          <a:blip r:embed="rId4">
            <a:alphaModFix/>
          </a:blip>
          <a:stretch>
            <a:fillRect/>
          </a:stretch>
        </p:blipFill>
        <p:spPr>
          <a:xfrm>
            <a:off x="3248475" y="2687000"/>
            <a:ext cx="4006101" cy="2304100"/>
          </a:xfrm>
          <a:prstGeom prst="rect">
            <a:avLst/>
          </a:prstGeom>
          <a:noFill/>
          <a:ln>
            <a:noFill/>
          </a:ln>
        </p:spPr>
      </p:pic>
      <p:cxnSp>
        <p:nvCxnSpPr>
          <p:cNvPr id="250" name="Google Shape;250;p36"/>
          <p:cNvCxnSpPr/>
          <p:nvPr/>
        </p:nvCxnSpPr>
        <p:spPr>
          <a:xfrm flipH="1">
            <a:off x="4571875" y="3116575"/>
            <a:ext cx="335400" cy="114300"/>
          </a:xfrm>
          <a:prstGeom prst="straightConnector1">
            <a:avLst/>
          </a:prstGeom>
          <a:noFill/>
          <a:ln cap="flat" cmpd="sng" w="9525">
            <a:solidFill>
              <a:srgbClr val="FF0000"/>
            </a:solidFill>
            <a:prstDash val="solid"/>
            <a:round/>
            <a:headEnd len="med" w="med" type="none"/>
            <a:tailEnd len="med" w="med" type="triangle"/>
          </a:ln>
        </p:spPr>
      </p:cxnSp>
      <p:cxnSp>
        <p:nvCxnSpPr>
          <p:cNvPr id="251" name="Google Shape;251;p36"/>
          <p:cNvCxnSpPr/>
          <p:nvPr/>
        </p:nvCxnSpPr>
        <p:spPr>
          <a:xfrm flipH="1" rot="10800000">
            <a:off x="2675075" y="2149375"/>
            <a:ext cx="943500" cy="662700"/>
          </a:xfrm>
          <a:prstGeom prst="straightConnector1">
            <a:avLst/>
          </a:prstGeom>
          <a:noFill/>
          <a:ln cap="flat" cmpd="sng" w="9525">
            <a:solidFill>
              <a:srgbClr val="FF0000"/>
            </a:solidFill>
            <a:prstDash val="solid"/>
            <a:round/>
            <a:headEnd len="med" w="med" type="none"/>
            <a:tailEnd len="med" w="med" type="triangle"/>
          </a:ln>
        </p:spPr>
      </p:cxnSp>
      <p:cxnSp>
        <p:nvCxnSpPr>
          <p:cNvPr id="252" name="Google Shape;252;p36"/>
          <p:cNvCxnSpPr/>
          <p:nvPr/>
        </p:nvCxnSpPr>
        <p:spPr>
          <a:xfrm flipH="1">
            <a:off x="3657725" y="2606050"/>
            <a:ext cx="540900" cy="289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the rule by selecting policy and add a new service security policy.</a:t>
            </a:r>
            <a:endParaRPr/>
          </a:p>
        </p:txBody>
      </p:sp>
      <p:sp>
        <p:nvSpPr>
          <p:cNvPr id="258" name="Google Shape;258;p37"/>
          <p:cNvSpPr txBox="1"/>
          <p:nvPr>
            <p:ph idx="1" type="body"/>
          </p:nvPr>
        </p:nvSpPr>
        <p:spPr>
          <a:xfrm>
            <a:off x="311700" y="2121550"/>
            <a:ext cx="1524600" cy="244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00">
                <a:solidFill>
                  <a:srgbClr val="000000"/>
                </a:solidFill>
                <a:latin typeface="Arial"/>
                <a:ea typeface="Arial"/>
                <a:cs typeface="Arial"/>
                <a:sym typeface="Arial"/>
              </a:rPr>
              <a:t>Under the service/URL Category tab, change from application default to select</a:t>
            </a:r>
            <a:endParaRPr/>
          </a:p>
        </p:txBody>
      </p:sp>
      <p:pic>
        <p:nvPicPr>
          <p:cNvPr id="259" name="Google Shape;259;p37"/>
          <p:cNvPicPr preferRelativeResize="0"/>
          <p:nvPr/>
        </p:nvPicPr>
        <p:blipFill>
          <a:blip r:embed="rId3">
            <a:alphaModFix/>
          </a:blip>
          <a:stretch>
            <a:fillRect/>
          </a:stretch>
        </p:blipFill>
        <p:spPr>
          <a:xfrm>
            <a:off x="2695400" y="1272075"/>
            <a:ext cx="5224425" cy="3485525"/>
          </a:xfrm>
          <a:prstGeom prst="rect">
            <a:avLst/>
          </a:prstGeom>
          <a:noFill/>
          <a:ln>
            <a:noFill/>
          </a:ln>
        </p:spPr>
      </p:pic>
      <p:cxnSp>
        <p:nvCxnSpPr>
          <p:cNvPr id="260" name="Google Shape;260;p37"/>
          <p:cNvCxnSpPr/>
          <p:nvPr/>
        </p:nvCxnSpPr>
        <p:spPr>
          <a:xfrm flipH="1">
            <a:off x="3517675" y="1057075"/>
            <a:ext cx="757800" cy="221400"/>
          </a:xfrm>
          <a:prstGeom prst="straightConnector1">
            <a:avLst/>
          </a:prstGeom>
          <a:noFill/>
          <a:ln cap="flat" cmpd="sng" w="9525">
            <a:solidFill>
              <a:srgbClr val="980000"/>
            </a:solidFill>
            <a:prstDash val="solid"/>
            <a:round/>
            <a:headEnd len="med" w="med" type="none"/>
            <a:tailEnd len="med" w="med" type="triangle"/>
          </a:ln>
        </p:spPr>
      </p:cxnSp>
      <p:cxnSp>
        <p:nvCxnSpPr>
          <p:cNvPr id="261" name="Google Shape;261;p37"/>
          <p:cNvCxnSpPr/>
          <p:nvPr/>
        </p:nvCxnSpPr>
        <p:spPr>
          <a:xfrm rot="10800000">
            <a:off x="2921350" y="4480250"/>
            <a:ext cx="102300" cy="340800"/>
          </a:xfrm>
          <a:prstGeom prst="straightConnector1">
            <a:avLst/>
          </a:prstGeom>
          <a:noFill/>
          <a:ln cap="flat" cmpd="sng" w="9525">
            <a:solidFill>
              <a:srgbClr val="980000"/>
            </a:solidFill>
            <a:prstDash val="solid"/>
            <a:round/>
            <a:headEnd len="med" w="med" type="none"/>
            <a:tailEnd len="med" w="med" type="triangle"/>
          </a:ln>
        </p:spPr>
      </p:cxnSp>
      <p:cxnSp>
        <p:nvCxnSpPr>
          <p:cNvPr id="262" name="Google Shape;262;p37"/>
          <p:cNvCxnSpPr/>
          <p:nvPr/>
        </p:nvCxnSpPr>
        <p:spPr>
          <a:xfrm flipH="1">
            <a:off x="6642825" y="1372175"/>
            <a:ext cx="264000" cy="289500"/>
          </a:xfrm>
          <a:prstGeom prst="straightConnector1">
            <a:avLst/>
          </a:prstGeom>
          <a:noFill/>
          <a:ln cap="flat" cmpd="sng" w="9525">
            <a:solidFill>
              <a:srgbClr val="980000"/>
            </a:solidFill>
            <a:prstDash val="solid"/>
            <a:round/>
            <a:headEnd len="med" w="med" type="none"/>
            <a:tailEnd len="med" w="med" type="triangle"/>
          </a:ln>
        </p:spPr>
      </p:cxnSp>
      <p:cxnSp>
        <p:nvCxnSpPr>
          <p:cNvPr id="263" name="Google Shape;263;p37"/>
          <p:cNvCxnSpPr/>
          <p:nvPr/>
        </p:nvCxnSpPr>
        <p:spPr>
          <a:xfrm flipH="1">
            <a:off x="4084200" y="1821175"/>
            <a:ext cx="906900" cy="312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a new service</a:t>
            </a:r>
            <a:endParaRPr/>
          </a:p>
        </p:txBody>
      </p:sp>
      <p:sp>
        <p:nvSpPr>
          <p:cNvPr id="269" name="Google Shape;269;p38"/>
          <p:cNvSpPr txBox="1"/>
          <p:nvPr>
            <p:ph idx="1" type="body"/>
          </p:nvPr>
        </p:nvSpPr>
        <p:spPr>
          <a:xfrm>
            <a:off x="311700" y="1171600"/>
            <a:ext cx="15885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select </a:t>
            </a:r>
            <a:r>
              <a:rPr lang="en"/>
              <a:t>click</a:t>
            </a:r>
            <a:r>
              <a:rPr lang="en"/>
              <a:t> on new services to create a new service object. </a:t>
            </a:r>
            <a:endParaRPr/>
          </a:p>
        </p:txBody>
      </p:sp>
      <p:pic>
        <p:nvPicPr>
          <p:cNvPr id="270" name="Google Shape;270;p38"/>
          <p:cNvPicPr preferRelativeResize="0"/>
          <p:nvPr/>
        </p:nvPicPr>
        <p:blipFill>
          <a:blip r:embed="rId3">
            <a:alphaModFix/>
          </a:blip>
          <a:stretch>
            <a:fillRect/>
          </a:stretch>
        </p:blipFill>
        <p:spPr>
          <a:xfrm>
            <a:off x="3286113" y="1058225"/>
            <a:ext cx="5132281" cy="3780475"/>
          </a:xfrm>
          <a:prstGeom prst="rect">
            <a:avLst/>
          </a:prstGeom>
          <a:noFill/>
          <a:ln cap="flat" cmpd="sng" w="9525">
            <a:solidFill>
              <a:schemeClr val="dk1"/>
            </a:solidFill>
            <a:prstDash val="solid"/>
            <a:round/>
            <a:headEnd len="sm" w="sm" type="none"/>
            <a:tailEnd len="sm" w="sm" type="none"/>
          </a:ln>
        </p:spPr>
      </p:pic>
      <p:sp>
        <p:nvSpPr>
          <p:cNvPr id="271" name="Google Shape;271;p38"/>
          <p:cNvSpPr/>
          <p:nvPr/>
        </p:nvSpPr>
        <p:spPr>
          <a:xfrm>
            <a:off x="3798100" y="3104075"/>
            <a:ext cx="898500" cy="8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sp>
        <p:nvSpPr>
          <p:cNvPr id="272" name="Google Shape;272;p38"/>
          <p:cNvSpPr/>
          <p:nvPr/>
        </p:nvSpPr>
        <p:spPr>
          <a:xfrm>
            <a:off x="3779525" y="3108950"/>
            <a:ext cx="746700" cy="83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ld Standard TT"/>
              <a:ea typeface="Old Standard TT"/>
              <a:cs typeface="Old Standard TT"/>
              <a:sym typeface="Old Standard TT"/>
            </a:endParaRPr>
          </a:p>
        </p:txBody>
      </p:sp>
      <p:cxnSp>
        <p:nvCxnSpPr>
          <p:cNvPr id="273" name="Google Shape;273;p38"/>
          <p:cNvCxnSpPr/>
          <p:nvPr/>
        </p:nvCxnSpPr>
        <p:spPr>
          <a:xfrm rot="10800000">
            <a:off x="4135175" y="3474725"/>
            <a:ext cx="684900" cy="393000"/>
          </a:xfrm>
          <a:prstGeom prst="straightConnector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the name of the policy, the protocol and port.</a:t>
            </a:r>
            <a:endParaRPr/>
          </a:p>
        </p:txBody>
      </p:sp>
      <p:sp>
        <p:nvSpPr>
          <p:cNvPr id="279" name="Google Shape;279;p39"/>
          <p:cNvSpPr txBox="1"/>
          <p:nvPr>
            <p:ph idx="1" type="body"/>
          </p:nvPr>
        </p:nvSpPr>
        <p:spPr>
          <a:xfrm>
            <a:off x="311700" y="1171600"/>
            <a:ext cx="1524600" cy="3397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Name the object service- squid.</a:t>
            </a:r>
            <a:endParaRPr/>
          </a:p>
          <a:p>
            <a:pPr indent="0" lvl="0" marL="0" rtl="0" algn="l">
              <a:spcBef>
                <a:spcPts val="1200"/>
              </a:spcBef>
              <a:spcAft>
                <a:spcPts val="0"/>
              </a:spcAft>
              <a:buNone/>
            </a:pPr>
            <a:r>
              <a:rPr lang="en"/>
              <a:t>Under Description insert squid.</a:t>
            </a:r>
            <a:endParaRPr/>
          </a:p>
          <a:p>
            <a:pPr indent="0" lvl="0" marL="0" rtl="0" algn="l">
              <a:spcBef>
                <a:spcPts val="1200"/>
              </a:spcBef>
              <a:spcAft>
                <a:spcPts val="0"/>
              </a:spcAft>
              <a:buNone/>
            </a:pPr>
            <a:r>
              <a:rPr lang="en"/>
              <a:t>Under the Destination port select 3128.</a:t>
            </a:r>
            <a:endParaRPr/>
          </a:p>
          <a:p>
            <a:pPr indent="0" lvl="0" marL="0" rtl="0" algn="l">
              <a:spcBef>
                <a:spcPts val="1200"/>
              </a:spcBef>
              <a:spcAft>
                <a:spcPts val="0"/>
              </a:spcAft>
              <a:buNone/>
            </a:pPr>
            <a:r>
              <a:rPr lang="en"/>
              <a:t>Under Tags enter Squid. </a:t>
            </a:r>
            <a:endParaRPr/>
          </a:p>
          <a:p>
            <a:pPr indent="0" lvl="0" marL="0" rtl="0" algn="l">
              <a:spcBef>
                <a:spcPts val="1200"/>
              </a:spcBef>
              <a:spcAft>
                <a:spcPts val="0"/>
              </a:spcAft>
              <a:buNone/>
            </a:pPr>
            <a:r>
              <a:rPr lang="en"/>
              <a:t>The reason we are doing this is because the firewall does not expect a web object to come through port 3128 and will deny that object type whereas, squid will run unhindered.</a:t>
            </a:r>
            <a:endParaRPr/>
          </a:p>
          <a:p>
            <a:pPr indent="0" lvl="0" marL="0" rtl="0" algn="l">
              <a:spcBef>
                <a:spcPts val="1200"/>
              </a:spcBef>
              <a:spcAft>
                <a:spcPts val="1200"/>
              </a:spcAft>
              <a:buNone/>
            </a:pPr>
            <a:r>
              <a:t/>
            </a:r>
            <a:endParaRPr/>
          </a:p>
        </p:txBody>
      </p:sp>
      <p:pic>
        <p:nvPicPr>
          <p:cNvPr id="280" name="Google Shape;280;p39"/>
          <p:cNvPicPr preferRelativeResize="0"/>
          <p:nvPr/>
        </p:nvPicPr>
        <p:blipFill>
          <a:blip r:embed="rId3">
            <a:alphaModFix/>
          </a:blip>
          <a:stretch>
            <a:fillRect/>
          </a:stretch>
        </p:blipFill>
        <p:spPr>
          <a:xfrm>
            <a:off x="2183850" y="1510838"/>
            <a:ext cx="6648450" cy="2981325"/>
          </a:xfrm>
          <a:prstGeom prst="rect">
            <a:avLst/>
          </a:prstGeom>
          <a:noFill/>
          <a:ln>
            <a:noFill/>
          </a:ln>
        </p:spPr>
      </p:pic>
      <p:cxnSp>
        <p:nvCxnSpPr>
          <p:cNvPr id="281" name="Google Shape;281;p39"/>
          <p:cNvCxnSpPr/>
          <p:nvPr/>
        </p:nvCxnSpPr>
        <p:spPr>
          <a:xfrm flipH="1">
            <a:off x="3985925" y="1866075"/>
            <a:ext cx="374700" cy="229800"/>
          </a:xfrm>
          <a:prstGeom prst="straightConnector1">
            <a:avLst/>
          </a:prstGeom>
          <a:noFill/>
          <a:ln cap="flat" cmpd="sng" w="9525">
            <a:solidFill>
              <a:srgbClr val="980000"/>
            </a:solidFill>
            <a:prstDash val="solid"/>
            <a:round/>
            <a:headEnd len="med" w="med" type="none"/>
            <a:tailEnd len="med" w="med" type="triangle"/>
          </a:ln>
        </p:spPr>
      </p:cxnSp>
      <p:cxnSp>
        <p:nvCxnSpPr>
          <p:cNvPr id="282" name="Google Shape;282;p39"/>
          <p:cNvCxnSpPr/>
          <p:nvPr/>
        </p:nvCxnSpPr>
        <p:spPr>
          <a:xfrm flipH="1">
            <a:off x="4105300" y="3109375"/>
            <a:ext cx="672600" cy="8400"/>
          </a:xfrm>
          <a:prstGeom prst="straightConnector1">
            <a:avLst/>
          </a:prstGeom>
          <a:noFill/>
          <a:ln cap="flat" cmpd="sng" w="9525">
            <a:solidFill>
              <a:srgbClr val="980000"/>
            </a:solidFill>
            <a:prstDash val="solid"/>
            <a:round/>
            <a:headEnd len="med" w="med" type="none"/>
            <a:tailEnd len="med" w="med" type="triangle"/>
          </a:ln>
        </p:spPr>
      </p:cxnSp>
      <p:cxnSp>
        <p:nvCxnSpPr>
          <p:cNvPr id="283" name="Google Shape;283;p39"/>
          <p:cNvCxnSpPr/>
          <p:nvPr/>
        </p:nvCxnSpPr>
        <p:spPr>
          <a:xfrm flipH="1">
            <a:off x="4206175" y="2324100"/>
            <a:ext cx="663000" cy="121800"/>
          </a:xfrm>
          <a:prstGeom prst="straightConnector1">
            <a:avLst/>
          </a:prstGeom>
          <a:noFill/>
          <a:ln cap="flat" cmpd="sng" w="9525">
            <a:solidFill>
              <a:srgbClr val="FF0000"/>
            </a:solidFill>
            <a:prstDash val="solid"/>
            <a:round/>
            <a:headEnd len="med" w="med" type="none"/>
            <a:tailEnd len="med" w="med" type="triangle"/>
          </a:ln>
        </p:spPr>
      </p:cxnSp>
      <p:cxnSp>
        <p:nvCxnSpPr>
          <p:cNvPr id="284" name="Google Shape;284;p39"/>
          <p:cNvCxnSpPr/>
          <p:nvPr/>
        </p:nvCxnSpPr>
        <p:spPr>
          <a:xfrm flipH="1">
            <a:off x="4381625" y="3924300"/>
            <a:ext cx="617100" cy="1830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service/Url Category select service-squid.</a:t>
            </a:r>
            <a:endParaRPr/>
          </a:p>
        </p:txBody>
      </p:sp>
      <p:sp>
        <p:nvSpPr>
          <p:cNvPr id="290" name="Google Shape;290;p40"/>
          <p:cNvSpPr txBox="1"/>
          <p:nvPr>
            <p:ph idx="1" type="body"/>
          </p:nvPr>
        </p:nvSpPr>
        <p:spPr>
          <a:xfrm>
            <a:off x="311700" y="1171600"/>
            <a:ext cx="16941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Select</a:t>
            </a:r>
            <a:r>
              <a:rPr lang="en"/>
              <a:t> the new object “service-squid”</a:t>
            </a:r>
            <a:endParaRPr/>
          </a:p>
        </p:txBody>
      </p:sp>
      <p:pic>
        <p:nvPicPr>
          <p:cNvPr id="291" name="Google Shape;291;p40"/>
          <p:cNvPicPr preferRelativeResize="0"/>
          <p:nvPr/>
        </p:nvPicPr>
        <p:blipFill>
          <a:blip r:embed="rId3">
            <a:alphaModFix/>
          </a:blip>
          <a:stretch>
            <a:fillRect/>
          </a:stretch>
        </p:blipFill>
        <p:spPr>
          <a:xfrm>
            <a:off x="2005863" y="1171600"/>
            <a:ext cx="5132281" cy="3780475"/>
          </a:xfrm>
          <a:prstGeom prst="rect">
            <a:avLst/>
          </a:prstGeom>
          <a:noFill/>
          <a:ln>
            <a:noFill/>
          </a:ln>
        </p:spPr>
      </p:pic>
      <p:cxnSp>
        <p:nvCxnSpPr>
          <p:cNvPr id="292" name="Google Shape;292;p40"/>
          <p:cNvCxnSpPr/>
          <p:nvPr/>
        </p:nvCxnSpPr>
        <p:spPr>
          <a:xfrm rot="10800000">
            <a:off x="3287625" y="3322275"/>
            <a:ext cx="638700" cy="0"/>
          </a:xfrm>
          <a:prstGeom prst="straightConnector1">
            <a:avLst/>
          </a:prstGeom>
          <a:noFill/>
          <a:ln cap="flat" cmpd="sng" w="9525">
            <a:solidFill>
              <a:srgbClr val="980000"/>
            </a:solidFill>
            <a:prstDash val="solid"/>
            <a:round/>
            <a:headEnd len="med" w="med" type="none"/>
            <a:tailEnd len="med" w="med" type="triangle"/>
          </a:ln>
        </p:spPr>
      </p:cxnSp>
      <p:cxnSp>
        <p:nvCxnSpPr>
          <p:cNvPr id="293" name="Google Shape;293;p40"/>
          <p:cNvCxnSpPr/>
          <p:nvPr/>
        </p:nvCxnSpPr>
        <p:spPr>
          <a:xfrm flipH="1">
            <a:off x="5825400" y="1329600"/>
            <a:ext cx="468300" cy="272400"/>
          </a:xfrm>
          <a:prstGeom prst="straightConnector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Confirm connectivity in the secure zone Windows system.</a:t>
            </a:r>
            <a:endParaRPr/>
          </a:p>
        </p:txBody>
      </p:sp>
      <p:sp>
        <p:nvSpPr>
          <p:cNvPr id="299" name="Google Shape;299;p41"/>
          <p:cNvSpPr txBox="1"/>
          <p:nvPr>
            <p:ph idx="1" type="body"/>
          </p:nvPr>
        </p:nvSpPr>
        <p:spPr>
          <a:xfrm>
            <a:off x="227050" y="1470500"/>
            <a:ext cx="1524600" cy="2294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n"/>
              <a:t>With the firewalls configured we have internet </a:t>
            </a:r>
            <a:r>
              <a:rPr lang="en"/>
              <a:t>connectivity to</a:t>
            </a:r>
            <a:r>
              <a:rPr lang="en"/>
              <a:t> our Windows machine</a:t>
            </a:r>
            <a:endParaRPr/>
          </a:p>
        </p:txBody>
      </p:sp>
      <p:pic>
        <p:nvPicPr>
          <p:cNvPr id="300" name="Google Shape;300;p41"/>
          <p:cNvPicPr preferRelativeResize="0"/>
          <p:nvPr/>
        </p:nvPicPr>
        <p:blipFill>
          <a:blip r:embed="rId3">
            <a:alphaModFix/>
          </a:blip>
          <a:stretch>
            <a:fillRect/>
          </a:stretch>
        </p:blipFill>
        <p:spPr>
          <a:xfrm>
            <a:off x="1836300" y="1409750"/>
            <a:ext cx="7002901" cy="2920899"/>
          </a:xfrm>
          <a:prstGeom prst="rect">
            <a:avLst/>
          </a:prstGeom>
          <a:noFill/>
          <a:ln>
            <a:noFill/>
          </a:ln>
        </p:spPr>
      </p:pic>
      <p:cxnSp>
        <p:nvCxnSpPr>
          <p:cNvPr id="301" name="Google Shape;301;p41"/>
          <p:cNvCxnSpPr/>
          <p:nvPr/>
        </p:nvCxnSpPr>
        <p:spPr>
          <a:xfrm flipH="1">
            <a:off x="5859500" y="1176300"/>
            <a:ext cx="272400" cy="229800"/>
          </a:xfrm>
          <a:prstGeom prst="straightConnector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DNS resolution with unbound DNS </a:t>
            </a:r>
            <a:r>
              <a:rPr lang="en"/>
              <a:t>Proxy</a:t>
            </a:r>
            <a:endParaRPr/>
          </a:p>
        </p:txBody>
      </p:sp>
      <p:sp>
        <p:nvSpPr>
          <p:cNvPr id="73" name="Google Shape;73;p15"/>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Confirmation of internet </a:t>
            </a:r>
            <a:r>
              <a:rPr lang="en"/>
              <a:t>connection</a:t>
            </a:r>
            <a:r>
              <a:rPr lang="en"/>
              <a:t> in the Alma Linux system in the secure zone.</a:t>
            </a:r>
            <a:endParaRPr/>
          </a:p>
        </p:txBody>
      </p:sp>
      <p:sp>
        <p:nvSpPr>
          <p:cNvPr id="307" name="Google Shape;307;p42"/>
          <p:cNvSpPr txBox="1"/>
          <p:nvPr>
            <p:ph idx="1" type="body"/>
          </p:nvPr>
        </p:nvSpPr>
        <p:spPr>
          <a:xfrm>
            <a:off x="311700" y="2121550"/>
            <a:ext cx="1524600" cy="244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As well as to our Linux machine.</a:t>
            </a:r>
            <a:endParaRPr/>
          </a:p>
        </p:txBody>
      </p:sp>
      <p:pic>
        <p:nvPicPr>
          <p:cNvPr id="308" name="Google Shape;308;p42"/>
          <p:cNvPicPr preferRelativeResize="0"/>
          <p:nvPr/>
        </p:nvPicPr>
        <p:blipFill>
          <a:blip r:embed="rId3">
            <a:alphaModFix/>
          </a:blip>
          <a:stretch>
            <a:fillRect/>
          </a:stretch>
        </p:blipFill>
        <p:spPr>
          <a:xfrm>
            <a:off x="2757200" y="1513363"/>
            <a:ext cx="5533907" cy="2713675"/>
          </a:xfrm>
          <a:prstGeom prst="rect">
            <a:avLst/>
          </a:prstGeom>
          <a:noFill/>
          <a:ln>
            <a:noFill/>
          </a:ln>
        </p:spPr>
      </p:pic>
      <p:cxnSp>
        <p:nvCxnSpPr>
          <p:cNvPr id="309" name="Google Shape;309;p42"/>
          <p:cNvCxnSpPr>
            <a:endCxn id="308" idx="0"/>
          </p:cNvCxnSpPr>
          <p:nvPr/>
        </p:nvCxnSpPr>
        <p:spPr>
          <a:xfrm flipH="1">
            <a:off x="5524153" y="1184863"/>
            <a:ext cx="165000" cy="328500"/>
          </a:xfrm>
          <a:prstGeom prst="straightConnector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Configure updates from the proxy server on Windows.</a:t>
            </a:r>
            <a:endParaRPr/>
          </a:p>
        </p:txBody>
      </p:sp>
      <p:sp>
        <p:nvSpPr>
          <p:cNvPr id="315" name="Google Shape;315;p43"/>
          <p:cNvSpPr txBox="1"/>
          <p:nvPr>
            <p:ph idx="1" type="body"/>
          </p:nvPr>
        </p:nvSpPr>
        <p:spPr>
          <a:xfrm>
            <a:off x="311700" y="1171600"/>
            <a:ext cx="1674600" cy="339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In windows is a different proxy setting for administrative task as updates. This is the command for configure the </a:t>
            </a:r>
            <a:r>
              <a:rPr lang="en"/>
              <a:t>settings on Windows. </a:t>
            </a:r>
            <a:endParaRPr/>
          </a:p>
        </p:txBody>
      </p:sp>
      <p:pic>
        <p:nvPicPr>
          <p:cNvPr id="316" name="Google Shape;316;p43"/>
          <p:cNvPicPr preferRelativeResize="0"/>
          <p:nvPr/>
        </p:nvPicPr>
        <p:blipFill>
          <a:blip r:embed="rId3">
            <a:alphaModFix/>
          </a:blip>
          <a:stretch>
            <a:fillRect/>
          </a:stretch>
        </p:blipFill>
        <p:spPr>
          <a:xfrm>
            <a:off x="2403500" y="2112963"/>
            <a:ext cx="5267325" cy="1514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Challenges</a:t>
            </a:r>
            <a:r>
              <a:rPr lang="en"/>
              <a:t> we faced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311700" y="313775"/>
            <a:ext cx="8520600" cy="101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600"/>
              <a:t>It was necessary to create an object tailored for the squid services to grant access </a:t>
            </a:r>
            <a:r>
              <a:rPr lang="en" sz="2600"/>
              <a:t>through</a:t>
            </a:r>
            <a:r>
              <a:rPr lang="en" sz="2600"/>
              <a:t> the Palo Alto firewall. </a:t>
            </a:r>
            <a:endParaRPr sz="2600"/>
          </a:p>
        </p:txBody>
      </p:sp>
      <p:sp>
        <p:nvSpPr>
          <p:cNvPr id="327" name="Google Shape;327;p45"/>
          <p:cNvSpPr txBox="1"/>
          <p:nvPr>
            <p:ph idx="1" type="body"/>
          </p:nvPr>
        </p:nvSpPr>
        <p:spPr>
          <a:xfrm>
            <a:off x="311700" y="2035250"/>
            <a:ext cx="1747800" cy="253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The only issue that I ran into was learning how to create an object and then due to having to make some changes, how to delete and object. </a:t>
            </a:r>
            <a:r>
              <a:rPr lang="en"/>
              <a:t>Neither</a:t>
            </a:r>
            <a:r>
              <a:rPr lang="en"/>
              <a:t> was difficult it just took a minute to puzzle it out.</a:t>
            </a:r>
            <a:endParaRPr/>
          </a:p>
        </p:txBody>
      </p:sp>
      <p:pic>
        <p:nvPicPr>
          <p:cNvPr id="328" name="Google Shape;328;p45"/>
          <p:cNvPicPr preferRelativeResize="0"/>
          <p:nvPr/>
        </p:nvPicPr>
        <p:blipFill>
          <a:blip r:embed="rId3">
            <a:alphaModFix/>
          </a:blip>
          <a:stretch>
            <a:fillRect/>
          </a:stretch>
        </p:blipFill>
        <p:spPr>
          <a:xfrm>
            <a:off x="2157275" y="1920475"/>
            <a:ext cx="6163398" cy="2087625"/>
          </a:xfrm>
          <a:prstGeom prst="rect">
            <a:avLst/>
          </a:prstGeom>
          <a:noFill/>
          <a:ln>
            <a:noFill/>
          </a:ln>
        </p:spPr>
      </p:pic>
      <p:cxnSp>
        <p:nvCxnSpPr>
          <p:cNvPr id="329" name="Google Shape;329;p45"/>
          <p:cNvCxnSpPr/>
          <p:nvPr/>
        </p:nvCxnSpPr>
        <p:spPr>
          <a:xfrm>
            <a:off x="3987250" y="1329775"/>
            <a:ext cx="221400" cy="590700"/>
          </a:xfrm>
          <a:prstGeom prst="straightConnector1">
            <a:avLst/>
          </a:prstGeom>
          <a:noFill/>
          <a:ln cap="flat" cmpd="sng" w="9525">
            <a:solidFill>
              <a:srgbClr val="980000"/>
            </a:solidFill>
            <a:prstDash val="solid"/>
            <a:round/>
            <a:headEnd len="med" w="med" type="none"/>
            <a:tailEnd len="med" w="med" type="triangle"/>
          </a:ln>
        </p:spPr>
      </p:cxnSp>
      <p:cxnSp>
        <p:nvCxnSpPr>
          <p:cNvPr id="330" name="Google Shape;330;p45"/>
          <p:cNvCxnSpPr/>
          <p:nvPr/>
        </p:nvCxnSpPr>
        <p:spPr>
          <a:xfrm rot="10800000">
            <a:off x="4126750" y="2839100"/>
            <a:ext cx="123000" cy="566100"/>
          </a:xfrm>
          <a:prstGeom prst="straightConnector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Check ,Update ,and Install unbound</a:t>
            </a:r>
            <a:endParaRPr/>
          </a:p>
        </p:txBody>
      </p:sp>
      <p:sp>
        <p:nvSpPr>
          <p:cNvPr id="79" name="Google Shape;79;p16"/>
          <p:cNvSpPr txBox="1"/>
          <p:nvPr>
            <p:ph idx="1" type="body"/>
          </p:nvPr>
        </p:nvSpPr>
        <p:spPr>
          <a:xfrm>
            <a:off x="202250" y="1213625"/>
            <a:ext cx="29583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Run these commands to check for updates and install unbound</a:t>
            </a:r>
            <a:endParaRPr/>
          </a:p>
        </p:txBody>
      </p:sp>
      <p:pic>
        <p:nvPicPr>
          <p:cNvPr id="80" name="Google Shape;80;p16"/>
          <p:cNvPicPr preferRelativeResize="0"/>
          <p:nvPr/>
        </p:nvPicPr>
        <p:blipFill>
          <a:blip r:embed="rId3">
            <a:alphaModFix/>
          </a:blip>
          <a:stretch>
            <a:fillRect/>
          </a:stretch>
        </p:blipFill>
        <p:spPr>
          <a:xfrm>
            <a:off x="4185675" y="1779675"/>
            <a:ext cx="4543425" cy="190500"/>
          </a:xfrm>
          <a:prstGeom prst="rect">
            <a:avLst/>
          </a:prstGeom>
          <a:noFill/>
          <a:ln>
            <a:noFill/>
          </a:ln>
        </p:spPr>
      </p:pic>
      <p:pic>
        <p:nvPicPr>
          <p:cNvPr id="81" name="Google Shape;81;p16"/>
          <p:cNvPicPr preferRelativeResize="0"/>
          <p:nvPr/>
        </p:nvPicPr>
        <p:blipFill>
          <a:blip r:embed="rId4">
            <a:alphaModFix/>
          </a:blip>
          <a:stretch>
            <a:fillRect/>
          </a:stretch>
        </p:blipFill>
        <p:spPr>
          <a:xfrm>
            <a:off x="3985638" y="2057000"/>
            <a:ext cx="4743450" cy="247650"/>
          </a:xfrm>
          <a:prstGeom prst="rect">
            <a:avLst/>
          </a:prstGeom>
          <a:noFill/>
          <a:ln>
            <a:noFill/>
          </a:ln>
        </p:spPr>
      </p:pic>
      <p:pic>
        <p:nvPicPr>
          <p:cNvPr id="82" name="Google Shape;82;p16"/>
          <p:cNvPicPr preferRelativeResize="0"/>
          <p:nvPr/>
        </p:nvPicPr>
        <p:blipFill>
          <a:blip r:embed="rId5">
            <a:alphaModFix/>
          </a:blip>
          <a:stretch>
            <a:fillRect/>
          </a:stretch>
        </p:blipFill>
        <p:spPr>
          <a:xfrm>
            <a:off x="3737575" y="2391475"/>
            <a:ext cx="4991526" cy="423425"/>
          </a:xfrm>
          <a:prstGeom prst="rect">
            <a:avLst/>
          </a:prstGeom>
          <a:noFill/>
          <a:ln>
            <a:noFill/>
          </a:ln>
        </p:spPr>
      </p:pic>
      <p:pic>
        <p:nvPicPr>
          <p:cNvPr id="83" name="Google Shape;83;p16"/>
          <p:cNvPicPr preferRelativeResize="0"/>
          <p:nvPr/>
        </p:nvPicPr>
        <p:blipFill>
          <a:blip r:embed="rId6">
            <a:alphaModFix/>
          </a:blip>
          <a:stretch>
            <a:fillRect/>
          </a:stretch>
        </p:blipFill>
        <p:spPr>
          <a:xfrm>
            <a:off x="3368725" y="2943750"/>
            <a:ext cx="5360374" cy="423425"/>
          </a:xfrm>
          <a:prstGeom prst="rect">
            <a:avLst/>
          </a:prstGeom>
          <a:noFill/>
          <a:ln>
            <a:noFill/>
          </a:ln>
        </p:spPr>
      </p:pic>
      <p:pic>
        <p:nvPicPr>
          <p:cNvPr id="84" name="Google Shape;84;p16"/>
          <p:cNvPicPr preferRelativeResize="0"/>
          <p:nvPr/>
        </p:nvPicPr>
        <p:blipFill>
          <a:blip r:embed="rId7">
            <a:alphaModFix/>
          </a:blip>
          <a:stretch>
            <a:fillRect/>
          </a:stretch>
        </p:blipFill>
        <p:spPr>
          <a:xfrm>
            <a:off x="3985650" y="3443950"/>
            <a:ext cx="4743450" cy="447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 unbound.conf and edit </a:t>
            </a:r>
            <a:endParaRPr/>
          </a:p>
        </p:txBody>
      </p:sp>
      <p:sp>
        <p:nvSpPr>
          <p:cNvPr id="90" name="Google Shape;90;p17"/>
          <p:cNvSpPr txBox="1"/>
          <p:nvPr>
            <p:ph idx="1" type="body"/>
          </p:nvPr>
        </p:nvSpPr>
        <p:spPr>
          <a:xfrm>
            <a:off x="311700" y="1171600"/>
            <a:ext cx="20421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Cd into unbound and make a copy of the unbound.conf after making a copy open it in vi editor </a:t>
            </a:r>
            <a:endParaRPr/>
          </a:p>
        </p:txBody>
      </p:sp>
      <p:pic>
        <p:nvPicPr>
          <p:cNvPr id="91" name="Google Shape;91;p17"/>
          <p:cNvPicPr preferRelativeResize="0"/>
          <p:nvPr/>
        </p:nvPicPr>
        <p:blipFill>
          <a:blip r:embed="rId3">
            <a:alphaModFix/>
          </a:blip>
          <a:stretch>
            <a:fillRect/>
          </a:stretch>
        </p:blipFill>
        <p:spPr>
          <a:xfrm>
            <a:off x="4007500" y="1681275"/>
            <a:ext cx="4543425" cy="161925"/>
          </a:xfrm>
          <a:prstGeom prst="rect">
            <a:avLst/>
          </a:prstGeom>
          <a:noFill/>
          <a:ln>
            <a:noFill/>
          </a:ln>
        </p:spPr>
      </p:pic>
      <p:pic>
        <p:nvPicPr>
          <p:cNvPr id="92" name="Google Shape;92;p17"/>
          <p:cNvPicPr preferRelativeResize="0"/>
          <p:nvPr/>
        </p:nvPicPr>
        <p:blipFill>
          <a:blip r:embed="rId4">
            <a:alphaModFix/>
          </a:blip>
          <a:stretch>
            <a:fillRect/>
          </a:stretch>
        </p:blipFill>
        <p:spPr>
          <a:xfrm>
            <a:off x="3471600" y="2466238"/>
            <a:ext cx="5079326" cy="241125"/>
          </a:xfrm>
          <a:prstGeom prst="rect">
            <a:avLst/>
          </a:prstGeom>
          <a:noFill/>
          <a:ln>
            <a:noFill/>
          </a:ln>
        </p:spPr>
      </p:pic>
      <p:pic>
        <p:nvPicPr>
          <p:cNvPr id="93" name="Google Shape;93;p17"/>
          <p:cNvPicPr preferRelativeResize="0"/>
          <p:nvPr/>
        </p:nvPicPr>
        <p:blipFill>
          <a:blip r:embed="rId5">
            <a:alphaModFix/>
          </a:blip>
          <a:stretch>
            <a:fillRect/>
          </a:stretch>
        </p:blipFill>
        <p:spPr>
          <a:xfrm>
            <a:off x="3312175" y="3641375"/>
            <a:ext cx="5238750" cy="238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Search for interface</a:t>
            </a:r>
            <a:endParaRPr/>
          </a:p>
        </p:txBody>
      </p:sp>
      <p:sp>
        <p:nvSpPr>
          <p:cNvPr id="99" name="Google Shape;99;p18"/>
          <p:cNvSpPr txBox="1"/>
          <p:nvPr>
            <p:ph idx="1" type="body"/>
          </p:nvPr>
        </p:nvSpPr>
        <p:spPr>
          <a:xfrm>
            <a:off x="311700" y="1171600"/>
            <a:ext cx="21513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 interface to search </a:t>
            </a:r>
            <a:r>
              <a:rPr lang="en"/>
              <a:t>the</a:t>
            </a:r>
            <a:r>
              <a:rPr lang="en"/>
              <a:t> document for interface</a:t>
            </a:r>
            <a:endParaRPr/>
          </a:p>
        </p:txBody>
      </p:sp>
      <p:pic>
        <p:nvPicPr>
          <p:cNvPr id="100" name="Google Shape;100;p18"/>
          <p:cNvPicPr preferRelativeResize="0"/>
          <p:nvPr/>
        </p:nvPicPr>
        <p:blipFill>
          <a:blip r:embed="rId3">
            <a:alphaModFix/>
          </a:blip>
          <a:stretch>
            <a:fillRect/>
          </a:stretch>
        </p:blipFill>
        <p:spPr>
          <a:xfrm>
            <a:off x="2615675" y="1394575"/>
            <a:ext cx="6216624" cy="3077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interface too servers ip address</a:t>
            </a:r>
            <a:endParaRPr/>
          </a:p>
        </p:txBody>
      </p:sp>
      <p:sp>
        <p:nvSpPr>
          <p:cNvPr id="106" name="Google Shape;106;p19"/>
          <p:cNvSpPr txBox="1"/>
          <p:nvPr>
            <p:ph idx="1" type="body"/>
          </p:nvPr>
        </p:nvSpPr>
        <p:spPr>
          <a:xfrm>
            <a:off x="311700" y="1171600"/>
            <a:ext cx="1512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the  vi editor to change the interface address to the servers address</a:t>
            </a:r>
            <a:endParaRPr/>
          </a:p>
        </p:txBody>
      </p:sp>
      <p:pic>
        <p:nvPicPr>
          <p:cNvPr id="107" name="Google Shape;107;p19"/>
          <p:cNvPicPr preferRelativeResize="0"/>
          <p:nvPr/>
        </p:nvPicPr>
        <p:blipFill>
          <a:blip r:embed="rId3">
            <a:alphaModFix/>
          </a:blip>
          <a:stretch>
            <a:fillRect/>
          </a:stretch>
        </p:blipFill>
        <p:spPr>
          <a:xfrm>
            <a:off x="1951500" y="1223350"/>
            <a:ext cx="7014899" cy="32936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Access</a:t>
            </a:r>
            <a:r>
              <a:rPr lang="en"/>
              <a:t> control</a:t>
            </a:r>
            <a:endParaRPr/>
          </a:p>
        </p:txBody>
      </p:sp>
      <p:sp>
        <p:nvSpPr>
          <p:cNvPr id="113" name="Google Shape;113;p20"/>
          <p:cNvSpPr txBox="1"/>
          <p:nvPr>
            <p:ph idx="1" type="body"/>
          </p:nvPr>
        </p:nvSpPr>
        <p:spPr>
          <a:xfrm>
            <a:off x="311700" y="1171600"/>
            <a:ext cx="22017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/access-control to search the document. Add an access-control for the the DMZ sone</a:t>
            </a:r>
            <a:endParaRPr/>
          </a:p>
        </p:txBody>
      </p:sp>
      <p:pic>
        <p:nvPicPr>
          <p:cNvPr id="114" name="Google Shape;114;p20"/>
          <p:cNvPicPr preferRelativeResize="0"/>
          <p:nvPr/>
        </p:nvPicPr>
        <p:blipFill>
          <a:blip r:embed="rId3">
            <a:alphaModFix/>
          </a:blip>
          <a:stretch>
            <a:fillRect/>
          </a:stretch>
        </p:blipFill>
        <p:spPr>
          <a:xfrm>
            <a:off x="2707825" y="1443800"/>
            <a:ext cx="6325800" cy="28528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forward address for dns </a:t>
            </a:r>
            <a:endParaRPr/>
          </a:p>
        </p:txBody>
      </p:sp>
      <p:sp>
        <p:nvSpPr>
          <p:cNvPr id="120" name="Google Shape;120;p21"/>
          <p:cNvSpPr txBox="1"/>
          <p:nvPr>
            <p:ph idx="1" type="body"/>
          </p:nvPr>
        </p:nvSpPr>
        <p:spPr>
          <a:xfrm>
            <a:off x="311700" y="1171600"/>
            <a:ext cx="17481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documents use /forward-zone</a:t>
            </a:r>
            <a:endParaRPr/>
          </a:p>
          <a:p>
            <a:pPr indent="0" lvl="0" marL="0" rtl="0" algn="l">
              <a:spcBef>
                <a:spcPts val="1200"/>
              </a:spcBef>
              <a:spcAft>
                <a:spcPts val="0"/>
              </a:spcAft>
              <a:buNone/>
            </a:pPr>
            <a:r>
              <a:rPr lang="en"/>
              <a:t>And  the address for the dns.</a:t>
            </a:r>
            <a:endParaRPr/>
          </a:p>
          <a:p>
            <a:pPr indent="0" lvl="0" marL="0" rtl="0" algn="l">
              <a:spcBef>
                <a:spcPts val="1200"/>
              </a:spcBef>
              <a:spcAft>
                <a:spcPts val="1200"/>
              </a:spcAft>
              <a:buNone/>
            </a:pPr>
            <a:r>
              <a:rPr lang="en"/>
              <a:t>Exit the document</a:t>
            </a:r>
            <a:endParaRPr/>
          </a:p>
        </p:txBody>
      </p:sp>
      <p:pic>
        <p:nvPicPr>
          <p:cNvPr id="121" name="Google Shape;121;p21"/>
          <p:cNvPicPr preferRelativeResize="0"/>
          <p:nvPr/>
        </p:nvPicPr>
        <p:blipFill>
          <a:blip r:embed="rId3">
            <a:alphaModFix/>
          </a:blip>
          <a:stretch>
            <a:fillRect/>
          </a:stretch>
        </p:blipFill>
        <p:spPr>
          <a:xfrm>
            <a:off x="3570775" y="1250150"/>
            <a:ext cx="4910375" cy="26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