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54" r:id="rId3"/>
    <p:sldId id="355" r:id="rId4"/>
    <p:sldId id="356" r:id="rId5"/>
    <p:sldId id="357" r:id="rId6"/>
    <p:sldId id="312" r:id="rId7"/>
    <p:sldId id="320" r:id="rId8"/>
    <p:sldId id="321" r:id="rId9"/>
    <p:sldId id="322" r:id="rId10"/>
    <p:sldId id="323" r:id="rId11"/>
    <p:sldId id="307" r:id="rId12"/>
    <p:sldId id="308" r:id="rId13"/>
    <p:sldId id="325" r:id="rId14"/>
    <p:sldId id="309" r:id="rId15"/>
    <p:sldId id="310" r:id="rId16"/>
    <p:sldId id="311" r:id="rId17"/>
    <p:sldId id="327" r:id="rId18"/>
    <p:sldId id="326" r:id="rId19"/>
    <p:sldId id="328" r:id="rId20"/>
    <p:sldId id="351" r:id="rId21"/>
    <p:sldId id="329" r:id="rId22"/>
    <p:sldId id="330" r:id="rId23"/>
    <p:sldId id="350" r:id="rId24"/>
    <p:sldId id="352" r:id="rId25"/>
    <p:sldId id="324" r:id="rId26"/>
    <p:sldId id="331" r:id="rId27"/>
    <p:sldId id="332" r:id="rId28"/>
    <p:sldId id="333" r:id="rId29"/>
    <p:sldId id="334" r:id="rId30"/>
    <p:sldId id="346" r:id="rId31"/>
    <p:sldId id="301" r:id="rId32"/>
    <p:sldId id="345" r:id="rId33"/>
    <p:sldId id="340" r:id="rId34"/>
    <p:sldId id="341" r:id="rId35"/>
    <p:sldId id="348" r:id="rId36"/>
    <p:sldId id="349" r:id="rId37"/>
    <p:sldId id="335" r:id="rId38"/>
    <p:sldId id="315" r:id="rId39"/>
    <p:sldId id="338" r:id="rId40"/>
    <p:sldId id="339" r:id="rId41"/>
    <p:sldId id="314" r:id="rId42"/>
    <p:sldId id="337" r:id="rId43"/>
    <p:sldId id="343" r:id="rId44"/>
    <p:sldId id="353" r:id="rId45"/>
    <p:sldId id="344" r:id="rId46"/>
    <p:sldId id="342" r:id="rId47"/>
    <p:sldId id="318" r:id="rId48"/>
    <p:sldId id="298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48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7BE09-23C4-EA44-B3BC-248C48E87497}" type="datetimeFigureOut">
              <a:rPr lang="es-CR"/>
              <a:pPr/>
              <a:t>4/12/15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F5243-4974-2D46-9B3C-D4322087F24B}" type="slidenum">
              <a:rPr lang="es-CR"/>
              <a:pPr/>
              <a:t>‹Nr.›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532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B90A40-B659-224A-80B0-5653A15AE0DA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77A70-7BF3-A44E-9AFC-20E7BB980F1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6C1D08-8629-9741-B74D-B129FFF6F82A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EBB6-BD5D-4347-822A-994E094833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13895-6440-1846-867C-988EA1454632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82FC-4556-2F40-85B9-622FC0F843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7C72E-B1EA-224E-9FC7-96B80B148742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F4025-80E1-DB4F-8732-C7EBF297789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325A9-9FD2-BD42-A3AC-A784F47E1A9A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96957-C296-254B-BB95-DB43CF6DD4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82BC8-BB8B-6F43-A8B0-149CD86CC90B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307DA-3A89-1F46-9D98-9DD55B215D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62DB7-C18D-6E41-85D4-A46D04DDF788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4AC32-51C2-704C-A92A-58CC937F72D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5B260-A184-4E45-81B3-A707ABDAF358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0FA6-EB59-564F-860A-964D8DD150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689B0-A911-D441-984C-17C806F4A6D2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17169-AD77-F249-9A46-7713597A3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7C9B2-AF00-FE4B-9411-ABF43A20885D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A7AF-C00D-954F-878C-8EC0B4861A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9C2AB-758A-4D4B-B49A-AD6EEF4EFFF7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9C1FA-DCA7-2D42-9A0A-5412F70A83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6B74E06-241F-9C44-93A8-AB6BF52B6421}" type="datetimeFigureOut">
              <a:rPr lang="en-US"/>
              <a:pPr/>
              <a:t>4/12/15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22982F3-EC8F-3C41-A392-6AFA9EA5A51A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rodriguez/curso_rails/tree/master/trabajos%20en%20clase/sacramentocrime_january2006.csv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by_(programming_language)" TargetMode="External"/><Relationship Id="rId4" Type="http://schemas.openxmlformats.org/officeDocument/2006/relationships/hyperlink" Target="http://www.ruby-doc.org/docs/Tutorial/" TargetMode="External"/><Relationship Id="rId5" Type="http://schemas.openxmlformats.org/officeDocument/2006/relationships/hyperlink" Target="http://rubytutorial.wikid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ake_(software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29125"/>
            <a:ext cx="7772400" cy="857250"/>
          </a:xfrm>
        </p:spPr>
        <p:txBody>
          <a:bodyPr/>
          <a:lstStyle/>
          <a:p>
            <a:r>
              <a:rPr lang="fr-CA" sz="4200" dirty="0" err="1" smtClean="0">
                <a:solidFill>
                  <a:schemeClr val="bg1"/>
                </a:solidFill>
                <a:latin typeface="Calibri" charset="0"/>
              </a:rPr>
              <a:t>Introducción</a:t>
            </a:r>
            <a:r>
              <a:rPr lang="fr-CA" sz="4200" dirty="0" smtClean="0">
                <a:solidFill>
                  <a:schemeClr val="bg1"/>
                </a:solidFill>
                <a:latin typeface="Calibri" charset="0"/>
              </a:rPr>
              <a:t> a Ruby</a:t>
            </a:r>
            <a:endParaRPr lang="en-US" sz="4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51" name="2 CuadroTexto"/>
          <p:cNvSpPr txBox="1">
            <a:spLocks noChangeArrowheads="1"/>
          </p:cNvSpPr>
          <p:nvPr/>
        </p:nvSpPr>
        <p:spPr bwMode="auto">
          <a:xfrm>
            <a:off x="5436096" y="5517232"/>
            <a:ext cx="27557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>
                <a:solidFill>
                  <a:schemeClr val="bg1"/>
                </a:solidFill>
              </a:rPr>
              <a:t>Rodrigo </a:t>
            </a:r>
            <a:r>
              <a:rPr lang="es-CR" sz="2000" dirty="0" smtClean="0">
                <a:solidFill>
                  <a:schemeClr val="bg1"/>
                </a:solidFill>
              </a:rPr>
              <a:t>Rodriguez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rorodr@gmail.com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Skype: rarodriguezr</a:t>
            </a:r>
            <a:endParaRPr lang="es-C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1: Hashes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:</a:t>
            </a:r>
          </a:p>
          <a:p>
            <a:pPr lvl="1"/>
            <a:r>
              <a:rPr lang="en-US" sz="2400" dirty="0" smtClean="0">
                <a:latin typeface="Calibri" charset="0"/>
              </a:rPr>
              <a:t>users = [{name: “</a:t>
            </a:r>
            <a:r>
              <a:rPr lang="en-US" sz="2400" dirty="0">
                <a:latin typeface="Calibri" charset="0"/>
              </a:rPr>
              <a:t>J</a:t>
            </a:r>
            <a:r>
              <a:rPr lang="en-US" sz="2400" dirty="0" smtClean="0">
                <a:latin typeface="Calibri" charset="0"/>
              </a:rPr>
              <a:t>uan”, </a:t>
            </a:r>
            <a:r>
              <a:rPr lang="en-US" sz="2400" dirty="0" err="1" smtClean="0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“Perez”, children: [“Ana”, “Pablo”]}</a:t>
            </a:r>
            <a:r>
              <a:rPr lang="en-US" sz="2400" dirty="0">
                <a:latin typeface="Calibri" charset="0"/>
              </a:rPr>
              <a:t>, {name: </a:t>
            </a:r>
            <a:r>
              <a:rPr lang="en-US" sz="2400" dirty="0" smtClean="0">
                <a:latin typeface="Calibri" charset="0"/>
              </a:rPr>
              <a:t>“Martina”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dirty="0" err="1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dirty="0" smtClean="0">
                <a:latin typeface="Calibri" charset="0"/>
              </a:rPr>
              <a:t>“Juarez”</a:t>
            </a:r>
            <a:r>
              <a:rPr lang="en-US" sz="2400" dirty="0">
                <a:latin typeface="Calibri" charset="0"/>
              </a:rPr>
              <a:t>, children: </a:t>
            </a:r>
            <a:r>
              <a:rPr lang="en-US" sz="2400" dirty="0" smtClean="0">
                <a:latin typeface="Calibri" charset="0"/>
              </a:rPr>
              <a:t>nil}, …]</a:t>
            </a:r>
          </a:p>
          <a:p>
            <a:r>
              <a:rPr lang="en-US" dirty="0" err="1" smtClean="0">
                <a:latin typeface="Calibri" charset="0"/>
              </a:rPr>
              <a:t>Imprimir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pantalla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detalles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uno</a:t>
            </a:r>
            <a:r>
              <a:rPr lang="en-US" dirty="0" smtClean="0">
                <a:latin typeface="Calibri" charset="0"/>
              </a:rPr>
              <a:t> de los </a:t>
            </a:r>
            <a:r>
              <a:rPr lang="en-US" dirty="0" err="1" smtClean="0">
                <a:latin typeface="Calibri" charset="0"/>
              </a:rPr>
              <a:t>usuarios</a:t>
            </a:r>
            <a:r>
              <a:rPr lang="en-US" dirty="0" smtClean="0">
                <a:latin typeface="Calibri" charset="0"/>
              </a:rPr>
              <a:t>. En </a:t>
            </a:r>
            <a:r>
              <a:rPr lang="en-US" dirty="0" err="1" smtClean="0">
                <a:latin typeface="Calibri" charset="0"/>
              </a:rPr>
              <a:t>caso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tengan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, se </a:t>
            </a:r>
            <a:r>
              <a:rPr lang="en-US" dirty="0" err="1" smtClean="0">
                <a:latin typeface="Calibri" charset="0"/>
              </a:rPr>
              <a:t>deberá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mostrar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mensaje</a:t>
            </a:r>
            <a:r>
              <a:rPr lang="en-US" dirty="0" smtClean="0">
                <a:latin typeface="Calibri" charset="0"/>
              </a:rPr>
              <a:t>: “Sin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1855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Todas las clases en Ruby heredan de Object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Definir una clase en Ruby es simple, solamente es necesario agregar “class” seguido del nombre de la clase en formato CamelCase.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El método inicializador de la clase es llamado “initialize”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Para crear una nueva instancia de una clase se utiliza: Class.new</a:t>
            </a:r>
            <a:r>
              <a:rPr lang="es-CR" sz="2800" dirty="0">
                <a:latin typeface="Calibri" charset="0"/>
              </a:rPr>
              <a:t>(PARAMS)</a:t>
            </a:r>
          </a:p>
        </p:txBody>
      </p:sp>
    </p:spTree>
    <p:extLst>
      <p:ext uri="{BB962C8B-B14F-4D97-AF65-F5344CB8AC3E}">
        <p14:creationId xmlns:p14="http://schemas.microsoft.com/office/powerpoint/2010/main" val="2638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0243" name="3 Marcador de contenido"/>
          <p:cNvSpPr>
            <a:spLocks noGrp="1"/>
          </p:cNvSpPr>
          <p:nvPr>
            <p:ph idx="1"/>
          </p:nvPr>
        </p:nvSpPr>
        <p:spPr>
          <a:xfrm>
            <a:off x="1835150" y="1169988"/>
            <a:ext cx="5188477" cy="5022915"/>
          </a:xfr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class Dog </a:t>
            </a:r>
          </a:p>
          <a:p>
            <a:pPr>
              <a:buFont typeface="Arial" charset="0"/>
              <a:buNone/>
            </a:pPr>
            <a:r>
              <a:rPr lang="es-CR" sz="1800" dirty="0" smtClean="0">
                <a:latin typeface="Calibri" charset="0"/>
              </a:rPr>
              <a:t>def </a:t>
            </a:r>
            <a:r>
              <a:rPr lang="es-CR" sz="1800" dirty="0">
                <a:latin typeface="Calibri" charset="0"/>
              </a:rPr>
              <a:t>initialize(breed, name)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@breed = breed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@name = name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bark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 puts </a:t>
            </a:r>
            <a:r>
              <a:rPr lang="es-CR" sz="1800" dirty="0" smtClean="0">
                <a:latin typeface="Calibri" charset="0"/>
              </a:rPr>
              <a:t>‘guau! guau!</a:t>
            </a:r>
            <a:r>
              <a:rPr lang="es-CR" sz="1800" dirty="0">
                <a:latin typeface="Calibri" charset="0"/>
              </a:rPr>
              <a:t>'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greed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puts </a:t>
            </a:r>
            <a:r>
              <a:rPr lang="es-CR" sz="1800" dirty="0" smtClean="0">
                <a:latin typeface="Calibri" charset="0"/>
              </a:rPr>
              <a:t>“Soy un #</a:t>
            </a:r>
            <a:r>
              <a:rPr lang="es-CR" sz="1800" dirty="0">
                <a:latin typeface="Calibri" charset="0"/>
              </a:rPr>
              <a:t>{@breed</a:t>
            </a:r>
            <a:r>
              <a:rPr lang="es-CR" sz="1800" dirty="0" smtClean="0">
                <a:latin typeface="Calibri" charset="0"/>
              </a:rPr>
              <a:t>} y mi nombre es #</a:t>
            </a:r>
            <a:r>
              <a:rPr lang="es-CR" sz="1800" dirty="0">
                <a:latin typeface="Calibri" charset="0"/>
              </a:rPr>
              <a:t>{@name}"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d = dog.new(‘Collie', ‘Lassie')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d.greed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d.bark</a:t>
            </a:r>
          </a:p>
        </p:txBody>
      </p:sp>
    </p:spTree>
    <p:extLst>
      <p:ext uri="{BB962C8B-B14F-4D97-AF65-F5344CB8AC3E}">
        <p14:creationId xmlns:p14="http://schemas.microsoft.com/office/powerpoint/2010/main" val="314768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3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Se pueden declarar métodos de clase utilizando la palabra ‘self’ antes de la declaración del método. Ej:</a:t>
            </a:r>
          </a:p>
          <a:p>
            <a:pPr lvl="1"/>
            <a:r>
              <a:rPr lang="es-CR" sz="2400" dirty="0" smtClean="0">
                <a:latin typeface="Calibri" charset="0"/>
              </a:rPr>
              <a:t>“def self.list_all”</a:t>
            </a:r>
          </a:p>
          <a:p>
            <a:r>
              <a:rPr lang="es-CR" sz="2800" dirty="0" smtClean="0">
                <a:latin typeface="Calibri" charset="0"/>
              </a:rPr>
              <a:t>Algunos métodos interesantes para todo objeto:</a:t>
            </a:r>
          </a:p>
          <a:p>
            <a:pPr lvl="1"/>
            <a:r>
              <a:rPr lang="es-CR" sz="2400" dirty="0" smtClean="0">
                <a:latin typeface="Calibri" charset="0"/>
              </a:rPr>
              <a:t>respond_to?: verifica si el método tiene un método específico. Ej: string.respond_to?(“patito”)</a:t>
            </a:r>
          </a:p>
          <a:p>
            <a:pPr lvl="1"/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nstance_of? </a:t>
            </a:r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s_a? Verifica si la instancia es de una clase determinada. Ej: num = 10; num.is_a? Fixnum</a:t>
            </a:r>
          </a:p>
          <a:p>
            <a:pPr lvl="1"/>
            <a:r>
              <a:rPr lang="es-CR" sz="2400" dirty="0" smtClean="0">
                <a:latin typeface="Calibri" charset="0"/>
              </a:rPr>
              <a:t>object_id: Permite ver el identificador el objeto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4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Accessors</a:t>
            </a:r>
            <a:endParaRPr lang="es-CR" dirty="0">
              <a:latin typeface="Calibri" charset="0"/>
            </a:endParaRP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Permiten accesar a las variables de la clase desde fuera del objeto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Se puede permitir la lectura, escritura o ambas</a:t>
            </a:r>
            <a:endParaRPr lang="es-CR" dirty="0">
              <a:latin typeface="Calibri" charset="0"/>
            </a:endParaRPr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843808" y="3861048"/>
            <a:ext cx="350750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lectura</a:t>
            </a:r>
            <a:endParaRPr lang="es-CR" dirty="0"/>
          </a:p>
          <a:p>
            <a:pPr eaLnBrk="1" hangingPunct="1"/>
            <a:r>
              <a:rPr lang="es-CR" dirty="0"/>
              <a:t>attr_reader :title, :artist 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escritura</a:t>
            </a:r>
            <a:endParaRPr lang="es-CR" dirty="0"/>
          </a:p>
          <a:p>
            <a:pPr eaLnBrk="1" hangingPunct="1"/>
            <a:r>
              <a:rPr lang="es-CR" dirty="0"/>
              <a:t>attr_writer :title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accessor de lectura y escritura</a:t>
            </a:r>
          </a:p>
          <a:p>
            <a:pPr eaLnBrk="1" hangingPunct="1"/>
            <a:r>
              <a:rPr lang="es-CR" dirty="0" smtClean="0"/>
              <a:t>attr_accessor </a:t>
            </a:r>
            <a:r>
              <a:rPr lang="es-CR" dirty="0"/>
              <a:t>:name</a:t>
            </a:r>
          </a:p>
          <a:p>
            <a:pPr eaLnBrk="1" hangingPunct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69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Control de Acceso</a:t>
            </a:r>
            <a:endParaRPr lang="es-CR" dirty="0"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</a:rPr>
              <a:t>Ruby </a:t>
            </a:r>
            <a:r>
              <a:rPr lang="es-CR" dirty="0" smtClean="0">
                <a:latin typeface="Calibri" charset="0"/>
              </a:rPr>
              <a:t>permite 3 niveles de acceso en las clases: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Public</a:t>
            </a:r>
            <a:r>
              <a:rPr lang="es-CR" b="1" dirty="0" smtClean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cualquiera puede accesar esos métodos. Este es el valor por defecto en las clases nuevas.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Protected: </a:t>
            </a:r>
            <a:r>
              <a:rPr lang="es-CR" dirty="0" smtClean="0">
                <a:latin typeface="Calibri" charset="0"/>
              </a:rPr>
              <a:t>Estos métodos solo puede ser accesados por instancias de la clase y sus subclases.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Private: </a:t>
            </a:r>
            <a:r>
              <a:rPr lang="es-CR" dirty="0" smtClean="0">
                <a:latin typeface="Calibri" charset="0"/>
              </a:rPr>
              <a:t>Estos métodos solo pueden ser utilizados por el mismo objeto (self)</a:t>
            </a:r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9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Las clases heredan los métodos y características que tienen  sus padres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La herencia es declarada con el uso de “</a:t>
            </a:r>
            <a:r>
              <a:rPr lang="es-CR" dirty="0">
                <a:latin typeface="Calibri" charset="0"/>
              </a:rPr>
              <a:t>&lt;” </a:t>
            </a:r>
            <a:r>
              <a:rPr lang="es-CR" dirty="0" smtClean="0">
                <a:latin typeface="Calibri" charset="0"/>
              </a:rPr>
              <a:t>en la declaración de la clase. Ej.: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Class Cat &lt; Animal </a:t>
            </a:r>
          </a:p>
          <a:p>
            <a:r>
              <a:rPr lang="es-CR" dirty="0" smtClean="0">
                <a:latin typeface="Calibri" charset="0"/>
              </a:rPr>
              <a:t>Es posible sobreescribir todos los métodos de la clase padre</a:t>
            </a:r>
          </a:p>
          <a:p>
            <a:r>
              <a:rPr lang="es-CR" dirty="0" smtClean="0">
                <a:latin typeface="Calibri" charset="0"/>
              </a:rPr>
              <a:t>El método “super” busca por un método con el mismo nombre y la misma cantidad de parámetros en la clase padre.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052736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Bicicleta</a:t>
            </a:r>
          </a:p>
          <a:p>
            <a:pPr marL="0" indent="0">
              <a:buNone/>
            </a:pPr>
            <a:r>
              <a:rPr lang="es-ES_tradnl" sz="2000" dirty="0" err="1" smtClean="0"/>
              <a:t>attr_reader</a:t>
            </a:r>
            <a:r>
              <a:rPr lang="es-ES_tradnl" sz="2000" dirty="0" smtClean="0"/>
              <a:t> </a:t>
            </a:r>
            <a:r>
              <a:rPr lang="es-ES_tradnl" sz="2000" dirty="0"/>
              <a:t>:marchas, :ruedas, :</a:t>
            </a:r>
            <a:r>
              <a:rPr lang="es-ES_tradnl" sz="2000" dirty="0" smtClean="0"/>
              <a:t>asientos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 = 1)</a:t>
            </a:r>
          </a:p>
          <a:p>
            <a:pPr marL="0" indent="0">
              <a:buNone/>
            </a:pPr>
            <a:r>
              <a:rPr lang="es-ES_tradnl" sz="2000" dirty="0"/>
              <a:t>    @ruedas = 2</a:t>
            </a:r>
          </a:p>
          <a:p>
            <a:pPr marL="0" indent="0">
              <a:buNone/>
            </a:pPr>
            <a:r>
              <a:rPr lang="es-ES_tradnl" sz="2000" dirty="0"/>
              <a:t>    @asientos = 1</a:t>
            </a:r>
          </a:p>
          <a:p>
            <a:pPr marL="0" indent="0">
              <a:buNone/>
            </a:pPr>
            <a:r>
              <a:rPr lang="es-ES_tradnl" sz="2000" dirty="0"/>
              <a:t>    @marchas = marchas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</a:t>
            </a:r>
          </a:p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Tandem</a:t>
            </a:r>
            <a:r>
              <a:rPr lang="es-ES_tradnl" sz="2000" dirty="0"/>
              <a:t> &lt; Bicicleta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(marchas)</a:t>
            </a:r>
          </a:p>
          <a:p>
            <a:pPr marL="0" indent="0">
              <a:buNone/>
            </a:pPr>
            <a:r>
              <a:rPr lang="es-ES_tradnl" sz="2000" dirty="0"/>
              <a:t>    </a:t>
            </a:r>
            <a:r>
              <a:rPr lang="es-ES_tradnl" sz="2000" dirty="0" err="1"/>
              <a:t>super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  @asientos = 2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 smtClean="0"/>
              <a:t>end</a:t>
            </a:r>
            <a:endParaRPr lang="es-ES_tradnl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(2/2)</a:t>
            </a:r>
            <a:endParaRPr lang="es-CR" dirty="0">
              <a:latin typeface="Calibri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20072" y="1196752"/>
            <a:ext cx="237626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_tradnl" sz="2000" dirty="0"/>
              <a:t> </a:t>
            </a:r>
            <a:r>
              <a:rPr lang="es-ES_tradnl" sz="2000" dirty="0" smtClean="0"/>
              <a:t>t </a:t>
            </a:r>
            <a:r>
              <a:rPr lang="es-ES_tradnl" sz="2000" dirty="0"/>
              <a:t>= </a:t>
            </a:r>
            <a:r>
              <a:rPr lang="es-ES_tradnl" sz="2000" dirty="0" err="1"/>
              <a:t>Tandem.new</a:t>
            </a:r>
            <a:r>
              <a:rPr lang="es-ES_tradnl" sz="2000" dirty="0"/>
              <a:t>(2)</a:t>
            </a:r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t.asientos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/>
              <a:t>b = </a:t>
            </a:r>
            <a:r>
              <a:rPr lang="es-ES_tradnl" sz="2000" dirty="0" err="1"/>
              <a:t>Bicicleta.new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b.asientos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4506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Modificar clase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736651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En Ruby, las clases nunca están cerradas: siempre se pueden añadir </a:t>
            </a:r>
            <a:r>
              <a:rPr lang="es-CR" dirty="0" smtClean="0">
                <a:latin typeface="Calibri" charset="0"/>
              </a:rPr>
              <a:t>métodos.</a:t>
            </a:r>
          </a:p>
          <a:p>
            <a:r>
              <a:rPr lang="es-CR" dirty="0" smtClean="0">
                <a:latin typeface="Calibri" charset="0"/>
              </a:rPr>
              <a:t>Nada más hay q continuar con la declaración de la clase.</a:t>
            </a:r>
          </a:p>
          <a:p>
            <a:pPr marL="0" indent="0">
              <a:buNone/>
            </a:pPr>
            <a:endParaRPr lang="es-CR" dirty="0" smtClean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51720" y="3645024"/>
            <a:ext cx="55446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String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num_caracteres</a:t>
            </a:r>
            <a:endParaRPr lang="es-ES_tradnl" sz="2000" dirty="0"/>
          </a:p>
          <a:p>
            <a:r>
              <a:rPr lang="es-ES_tradnl" sz="2000" dirty="0"/>
              <a:t>    </a:t>
            </a: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self.size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</a:t>
            </a:r>
          </a:p>
          <a:p>
            <a:r>
              <a:rPr lang="es-ES_tradnl" sz="2000" dirty="0"/>
              <a:t>texto = 'Cielo empedrado, suelo mojado'</a:t>
            </a:r>
          </a:p>
          <a:p>
            <a:r>
              <a:rPr lang="es-ES_tradnl" sz="2000" dirty="0" err="1"/>
              <a:t>texto.num_caracteres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544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Sobrecarga de métodos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87255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la sobrecarga no es </a:t>
            </a:r>
            <a:r>
              <a:rPr lang="es-CR" dirty="0" smtClean="0">
                <a:latin typeface="Calibri" charset="0"/>
              </a:rPr>
              <a:t>factible </a:t>
            </a:r>
            <a:r>
              <a:rPr lang="es-CR" dirty="0" smtClean="0">
                <a:latin typeface="Calibri" charset="0"/>
              </a:rPr>
              <a:t>de </a:t>
            </a:r>
            <a:r>
              <a:rPr lang="es-CR" dirty="0" smtClean="0">
                <a:latin typeface="Calibri" charset="0"/>
              </a:rPr>
              <a:t>hacer pues sólo se puede </a:t>
            </a:r>
            <a:r>
              <a:rPr lang="es-CR" dirty="0">
                <a:latin typeface="Calibri" charset="0"/>
              </a:rPr>
              <a:t>tener un método con un nombre </a:t>
            </a:r>
            <a:r>
              <a:rPr lang="es-CR" dirty="0" smtClean="0">
                <a:latin typeface="Calibri" charset="0"/>
              </a:rPr>
              <a:t>dado.</a:t>
            </a:r>
            <a:endParaRPr lang="es-CR" dirty="0" smtClean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2852936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def</a:t>
            </a:r>
            <a:r>
              <a:rPr lang="es-ES_tradnl" dirty="0"/>
              <a:t> test s</a:t>
            </a:r>
          </a:p>
          <a:p>
            <a:r>
              <a:rPr lang="es-ES_tradnl" dirty="0"/>
              <a:t> </a:t>
            </a:r>
            <a:r>
              <a:rPr lang="es-ES_tradnl" dirty="0" err="1"/>
              <a:t>puts</a:t>
            </a:r>
            <a:r>
              <a:rPr lang="es-ES_tradnl" dirty="0"/>
              <a:t> </a:t>
            </a:r>
            <a:r>
              <a:rPr lang="es-ES_tradnl" dirty="0" smtClean="0"/>
              <a:t>”hola test #{s}"</a:t>
            </a:r>
            <a:endParaRPr lang="es-ES_tradnl" dirty="0"/>
          </a:p>
          <a:p>
            <a:r>
              <a:rPr lang="es-ES_tradnl" dirty="0" err="1"/>
              <a:t>end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test</a:t>
            </a:r>
          </a:p>
          <a:p>
            <a:r>
              <a:rPr lang="es-ES_tradnl" dirty="0"/>
              <a:t> </a:t>
            </a:r>
            <a:r>
              <a:rPr lang="es-ES_tradnl" dirty="0" err="1"/>
              <a:t>puts</a:t>
            </a:r>
            <a:r>
              <a:rPr lang="es-ES_tradnl" dirty="0"/>
              <a:t> </a:t>
            </a:r>
            <a:r>
              <a:rPr lang="es-ES_tradnl" dirty="0" smtClean="0"/>
              <a:t>”Nueva </a:t>
            </a:r>
            <a:r>
              <a:rPr lang="es-ES_tradnl" dirty="0" err="1" smtClean="0"/>
              <a:t>version</a:t>
            </a:r>
            <a:r>
              <a:rPr lang="es-ES_tradnl" dirty="0" smtClean="0"/>
              <a:t> de test"</a:t>
            </a:r>
            <a:endParaRPr lang="es-ES_tradnl" dirty="0"/>
          </a:p>
          <a:p>
            <a:r>
              <a:rPr lang="es-ES_tradnl" dirty="0" err="1"/>
              <a:t>end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test               </a:t>
            </a:r>
            <a:r>
              <a:rPr lang="es-ES_tradnl" dirty="0" smtClean="0"/>
              <a:t>      </a:t>
            </a:r>
            <a:r>
              <a:rPr lang="es-ES_tradnl" dirty="0"/>
              <a:t># </a:t>
            </a:r>
            <a:r>
              <a:rPr lang="es-ES_tradnl" dirty="0" smtClean="0"/>
              <a:t>Se imprime "</a:t>
            </a:r>
            <a:r>
              <a:rPr lang="es-ES_tradnl" dirty="0" err="1"/>
              <a:t>goodbye</a:t>
            </a:r>
            <a:r>
              <a:rPr lang="es-ES_tradnl" dirty="0"/>
              <a:t> </a:t>
            </a:r>
            <a:r>
              <a:rPr lang="es-ES_tradnl" dirty="0" smtClean="0"/>
              <a:t>test” </a:t>
            </a:r>
          </a:p>
          <a:p>
            <a:r>
              <a:rPr lang="es-ES_tradnl" dirty="0" smtClean="0"/>
              <a:t>test </a:t>
            </a:r>
            <a:r>
              <a:rPr lang="es-ES_tradnl" dirty="0"/>
              <a:t>"</a:t>
            </a:r>
            <a:r>
              <a:rPr lang="es-ES_tradnl" dirty="0" err="1"/>
              <a:t>my</a:t>
            </a:r>
            <a:r>
              <a:rPr lang="es-ES_tradnl" dirty="0"/>
              <a:t> </a:t>
            </a:r>
            <a:r>
              <a:rPr lang="es-ES_tradnl" dirty="0" err="1"/>
              <a:t>string</a:t>
            </a:r>
            <a:r>
              <a:rPr lang="es-ES_tradnl" dirty="0"/>
              <a:t>"   # </a:t>
            </a:r>
            <a:r>
              <a:rPr lang="es-ES_tradnl" dirty="0" smtClean="0"/>
              <a:t>Causa un error:</a:t>
            </a:r>
            <a:endParaRPr lang="es-ES_tradnl" dirty="0"/>
          </a:p>
          <a:p>
            <a:r>
              <a:rPr lang="es-ES_tradnl" dirty="0"/>
              <a:t>   </a:t>
            </a:r>
            <a:r>
              <a:rPr lang="es-ES_tradnl" dirty="0" smtClean="0"/>
              <a:t>                        # </a:t>
            </a:r>
            <a:r>
              <a:rPr lang="es-ES_tradnl" dirty="0" err="1"/>
              <a:t>wrong</a:t>
            </a:r>
            <a:r>
              <a:rPr lang="es-ES_tradnl" dirty="0"/>
              <a:t> # of </a:t>
            </a:r>
            <a:r>
              <a:rPr lang="es-ES_tradnl" dirty="0" err="1" smtClean="0"/>
              <a:t>arguments</a:t>
            </a:r>
            <a:r>
              <a:rPr lang="es-ES_tradnl" dirty="0" smtClean="0"/>
              <a:t> (</a:t>
            </a:r>
            <a:r>
              <a:rPr lang="es-ES_tradnl" dirty="0"/>
              <a:t>1 </a:t>
            </a:r>
            <a:r>
              <a:rPr lang="es-ES_tradnl" dirty="0" err="1"/>
              <a:t>for</a:t>
            </a:r>
            <a:r>
              <a:rPr lang="es-ES_tradnl" dirty="0"/>
              <a:t> 0) (</a:t>
            </a:r>
            <a:r>
              <a:rPr lang="es-ES_tradnl" dirty="0" err="1"/>
              <a:t>ArgumentError</a:t>
            </a:r>
            <a:r>
              <a:rPr lang="es-ES_tradnl" dirty="0" smtClean="0"/>
              <a:t>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18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Fechas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Existen</a:t>
            </a:r>
            <a:r>
              <a:rPr lang="en-US" dirty="0" smtClean="0">
                <a:latin typeface="Calibri" charset="0"/>
              </a:rPr>
              <a:t> 3 </a:t>
            </a:r>
            <a:r>
              <a:rPr lang="en-US" dirty="0" err="1" smtClean="0">
                <a:latin typeface="Calibri" charset="0"/>
              </a:rPr>
              <a:t>clases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distintas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manejo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Fechas</a:t>
            </a:r>
            <a:r>
              <a:rPr lang="en-US" dirty="0" smtClean="0">
                <a:latin typeface="Calibri" charset="0"/>
              </a:rPr>
              <a:t>: Date, Time y </a:t>
            </a:r>
            <a:r>
              <a:rPr lang="en-US" dirty="0" err="1" smtClean="0">
                <a:latin typeface="Calibri" charset="0"/>
              </a:rPr>
              <a:t>DateTime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defecto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las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clases</a:t>
            </a:r>
            <a:r>
              <a:rPr lang="en-US" dirty="0" smtClean="0">
                <a:latin typeface="Calibri" charset="0"/>
              </a:rPr>
              <a:t> Time y </a:t>
            </a:r>
            <a:r>
              <a:rPr lang="en-US" dirty="0" err="1" smtClean="0">
                <a:latin typeface="Calibri" charset="0"/>
              </a:rPr>
              <a:t>DateTime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utilizan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hora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zona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horaria</a:t>
            </a:r>
            <a:r>
              <a:rPr lang="en-US" dirty="0" smtClean="0">
                <a:latin typeface="Calibri" charset="0"/>
              </a:rPr>
              <a:t> del </a:t>
            </a:r>
            <a:r>
              <a:rPr lang="en-US" dirty="0" err="1" smtClean="0">
                <a:latin typeface="Calibri" charset="0"/>
              </a:rPr>
              <a:t>computador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donde</a:t>
            </a:r>
            <a:r>
              <a:rPr lang="en-US" dirty="0" smtClean="0">
                <a:latin typeface="Calibri" charset="0"/>
              </a:rPr>
              <a:t> se </a:t>
            </a:r>
            <a:r>
              <a:rPr lang="en-US" dirty="0" err="1" smtClean="0">
                <a:latin typeface="Calibri" charset="0"/>
              </a:rPr>
              <a:t>obtiene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informaci</a:t>
            </a:r>
            <a:r>
              <a:rPr lang="en-US" dirty="0" err="1" smtClean="0">
                <a:latin typeface="Calibri" charset="0"/>
              </a:rPr>
              <a:t>ón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Todas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las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clases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cuentan</a:t>
            </a:r>
            <a:r>
              <a:rPr lang="en-US" dirty="0" smtClean="0">
                <a:latin typeface="Calibri" charset="0"/>
              </a:rPr>
              <a:t> con un </a:t>
            </a:r>
            <a:r>
              <a:rPr lang="en-US" dirty="0" err="1" smtClean="0">
                <a:latin typeface="Calibri" charset="0"/>
              </a:rPr>
              <a:t>m</a:t>
            </a:r>
            <a:r>
              <a:rPr lang="en-US" dirty="0" err="1" smtClean="0">
                <a:latin typeface="Calibri" charset="0"/>
              </a:rPr>
              <a:t>étodo</a:t>
            </a:r>
            <a:r>
              <a:rPr lang="en-US" dirty="0" smtClean="0">
                <a:latin typeface="Calibri" charset="0"/>
              </a:rPr>
              <a:t> “parse”, el </a:t>
            </a:r>
            <a:r>
              <a:rPr lang="en-US" dirty="0" err="1" smtClean="0">
                <a:latin typeface="Calibri" charset="0"/>
              </a:rPr>
              <a:t>cual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convierte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texto</a:t>
            </a:r>
            <a:r>
              <a:rPr lang="en-US" dirty="0" smtClean="0">
                <a:latin typeface="Calibri" charset="0"/>
              </a:rPr>
              <a:t> en un </a:t>
            </a:r>
            <a:r>
              <a:rPr lang="en-US" dirty="0" err="1" smtClean="0">
                <a:latin typeface="Calibri" charset="0"/>
              </a:rPr>
              <a:t>elemento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tipo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fecha</a:t>
            </a:r>
            <a:r>
              <a:rPr lang="en-US" dirty="0" smtClean="0">
                <a:latin typeface="Calibri" charset="0"/>
              </a:rPr>
              <a:t>.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6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Sobrecarga de métodos</a:t>
            </a:r>
            <a:endParaRPr lang="es-CR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1340768"/>
            <a:ext cx="7848872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Rectangle</a:t>
            </a:r>
            <a:r>
              <a:rPr lang="es-ES_tradnl" dirty="0"/>
              <a:t>  </a:t>
            </a:r>
          </a:p>
          <a:p>
            <a:r>
              <a:rPr lang="es-ES_tradnl" dirty="0"/>
              <a:t>  </a:t>
            </a:r>
            <a:r>
              <a:rPr lang="es-ES_tradnl" dirty="0" err="1"/>
              <a:t>def</a:t>
            </a:r>
            <a:r>
              <a:rPr lang="es-ES_tradnl" dirty="0"/>
              <a:t> </a:t>
            </a:r>
            <a:r>
              <a:rPr lang="es-ES_tradnl" dirty="0" err="1"/>
              <a:t>initialize</a:t>
            </a:r>
            <a:r>
              <a:rPr lang="es-ES_tradnl" dirty="0"/>
              <a:t>(*</a:t>
            </a:r>
            <a:r>
              <a:rPr lang="es-ES_tradnl" dirty="0" err="1"/>
              <a:t>args</a:t>
            </a:r>
            <a:r>
              <a:rPr lang="es-ES_tradnl" dirty="0"/>
              <a:t>)  </a:t>
            </a:r>
          </a:p>
          <a:p>
            <a:r>
              <a:rPr lang="es-ES_tradnl" dirty="0"/>
              <a:t>   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args.size</a:t>
            </a:r>
            <a:r>
              <a:rPr lang="es-ES_tradnl" dirty="0"/>
              <a:t> &lt; 2  || </a:t>
            </a:r>
            <a:r>
              <a:rPr lang="es-ES_tradnl" dirty="0" err="1"/>
              <a:t>args.size</a:t>
            </a:r>
            <a:r>
              <a:rPr lang="es-ES_tradnl" dirty="0"/>
              <a:t> &gt; 3  </a:t>
            </a:r>
          </a:p>
          <a:p>
            <a:r>
              <a:rPr lang="es-ES_tradnl" dirty="0"/>
              <a:t>      # </a:t>
            </a:r>
            <a:r>
              <a:rPr lang="es-ES_tradnl" dirty="0" smtClean="0"/>
              <a:t>se puede mostrar una </a:t>
            </a:r>
            <a:r>
              <a:rPr lang="es-ES_tradnl" dirty="0" err="1" smtClean="0"/>
              <a:t>excepci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aca</a:t>
            </a:r>
            <a:endParaRPr lang="es-ES_tradnl" dirty="0"/>
          </a:p>
          <a:p>
            <a:r>
              <a:rPr lang="es-ES_tradnl" dirty="0"/>
              <a:t>      </a:t>
            </a:r>
            <a:r>
              <a:rPr lang="es-ES_tradnl" dirty="0" err="1"/>
              <a:t>puts</a:t>
            </a:r>
            <a:r>
              <a:rPr lang="es-ES_tradnl" dirty="0"/>
              <a:t> '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 </a:t>
            </a:r>
            <a:r>
              <a:rPr lang="es-ES_tradnl" dirty="0" err="1"/>
              <a:t>takes</a:t>
            </a:r>
            <a:r>
              <a:rPr lang="es-ES_tradnl" dirty="0"/>
              <a:t> </a:t>
            </a:r>
            <a:r>
              <a:rPr lang="es-ES_tradnl" dirty="0" err="1"/>
              <a:t>either</a:t>
            </a:r>
            <a:r>
              <a:rPr lang="es-ES_tradnl" dirty="0"/>
              <a:t> 2 </a:t>
            </a:r>
            <a:r>
              <a:rPr lang="es-ES_tradnl" dirty="0" err="1"/>
              <a:t>or</a:t>
            </a:r>
            <a:r>
              <a:rPr lang="es-ES_tradnl" dirty="0"/>
              <a:t> 3 </a:t>
            </a:r>
            <a:r>
              <a:rPr lang="es-ES_tradnl" dirty="0" err="1"/>
              <a:t>arguments</a:t>
            </a:r>
            <a:r>
              <a:rPr lang="es-ES_tradnl" dirty="0"/>
              <a:t>'  </a:t>
            </a:r>
          </a:p>
          <a:p>
            <a:r>
              <a:rPr lang="es-ES_tradnl" dirty="0"/>
              <a:t>    </a:t>
            </a:r>
            <a:r>
              <a:rPr lang="es-ES_tradnl" dirty="0" err="1"/>
              <a:t>else</a:t>
            </a:r>
            <a:r>
              <a:rPr lang="es-ES_tradnl" dirty="0"/>
              <a:t>  </a:t>
            </a:r>
          </a:p>
          <a:p>
            <a:r>
              <a:rPr lang="es-ES_tradnl" dirty="0"/>
              <a:t>     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args.size</a:t>
            </a:r>
            <a:r>
              <a:rPr lang="es-ES_tradnl" dirty="0"/>
              <a:t> == 2  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puts</a:t>
            </a:r>
            <a:r>
              <a:rPr lang="es-ES_tradnl" dirty="0"/>
              <a:t> '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arguments</a:t>
            </a:r>
            <a:r>
              <a:rPr lang="es-ES_tradnl" dirty="0"/>
              <a:t>'  </a:t>
            </a:r>
          </a:p>
          <a:p>
            <a:r>
              <a:rPr lang="es-ES_tradnl" dirty="0"/>
              <a:t>      </a:t>
            </a:r>
            <a:r>
              <a:rPr lang="es-ES_tradnl" dirty="0" err="1"/>
              <a:t>else</a:t>
            </a:r>
            <a:r>
              <a:rPr lang="es-ES_tradnl" dirty="0"/>
              <a:t>  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puts</a:t>
            </a:r>
            <a:r>
              <a:rPr lang="es-ES_tradnl" dirty="0"/>
              <a:t> '</a:t>
            </a:r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arguments</a:t>
            </a:r>
            <a:r>
              <a:rPr lang="es-ES_tradnl" dirty="0"/>
              <a:t>'  </a:t>
            </a:r>
          </a:p>
          <a:p>
            <a:r>
              <a:rPr lang="es-ES_tradnl" dirty="0"/>
              <a:t>      </a:t>
            </a:r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/>
              <a:t>    </a:t>
            </a:r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/>
              <a:t>  </a:t>
            </a:r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 err="1"/>
              <a:t>end</a:t>
            </a:r>
            <a:r>
              <a:rPr lang="es-ES_tradnl" dirty="0"/>
              <a:t>  </a:t>
            </a:r>
          </a:p>
          <a:p>
            <a:r>
              <a:rPr lang="es-ES_tradnl" dirty="0" err="1"/>
              <a:t>Rectangle.new</a:t>
            </a:r>
            <a:r>
              <a:rPr lang="es-ES_tradnl" dirty="0"/>
              <a:t>([10, 23], 4, 10)  </a:t>
            </a:r>
          </a:p>
          <a:p>
            <a:r>
              <a:rPr lang="es-ES_tradnl" dirty="0" err="1"/>
              <a:t>Rectangle.new</a:t>
            </a:r>
            <a:r>
              <a:rPr lang="es-ES_tradnl" dirty="0"/>
              <a:t>([10, 23], [14, 13])</a:t>
            </a:r>
          </a:p>
        </p:txBody>
      </p:sp>
    </p:spTree>
    <p:extLst>
      <p:ext uri="{BB962C8B-B14F-4D97-AF65-F5344CB8AC3E}">
        <p14:creationId xmlns:p14="http://schemas.microsoft.com/office/powerpoint/2010/main" val="300836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Congelar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 “congelar” un objeto, de modo que éste no pueda ser modificado posteriormente.</a:t>
            </a:r>
          </a:p>
          <a:p>
            <a:r>
              <a:rPr lang="es-CR" dirty="0" smtClean="0">
                <a:latin typeface="Calibri" charset="0"/>
              </a:rPr>
              <a:t>Para ello se usa “freeze”, lo que lo deja en el estado inmutable, siendo la única forma de quitar ese estado re-crear el objeto o duplicarlo (puede ser en el mismo nombre de variable).</a:t>
            </a:r>
          </a:p>
          <a:p>
            <a:r>
              <a:rPr lang="es-CR" dirty="0" smtClean="0">
                <a:latin typeface="Calibri" charset="0"/>
              </a:rPr>
              <a:t>Si se intenta modificar el objeto, se obtiene una excepción</a:t>
            </a:r>
          </a:p>
        </p:txBody>
      </p:sp>
    </p:spTree>
    <p:extLst>
      <p:ext uri="{BB962C8B-B14F-4D97-AF65-F5344CB8AC3E}">
        <p14:creationId xmlns:p14="http://schemas.microsoft.com/office/powerpoint/2010/main" val="2176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Duplicar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pueden ducplicar objetos utilizando 2 métodos:</a:t>
            </a:r>
          </a:p>
          <a:p>
            <a:pPr lvl="1"/>
            <a:r>
              <a:rPr lang="es-CR" b="1" dirty="0">
                <a:latin typeface="Calibri" charset="0"/>
              </a:rPr>
              <a:t>c</a:t>
            </a:r>
            <a:r>
              <a:rPr lang="es-CR" b="1" dirty="0" smtClean="0">
                <a:latin typeface="Calibri" charset="0"/>
              </a:rPr>
              <a:t>lone</a:t>
            </a:r>
            <a:r>
              <a:rPr lang="es-CR" dirty="0" smtClean="0">
                <a:latin typeface="Calibri" charset="0"/>
              </a:rPr>
              <a:t>: literalmente clona el objeto, incluyendo los estados que tenga el objeto (por ejemplo el freeze), así como métodos agregados específicamente a la instancia del objeto.</a:t>
            </a:r>
          </a:p>
          <a:p>
            <a:pPr lvl="1"/>
            <a:r>
              <a:rPr lang="es-CR" b="1" dirty="0">
                <a:latin typeface="Calibri" charset="0"/>
              </a:rPr>
              <a:t>d</a:t>
            </a:r>
            <a:r>
              <a:rPr lang="es-CR" b="1" dirty="0" smtClean="0">
                <a:latin typeface="Calibri" charset="0"/>
              </a:rPr>
              <a:t>up</a:t>
            </a:r>
            <a:r>
              <a:rPr lang="es-CR" dirty="0" smtClean="0">
                <a:latin typeface="Calibri" charset="0"/>
              </a:rPr>
              <a:t>: crea un objeto nuevo y comparte los valores de cada uno de los atributos existentes. Es decir, si se modifica el “duplicado”, se va  ver afectado el original.</a:t>
            </a:r>
          </a:p>
        </p:txBody>
      </p:sp>
    </p:spTree>
    <p:extLst>
      <p:ext uri="{BB962C8B-B14F-4D97-AF65-F5344CB8AC3E}">
        <p14:creationId xmlns:p14="http://schemas.microsoft.com/office/powerpoint/2010/main" val="691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Clases: </a:t>
            </a:r>
            <a:r>
              <a:rPr lang="es-ES_tradnl" dirty="0" err="1" smtClean="0"/>
              <a:t>Duck</a:t>
            </a:r>
            <a:r>
              <a:rPr lang="es-ES_tradnl" dirty="0" smtClean="0"/>
              <a:t> </a:t>
            </a:r>
            <a:r>
              <a:rPr lang="es-ES_tradnl" dirty="0" err="1" smtClean="0"/>
              <a:t>typing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Duck</a:t>
            </a:r>
            <a:r>
              <a:rPr lang="es-ES_tradnl" dirty="0"/>
              <a:t> </a:t>
            </a:r>
            <a:r>
              <a:rPr lang="es-ES_tradnl" dirty="0" err="1"/>
              <a:t>Typing</a:t>
            </a:r>
            <a:r>
              <a:rPr lang="es-ES_tradnl" dirty="0"/>
              <a:t> se refiere a la tendencia de Ruby a centrarse menos en la clase de un objeto, y dar prioridad a su comportamiento: qué métodos se pueden usar, y qué operaciones se pueden hacer con </a:t>
            </a:r>
            <a:r>
              <a:rPr lang="es-ES_tradnl" dirty="0" smtClean="0"/>
              <a:t>él.</a:t>
            </a:r>
          </a:p>
          <a:p>
            <a:r>
              <a:rPr lang="es-ES_tradnl" dirty="0" smtClean="0"/>
              <a:t>Se utiliza el m</a:t>
            </a:r>
            <a:r>
              <a:rPr lang="es-ES_tradnl" dirty="0" smtClean="0"/>
              <a:t>étodo “</a:t>
            </a:r>
            <a:r>
              <a:rPr lang="es-ES_tradnl" dirty="0" err="1" smtClean="0"/>
              <a:t>respond_to</a:t>
            </a:r>
            <a:r>
              <a:rPr lang="es-ES_tradnl" dirty="0" smtClean="0"/>
              <a:t>?” para verificar si la clase tiene ese </a:t>
            </a:r>
            <a:r>
              <a:rPr lang="es-ES_tradnl" dirty="0" err="1" smtClean="0"/>
              <a:t>metodo</a:t>
            </a:r>
            <a:r>
              <a:rPr lang="es-ES_tradnl" dirty="0" smtClean="0"/>
              <a:t> o no:</a:t>
            </a:r>
          </a:p>
          <a:p>
            <a:pPr lvl="1"/>
            <a:r>
              <a:rPr lang="es-ES_tradnl" dirty="0" smtClean="0"/>
              <a:t>“mi </a:t>
            </a:r>
            <a:r>
              <a:rPr lang="es-ES_tradnl" dirty="0" err="1" smtClean="0"/>
              <a:t>string</a:t>
            </a:r>
            <a:r>
              <a:rPr lang="es-ES_tradnl" dirty="0" smtClean="0"/>
              <a:t>”.</a:t>
            </a:r>
            <a:r>
              <a:rPr lang="es-ES_tradnl" dirty="0" err="1" smtClean="0"/>
              <a:t>respond_to</a:t>
            </a:r>
            <a:r>
              <a:rPr lang="es-ES_tradnl" dirty="0"/>
              <a:t>?(: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str</a:t>
            </a:r>
            <a:r>
              <a:rPr lang="es-ES_trad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4672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Clases: </a:t>
            </a:r>
            <a:r>
              <a:rPr lang="es-ES_tradnl" dirty="0" err="1" smtClean="0"/>
              <a:t>Duck</a:t>
            </a:r>
            <a:r>
              <a:rPr lang="es-ES_tradnl" dirty="0" smtClean="0"/>
              <a:t> </a:t>
            </a:r>
            <a:r>
              <a:rPr lang="es-ES_tradnl" dirty="0" err="1" smtClean="0"/>
              <a:t>typing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3754760" cy="28369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_tradnl" sz="2400" dirty="0" err="1">
                <a:latin typeface="Calibri"/>
                <a:cs typeface="Calibri"/>
              </a:rPr>
              <a:t>class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Duck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quack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  '</a:t>
            </a:r>
            <a:r>
              <a:rPr lang="es-ES_tradnl" sz="2400" dirty="0" err="1">
                <a:latin typeface="Calibri"/>
                <a:cs typeface="Calibri"/>
              </a:rPr>
              <a:t>Quack</a:t>
            </a:r>
            <a:r>
              <a:rPr lang="es-ES_tradnl" sz="2400" dirty="0">
                <a:latin typeface="Calibri"/>
                <a:cs typeface="Calibri"/>
              </a:rPr>
              <a:t>!'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swim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  'Paddle paddle paddle...'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 smtClean="0">
                <a:latin typeface="Calibri"/>
                <a:cs typeface="Calibri"/>
              </a:rPr>
              <a:t>end</a:t>
            </a:r>
            <a:endParaRPr lang="es-ES_tradnl" sz="2400" dirty="0" smtClean="0"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 smtClean="0">
                <a:latin typeface="Calibri"/>
                <a:cs typeface="Calibri"/>
              </a:rPr>
              <a:t>  </a:t>
            </a:r>
            <a:endParaRPr lang="es-ES_tradnl" sz="2400" dirty="0"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2400" dirty="0" smtClean="0">
                <a:latin typeface="Calibri"/>
                <a:cs typeface="Calibri"/>
              </a:rPr>
              <a:t>  </a:t>
            </a:r>
            <a:endParaRPr lang="es-ES_tradnl" sz="2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83968" y="134076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s-ES_tradnl" sz="2400" dirty="0" err="1" smtClean="0">
                <a:latin typeface="Calibri"/>
                <a:cs typeface="Calibri"/>
              </a:rPr>
              <a:t>class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Goose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honk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  '</a:t>
            </a:r>
            <a:r>
              <a:rPr lang="es-ES_tradnl" sz="2400" dirty="0" err="1">
                <a:latin typeface="Calibri"/>
                <a:cs typeface="Calibri"/>
              </a:rPr>
              <a:t>Honk</a:t>
            </a:r>
            <a:r>
              <a:rPr lang="es-ES_tradnl" sz="2400" dirty="0">
                <a:latin typeface="Calibri"/>
                <a:cs typeface="Calibri"/>
              </a:rPr>
              <a:t>!'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def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swim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  '</a:t>
            </a:r>
            <a:r>
              <a:rPr lang="es-ES_tradnl" sz="2400" dirty="0" err="1">
                <a:latin typeface="Calibri"/>
                <a:cs typeface="Calibri"/>
              </a:rPr>
              <a:t>Splash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splash</a:t>
            </a:r>
            <a:r>
              <a:rPr lang="es-ES_tradnl" sz="2400" dirty="0">
                <a:latin typeface="Calibri"/>
                <a:cs typeface="Calibri"/>
              </a:rPr>
              <a:t> </a:t>
            </a:r>
            <a:r>
              <a:rPr lang="es-ES_tradnl" sz="2400" dirty="0" err="1">
                <a:latin typeface="Calibri"/>
                <a:cs typeface="Calibri"/>
              </a:rPr>
              <a:t>splash</a:t>
            </a:r>
            <a:r>
              <a:rPr lang="es-ES_tradnl" sz="2400" dirty="0">
                <a:latin typeface="Calibri"/>
                <a:cs typeface="Calibri"/>
              </a:rPr>
              <a:t>...'  </a:t>
            </a:r>
          </a:p>
          <a:p>
            <a:pPr marL="0" indent="0">
              <a:buNone/>
            </a:pPr>
            <a:r>
              <a:rPr lang="es-ES_tradnl" sz="2400" dirty="0">
                <a:latin typeface="Calibri"/>
                <a:cs typeface="Calibri"/>
              </a:rPr>
              <a:t>  </a:t>
            </a: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s-ES_tradnl" sz="2400" dirty="0" err="1">
                <a:latin typeface="Calibri"/>
                <a:cs typeface="Calibri"/>
              </a:rPr>
              <a:t>end</a:t>
            </a:r>
            <a:r>
              <a:rPr lang="es-ES_tradnl" sz="2400" dirty="0">
                <a:latin typeface="Calibri"/>
                <a:cs typeface="Calibri"/>
              </a:rPr>
              <a:t>  </a:t>
            </a:r>
            <a:endParaRPr lang="es-ES_tradnl" sz="2400" dirty="0">
              <a:latin typeface="Calibri"/>
              <a:cs typeface="Calibri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91680" y="4581128"/>
            <a:ext cx="5940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2400" dirty="0" err="1"/>
              <a:t>def</a:t>
            </a:r>
            <a:r>
              <a:rPr lang="es-ES_tradnl" sz="2400" dirty="0"/>
              <a:t> </a:t>
            </a:r>
            <a:r>
              <a:rPr lang="es-ES_tradnl" sz="2400" dirty="0" err="1"/>
              <a:t>make_it_quack</a:t>
            </a:r>
            <a:r>
              <a:rPr lang="es-ES_tradnl" sz="2400" dirty="0"/>
              <a:t>(</a:t>
            </a:r>
            <a:r>
              <a:rPr lang="es-ES_tradnl" sz="2400" dirty="0" err="1"/>
              <a:t>duck</a:t>
            </a:r>
            <a:r>
              <a:rPr lang="es-ES_tradnl" sz="2400" dirty="0"/>
              <a:t>)  </a:t>
            </a:r>
          </a:p>
          <a:p>
            <a:pPr marL="0" indent="0">
              <a:buNone/>
            </a:pPr>
            <a:r>
              <a:rPr lang="es-ES_tradnl" sz="2400" dirty="0"/>
              <a:t>  </a:t>
            </a:r>
            <a:r>
              <a:rPr lang="es-ES_tradnl" sz="2400" dirty="0" err="1"/>
              <a:t>duck.quack</a:t>
            </a:r>
            <a:r>
              <a:rPr lang="es-ES_tradnl" sz="2400" dirty="0"/>
              <a:t> </a:t>
            </a:r>
            <a:r>
              <a:rPr lang="es-ES_tradnl" sz="2400" dirty="0" err="1"/>
              <a:t>if</a:t>
            </a:r>
            <a:r>
              <a:rPr lang="es-ES_tradnl" sz="2400" dirty="0"/>
              <a:t> </a:t>
            </a:r>
            <a:r>
              <a:rPr lang="es-ES_tradnl" sz="2400" dirty="0" err="1"/>
              <a:t>duck.respond_to</a:t>
            </a:r>
            <a:r>
              <a:rPr lang="es-ES_tradnl" sz="2400" dirty="0"/>
              <a:t>?(:</a:t>
            </a:r>
            <a:r>
              <a:rPr lang="es-ES_tradnl" sz="2400" dirty="0" err="1"/>
              <a:t>quack</a:t>
            </a:r>
            <a:r>
              <a:rPr lang="es-ES_tradnl" sz="2400" dirty="0"/>
              <a:t>)</a:t>
            </a:r>
          </a:p>
          <a:p>
            <a:pPr marL="0" indent="0">
              <a:buNone/>
            </a:pPr>
            <a:r>
              <a:rPr lang="es-ES_tradnl" sz="2400" dirty="0" err="1"/>
              <a:t>end</a:t>
            </a:r>
            <a:r>
              <a:rPr lang="es-ES_tradnl" sz="2400" dirty="0"/>
              <a:t>  </a:t>
            </a:r>
          </a:p>
          <a:p>
            <a:pPr marL="0" indent="0">
              <a:buNone/>
            </a:pPr>
            <a:r>
              <a:rPr lang="es-ES_tradnl" sz="2400" dirty="0" err="1"/>
              <a:t>puts</a:t>
            </a:r>
            <a:r>
              <a:rPr lang="es-ES_tradnl" sz="2400" dirty="0"/>
              <a:t> </a:t>
            </a:r>
            <a:r>
              <a:rPr lang="es-ES_tradnl" sz="2400" dirty="0" err="1"/>
              <a:t>make_it_quack</a:t>
            </a:r>
            <a:r>
              <a:rPr lang="es-ES_tradnl" sz="2400" dirty="0"/>
              <a:t>(</a:t>
            </a:r>
            <a:r>
              <a:rPr lang="es-ES_tradnl" sz="2400" dirty="0" err="1"/>
              <a:t>Duck.new</a:t>
            </a:r>
            <a:r>
              <a:rPr lang="es-ES_tradnl" sz="2400" dirty="0"/>
              <a:t>)  </a:t>
            </a:r>
          </a:p>
          <a:p>
            <a:pPr marL="0" indent="0">
              <a:buNone/>
            </a:pPr>
            <a:r>
              <a:rPr lang="es-ES_tradnl" sz="2400" dirty="0" err="1"/>
              <a:t>puts</a:t>
            </a:r>
            <a:r>
              <a:rPr lang="es-ES_tradnl" sz="2400" dirty="0"/>
              <a:t> </a:t>
            </a:r>
            <a:r>
              <a:rPr lang="es-ES_tradnl" sz="2400" dirty="0" err="1"/>
              <a:t>make_it_quack</a:t>
            </a:r>
            <a:r>
              <a:rPr lang="es-ES_tradnl" sz="2400" dirty="0"/>
              <a:t>(</a:t>
            </a:r>
            <a:r>
              <a:rPr lang="es-ES_tradnl" sz="2400" dirty="0" err="1"/>
              <a:t>Goose.new</a:t>
            </a:r>
            <a:r>
              <a:rPr lang="es-ES_tradnl" sz="2400" dirty="0"/>
              <a:t>)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66082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Cuando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inicializa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nueva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de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permitir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usuario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definir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algunas</a:t>
            </a:r>
            <a:r>
              <a:rPr lang="en-US" sz="2800" dirty="0" smtClean="0">
                <a:latin typeface="Calibri" charset="0"/>
              </a:rPr>
              <a:t> variables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poder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acceder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año</a:t>
            </a:r>
            <a:r>
              <a:rPr lang="en-US" sz="2800" dirty="0" smtClean="0">
                <a:latin typeface="Calibri" charset="0"/>
              </a:rPr>
              <a:t>, color y </a:t>
            </a:r>
            <a:r>
              <a:rPr lang="en-US" sz="2800" dirty="0" err="1" smtClean="0">
                <a:latin typeface="Calibri" charset="0"/>
              </a:rPr>
              <a:t>modelo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establecer</a:t>
            </a:r>
            <a:r>
              <a:rPr lang="en-US" sz="2800" dirty="0" smtClean="0">
                <a:latin typeface="Calibri" charset="0"/>
              </a:rPr>
              <a:t> en 0 la </a:t>
            </a:r>
            <a:r>
              <a:rPr lang="en-US" sz="2800" dirty="0" err="1" smtClean="0">
                <a:latin typeface="Calibri" charset="0"/>
              </a:rPr>
              <a:t>velocidad</a:t>
            </a:r>
            <a:r>
              <a:rPr lang="en-US" sz="2800" dirty="0" smtClean="0">
                <a:latin typeface="Calibri" charset="0"/>
              </a:rPr>
              <a:t> actual.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otro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lado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tienen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existir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acelerar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frenar</a:t>
            </a:r>
            <a:r>
              <a:rPr lang="en-US" sz="2800" dirty="0">
                <a:latin typeface="Calibri" charset="0"/>
              </a:rPr>
              <a:t> y </a:t>
            </a:r>
            <a:r>
              <a:rPr lang="en-US" sz="2800" dirty="0" err="1">
                <a:latin typeface="Calibri" charset="0"/>
              </a:rPr>
              <a:t>apagar</a:t>
            </a:r>
            <a:r>
              <a:rPr lang="en-US" sz="2800" dirty="0">
                <a:latin typeface="Calibri" charset="0"/>
              </a:rPr>
              <a:t> el </a:t>
            </a:r>
            <a:r>
              <a:rPr lang="en-US" sz="2800" dirty="0" err="1">
                <a:latin typeface="Calibri" charset="0"/>
              </a:rPr>
              <a:t>carro</a:t>
            </a:r>
            <a:r>
              <a:rPr lang="en-US" sz="2800" dirty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08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,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calcular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gasto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kilómetro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cualquier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 (</a:t>
            </a:r>
            <a:r>
              <a:rPr lang="en-US" sz="2800" dirty="0" err="1" smtClean="0">
                <a:latin typeface="Calibri" charset="0"/>
              </a:rPr>
              <a:t>recibe</a:t>
            </a:r>
            <a:r>
              <a:rPr lang="en-US" sz="2800" dirty="0" smtClean="0">
                <a:latin typeface="Calibri" charset="0"/>
              </a:rPr>
              <a:t> 2 </a:t>
            </a:r>
            <a:r>
              <a:rPr lang="en-US" sz="2800" dirty="0" err="1" smtClean="0">
                <a:latin typeface="Calibri" charset="0"/>
              </a:rPr>
              <a:t>parámetros</a:t>
            </a:r>
            <a:r>
              <a:rPr lang="en-US" sz="2800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kilometraje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realizado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litros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gastados</a:t>
            </a:r>
            <a:r>
              <a:rPr lang="en-US" sz="2800" dirty="0" smtClean="0">
                <a:latin typeface="Calibri" charset="0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super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“Vehicle”, de la </a:t>
            </a:r>
            <a:r>
              <a:rPr lang="en-US" sz="2800" dirty="0" err="1" smtClean="0">
                <a:latin typeface="Calibri" charset="0"/>
              </a:rPr>
              <a:t>cual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mover a </a:t>
            </a:r>
            <a:r>
              <a:rPr lang="en-US" sz="2800" dirty="0" err="1" smtClean="0">
                <a:latin typeface="Calibri" charset="0"/>
              </a:rPr>
              <a:t>esta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comportamientos</a:t>
            </a:r>
            <a:r>
              <a:rPr lang="en-US" sz="2800" dirty="0" smtClean="0">
                <a:latin typeface="Calibri" charset="0"/>
              </a:rPr>
              <a:t> no </a:t>
            </a:r>
            <a:r>
              <a:rPr lang="en-US" sz="2800" dirty="0" err="1" smtClean="0">
                <a:latin typeface="Calibri" charset="0"/>
              </a:rPr>
              <a:t>específicos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diferencie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tipos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y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imprimirla</a:t>
            </a:r>
            <a:r>
              <a:rPr lang="en-US" sz="2800" dirty="0" smtClean="0">
                <a:latin typeface="Calibri" charset="0"/>
              </a:rPr>
              <a:t> (Vehicle).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MyTruck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tiene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propia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diferencia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superclase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manera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llevar</a:t>
            </a:r>
            <a:r>
              <a:rPr lang="en-US" sz="2800" dirty="0" smtClean="0">
                <a:latin typeface="Calibri" charset="0"/>
              </a:rPr>
              <a:t> control de la </a:t>
            </a:r>
            <a:r>
              <a:rPr lang="en-US" sz="2800" dirty="0" err="1" smtClean="0">
                <a:latin typeface="Calibri" charset="0"/>
              </a:rPr>
              <a:t>cantidad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creados</a:t>
            </a:r>
            <a:r>
              <a:rPr lang="en-US" sz="2800" dirty="0" smtClean="0">
                <a:latin typeface="Calibri" charset="0"/>
              </a:rPr>
              <a:t> (sin </a:t>
            </a:r>
            <a:r>
              <a:rPr lang="en-US" sz="2800" dirty="0" err="1" smtClean="0">
                <a:latin typeface="Calibri" charset="0"/>
              </a:rPr>
              <a:t>importar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subclase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corresponda</a:t>
            </a:r>
            <a:r>
              <a:rPr lang="en-US" sz="2800" dirty="0" smtClean="0">
                <a:latin typeface="Calibri" charset="0"/>
              </a:rPr>
              <a:t>) y a la </a:t>
            </a:r>
            <a:r>
              <a:rPr lang="en-US" sz="2800" dirty="0" err="1" smtClean="0">
                <a:latin typeface="Calibri" charset="0"/>
              </a:rPr>
              <a:t>vez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dicho</a:t>
            </a:r>
            <a:r>
              <a:rPr lang="en-US" sz="2800" dirty="0" smtClean="0">
                <a:latin typeface="Calibri" charset="0"/>
              </a:rPr>
              <a:t> valor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Permite reconocer patrones en un texto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 se desea encontrar un patrón en un texto, se haría: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m1 = "Ruby: a powerful language".match /Ruby/</a:t>
            </a:r>
          </a:p>
          <a:p>
            <a:pPr lvl="2"/>
            <a:r>
              <a:rPr lang="es-CR" dirty="0" smtClean="0">
                <a:latin typeface="Calibri" charset="0"/>
              </a:rPr>
              <a:t>M1 va a tener un elemento de tipo “MatchData” con el texto que coincide con lo buscado</a:t>
            </a:r>
          </a:p>
          <a:p>
            <a:pPr lvl="1"/>
            <a:r>
              <a:rPr lang="es-CR" dirty="0" smtClean="0">
                <a:latin typeface="Calibri" charset="0"/>
              </a:rPr>
              <a:t>m2 </a:t>
            </a:r>
            <a:r>
              <a:rPr lang="es-CR" dirty="0">
                <a:latin typeface="Calibri" charset="0"/>
              </a:rPr>
              <a:t>= "El futuro es Ruby" =~ /Ruby/</a:t>
            </a:r>
          </a:p>
          <a:p>
            <a:pPr lvl="2"/>
            <a:r>
              <a:rPr lang="es-CR" dirty="0">
                <a:latin typeface="Calibri" charset="0"/>
              </a:rPr>
              <a:t>#m2 contains the position of the expression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03687"/>
              </p:ext>
            </p:extLst>
          </p:nvPr>
        </p:nvGraphicFramePr>
        <p:xfrm>
          <a:off x="1104900" y="1196975"/>
          <a:ext cx="6851650" cy="53994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8881"/>
                <a:gridCol w="4032769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Expression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Meanning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.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[]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Especificar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rangos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Letra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noProof="0" dirty="0" smtClean="0"/>
                        <a:t> no </a:t>
                      </a:r>
                      <a:r>
                        <a:rPr lang="en-US" sz="1600" noProof="0" dirty="0" err="1" smtClean="0"/>
                        <a:t>sean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letras</a:t>
                      </a:r>
                      <a:r>
                        <a:rPr lang="en-US" sz="1600" baseline="0" noProof="0" dirty="0" smtClean="0"/>
                        <a:t> o </a:t>
                      </a:r>
                      <a:r>
                        <a:rPr lang="en-US" sz="1600" baseline="0" noProof="0" dirty="0" err="1" smtClean="0"/>
                        <a:t>números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Un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baseline="0" noProof="0" dirty="0" smtClean="0"/>
                        <a:t> de </a:t>
                      </a:r>
                      <a:r>
                        <a:rPr lang="en-US" sz="1600" baseline="0" noProof="0" dirty="0" err="1" smtClean="0"/>
                        <a:t>espacio</a:t>
                      </a:r>
                      <a:r>
                        <a:rPr lang="en-US" sz="1600" baseline="0" noProof="0" dirty="0" smtClean="0"/>
                        <a:t> [ </a:t>
                      </a:r>
                      <a:r>
                        <a:rPr lang="es-CR" sz="1600" dirty="0" smtClean="0"/>
                        <a:t>\t\n\r\f</a:t>
                      </a:r>
                      <a:r>
                        <a:rPr lang="en-US" sz="1600" baseline="0" noProof="0" dirty="0" smtClean="0"/>
                        <a:t>]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baseline="0" noProof="0" dirty="0" smtClean="0"/>
                        <a:t> no sea un </a:t>
                      </a:r>
                      <a:r>
                        <a:rPr lang="en-US" sz="1600" baseline="0" noProof="0" dirty="0" err="1" smtClean="0"/>
                        <a:t>espacio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\d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*, ?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Cero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+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Una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$ - \z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Fin de </a:t>
                      </a:r>
                      <a:r>
                        <a:rPr lang="en-US" sz="1600" noProof="0" dirty="0" err="1" smtClean="0"/>
                        <a:t>línea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{</a:t>
                      </a:r>
                      <a:r>
                        <a:rPr lang="en-US" sz="1600" noProof="0" dirty="0" err="1" smtClean="0"/>
                        <a:t>m,n</a:t>
                      </a:r>
                      <a:r>
                        <a:rPr lang="en-US" sz="1600" noProof="0" dirty="0" smtClean="0"/>
                        <a:t>}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Al </a:t>
                      </a:r>
                      <a:r>
                        <a:rPr lang="en-US" sz="1600" noProof="0" dirty="0" err="1" smtClean="0"/>
                        <a:t>menos</a:t>
                      </a:r>
                      <a:r>
                        <a:rPr lang="en-US" sz="1600" noProof="0" dirty="0" smtClean="0"/>
                        <a:t> M </a:t>
                      </a:r>
                      <a:r>
                        <a:rPr lang="en-US" sz="1600" noProof="0" dirty="0" err="1" smtClean="0"/>
                        <a:t>elementos</a:t>
                      </a:r>
                      <a:r>
                        <a:rPr lang="en-US" sz="1600" noProof="0" dirty="0" smtClean="0"/>
                        <a:t> y </a:t>
                      </a:r>
                      <a:r>
                        <a:rPr lang="en-US" sz="1600" noProof="0" dirty="0" err="1" smtClean="0"/>
                        <a:t>máximo</a:t>
                      </a:r>
                      <a:r>
                        <a:rPr lang="en-US" sz="1600" noProof="0" dirty="0" smtClean="0"/>
                        <a:t> 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()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Agrupar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Elementos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||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Operador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lógico</a:t>
                      </a:r>
                      <a:r>
                        <a:rPr lang="en-US" sz="1600" baseline="0" noProof="0" dirty="0" smtClean="0"/>
                        <a:t> OR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1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Fechas</a:t>
            </a:r>
            <a:endParaRPr lang="es-CR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63688" y="1052736"/>
            <a:ext cx="59766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>
                <a:latin typeface="Calibri"/>
                <a:cs typeface="Calibri"/>
              </a:rPr>
              <a:t>t = </a:t>
            </a:r>
            <a:r>
              <a:rPr lang="es-ES_tradnl" sz="2000" dirty="0" err="1" smtClean="0">
                <a:latin typeface="Calibri"/>
                <a:cs typeface="Calibri"/>
              </a:rPr>
              <a:t>Time.now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smtClean="0">
                <a:latin typeface="Calibri"/>
                <a:cs typeface="Calibri"/>
              </a:rPr>
              <a:t># obtener informaci</a:t>
            </a:r>
            <a:r>
              <a:rPr lang="es-ES_tradnl" sz="2000" dirty="0" smtClean="0">
                <a:latin typeface="Calibri"/>
                <a:cs typeface="Calibri"/>
              </a:rPr>
              <a:t>ón de una sección del tiempo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err="1">
                <a:latin typeface="Calibri"/>
                <a:cs typeface="Calibri"/>
              </a:rPr>
              <a:t>p</a:t>
            </a:r>
            <a:r>
              <a:rPr lang="es-ES_tradnl" sz="2000" dirty="0" err="1" smtClean="0">
                <a:latin typeface="Calibri"/>
                <a:cs typeface="Calibri"/>
              </a:rPr>
              <a:t>uts</a:t>
            </a:r>
            <a:r>
              <a:rPr lang="es-ES_tradnl" sz="2000" dirty="0" smtClean="0">
                <a:latin typeface="Calibri"/>
                <a:cs typeface="Calibri"/>
              </a:rPr>
              <a:t> </a:t>
            </a:r>
            <a:r>
              <a:rPr lang="es-ES_tradnl" sz="2000" dirty="0" err="1" smtClean="0">
                <a:latin typeface="Calibri"/>
                <a:cs typeface="Calibri"/>
              </a:rPr>
              <a:t>t.sec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</a:t>
            </a:r>
            <a:r>
              <a:rPr lang="es-ES_tradnl" sz="2000" dirty="0" err="1" smtClean="0">
                <a:latin typeface="Calibri"/>
                <a:cs typeface="Calibri"/>
              </a:rPr>
              <a:t>t.wday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 smtClean="0">
                <a:latin typeface="Calibri"/>
                <a:cs typeface="Calibri"/>
              </a:rPr>
              <a:t>t.utc</a:t>
            </a:r>
            <a:endParaRPr lang="es-ES_tradnl" sz="2000" dirty="0" smtClean="0">
              <a:latin typeface="Calibri"/>
              <a:cs typeface="Calibri"/>
            </a:endParaRPr>
          </a:p>
          <a:p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smtClean="0">
                <a:latin typeface="Calibri"/>
                <a:cs typeface="Calibri"/>
              </a:rPr>
              <a:t># Algunos c</a:t>
            </a:r>
            <a:r>
              <a:rPr lang="es-ES_tradnl" sz="2000" dirty="0" smtClean="0">
                <a:latin typeface="Calibri"/>
                <a:cs typeface="Calibri"/>
              </a:rPr>
              <a:t>álculos</a:t>
            </a:r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t + 10.hours</a:t>
            </a: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t – 5.minutes</a:t>
            </a:r>
          </a:p>
          <a:p>
            <a:endParaRPr lang="es-ES_tradnl" sz="2000" dirty="0" smtClean="0">
              <a:latin typeface="Calibri"/>
              <a:cs typeface="Calibri"/>
            </a:endParaRPr>
          </a:p>
          <a:p>
            <a:r>
              <a:rPr lang="es-ES_tradnl" sz="2000" dirty="0" smtClean="0">
                <a:latin typeface="Calibri"/>
                <a:cs typeface="Calibri"/>
              </a:rPr>
              <a:t># dar formato al texto</a:t>
            </a:r>
          </a:p>
          <a:p>
            <a:r>
              <a:rPr lang="es-ES_tradnl" sz="2000" dirty="0" err="1" smtClean="0">
                <a:latin typeface="Calibri"/>
                <a:cs typeface="Calibri"/>
              </a:rPr>
              <a:t>puts</a:t>
            </a:r>
            <a:r>
              <a:rPr lang="es-ES_tradnl" sz="2000" dirty="0" smtClean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("%A")</a:t>
            </a:r>
          </a:p>
          <a:p>
            <a:r>
              <a:rPr lang="es-ES_tradnl" sz="2000" dirty="0" err="1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("%B")</a:t>
            </a:r>
          </a:p>
          <a:p>
            <a:r>
              <a:rPr lang="es-ES_tradnl" sz="2000" dirty="0">
                <a:latin typeface="Calibri"/>
                <a:cs typeface="Calibri"/>
              </a:rPr>
              <a:t># %A - día de la semana</a:t>
            </a:r>
          </a:p>
          <a:p>
            <a:r>
              <a:rPr lang="es-ES_tradnl" sz="2000" dirty="0">
                <a:latin typeface="Calibri"/>
                <a:cs typeface="Calibri"/>
              </a:rPr>
              <a:t># %B - mes del </a:t>
            </a:r>
            <a:r>
              <a:rPr lang="es-ES_tradnl" sz="2000" dirty="0" smtClean="0">
                <a:latin typeface="Calibri"/>
                <a:cs typeface="Calibri"/>
              </a:rPr>
              <a:t>año</a:t>
            </a:r>
            <a:endParaRPr lang="es-ES_tradnl" sz="2000" dirty="0">
              <a:latin typeface="Calibri"/>
              <a:cs typeface="Calibri"/>
            </a:endParaRPr>
          </a:p>
          <a:p>
            <a:r>
              <a:rPr lang="es-ES_tradnl" sz="2000" dirty="0" err="1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("son las %H:%M %Z")</a:t>
            </a:r>
          </a:p>
          <a:p>
            <a:r>
              <a:rPr lang="es-ES_tradnl" sz="2000" dirty="0" err="1">
                <a:latin typeface="Calibri"/>
                <a:cs typeface="Calibri"/>
              </a:rPr>
              <a:t>puts</a:t>
            </a:r>
            <a:r>
              <a:rPr lang="es-ES_tradnl" sz="2000" dirty="0">
                <a:latin typeface="Calibri"/>
                <a:cs typeface="Calibri"/>
              </a:rPr>
              <a:t> </a:t>
            </a:r>
            <a:r>
              <a:rPr lang="es-ES_tradnl" sz="2000" dirty="0" err="1">
                <a:latin typeface="Calibri"/>
                <a:cs typeface="Calibri"/>
              </a:rPr>
              <a:t>t.strftime</a:t>
            </a:r>
            <a:r>
              <a:rPr lang="es-ES_tradnl" sz="2000" dirty="0">
                <a:latin typeface="Calibri"/>
                <a:cs typeface="Calibri"/>
              </a:rPr>
              <a:t>("%d/%m/%Y %H:%M:%S")</a:t>
            </a:r>
            <a:endParaRPr lang="es-ES_tradnl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62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3</a:t>
            </a:r>
            <a:r>
              <a:rPr lang="es-ES" dirty="0" smtClean="0">
                <a:latin typeface="Calibri" charset="0"/>
              </a:rPr>
              <a:t>: Expresiones regulares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4525963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Asumiendo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tenemos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 con </a:t>
            </a:r>
            <a:r>
              <a:rPr lang="en-US" sz="2800" dirty="0" err="1" smtClean="0">
                <a:latin typeface="Calibri" charset="0"/>
              </a:rPr>
              <a:t>textos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semejantes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este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separar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cada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uno</a:t>
            </a:r>
            <a:r>
              <a:rPr lang="en-US" dirty="0">
                <a:latin typeface="Calibri" charset="0"/>
              </a:rPr>
              <a:t> de los </a:t>
            </a:r>
            <a:r>
              <a:rPr lang="en-US" dirty="0" err="1">
                <a:latin typeface="Calibri" charset="0"/>
              </a:rPr>
              <a:t>elementos</a:t>
            </a:r>
            <a:r>
              <a:rPr lang="en-US" dirty="0">
                <a:latin typeface="Calibri" charset="0"/>
              </a:rPr>
              <a:t> (</a:t>
            </a:r>
            <a:r>
              <a:rPr lang="en-US" dirty="0" err="1">
                <a:latin typeface="Calibri" charset="0"/>
              </a:rPr>
              <a:t>cédula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nombre</a:t>
            </a:r>
            <a:r>
              <a:rPr lang="en-US" dirty="0">
                <a:latin typeface="Calibri" charset="0"/>
              </a:rPr>
              <a:t> y </a:t>
            </a:r>
            <a:r>
              <a:rPr lang="en-US" dirty="0" err="1">
                <a:latin typeface="Calibri" charset="0"/>
              </a:rPr>
              <a:t>fecha</a:t>
            </a:r>
            <a:r>
              <a:rPr lang="en-US" dirty="0">
                <a:latin typeface="Calibri" charset="0"/>
              </a:rPr>
              <a:t> de </a:t>
            </a:r>
            <a:r>
              <a:rPr lang="en-US" dirty="0" err="1">
                <a:latin typeface="Calibri" charset="0"/>
              </a:rPr>
              <a:t>nacimiento</a:t>
            </a:r>
            <a:r>
              <a:rPr lang="en-US" dirty="0">
                <a:latin typeface="Calibri" charset="0"/>
              </a:rPr>
              <a:t>)</a:t>
            </a:r>
          </a:p>
          <a:p>
            <a:pPr marL="914400" lvl="1" indent="-514350"/>
            <a:r>
              <a:rPr lang="en-US" sz="2400" dirty="0" smtClean="0">
                <a:latin typeface="Calibri" charset="0"/>
              </a:rPr>
              <a:t>0-0000-0000Juan Perez Osorio27/06/1973</a:t>
            </a:r>
          </a:p>
          <a:p>
            <a:pPr marL="0" indent="0">
              <a:buNone/>
            </a:pPr>
            <a:r>
              <a:rPr lang="en-US" sz="2800" dirty="0" smtClean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HTML, </a:t>
            </a:r>
            <a:r>
              <a:rPr lang="en-US" sz="2800" dirty="0" err="1" smtClean="0">
                <a:latin typeface="Calibri" charset="0"/>
              </a:rPr>
              <a:t>mostrar</a:t>
            </a:r>
            <a:r>
              <a:rPr lang="en-US" sz="2800" dirty="0" smtClean="0">
                <a:latin typeface="Calibri" charset="0"/>
              </a:rPr>
              <a:t>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únicamente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texto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usando</a:t>
            </a:r>
            <a:r>
              <a:rPr lang="en-US" sz="2800" dirty="0" smtClean="0">
                <a:latin typeface="Calibri" charset="0"/>
              </a:rPr>
              <a:t> REGEX</a:t>
            </a:r>
          </a:p>
          <a:p>
            <a:r>
              <a:rPr lang="en-US" sz="2800" dirty="0" smtClean="0">
                <a:latin typeface="Calibri" charset="0"/>
              </a:rPr>
              <a:t>&lt;</a:t>
            </a:r>
            <a:r>
              <a:rPr lang="en-US" sz="2800" dirty="0">
                <a:latin typeface="Calibri" charset="0"/>
              </a:rPr>
              <a:t>div&gt;Hello &lt;span&gt;world&lt;/span</a:t>
            </a:r>
            <a:r>
              <a:rPr lang="en-US" sz="2800" dirty="0" smtClean="0">
                <a:latin typeface="Calibri" charset="0"/>
              </a:rPr>
              <a:t>&gt;&lt;a </a:t>
            </a:r>
            <a:r>
              <a:rPr lang="en-US" sz="2800" dirty="0" err="1" smtClean="0">
                <a:latin typeface="Calibri" charset="0"/>
              </a:rPr>
              <a:t>href</a:t>
            </a:r>
            <a:r>
              <a:rPr lang="en-US" sz="2800" dirty="0" smtClean="0">
                <a:latin typeface="Calibri" charset="0"/>
              </a:rPr>
              <a:t>=‘</a:t>
            </a:r>
            <a:r>
              <a:rPr lang="en-US" sz="2800" dirty="0" err="1" smtClean="0">
                <a:latin typeface="Calibri" charset="0"/>
              </a:rPr>
              <a:t>mailto:name@host.com</a:t>
            </a:r>
            <a:r>
              <a:rPr lang="en-US" sz="2800" dirty="0" smtClean="0">
                <a:latin typeface="Calibri" charset="0"/>
              </a:rPr>
              <a:t>’&gt;name’s email&lt;/a&gt;&lt;</a:t>
            </a:r>
            <a:r>
              <a:rPr lang="en-US" sz="2800" dirty="0">
                <a:latin typeface="Calibri" charset="0"/>
              </a:rPr>
              <a:t>/div</a:t>
            </a:r>
            <a:r>
              <a:rPr lang="en-US" sz="2800" dirty="0" smtClean="0">
                <a:latin typeface="Calibri" charset="0"/>
              </a:rPr>
              <a:t>&gt;</a:t>
            </a:r>
          </a:p>
          <a:p>
            <a:endParaRPr lang="en-US" sz="2800" dirty="0">
              <a:latin typeface="Calibri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alibri" charset="0"/>
              </a:rPr>
              <a:t>Pista</a:t>
            </a:r>
            <a:r>
              <a:rPr lang="en-US" sz="2800" b="1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Pueden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usar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rubular.com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probar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REGEX</a:t>
            </a:r>
          </a:p>
        </p:txBody>
      </p:sp>
    </p:spTree>
    <p:extLst>
      <p:ext uri="{BB962C8B-B14F-4D97-AF65-F5344CB8AC3E}">
        <p14:creationId xmlns:p14="http://schemas.microsoft.com/office/powerpoint/2010/main" val="119970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(1/6)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Un bloque es una sección de código entre “{}” o “do</a:t>
            </a:r>
            <a:r>
              <a:rPr lang="es-CR" dirty="0">
                <a:latin typeface="Calibri" charset="0"/>
              </a:rPr>
              <a:t>..</a:t>
            </a:r>
            <a:r>
              <a:rPr lang="es-CR" dirty="0" smtClean="0">
                <a:latin typeface="Calibri" charset="0"/>
              </a:rPr>
              <a:t>end”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Bloques de código pueden recibir parámetros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Cualquier método puede recibir un bloque de código (por ejemplo, ya vimos que el delete_if y select reciben un bloque con las condiciones)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(2/6)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Un ejemplo que ya vimos fue con el “delete_if” </a:t>
            </a:r>
            <a:r>
              <a:rPr lang="es-CR" dirty="0">
                <a:latin typeface="Calibri" charset="0"/>
              </a:rPr>
              <a:t>y </a:t>
            </a:r>
            <a:r>
              <a:rPr lang="es-CR" dirty="0" smtClean="0">
                <a:latin typeface="Calibri" charset="0"/>
              </a:rPr>
              <a:t>“select”, a los cuales se les pasa un parámetro con las condiciones de selección</a:t>
            </a:r>
          </a:p>
          <a:p>
            <a:r>
              <a:rPr lang="es-CR" dirty="0" smtClean="0">
                <a:latin typeface="Calibri" charset="0"/>
              </a:rPr>
              <a:t>Otro ejemplo de bloques simples sería: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d</a:t>
            </a:r>
            <a:r>
              <a:rPr lang="es-CR" dirty="0" smtClean="0">
                <a:latin typeface="Calibri" charset="0"/>
              </a:rPr>
              <a:t>ef greet2(texto)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puts “mi parametro es #{texto}”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yield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e</a:t>
            </a:r>
            <a:r>
              <a:rPr lang="es-CR" dirty="0" smtClean="0">
                <a:latin typeface="Calibri" charset="0"/>
              </a:rPr>
              <a:t>nd</a:t>
            </a:r>
            <a:endParaRPr lang="es-CR" dirty="0">
              <a:latin typeface="Calibri" charset="0"/>
            </a:endParaRPr>
          </a:p>
          <a:p>
            <a:pPr marL="457200" lvl="1" indent="0">
              <a:buNone/>
            </a:pPr>
            <a:r>
              <a:rPr lang="es-CR" dirty="0" smtClean="0">
                <a:latin typeface="Calibri" charset="0"/>
              </a:rPr>
              <a:t>greet2 (“argumento”) </a:t>
            </a:r>
            <a:r>
              <a:rPr lang="es-CR" dirty="0">
                <a:latin typeface="Calibri" charset="0"/>
              </a:rPr>
              <a:t>{puts </a:t>
            </a:r>
            <a:r>
              <a:rPr lang="es-CR" dirty="0" smtClean="0">
                <a:latin typeface="Calibri" charset="0"/>
              </a:rPr>
              <a:t>“Hola #{argumento}”}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y</a:t>
            </a:r>
            <a:r>
              <a:rPr lang="es-CR" dirty="0" smtClean="0">
                <a:latin typeface="Calibri" charset="0"/>
              </a:rPr>
              <a:t>ield:</a:t>
            </a:r>
          </a:p>
          <a:p>
            <a:pPr lvl="1"/>
            <a:r>
              <a:rPr lang="es-CR" dirty="0" smtClean="0">
                <a:latin typeface="Calibri" charset="0"/>
              </a:rPr>
              <a:t>Le dice al método que ejecute el bloque de código que se le provee al método (puede pasar parámetros)</a:t>
            </a:r>
          </a:p>
          <a:p>
            <a:r>
              <a:rPr lang="es-CR" dirty="0">
                <a:latin typeface="Calibri" charset="0"/>
              </a:rPr>
              <a:t>b</a:t>
            </a:r>
            <a:r>
              <a:rPr lang="es-CR" dirty="0" smtClean="0">
                <a:latin typeface="Calibri" charset="0"/>
              </a:rPr>
              <a:t>lock_given?</a:t>
            </a:r>
          </a:p>
          <a:p>
            <a:pPr lvl="1"/>
            <a:r>
              <a:rPr lang="es-CR" dirty="0" smtClean="0">
                <a:latin typeface="Calibri" charset="0"/>
              </a:rPr>
              <a:t>Verifica si se le provee un bloque a la función o no</a:t>
            </a:r>
          </a:p>
          <a:p>
            <a:r>
              <a:rPr lang="es-CR" dirty="0" smtClean="0">
                <a:latin typeface="Calibri" charset="0"/>
              </a:rPr>
              <a:t>Parámetros:</a:t>
            </a:r>
          </a:p>
          <a:p>
            <a:pPr lvl="1"/>
            <a:r>
              <a:rPr lang="es-CR" dirty="0" smtClean="0">
                <a:latin typeface="Calibri" charset="0"/>
              </a:rPr>
              <a:t>Un bloque puede recibir parámetros de ejecución, para ello se ocupamos enviarlos a la hora de ejecutar el yield</a:t>
            </a: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(4/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79512" y="980728"/>
            <a:ext cx="5688632" cy="2808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def greet2(texto</a:t>
            </a:r>
            <a:r>
              <a:rPr lang="es-CR" sz="2400" dirty="0" smtClean="0">
                <a:latin typeface="Calibri" charset="0"/>
              </a:rPr>
              <a:t>)</a:t>
            </a: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 puts “el saludo para mi gente es: #{texto}”</a:t>
            </a:r>
            <a:endParaRPr lang="es-CR" sz="2400" dirty="0">
              <a:latin typeface="Calibri" charset="0"/>
            </a:endParaRP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</a:t>
            </a:r>
            <a:r>
              <a:rPr lang="es-CR" sz="2400" dirty="0">
                <a:latin typeface="Calibri" charset="0"/>
              </a:rPr>
              <a:t> yield rand(10), rand(50</a:t>
            </a:r>
            <a:r>
              <a:rPr lang="es-CR" sz="2400" dirty="0" smtClean="0">
                <a:latin typeface="Calibri" charset="0"/>
              </a:rPr>
              <a:t>) if block_given?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 </a:t>
            </a:r>
            <a:r>
              <a:rPr lang="es-CR" sz="2400" dirty="0" smtClean="0">
                <a:latin typeface="Calibri" charset="0"/>
              </a:rPr>
              <a:t> puts “un placer haberlo visto”</a:t>
            </a:r>
            <a:endParaRPr lang="es-CR" sz="2400" dirty="0">
              <a:latin typeface="Calibri" charset="0"/>
            </a:endParaRP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end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greet2 (</a:t>
            </a:r>
            <a:r>
              <a:rPr lang="es-CR" sz="2400" dirty="0" smtClean="0">
                <a:latin typeface="Calibri" charset="0"/>
              </a:rPr>
              <a:t>“hola!!!”</a:t>
            </a:r>
            <a:r>
              <a:rPr lang="es-CR" sz="2400" dirty="0">
                <a:latin typeface="Calibri" charset="0"/>
              </a:rPr>
              <a:t>) </a:t>
            </a:r>
            <a:r>
              <a:rPr lang="ro-RO" sz="2400" dirty="0">
                <a:latin typeface="Calibri" charset="0"/>
              </a:rPr>
              <a:t>{ |x,y| puts "#{x}, #{y}" }</a:t>
            </a:r>
            <a:endParaRPr lang="es-CR" sz="2400" dirty="0">
              <a:latin typeface="Calibri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2987824" y="3861049"/>
            <a:ext cx="5976664" cy="2736304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def greet2(texto, &amp;my_block)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  puts “el saludo para mi gente es: #{texto}”</a:t>
            </a: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 puts my_block.call(rand(10), rand(50))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 </a:t>
            </a:r>
            <a:r>
              <a:rPr lang="es-CR" sz="2400" dirty="0" smtClean="0">
                <a:latin typeface="Calibri" charset="0"/>
              </a:rPr>
              <a:t> puts “un placer haberlo visto”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end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greet2 (“hola!!!!”) </a:t>
            </a:r>
            <a:r>
              <a:rPr lang="ro-RO" sz="2400" dirty="0" smtClean="0">
                <a:latin typeface="Calibri" charset="0"/>
              </a:rPr>
              <a:t>{ |x,y| "#{x}, #{y}" }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(5/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3312368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bloques no son objetos, pero pueden convertirse en ellos gracias a la clase Proc.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</a:t>
            </a:r>
            <a:r>
              <a:rPr lang="es-CR" dirty="0">
                <a:latin typeface="Calibri" charset="0"/>
              </a:rPr>
              <a:t>objetos tipo proc son bloques que se han unido a un conjuto de variables locales.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Esto </a:t>
            </a:r>
            <a:r>
              <a:rPr lang="es-CR" dirty="0">
                <a:latin typeface="Calibri" charset="0"/>
              </a:rPr>
              <a:t>se hace gracias al método lambda del módulo Kernel</a:t>
            </a:r>
            <a:r>
              <a:rPr lang="es-CR" dirty="0" smtClean="0">
                <a:latin typeface="Calibri" charset="0"/>
              </a:rPr>
              <a:t>.</a:t>
            </a:r>
            <a:endParaRPr lang="es-CR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7624" y="4941168"/>
            <a:ext cx="45720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indent="0">
              <a:buNone/>
            </a:pPr>
            <a:r>
              <a:rPr lang="es-CR" sz="3200" dirty="0">
                <a:latin typeface="Calibri" charset="0"/>
              </a:rPr>
              <a:t>prc = lambda{ "hola" }</a:t>
            </a:r>
          </a:p>
          <a:p>
            <a:pPr marL="0" indent="0">
              <a:buNone/>
            </a:pPr>
            <a:r>
              <a:rPr lang="es-CR" sz="3200" dirty="0">
                <a:latin typeface="Calibri" charset="0"/>
              </a:rPr>
              <a:t>puts prc.call</a:t>
            </a:r>
          </a:p>
        </p:txBody>
      </p:sp>
    </p:spTree>
    <p:extLst>
      <p:ext uri="{BB962C8B-B14F-4D97-AF65-F5344CB8AC3E}">
        <p14:creationId xmlns:p14="http://schemas.microsoft.com/office/powerpoint/2010/main" val="2004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R" dirty="0">
                <a:latin typeface="Calibri" charset="0"/>
              </a:rPr>
              <a:t>prc = lambda {puts 'Hola'}</a:t>
            </a:r>
          </a:p>
          <a:p>
            <a:pPr marL="0" indent="0">
              <a:buNone/>
            </a:pPr>
            <a:r>
              <a:rPr lang="es-CR" dirty="0" smtClean="0">
                <a:latin typeface="Calibri" charset="0"/>
              </a:rPr>
              <a:t>prc.call </a:t>
            </a:r>
            <a:r>
              <a:rPr lang="es-CR" dirty="0">
                <a:latin typeface="Calibri" charset="0"/>
              </a:rPr>
              <a:t>#llamamos al bloque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#otro ejemplo</a:t>
            </a:r>
          </a:p>
          <a:p>
            <a:pPr marL="0" indent="0">
              <a:buNone/>
            </a:pPr>
            <a:r>
              <a:rPr lang="es-CR" dirty="0" smtClean="0">
                <a:latin typeface="Calibri" charset="0"/>
              </a:rPr>
              <a:t>toast </a:t>
            </a:r>
            <a:r>
              <a:rPr lang="es-CR" dirty="0">
                <a:latin typeface="Calibri" charset="0"/>
              </a:rPr>
              <a:t>= lambda do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puts </a:t>
            </a:r>
            <a:r>
              <a:rPr lang="es-CR" dirty="0">
                <a:latin typeface="Calibri" charset="0"/>
              </a:rPr>
              <a:t>'Gracias'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end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toast.call</a:t>
            </a:r>
            <a:endParaRPr lang="es-CR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6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Trabajo 4: Bloques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Hacer un método “suma” que reciba de parámetro un arreglo de números y un bloque</a:t>
            </a:r>
          </a:p>
          <a:p>
            <a:pPr lvl="1"/>
            <a:r>
              <a:rPr lang="es-ES_tradnl" dirty="0" smtClean="0"/>
              <a:t>Arreglo de prueba: [7,6,5,4,3,2,1]</a:t>
            </a:r>
          </a:p>
          <a:p>
            <a:pPr lvl="1"/>
            <a:r>
              <a:rPr lang="es-ES_tradnl" dirty="0" smtClean="0"/>
              <a:t>Bloque: {|total, valor| total + valor }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La clase </a:t>
            </a:r>
            <a:r>
              <a:rPr lang="es-ES_tradnl" dirty="0" err="1" smtClean="0"/>
              <a:t>Array</a:t>
            </a:r>
            <a:r>
              <a:rPr lang="es-ES_tradnl" dirty="0" smtClean="0"/>
              <a:t> tiene un método llamado “</a:t>
            </a:r>
            <a:r>
              <a:rPr lang="es-ES_tradnl" dirty="0" err="1" smtClean="0"/>
              <a:t>map</a:t>
            </a:r>
            <a:r>
              <a:rPr lang="es-ES_tradnl" dirty="0" smtClean="0"/>
              <a:t>” o “</a:t>
            </a:r>
            <a:r>
              <a:rPr lang="es-ES_tradnl" dirty="0" err="1" smtClean="0"/>
              <a:t>collect</a:t>
            </a:r>
            <a:r>
              <a:rPr lang="es-ES_tradnl" dirty="0" smtClean="0"/>
              <a:t>”, utilizar ese método para convertir:</a:t>
            </a:r>
          </a:p>
          <a:p>
            <a:pPr lvl="1"/>
            <a:r>
              <a:rPr lang="es-ES_tradnl" dirty="0" smtClean="0"/>
              <a:t>[‘agua’, ‘tierra’, ‘aire’, ‘fuego’] en: [{</a:t>
            </a:r>
            <a:r>
              <a:rPr lang="es-ES_tradnl" dirty="0" err="1" smtClean="0"/>
              <a:t>name</a:t>
            </a:r>
            <a:r>
              <a:rPr lang="es-ES_tradnl" dirty="0" smtClean="0"/>
              <a:t>: ‘agua’, id: 1},{</a:t>
            </a:r>
            <a:r>
              <a:rPr lang="es-ES_tradnl" dirty="0" err="1" smtClean="0"/>
              <a:t>name</a:t>
            </a:r>
            <a:r>
              <a:rPr lang="es-ES_tradnl" dirty="0" smtClean="0"/>
              <a:t>: ‘tierra’, id:2}, …]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7147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Modulos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similares a las clases (con ciertas diferencias), pueden contener métodos, variables, constantes, Clases y otros elementos.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No es posible crear clases que hereden de los módulos, pero cualquier clase/módulo puede incluir funcionalidad de otros módulos.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módulos se utilizan para añadir funcionalidades generalizables o librerías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0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Módulos </a:t>
            </a:r>
            <a:r>
              <a:rPr lang="es-ES_tradnl" sz="2000" dirty="0" smtClean="0"/>
              <a:t>(2/3)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196752"/>
            <a:ext cx="316835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module </a:t>
            </a:r>
            <a:r>
              <a:rPr lang="en-US" sz="2400" dirty="0"/>
              <a:t>Trig  </a:t>
            </a:r>
          </a:p>
          <a:p>
            <a:pPr marL="0" indent="0">
              <a:buNone/>
            </a:pPr>
            <a:r>
              <a:rPr lang="en-US" sz="2400" dirty="0"/>
              <a:t>  PI = 3.1416  </a:t>
            </a:r>
          </a:p>
          <a:p>
            <a:pPr marL="0" indent="0">
              <a:buNone/>
            </a:pPr>
            <a:r>
              <a:rPr lang="en-US" sz="2400" dirty="0"/>
              <a:t>  #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Trig.sin</a:t>
            </a:r>
            <a:r>
              <a:rPr lang="en-US" sz="2400" dirty="0"/>
              <a:t>(x)  </a:t>
            </a:r>
          </a:p>
          <a:p>
            <a:pPr marL="0" indent="0">
              <a:buNone/>
            </a:pPr>
            <a:r>
              <a:rPr lang="en-US" sz="2400" dirty="0"/>
              <a:t>    # ...  </a:t>
            </a:r>
          </a:p>
          <a:p>
            <a:pPr marL="0" indent="0">
              <a:buNone/>
            </a:pPr>
            <a:r>
              <a:rPr lang="en-US" sz="2400" dirty="0"/>
              <a:t>  end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(x)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# …</a:t>
            </a:r>
          </a:p>
          <a:p>
            <a:pPr marL="0" indent="0">
              <a:buNone/>
            </a:pPr>
            <a:r>
              <a:rPr lang="en-US" sz="2400" dirty="0" smtClean="0"/>
              <a:t>  end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end  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467544" y="5733256"/>
            <a:ext cx="273630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require 'trig'  </a:t>
            </a:r>
          </a:p>
          <a:p>
            <a:pPr marL="0" indent="0">
              <a:buNone/>
            </a:pPr>
            <a:r>
              <a:rPr lang="en-US" sz="2400" dirty="0" err="1"/>
              <a:t>Trig.sin</a:t>
            </a:r>
            <a:r>
              <a:rPr lang="en-US" sz="2400" dirty="0"/>
              <a:t>(Trig::PI/4)</a:t>
            </a:r>
            <a:endParaRPr lang="es-ES_tradnl" sz="2400" dirty="0"/>
          </a:p>
        </p:txBody>
      </p:sp>
      <p:sp>
        <p:nvSpPr>
          <p:cNvPr id="5" name="Rectángulo 4"/>
          <p:cNvSpPr/>
          <p:nvPr/>
        </p:nvSpPr>
        <p:spPr>
          <a:xfrm>
            <a:off x="3491880" y="980728"/>
            <a:ext cx="590465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latin typeface="+mn-lt"/>
              </a:rPr>
              <a:t>module D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initialize</a:t>
            </a:r>
            <a:r>
              <a:rPr lang="es-ES_tradnl" dirty="0">
                <a:latin typeface="+mn-lt"/>
              </a:rPr>
              <a:t>(nombre)  </a:t>
            </a:r>
          </a:p>
          <a:p>
            <a:r>
              <a:rPr lang="es-ES_tradnl" dirty="0">
                <a:latin typeface="+mn-lt"/>
              </a:rPr>
              <a:t>    @nombre =nombre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to_s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  @nombre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</a:t>
            </a:r>
          </a:p>
          <a:p>
            <a:r>
              <a:rPr lang="es-ES_tradnl" dirty="0">
                <a:latin typeface="+mn-lt"/>
              </a:rPr>
              <a:t>module </a:t>
            </a:r>
            <a:r>
              <a:rPr lang="es-ES_tradnl" dirty="0" err="1">
                <a:latin typeface="+mn-lt"/>
              </a:rPr>
              <a:t>Debug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include</a:t>
            </a:r>
            <a:r>
              <a:rPr lang="es-ES_tradnl" dirty="0">
                <a:latin typeface="+mn-lt"/>
              </a:rPr>
              <a:t> D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quien_soy</a:t>
            </a:r>
            <a:r>
              <a:rPr lang="es-ES_tradnl" dirty="0">
                <a:latin typeface="+mn-lt"/>
              </a:rPr>
              <a:t>?</a:t>
            </a:r>
          </a:p>
          <a:p>
            <a:r>
              <a:rPr lang="es-ES_tradnl" dirty="0">
                <a:latin typeface="+mn-lt"/>
              </a:rPr>
              <a:t>    "#{</a:t>
            </a:r>
            <a:r>
              <a:rPr lang="es-ES_tradnl" dirty="0" err="1">
                <a:latin typeface="+mn-lt"/>
              </a:rPr>
              <a:t>self.class.name</a:t>
            </a:r>
            <a:r>
              <a:rPr lang="es-ES_tradnl" dirty="0">
                <a:latin typeface="+mn-lt"/>
              </a:rPr>
              <a:t>} (\##{</a:t>
            </a:r>
            <a:r>
              <a:rPr lang="es-ES_tradnl" dirty="0" err="1">
                <a:latin typeface="+mn-lt"/>
              </a:rPr>
              <a:t>self.object_id</a:t>
            </a:r>
            <a:r>
              <a:rPr lang="es-ES_tradnl" dirty="0">
                <a:latin typeface="+mn-lt"/>
              </a:rPr>
              <a:t>}): #{</a:t>
            </a:r>
            <a:r>
              <a:rPr lang="es-ES_tradnl" dirty="0" err="1">
                <a:latin typeface="+mn-lt"/>
              </a:rPr>
              <a:t>self.to_s</a:t>
            </a:r>
            <a:r>
              <a:rPr lang="es-ES_tradnl" dirty="0">
                <a:latin typeface="+mn-lt"/>
              </a:rPr>
              <a:t>}"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endParaRPr lang="es-ES_tradnl" dirty="0">
              <a:latin typeface="+mn-lt"/>
            </a:endParaRPr>
          </a:p>
          <a:p>
            <a:r>
              <a:rPr lang="es-ES_tradnl" dirty="0" err="1">
                <a:latin typeface="+mn-lt"/>
              </a:rPr>
              <a:t>end</a:t>
            </a:r>
            <a:endParaRPr lang="es-ES_tradnl" dirty="0">
              <a:latin typeface="+mn-lt"/>
            </a:endParaRPr>
          </a:p>
          <a:p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 err="1">
                <a:latin typeface="+mn-lt"/>
              </a:rPr>
              <a:t>class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OchoPistas</a:t>
            </a:r>
            <a:r>
              <a:rPr lang="es-ES_tradnl" dirty="0">
                <a:latin typeface="+mn-lt"/>
              </a:rPr>
              <a:t>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include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Debug</a:t>
            </a:r>
            <a:r>
              <a:rPr lang="es-ES_tradnl" dirty="0">
                <a:latin typeface="+mn-lt"/>
              </a:rPr>
              <a:t>  </a:t>
            </a:r>
            <a:endParaRPr lang="es-ES_tradnl" dirty="0" smtClean="0">
              <a:latin typeface="+mn-lt"/>
            </a:endParaRPr>
          </a:p>
          <a:p>
            <a:r>
              <a:rPr lang="es-ES_tradnl" dirty="0" err="1" smtClean="0">
                <a:latin typeface="+mn-lt"/>
              </a:rPr>
              <a:t>end</a:t>
            </a:r>
            <a:r>
              <a:rPr lang="es-ES_tradnl" dirty="0" smtClean="0">
                <a:latin typeface="+mn-lt"/>
              </a:rPr>
              <a:t> </a:t>
            </a:r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35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Fechas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Algunos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</a:t>
            </a:r>
            <a:r>
              <a:rPr lang="en-US" dirty="0" err="1" smtClean="0">
                <a:latin typeface="Calibri" charset="0"/>
              </a:rPr>
              <a:t>étodos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importantes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lvl="1"/>
            <a:r>
              <a:rPr lang="en-US" b="1" dirty="0" smtClean="0">
                <a:latin typeface="Calibri" charset="0"/>
              </a:rPr>
              <a:t>date1 – date2 (</a:t>
            </a:r>
            <a:r>
              <a:rPr lang="en-US" b="1" dirty="0" err="1" smtClean="0">
                <a:latin typeface="Calibri" charset="0"/>
              </a:rPr>
              <a:t>ó</a:t>
            </a:r>
            <a:r>
              <a:rPr lang="en-US" b="1" dirty="0" smtClean="0">
                <a:latin typeface="Calibri" charset="0"/>
              </a:rPr>
              <a:t> +)</a:t>
            </a:r>
            <a:r>
              <a:rPr lang="en-US" dirty="0" smtClean="0">
                <a:latin typeface="Calibri" charset="0"/>
              </a:rPr>
              <a:t>: Total de </a:t>
            </a:r>
            <a:r>
              <a:rPr lang="en-US" dirty="0" err="1" smtClean="0">
                <a:latin typeface="Calibri" charset="0"/>
              </a:rPr>
              <a:t>segundos</a:t>
            </a:r>
            <a:r>
              <a:rPr lang="en-US" dirty="0" smtClean="0">
                <a:latin typeface="Calibri" charset="0"/>
              </a:rPr>
              <a:t> entre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fecha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otra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b="1" dirty="0" err="1" smtClean="0">
                <a:latin typeface="Calibri" charset="0"/>
              </a:rPr>
              <a:t>strptime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Semejante</a:t>
            </a:r>
            <a:r>
              <a:rPr lang="en-US" dirty="0" smtClean="0">
                <a:latin typeface="Calibri" charset="0"/>
              </a:rPr>
              <a:t> al parse </a:t>
            </a:r>
            <a:r>
              <a:rPr lang="en-US" dirty="0" err="1" smtClean="0">
                <a:latin typeface="Calibri" charset="0"/>
              </a:rPr>
              <a:t>pero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uno</a:t>
            </a:r>
            <a:r>
              <a:rPr lang="en-US" dirty="0" smtClean="0">
                <a:latin typeface="Calibri" charset="0"/>
              </a:rPr>
              <a:t> le </a:t>
            </a:r>
            <a:r>
              <a:rPr lang="en-US" dirty="0" err="1" smtClean="0">
                <a:latin typeface="Calibri" charset="0"/>
              </a:rPr>
              <a:t>puede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establecer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formato</a:t>
            </a:r>
            <a:r>
              <a:rPr lang="en-US" dirty="0" smtClean="0">
                <a:latin typeface="Calibri" charset="0"/>
              </a:rPr>
              <a:t> de la </a:t>
            </a:r>
            <a:r>
              <a:rPr lang="en-US" dirty="0" err="1" smtClean="0">
                <a:latin typeface="Calibri" charset="0"/>
              </a:rPr>
              <a:t>fecha</a:t>
            </a:r>
            <a:endParaRPr lang="en-US" dirty="0" smtClean="0">
              <a:latin typeface="Calibri" charset="0"/>
            </a:endParaRPr>
          </a:p>
          <a:p>
            <a:pPr lvl="2"/>
            <a:r>
              <a:rPr lang="ro-RO" dirty="0">
                <a:latin typeface="Calibri" charset="0"/>
              </a:rPr>
              <a:t>Date.strptime("{ 2009, 4, 15 }", "{ %Y, %m, %d }"</a:t>
            </a:r>
            <a:r>
              <a:rPr lang="ro-RO" dirty="0" smtClean="0">
                <a:latin typeface="Calibri" charset="0"/>
              </a:rPr>
              <a:t>)</a:t>
            </a:r>
          </a:p>
          <a:p>
            <a:pPr lvl="1"/>
            <a:r>
              <a:rPr lang="ro-RO" b="1" dirty="0">
                <a:latin typeface="Calibri" charset="0"/>
              </a:rPr>
              <a:t>s</a:t>
            </a:r>
            <a:r>
              <a:rPr lang="ro-RO" b="1" dirty="0" smtClean="0">
                <a:latin typeface="Calibri" charset="0"/>
              </a:rPr>
              <a:t>trftime</a:t>
            </a:r>
            <a:r>
              <a:rPr lang="ro-RO" dirty="0" smtClean="0">
                <a:latin typeface="Calibri" charset="0"/>
              </a:rPr>
              <a:t>: Permite dar formato a la fecha por presentar en pantalla</a:t>
            </a:r>
          </a:p>
          <a:p>
            <a:pPr lvl="1"/>
            <a:endParaRPr lang="en-US" dirty="0" smtClean="0">
              <a:latin typeface="Calibri" charset="0"/>
            </a:endParaRPr>
          </a:p>
          <a:p>
            <a:pPr lvl="1"/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7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Módulos </a:t>
            </a:r>
            <a:r>
              <a:rPr lang="es-ES_tradnl" sz="2000" dirty="0" smtClean="0"/>
              <a:t>(3/3)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Existen 2 métodos para incluir funcionalidad de un módulo en una clase:</a:t>
            </a:r>
          </a:p>
          <a:p>
            <a:pPr lvl="1"/>
            <a:r>
              <a:rPr lang="es-ES_tradnl" b="1" dirty="0" err="1" smtClean="0"/>
              <a:t>Include</a:t>
            </a:r>
            <a:r>
              <a:rPr lang="es-ES_tradnl" dirty="0" smtClean="0"/>
              <a:t>: Incluye los métodos del módulo como si fueran métodos de instancia.</a:t>
            </a:r>
          </a:p>
          <a:p>
            <a:pPr lvl="1"/>
            <a:r>
              <a:rPr lang="es-ES_tradnl" b="1" dirty="0" err="1" smtClean="0"/>
              <a:t>Extend</a:t>
            </a:r>
            <a:r>
              <a:rPr lang="es-ES_tradnl" dirty="0" smtClean="0"/>
              <a:t>: Incluye los métodos del módulo como si fuera métodos de clase (tienen q llamarse usando </a:t>
            </a:r>
            <a:r>
              <a:rPr lang="es-ES_tradnl" dirty="0" err="1" smtClean="0"/>
              <a:t>Clase.mi_metodo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5858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Usando librerías adicionales</a:t>
            </a:r>
            <a:endParaRPr lang="es-CR" dirty="0"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Para cargar librerías en Ruby se utiliza </a:t>
            </a:r>
            <a:r>
              <a:rPr lang="es-CR" b="1" dirty="0" smtClean="0">
                <a:latin typeface="Calibri" charset="0"/>
              </a:rPr>
              <a:t>require</a:t>
            </a:r>
            <a:r>
              <a:rPr lang="es-CR" dirty="0" smtClean="0">
                <a:latin typeface="Calibri" charset="0"/>
              </a:rPr>
              <a:t> o </a:t>
            </a:r>
            <a:r>
              <a:rPr lang="es-CR" b="1" dirty="0">
                <a:latin typeface="Calibri" charset="0"/>
              </a:rPr>
              <a:t>load</a:t>
            </a:r>
          </a:p>
          <a:p>
            <a:r>
              <a:rPr lang="es-CR" b="1" dirty="0">
                <a:latin typeface="Calibri" charset="0"/>
              </a:rPr>
              <a:t>Require</a:t>
            </a: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carga el archivo únicamente una vez, sin importar si tenemos la misma instrucción más de 2 veces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Load: </a:t>
            </a:r>
            <a:r>
              <a:rPr lang="es-CR" dirty="0" smtClean="0">
                <a:latin typeface="Calibri" charset="0"/>
              </a:rPr>
              <a:t>Lee el archivo cada vez que se utiliza la línea de carga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5</a:t>
            </a:r>
            <a:r>
              <a:rPr lang="es-ES" dirty="0" smtClean="0">
                <a:latin typeface="Calibri" charset="0"/>
              </a:rPr>
              <a:t>: </a:t>
            </a:r>
            <a:r>
              <a:rPr lang="es-ES" dirty="0" smtClean="0">
                <a:latin typeface="Calibri" charset="0"/>
              </a:rPr>
              <a:t>M</a:t>
            </a:r>
            <a:r>
              <a:rPr lang="es-ES" dirty="0" smtClean="0">
                <a:latin typeface="Calibri" charset="0"/>
              </a:rPr>
              <a:t>ó</a:t>
            </a:r>
            <a:r>
              <a:rPr lang="es-ES" dirty="0" smtClean="0">
                <a:latin typeface="Calibri" charset="0"/>
              </a:rPr>
              <a:t>dulos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MiNumero</a:t>
            </a:r>
            <a:r>
              <a:rPr lang="en-US" sz="2800" dirty="0" smtClean="0">
                <a:latin typeface="Calibri" charset="0"/>
              </a:rPr>
              <a:t>”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incluya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los </a:t>
            </a:r>
            <a:r>
              <a:rPr lang="en-US" sz="2800" dirty="0" err="1" smtClean="0">
                <a:latin typeface="Calibri" charset="0"/>
              </a:rPr>
              <a:t>módulos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suma</a:t>
            </a:r>
            <a:r>
              <a:rPr lang="en-US" sz="2800" dirty="0" smtClean="0">
                <a:latin typeface="Calibri" charset="0"/>
              </a:rPr>
              <a:t>” y “</a:t>
            </a:r>
            <a:r>
              <a:rPr lang="en-US" sz="2800" dirty="0" err="1" smtClean="0">
                <a:latin typeface="Calibri" charset="0"/>
              </a:rPr>
              <a:t>resta</a:t>
            </a:r>
            <a:r>
              <a:rPr lang="en-US" sz="2800" dirty="0" smtClean="0">
                <a:latin typeface="Calibri" charset="0"/>
              </a:rPr>
              <a:t>” (</a:t>
            </a:r>
            <a:r>
              <a:rPr lang="en-US" sz="2800" dirty="0" err="1" smtClean="0">
                <a:latin typeface="Calibri" charset="0"/>
              </a:rPr>
              <a:t>como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módulo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multiplicacion</a:t>
            </a:r>
            <a:r>
              <a:rPr lang="en-US" sz="2800" dirty="0" smtClean="0">
                <a:latin typeface="Calibri" charset="0"/>
              </a:rPr>
              <a:t>” </a:t>
            </a:r>
            <a:r>
              <a:rPr lang="en-US" sz="2800" dirty="0" err="1" smtClean="0">
                <a:latin typeface="Calibri" charset="0"/>
              </a:rPr>
              <a:t>cuyos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serán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agregados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como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</a:t>
            </a:r>
            <a:r>
              <a:rPr lang="en-US" sz="2800" dirty="0" err="1" smtClean="0">
                <a:latin typeface="Calibri" charset="0"/>
              </a:rPr>
              <a:t>étodos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.</a:t>
            </a:r>
          </a:p>
          <a:p>
            <a:pPr lvl="1"/>
            <a:r>
              <a:rPr lang="en-US" sz="2400" dirty="0" smtClean="0">
                <a:latin typeface="Calibri" charset="0"/>
              </a:rPr>
              <a:t>El </a:t>
            </a:r>
            <a:r>
              <a:rPr lang="en-US" sz="2400" dirty="0" err="1" smtClean="0">
                <a:latin typeface="Calibri" charset="0"/>
              </a:rPr>
              <a:t>c</a:t>
            </a:r>
            <a:r>
              <a:rPr lang="en-US" sz="2400" dirty="0" err="1" smtClean="0">
                <a:latin typeface="Calibri" charset="0"/>
              </a:rPr>
              <a:t>ódigo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generado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debe</a:t>
            </a:r>
            <a:r>
              <a:rPr lang="en-US" sz="2400" dirty="0" smtClean="0">
                <a:latin typeface="Calibri" charset="0"/>
              </a:rPr>
              <a:t> de </a:t>
            </a:r>
            <a:r>
              <a:rPr lang="en-US" sz="2400" dirty="0" err="1" smtClean="0">
                <a:latin typeface="Calibri" charset="0"/>
              </a:rPr>
              <a:t>poder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funcionar</a:t>
            </a:r>
            <a:r>
              <a:rPr lang="en-US" sz="2400" dirty="0" smtClean="0">
                <a:latin typeface="Calibri" charset="0"/>
              </a:rPr>
              <a:t> con </a:t>
            </a:r>
            <a:r>
              <a:rPr lang="en-US" sz="2400" dirty="0" err="1" smtClean="0">
                <a:latin typeface="Calibri" charset="0"/>
              </a:rPr>
              <a:t>esta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prueba</a:t>
            </a:r>
            <a:r>
              <a:rPr lang="en-US" sz="2400" dirty="0" smtClean="0">
                <a:latin typeface="Calibri" charset="0"/>
              </a:rPr>
              <a:t>:</a:t>
            </a:r>
            <a:endParaRPr lang="en-US" sz="2400" dirty="0" smtClean="0">
              <a:latin typeface="Calibri" charset="0"/>
            </a:endParaRPr>
          </a:p>
          <a:p>
            <a:pPr lvl="2"/>
            <a:r>
              <a:rPr lang="en-US" sz="2000" dirty="0">
                <a:latin typeface="Calibri" charset="0"/>
              </a:rPr>
              <a:t>m</a:t>
            </a:r>
            <a:r>
              <a:rPr lang="en-US" sz="2000" dirty="0" smtClean="0">
                <a:latin typeface="Calibri" charset="0"/>
              </a:rPr>
              <a:t>ate = </a:t>
            </a:r>
            <a:r>
              <a:rPr lang="en-US" sz="2000" dirty="0" err="1" smtClean="0">
                <a:latin typeface="Calibri" charset="0"/>
              </a:rPr>
              <a:t>MiNumero.new</a:t>
            </a:r>
            <a:r>
              <a:rPr lang="en-US" sz="2000" dirty="0" smtClean="0">
                <a:latin typeface="Calibri" charset="0"/>
              </a:rPr>
              <a:t>(15)</a:t>
            </a:r>
          </a:p>
          <a:p>
            <a:pPr lvl="2"/>
            <a:r>
              <a:rPr lang="en-US" sz="2000" dirty="0" err="1" smtClean="0">
                <a:latin typeface="Calibri" charset="0"/>
              </a:rPr>
              <a:t>mate.sumar</a:t>
            </a:r>
            <a:r>
              <a:rPr lang="en-US" sz="2000" dirty="0" smtClean="0">
                <a:latin typeface="Calibri" charset="0"/>
              </a:rPr>
              <a:t>(15)    		</a:t>
            </a:r>
            <a:r>
              <a:rPr lang="en-US" sz="2000" dirty="0" smtClean="0">
                <a:latin typeface="Calibri" charset="0"/>
                <a:sym typeface="Wingdings"/>
              </a:rPr>
              <a:t> 30</a:t>
            </a:r>
          </a:p>
          <a:p>
            <a:pPr lvl="2"/>
            <a:r>
              <a:rPr lang="en-US" sz="2000" dirty="0" err="1">
                <a:latin typeface="Calibri" charset="0"/>
                <a:sym typeface="Wingdings"/>
              </a:rPr>
              <a:t>m</a:t>
            </a:r>
            <a:r>
              <a:rPr lang="en-US" sz="2000" dirty="0" err="1" smtClean="0">
                <a:latin typeface="Calibri" charset="0"/>
                <a:sym typeface="Wingdings"/>
              </a:rPr>
              <a:t>ate.restar</a:t>
            </a:r>
            <a:r>
              <a:rPr lang="en-US" sz="2000" dirty="0" smtClean="0">
                <a:latin typeface="Calibri" charset="0"/>
                <a:sym typeface="Wingdings"/>
              </a:rPr>
              <a:t>(4)       		 11</a:t>
            </a:r>
          </a:p>
          <a:p>
            <a:pPr lvl="2"/>
            <a:r>
              <a:rPr lang="en-US" sz="2000" dirty="0" err="1" smtClean="0">
                <a:latin typeface="Calibri" charset="0"/>
              </a:rPr>
              <a:t>MiNumero.multiplicar</a:t>
            </a:r>
            <a:r>
              <a:rPr lang="en-US" sz="2000" dirty="0" smtClean="0">
                <a:latin typeface="Calibri" charset="0"/>
              </a:rPr>
              <a:t>(4,6) 	</a:t>
            </a:r>
            <a:r>
              <a:rPr lang="en-US" sz="2000" dirty="0" smtClean="0">
                <a:latin typeface="Calibri" charset="0"/>
                <a:sym typeface="Wingdings"/>
              </a:rPr>
              <a:t> 24</a:t>
            </a: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51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archivos </a:t>
            </a:r>
            <a:r>
              <a:rPr lang="es-CR" sz="2000" dirty="0" smtClean="0">
                <a:latin typeface="Calibri" charset="0"/>
              </a:rPr>
              <a:t>(1</a:t>
            </a:r>
            <a:r>
              <a:rPr lang="es-CR" sz="2000" dirty="0" smtClean="0">
                <a:latin typeface="Calibri" charset="0"/>
              </a:rPr>
              <a:t>/2)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Manejar archivos y carpetas se realiza por medio de una clase llamada IO, de la cual heredan File, FileUtils y CSV y otras clases.</a:t>
            </a:r>
          </a:p>
          <a:p>
            <a:r>
              <a:rPr lang="es-CR" dirty="0" smtClean="0">
                <a:latin typeface="Calibri" charset="0"/>
              </a:rPr>
              <a:t>Al heredar de IO, comparten muchos de los m</a:t>
            </a:r>
            <a:r>
              <a:rPr lang="es-CR" dirty="0" smtClean="0">
                <a:latin typeface="Calibri" charset="0"/>
              </a:rPr>
              <a:t>étodos pues la mayoría se declaran en IO.</a:t>
            </a:r>
          </a:p>
          <a:p>
            <a:r>
              <a:rPr lang="es-CR" dirty="0" smtClean="0">
                <a:latin typeface="Calibri" charset="0"/>
              </a:rPr>
              <a:t>Algunos métodos importantes:</a:t>
            </a:r>
          </a:p>
          <a:p>
            <a:pPr lvl="1"/>
            <a:r>
              <a:rPr lang="es-CR" b="1" dirty="0">
                <a:latin typeface="Calibri" charset="0"/>
              </a:rPr>
              <a:t>e</a:t>
            </a:r>
            <a:r>
              <a:rPr lang="es-CR" b="1" dirty="0" smtClean="0">
                <a:latin typeface="Calibri" charset="0"/>
              </a:rPr>
              <a:t>ach, each_line, each_char, gets, read</a:t>
            </a:r>
            <a:r>
              <a:rPr lang="es-CR" dirty="0" smtClean="0">
                <a:latin typeface="Calibri" charset="0"/>
              </a:rPr>
              <a:t>: cargar archivos</a:t>
            </a:r>
          </a:p>
          <a:p>
            <a:pPr lvl="1"/>
            <a:r>
              <a:rPr lang="es-CR" b="1" dirty="0" smtClean="0">
                <a:latin typeface="Calibri" charset="0"/>
              </a:rPr>
              <a:t>putc, puts, print, write</a:t>
            </a:r>
            <a:r>
              <a:rPr lang="es-CR" dirty="0" smtClean="0">
                <a:latin typeface="Calibri" charset="0"/>
              </a:rPr>
              <a:t>: escribir archivos</a:t>
            </a:r>
          </a:p>
          <a:p>
            <a:pPr lvl="1"/>
            <a:endParaRPr lang="es-CR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archivos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2</a:t>
            </a:r>
            <a:r>
              <a:rPr lang="es-CR" sz="2000" dirty="0" smtClean="0">
                <a:latin typeface="Calibri" charset="0"/>
              </a:rPr>
              <a:t>/2)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3"/>
            <a:ext cx="8064896" cy="3600400"/>
          </a:xfrm>
        </p:spPr>
        <p:txBody>
          <a:bodyPr/>
          <a:lstStyle/>
          <a:p>
            <a:pPr marL="0" indent="0">
              <a:buNone/>
            </a:pPr>
            <a:r>
              <a:rPr lang="es-CR" sz="2400" dirty="0">
                <a:latin typeface="Calibri" charset="0"/>
              </a:rPr>
              <a:t># Abre y lee un </a:t>
            </a:r>
            <a:r>
              <a:rPr lang="es-CR" sz="2400" dirty="0" smtClean="0">
                <a:latin typeface="Calibri" charset="0"/>
              </a:rPr>
              <a:t>fichero. Se </a:t>
            </a:r>
            <a:r>
              <a:rPr lang="es-CR" sz="2400" dirty="0">
                <a:latin typeface="Calibri" charset="0"/>
              </a:rPr>
              <a:t>usa un bloque: el fichero se cierra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# automáticamente al acabar el bloque</a:t>
            </a:r>
            <a:r>
              <a:rPr lang="es-CR" sz="2400" dirty="0" smtClean="0">
                <a:latin typeface="Calibri" charset="0"/>
              </a:rPr>
              <a:t>.</a:t>
            </a:r>
            <a:endParaRPr lang="es-CR" sz="2400" dirty="0">
              <a:latin typeface="Calibri" charset="0"/>
            </a:endParaRP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File.open('fichero.txt', 'r') do |f1|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while linea = f1.gets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  puts linea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end</a:t>
            </a:r>
          </a:p>
          <a:p>
            <a:pPr marL="0" indent="0">
              <a:buNone/>
            </a:pPr>
            <a:r>
              <a:rPr lang="es-CR" sz="2400" dirty="0" smtClean="0">
                <a:latin typeface="Calibri" charset="0"/>
              </a:rPr>
              <a:t>end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# Crea un nuevo fichero, y escribe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File.open('text.txt', 'w') do |f2|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# '\n' es el cambio de línea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  f2.puts "Por que la vida \n puede ser maravillosa"</a:t>
            </a:r>
          </a:p>
          <a:p>
            <a:pPr marL="0" indent="0">
              <a:buNone/>
            </a:pPr>
            <a:r>
              <a:rPr lang="es-CR" sz="2400" dirty="0">
                <a:latin typeface="Calibri" charset="0"/>
              </a:rPr>
              <a:t>end</a:t>
            </a:r>
          </a:p>
          <a:p>
            <a:pPr marL="0" indent="0">
              <a:buNone/>
            </a:pPr>
            <a:endParaRPr lang="es-CR" sz="2400" dirty="0" smtClean="0">
              <a:latin typeface="Calibri" charset="0"/>
            </a:endParaRPr>
          </a:p>
          <a:p>
            <a:pPr marL="0" indent="0">
              <a:buNone/>
            </a:pP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8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6: Archivos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Descargar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archivo</a:t>
            </a:r>
            <a:r>
              <a:rPr lang="en-US" sz="2800" dirty="0">
                <a:latin typeface="Calibri" charset="0"/>
              </a:rPr>
              <a:t>: </a:t>
            </a:r>
            <a:r>
              <a:rPr lang="en-US" sz="2800" dirty="0">
                <a:latin typeface="Calibri" charset="0"/>
                <a:hlinkClick r:id="rId2"/>
              </a:rPr>
              <a:t>https://github.com/rarodriguez/curso_rails/tree/master/trabajos%20en%20clase/sacramentocrime_january2006.</a:t>
            </a:r>
            <a:r>
              <a:rPr lang="en-US" sz="2800" dirty="0" smtClean="0">
                <a:latin typeface="Calibri" charset="0"/>
                <a:hlinkClick r:id="rId2"/>
              </a:rPr>
              <a:t>csv</a:t>
            </a:r>
            <a:endParaRPr lang="en-US" sz="2800" dirty="0" smtClean="0">
              <a:latin typeface="Calibri" charset="0"/>
            </a:endParaRPr>
          </a:p>
          <a:p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</a:t>
            </a:r>
            <a:r>
              <a:rPr lang="en-US" sz="2800" dirty="0" err="1" smtClean="0">
                <a:latin typeface="Calibri" charset="0"/>
              </a:rPr>
              <a:t>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cargue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información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ese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archivo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y </a:t>
            </a:r>
            <a:r>
              <a:rPr lang="en-US" sz="2800" dirty="0" err="1" smtClean="0">
                <a:latin typeface="Calibri" charset="0"/>
              </a:rPr>
              <a:t>genere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archivo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nuevo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contenga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únicamente</a:t>
            </a:r>
            <a:r>
              <a:rPr lang="en-US" sz="2800" dirty="0" smtClean="0">
                <a:latin typeface="Calibri" charset="0"/>
              </a:rPr>
              <a:t>:</a:t>
            </a:r>
          </a:p>
          <a:p>
            <a:pPr lvl="1"/>
            <a:r>
              <a:rPr lang="en-US" sz="2400" dirty="0" err="1" smtClean="0">
                <a:latin typeface="Calibri" charset="0"/>
              </a:rPr>
              <a:t>Día</a:t>
            </a:r>
            <a:r>
              <a:rPr lang="en-US" sz="2400" dirty="0" smtClean="0">
                <a:latin typeface="Calibri" charset="0"/>
              </a:rPr>
              <a:t> (</a:t>
            </a:r>
            <a:r>
              <a:rPr lang="en-US" sz="2400" dirty="0" err="1" smtClean="0">
                <a:latin typeface="Calibri" charset="0"/>
              </a:rPr>
              <a:t>ignoramos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hora</a:t>
            </a:r>
            <a:r>
              <a:rPr lang="en-US" sz="2400" dirty="0" smtClean="0">
                <a:latin typeface="Calibri" charset="0"/>
              </a:rPr>
              <a:t>), Distrito, “Total </a:t>
            </a:r>
            <a:r>
              <a:rPr lang="en-US" sz="2400" dirty="0" err="1" smtClean="0">
                <a:latin typeface="Calibri" charset="0"/>
              </a:rPr>
              <a:t>delitos</a:t>
            </a:r>
            <a:r>
              <a:rPr lang="en-US" sz="2400" dirty="0" smtClean="0">
                <a:latin typeface="Calibri" charset="0"/>
              </a:rPr>
              <a:t> en </a:t>
            </a:r>
            <a:r>
              <a:rPr lang="en-US" sz="2400" dirty="0" err="1" smtClean="0">
                <a:latin typeface="Calibri" charset="0"/>
              </a:rPr>
              <a:t>ese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día</a:t>
            </a:r>
            <a:r>
              <a:rPr lang="en-US" sz="2400" dirty="0" smtClean="0">
                <a:latin typeface="Calibri" charset="0"/>
              </a:rPr>
              <a:t> en </a:t>
            </a:r>
            <a:r>
              <a:rPr lang="en-US" sz="2400" dirty="0" err="1" smtClean="0">
                <a:latin typeface="Calibri" charset="0"/>
              </a:rPr>
              <a:t>ese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distrito</a:t>
            </a:r>
            <a:r>
              <a:rPr lang="en-US" sz="2400" dirty="0" smtClean="0">
                <a:latin typeface="Calibri" charset="0"/>
              </a:rPr>
              <a:t>”</a:t>
            </a:r>
            <a:endParaRPr lang="en-US" sz="24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14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Excepciones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4691063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Toda excepción hereda de una clase común de Excepción</a:t>
            </a:r>
          </a:p>
          <a:p>
            <a:r>
              <a:rPr lang="es-CR" dirty="0" smtClean="0">
                <a:latin typeface="Calibri" charset="0"/>
              </a:rPr>
              <a:t>Para levantar una excepción, se utiliza “</a:t>
            </a:r>
            <a:r>
              <a:rPr lang="es-CR" dirty="0">
                <a:latin typeface="Calibri" charset="0"/>
              </a:rPr>
              <a:t>raise”</a:t>
            </a:r>
          </a:p>
          <a:p>
            <a:r>
              <a:rPr lang="es-CR" dirty="0" smtClean="0">
                <a:latin typeface="Calibri" charset="0"/>
              </a:rPr>
              <a:t>Una de las excepciones más comunes en ruby es “</a:t>
            </a:r>
            <a:r>
              <a:rPr lang="es-CR" dirty="0">
                <a:latin typeface="Calibri" charset="0"/>
              </a:rPr>
              <a:t>Runtime Exception”</a:t>
            </a:r>
          </a:p>
        </p:txBody>
      </p:sp>
      <p:sp>
        <p:nvSpPr>
          <p:cNvPr id="18436" name="3 CuadroTexto"/>
          <p:cNvSpPr txBox="1">
            <a:spLocks noChangeArrowheads="1"/>
          </p:cNvSpPr>
          <p:nvPr/>
        </p:nvSpPr>
        <p:spPr bwMode="auto">
          <a:xfrm>
            <a:off x="5219700" y="1824038"/>
            <a:ext cx="349521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f = File.open("testfile") </a:t>
            </a:r>
          </a:p>
          <a:p>
            <a:pPr eaLnBrk="1" hangingPunct="1"/>
            <a:r>
              <a:rPr lang="es-CR" dirty="0"/>
              <a:t>begin   </a:t>
            </a:r>
          </a:p>
          <a:p>
            <a:pPr eaLnBrk="1" hangingPunct="1"/>
            <a:r>
              <a:rPr lang="es-CR" dirty="0"/>
              <a:t>  # .. </a:t>
            </a:r>
            <a:r>
              <a:rPr lang="es-CR" dirty="0" smtClean="0"/>
              <a:t>proceso</a:t>
            </a:r>
            <a:endParaRPr lang="es-CR" dirty="0"/>
          </a:p>
          <a:p>
            <a:pPr eaLnBrk="1" hangingPunct="1"/>
            <a:r>
              <a:rPr lang="es-CR" dirty="0"/>
              <a:t>  raise Exception, “FAIL here!!”</a:t>
            </a:r>
          </a:p>
          <a:p>
            <a:pPr eaLnBrk="1" hangingPunct="1"/>
            <a:r>
              <a:rPr lang="es-CR" dirty="0"/>
              <a:t>rescue OneTypeOfException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Manejar un tipo de excepción</a:t>
            </a:r>
            <a:endParaRPr lang="es-CR" dirty="0"/>
          </a:p>
          <a:p>
            <a:pPr eaLnBrk="1" hangingPunct="1"/>
            <a:r>
              <a:rPr lang="es-CR" dirty="0"/>
              <a:t>rescue AnotherTypeOfException   </a:t>
            </a:r>
          </a:p>
          <a:p>
            <a:pPr eaLnBrk="1" hangingPunct="1"/>
            <a:r>
              <a:rPr lang="es-CR" dirty="0"/>
              <a:t>  retry</a:t>
            </a:r>
          </a:p>
          <a:p>
            <a:pPr eaLnBrk="1" hangingPunct="1"/>
            <a:r>
              <a:rPr lang="es-CR" dirty="0"/>
              <a:t>else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cualquier otra excepcion</a:t>
            </a:r>
            <a:endParaRPr lang="es-CR" dirty="0"/>
          </a:p>
          <a:p>
            <a:pPr eaLnBrk="1" hangingPunct="1"/>
            <a:r>
              <a:rPr lang="es-CR" dirty="0"/>
              <a:t>ensure   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siempre ejecutelo</a:t>
            </a:r>
            <a:endParaRPr lang="es-CR" dirty="0"/>
          </a:p>
          <a:p>
            <a:pPr eaLnBrk="1" hangingPunct="1"/>
            <a:r>
              <a:rPr lang="es-CR" dirty="0"/>
              <a:t>  f.close unless f.nil? </a:t>
            </a:r>
          </a:p>
          <a:p>
            <a:pPr eaLnBrk="1" hangingPunct="1"/>
            <a:r>
              <a:rPr lang="es-C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4288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Tarea</a:t>
            </a:r>
            <a:endParaRPr lang="es-CR" dirty="0">
              <a:latin typeface="Calibri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11238" y="3886200"/>
            <a:ext cx="7016750" cy="1752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a typeface="+mn-ea"/>
              </a:rPr>
              <a:t>Entrega</a:t>
            </a:r>
            <a:r>
              <a:rPr lang="en-US" dirty="0" smtClean="0">
                <a:ea typeface="+mn-ea"/>
              </a:rPr>
              <a:t>: 27 de </a:t>
            </a:r>
            <a:r>
              <a:rPr lang="en-US" dirty="0" err="1" smtClean="0">
                <a:ea typeface="+mn-ea"/>
              </a:rPr>
              <a:t>abril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89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Referencias Bibliográficas</a:t>
            </a:r>
            <a:endParaRPr lang="es-CR" dirty="0">
              <a:latin typeface="Calibri" charset="0"/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  <a:hlinkClick r:id="rId2"/>
              </a:rPr>
              <a:t>http://en.wikipedia.org/wiki/Rake_%28software%29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3"/>
              </a:rPr>
              <a:t>http://en.wikipedia.org/wiki/Ruby_%28programming_language%29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4"/>
              </a:rPr>
              <a:t>http://www.ruby-doc.org/docs/Tutorial/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5"/>
              </a:rPr>
              <a:t>http://rubytutorial.wikidot.com</a:t>
            </a:r>
            <a:r>
              <a:rPr lang="es-CR" dirty="0" smtClean="0">
                <a:latin typeface="Calibri" charset="0"/>
                <a:hlinkClick r:id="rId5"/>
              </a:rPr>
              <a:t>/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Trabajo 0: Manejo de Fechas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s-ES_tradnl" dirty="0" smtClean="0"/>
              <a:t>Crear un m</a:t>
            </a:r>
            <a:r>
              <a:rPr lang="es-ES_tradnl" dirty="0" smtClean="0"/>
              <a:t>étodo que reciba una fecha con formato: “31/05/2015 19:20:00”, convertir el texto a fecha y hacer la siguiente verificación:</a:t>
            </a:r>
          </a:p>
          <a:p>
            <a:pPr lvl="1"/>
            <a:r>
              <a:rPr lang="es-ES_tradnl" dirty="0" smtClean="0"/>
              <a:t>Si los minutos, segundos u horas son múltiplos de 10, imprimir: “Una hora especial: HORA”</a:t>
            </a:r>
          </a:p>
          <a:p>
            <a:pPr lvl="1"/>
            <a:r>
              <a:rPr lang="es-ES_tradnl" dirty="0" smtClean="0"/>
              <a:t>Si los días o meses son múltiplos de 7 imprimir: “Una fecha especial: FECHA”</a:t>
            </a:r>
          </a:p>
          <a:p>
            <a:pPr lvl="1"/>
            <a:r>
              <a:rPr lang="es-ES_tradnl" dirty="0" smtClean="0"/>
              <a:t>Si la fecha es mayor a hoy: imprimir la fecha en formato: “Hoy es DIA de MES del AÑO y son las HORA PM”</a:t>
            </a:r>
          </a:p>
        </p:txBody>
      </p:sp>
    </p:spTree>
    <p:extLst>
      <p:ext uri="{BB962C8B-B14F-4D97-AF65-F5344CB8AC3E}">
        <p14:creationId xmlns:p14="http://schemas.microsoft.com/office/powerpoint/2010/main" val="115205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Símbolos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Usados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identificar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elementos</a:t>
            </a:r>
            <a:r>
              <a:rPr lang="en-US" dirty="0" smtClean="0">
                <a:latin typeface="Calibri" charset="0"/>
              </a:rPr>
              <a:t> o </a:t>
            </a:r>
            <a:r>
              <a:rPr lang="en-US" dirty="0" err="1" smtClean="0">
                <a:latin typeface="Calibri" charset="0"/>
              </a:rPr>
              <a:t>llaves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símbolo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nombre</a:t>
            </a:r>
            <a:r>
              <a:rPr lang="en-US" dirty="0" smtClean="0">
                <a:latin typeface="Calibri" charset="0"/>
              </a:rPr>
              <a:t> e ID </a:t>
            </a:r>
            <a:r>
              <a:rPr lang="en-US" dirty="0" err="1" smtClean="0">
                <a:latin typeface="Calibri" charset="0"/>
              </a:rPr>
              <a:t>único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pueden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contener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información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solamente</a:t>
            </a:r>
            <a:r>
              <a:rPr lang="en-US" dirty="0" smtClean="0">
                <a:latin typeface="Calibri" charset="0"/>
              </a:rPr>
              <a:t> son </a:t>
            </a:r>
            <a:r>
              <a:rPr lang="en-US" dirty="0" err="1" smtClean="0">
                <a:latin typeface="Calibri" charset="0"/>
              </a:rPr>
              <a:t>etiquetas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Todos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están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almacenados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“</a:t>
            </a:r>
            <a:r>
              <a:rPr lang="en-US" dirty="0" err="1" smtClean="0">
                <a:latin typeface="Calibri" charset="0"/>
              </a:rPr>
              <a:t>tabla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7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arreglos asociativos que pueden usar cualquier valor como llave</a:t>
            </a:r>
          </a:p>
          <a:p>
            <a:r>
              <a:rPr lang="es-CR" dirty="0" smtClean="0">
                <a:latin typeface="Calibri" charset="0"/>
              </a:rPr>
              <a:t>Por lo general las llaves de un arreglo son símbolos o strings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elementos de un Hash no están ordenados y dependen del orden en que se agregan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2801938" y="4508500"/>
            <a:ext cx="37052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/>
              <a:t>person = {}</a:t>
            </a:r>
          </a:p>
          <a:p>
            <a:pPr eaLnBrk="1" hangingPunct="1"/>
            <a:r>
              <a:rPr lang="es-CR" sz="2000"/>
              <a:t>person[:name] = ‘John Connor’</a:t>
            </a:r>
          </a:p>
          <a:p>
            <a:pPr eaLnBrk="1" hangingPunct="1"/>
            <a:r>
              <a:rPr lang="es-CR" sz="2000"/>
              <a:t>person.store :age, 26</a:t>
            </a:r>
          </a:p>
          <a:p>
            <a:pPr eaLnBrk="1" hangingPunct="1"/>
            <a:r>
              <a:rPr lang="es-CR" sz="2000"/>
              <a:t>puts person.keys.inspect</a:t>
            </a:r>
          </a:p>
          <a:p>
            <a:pPr eaLnBrk="1" hangingPunct="1"/>
            <a:r>
              <a:rPr lang="es-CR" sz="2000"/>
              <a:t>puts person.values.inspect</a:t>
            </a:r>
          </a:p>
          <a:p>
            <a:pPr eaLnBrk="1" hangingPunct="1"/>
            <a:r>
              <a:rPr lang="es-CR" sz="2000"/>
              <a:t>puts person[:name]</a:t>
            </a:r>
          </a:p>
          <a:p>
            <a:pPr eaLnBrk="1" hangingPunct="1"/>
            <a:endParaRPr lang="es-CR" sz="2000"/>
          </a:p>
          <a:p>
            <a:pPr eaLnBrk="1" hangingPunct="1"/>
            <a:endParaRPr lang="es-CR" sz="2000"/>
          </a:p>
        </p:txBody>
      </p:sp>
    </p:spTree>
    <p:extLst>
      <p:ext uri="{BB962C8B-B14F-4D97-AF65-F5344CB8AC3E}">
        <p14:creationId xmlns:p14="http://schemas.microsoft.com/office/powerpoint/2010/main" val="11890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hashes son de las estructuras de datos más utilizadas en </a:t>
            </a:r>
            <a:r>
              <a:rPr lang="es-CR" dirty="0" smtClean="0">
                <a:latin typeface="Calibri" charset="0"/>
              </a:rPr>
              <a:t>Rails</a:t>
            </a:r>
          </a:p>
          <a:p>
            <a:r>
              <a:rPr lang="es-CR" dirty="0" smtClean="0">
                <a:latin typeface="Calibri" charset="0"/>
              </a:rPr>
              <a:t>En Rails veremos que hay 2 tipos adicionales de Hashes: Ordenados y con acceso indiferente</a:t>
            </a:r>
          </a:p>
          <a:p>
            <a:pPr lvl="1"/>
            <a:r>
              <a:rPr lang="es-CR" dirty="0" smtClean="0">
                <a:latin typeface="Calibri" charset="0"/>
              </a:rPr>
              <a:t>Hash ordenado: se ordena a partir de la llave</a:t>
            </a:r>
          </a:p>
          <a:p>
            <a:pPr lvl="1"/>
            <a:r>
              <a:rPr lang="es-CR" dirty="0" smtClean="0">
                <a:latin typeface="Calibri" charset="0"/>
              </a:rPr>
              <a:t>Hash de acceso indiferente: Permite accesar a sus valores tanto por la llave en string o en símbolo.</a:t>
            </a:r>
          </a:p>
        </p:txBody>
      </p:sp>
    </p:spTree>
    <p:extLst>
      <p:ext uri="{BB962C8B-B14F-4D97-AF65-F5344CB8AC3E}">
        <p14:creationId xmlns:p14="http://schemas.microsoft.com/office/powerpoint/2010/main" val="196983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(3/3)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Por lo general, la generación de JSON se facilita mucho desde un hash</a:t>
            </a:r>
          </a:p>
          <a:p>
            <a:r>
              <a:rPr lang="es-CR" dirty="0">
                <a:latin typeface="Calibri" charset="0"/>
              </a:rPr>
              <a:t>Algunos métodos comunes son:</a:t>
            </a:r>
          </a:p>
          <a:p>
            <a:pPr lvl="1"/>
            <a:r>
              <a:rPr lang="es-CR" dirty="0">
                <a:latin typeface="Calibri" charset="0"/>
              </a:rPr>
              <a:t>each_key, each_value, each_pair, each: iteradores</a:t>
            </a:r>
          </a:p>
          <a:p>
            <a:pPr lvl="1"/>
            <a:r>
              <a:rPr lang="es-CR" dirty="0">
                <a:latin typeface="Calibri" charset="0"/>
              </a:rPr>
              <a:t>values, keys: Obtener las llaves y los valores</a:t>
            </a:r>
          </a:p>
          <a:p>
            <a:pPr lvl="1"/>
            <a:r>
              <a:rPr lang="es-CR" dirty="0">
                <a:latin typeface="Calibri" charset="0"/>
              </a:rPr>
              <a:t> merge, merge!: mezclar 2 </a:t>
            </a:r>
            <a:r>
              <a:rPr lang="es-CR" dirty="0" smtClean="0">
                <a:latin typeface="Calibri" charset="0"/>
              </a:rPr>
              <a:t>hashes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0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</Template>
  <TotalTime>1461</TotalTime>
  <Words>3509</Words>
  <Application>Microsoft Macintosh PowerPoint</Application>
  <PresentationFormat>Presentación en pantalla (4:3)</PresentationFormat>
  <Paragraphs>430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160</vt:lpstr>
      <vt:lpstr>Introducción a Ruby</vt:lpstr>
      <vt:lpstr>Manejo de Fechas</vt:lpstr>
      <vt:lpstr>Manejo de Fechas</vt:lpstr>
      <vt:lpstr>Manejo de Fechas</vt:lpstr>
      <vt:lpstr>Trabajo 0: Manejo de Fechas</vt:lpstr>
      <vt:lpstr>Símbolos</vt:lpstr>
      <vt:lpstr>Hashes (1/3)</vt:lpstr>
      <vt:lpstr>Hashes (2/3)</vt:lpstr>
      <vt:lpstr>Hashes (3/3)</vt:lpstr>
      <vt:lpstr>Trabajo 1: Hashes</vt:lpstr>
      <vt:lpstr>Clases (1/3)</vt:lpstr>
      <vt:lpstr>Clases (2/3)</vt:lpstr>
      <vt:lpstr>Clases (3/3)</vt:lpstr>
      <vt:lpstr>Clases: Accessors</vt:lpstr>
      <vt:lpstr>Clases: Control de Acceso</vt:lpstr>
      <vt:lpstr>Clases: Herencia (1/2)</vt:lpstr>
      <vt:lpstr>Presentación de PowerPoint</vt:lpstr>
      <vt:lpstr>Clases: Modificar clase</vt:lpstr>
      <vt:lpstr>Clases: Sobrecarga de métodos</vt:lpstr>
      <vt:lpstr>Clases: Sobrecarga de métodos</vt:lpstr>
      <vt:lpstr>Clases: Congelar un objeto</vt:lpstr>
      <vt:lpstr>Clases: Duplicar un objeto</vt:lpstr>
      <vt:lpstr>Clases: Duck typing</vt:lpstr>
      <vt:lpstr>Clases: Duck typing</vt:lpstr>
      <vt:lpstr>Trabajo 2: Clases</vt:lpstr>
      <vt:lpstr>Trabajo 2: Clases</vt:lpstr>
      <vt:lpstr>Trabajo 2: Clases</vt:lpstr>
      <vt:lpstr>Expresiones regulares</vt:lpstr>
      <vt:lpstr>Expresiones Regulares</vt:lpstr>
      <vt:lpstr>Trabajo 3: Expresiones regulares</vt:lpstr>
      <vt:lpstr>Bloques de código (1/6)</vt:lpstr>
      <vt:lpstr>Bloques de código (2/6)</vt:lpstr>
      <vt:lpstr>Bloques de código (3/6)</vt:lpstr>
      <vt:lpstr>Bloques de código (4/6)</vt:lpstr>
      <vt:lpstr>Bloques de código (5/6)</vt:lpstr>
      <vt:lpstr>Bloques de código (6/6)</vt:lpstr>
      <vt:lpstr>Trabajo 4: Bloques</vt:lpstr>
      <vt:lpstr>Modulos (1/3)</vt:lpstr>
      <vt:lpstr>Módulos (2/3)</vt:lpstr>
      <vt:lpstr>Módulos (3/3)</vt:lpstr>
      <vt:lpstr>Usando librerías adicionales</vt:lpstr>
      <vt:lpstr>Trabajo 5: Módulos</vt:lpstr>
      <vt:lpstr>Manejo de archivos (1/2)</vt:lpstr>
      <vt:lpstr>Manejo de archivos (2/2)</vt:lpstr>
      <vt:lpstr>Trabajo 6: Archivos</vt:lpstr>
      <vt:lpstr>Excepciones</vt:lpstr>
      <vt:lpstr>Tarea</vt:lpstr>
      <vt:lpstr>Referencias Bibliográficas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Ruby</dc:title>
  <dc:creator>Rodrigo</dc:creator>
  <cp:lastModifiedBy>Rodrigo Rodriguez</cp:lastModifiedBy>
  <cp:revision>146</cp:revision>
  <dcterms:created xsi:type="dcterms:W3CDTF">2011-06-04T03:05:17Z</dcterms:created>
  <dcterms:modified xsi:type="dcterms:W3CDTF">2015-04-13T03:09:42Z</dcterms:modified>
</cp:coreProperties>
</file>