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9" r:id="rId3"/>
    <p:sldId id="260" r:id="rId4"/>
    <p:sldId id="262" r:id="rId5"/>
    <p:sldId id="276" r:id="rId6"/>
    <p:sldId id="261" r:id="rId7"/>
    <p:sldId id="263" r:id="rId8"/>
    <p:sldId id="271" r:id="rId9"/>
    <p:sldId id="278" r:id="rId10"/>
    <p:sldId id="279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80" r:id="rId21"/>
    <p:sldId id="281" r:id="rId22"/>
    <p:sldId id="282" r:id="rId23"/>
    <p:sldId id="283" r:id="rId24"/>
    <p:sldId id="299" r:id="rId25"/>
    <p:sldId id="300" r:id="rId26"/>
    <p:sldId id="284" r:id="rId27"/>
    <p:sldId id="285" r:id="rId28"/>
    <p:sldId id="286" r:id="rId29"/>
    <p:sldId id="287" r:id="rId30"/>
    <p:sldId id="288" r:id="rId31"/>
    <p:sldId id="289" r:id="rId32"/>
    <p:sldId id="292" r:id="rId33"/>
    <p:sldId id="293" r:id="rId34"/>
    <p:sldId id="294" r:id="rId35"/>
    <p:sldId id="295" r:id="rId36"/>
    <p:sldId id="296" r:id="rId37"/>
    <p:sldId id="297" r:id="rId38"/>
    <p:sldId id="302" r:id="rId39"/>
    <p:sldId id="303" r:id="rId40"/>
    <p:sldId id="304" r:id="rId41"/>
    <p:sldId id="305" r:id="rId42"/>
    <p:sldId id="306" r:id="rId43"/>
    <p:sldId id="312" r:id="rId44"/>
    <p:sldId id="320" r:id="rId45"/>
    <p:sldId id="321" r:id="rId46"/>
    <p:sldId id="322" r:id="rId47"/>
    <p:sldId id="323" r:id="rId48"/>
    <p:sldId id="307" r:id="rId49"/>
    <p:sldId id="308" r:id="rId50"/>
    <p:sldId id="325" r:id="rId51"/>
    <p:sldId id="309" r:id="rId52"/>
    <p:sldId id="310" r:id="rId53"/>
    <p:sldId id="311" r:id="rId54"/>
    <p:sldId id="327" r:id="rId55"/>
    <p:sldId id="326" r:id="rId56"/>
    <p:sldId id="328" r:id="rId57"/>
    <p:sldId id="329" r:id="rId58"/>
    <p:sldId id="330" r:id="rId59"/>
    <p:sldId id="324" r:id="rId60"/>
    <p:sldId id="331" r:id="rId61"/>
    <p:sldId id="332" r:id="rId62"/>
    <p:sldId id="333" r:id="rId63"/>
    <p:sldId id="334" r:id="rId64"/>
    <p:sldId id="301" r:id="rId65"/>
    <p:sldId id="314" r:id="rId66"/>
    <p:sldId id="315" r:id="rId67"/>
    <p:sldId id="316" r:id="rId68"/>
    <p:sldId id="317" r:id="rId69"/>
    <p:sldId id="318" r:id="rId70"/>
    <p:sldId id="298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0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67BE09-23C4-EA44-B3BC-248C48E87497}" type="datetimeFigureOut">
              <a:rPr lang="es-CR"/>
              <a:pPr/>
              <a:t>4/5/15</a:t>
            </a:fld>
            <a:endParaRPr lang="es-C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2F5243-4974-2D46-9B3C-D4322087F24B}" type="slidenum">
              <a:rPr lang="es-CR"/>
              <a:pPr/>
              <a:t>‹Nr.›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56532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s-CR">
                <a:latin typeface="Calibri" charset="0"/>
              </a:rPr>
              <a:t>After this slide we should run a Hello World program (irb or file)</a:t>
            </a: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E81FC4-496A-884E-9D27-B5972D12E8B7}" type="slidenum">
              <a:rPr lang="es-CR"/>
              <a:pPr eaLnBrk="1" hangingPunct="1"/>
              <a:t>6</a:t>
            </a:fld>
            <a:endParaRPr lang="es-C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s-CR">
                <a:latin typeface="Calibri" charset="0"/>
              </a:rPr>
              <a:t>After this slide we whould edit the sample hello world app to store the text as a variable</a:t>
            </a:r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00FC21-2EAE-504F-B33C-ADE48D0E01FB}" type="slidenum">
              <a:rPr lang="es-CR"/>
              <a:pPr eaLnBrk="1" hangingPunct="1"/>
              <a:t>7</a:t>
            </a:fld>
            <a:endParaRPr lang="es-C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s-CR">
                <a:latin typeface="Calibri" charset="0"/>
              </a:rPr>
              <a:t>Build a sample app that calculates if a year is a leap-year</a:t>
            </a:r>
          </a:p>
        </p:txBody>
      </p:sp>
      <p:sp>
        <p:nvSpPr>
          <p:cNvPr id="256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E6BB85-C578-4343-8A24-1F9DBAA7CBBE}" type="slidenum">
              <a:rPr lang="es-CR"/>
              <a:pPr eaLnBrk="1" hangingPunct="1"/>
              <a:t>12</a:t>
            </a:fld>
            <a:endParaRPr lang="es-C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palabras = ‘Ruby Tutorial – easy and simple' </a:t>
            </a:r>
          </a:p>
          <a:p>
            <a:r>
              <a:rPr lang="es-CR" dirty="0" smtClean="0">
                <a:latin typeface="Calibri" charset="0"/>
              </a:rPr>
              <a:t>puts palabras.split(" ").reverse.join(" ”)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5243-4974-2D46-9B3C-D4322087F24B}" type="slidenum">
              <a:rPr lang="es-CR" smtClean="0"/>
              <a:pPr/>
              <a:t>17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79007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s-CR">
                <a:latin typeface="Calibri" charset="0"/>
              </a:rPr>
              <a:t>C = F-32/1,8</a:t>
            </a:r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BE1FDE-720E-8449-A178-0FFBD7B1C089}" type="slidenum">
              <a:rPr lang="es-CR"/>
              <a:pPr eaLnBrk="1" hangingPunct="1"/>
              <a:t>19</a:t>
            </a:fld>
            <a:endParaRPr lang="es-C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5243-4974-2D46-9B3C-D4322087F24B}" type="slidenum">
              <a:rPr lang="es-CR" smtClean="0"/>
              <a:pPr/>
              <a:t>23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87163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5243-4974-2D46-9B3C-D4322087F24B}" type="slidenum">
              <a:rPr lang="es-CR" smtClean="0"/>
              <a:pPr/>
              <a:t>24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87163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s-CR">
                <a:latin typeface="Calibri" charset="0"/>
              </a:rPr>
              <a:t>A very good option in this slide is to create a sample with a case instruction with number ranges as options</a:t>
            </a: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ED19C5-7877-4144-AE99-F24BB627188E}" type="slidenum">
              <a:rPr lang="es-CR"/>
              <a:pPr eaLnBrk="1" hangingPunct="1"/>
              <a:t>34</a:t>
            </a:fld>
            <a:endParaRPr lang="es-C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s-CR">
                <a:latin typeface="Calibri" charset="0"/>
              </a:rPr>
              <a:t>A very good option in this slide is to create a sample with a case instruction with number ranges as options</a:t>
            </a:r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2475AC-7D0A-C84F-8E1B-25D7A3B8DABE}" type="slidenum">
              <a:rPr lang="es-CR"/>
              <a:pPr eaLnBrk="1" hangingPunct="1"/>
              <a:t>35</a:t>
            </a:fld>
            <a:endParaRPr lang="es-C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B90A40-B659-224A-80B0-5653A15AE0DA}" type="datetimeFigureOut">
              <a:rPr lang="en-US"/>
              <a:pPr/>
              <a:t>4/5/15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77A70-7BF3-A44E-9AFC-20E7BB980F1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8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6C1D08-8629-9741-B74D-B129FFF6F82A}" type="datetimeFigureOut">
              <a:rPr lang="en-US"/>
              <a:pPr/>
              <a:t>4/5/15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2EBB6-BD5D-4347-822A-994E094833B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9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D13895-6440-1846-867C-988EA1454632}" type="datetimeFigureOut">
              <a:rPr lang="en-US"/>
              <a:pPr/>
              <a:t>4/5/15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F282FC-4556-2F40-85B9-622FC0F8434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F7C72E-B1EA-224E-9FC7-96B80B148742}" type="datetimeFigureOut">
              <a:rPr lang="en-US"/>
              <a:pPr/>
              <a:t>4/5/15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F4025-80E1-DB4F-8732-C7EBF297789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8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0325A9-9FD2-BD42-A3AC-A784F47E1A9A}" type="datetimeFigureOut">
              <a:rPr lang="en-US"/>
              <a:pPr/>
              <a:t>4/5/15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96957-C296-254B-BB95-DB43CF6DD44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5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882BC8-BB8B-6F43-A8B0-149CD86CC90B}" type="datetimeFigureOut">
              <a:rPr lang="en-US"/>
              <a:pPr/>
              <a:t>4/5/15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307DA-3A89-1F46-9D98-9DD55B215D1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8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862DB7-C18D-6E41-85D4-A46D04DDF788}" type="datetimeFigureOut">
              <a:rPr lang="en-US"/>
              <a:pPr/>
              <a:t>4/5/15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4AC32-51C2-704C-A92A-58CC937F72D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1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D5B260-A184-4E45-81B3-A707ABDAF358}" type="datetimeFigureOut">
              <a:rPr lang="en-US"/>
              <a:pPr/>
              <a:t>4/5/15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A0FA6-EB59-564F-860A-964D8DD1509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9689B0-A911-D441-984C-17C806F4A6D2}" type="datetimeFigureOut">
              <a:rPr lang="en-US"/>
              <a:pPr/>
              <a:t>4/5/15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17169-AD77-F249-9A46-7713597A313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C7C9B2-AF00-FE4B-9411-ABF43A20885D}" type="datetimeFigureOut">
              <a:rPr lang="en-US"/>
              <a:pPr/>
              <a:t>4/5/15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4A7AF-C00D-954F-878C-8EC0B4861A4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5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29C2AB-758A-4D4B-B49A-AD6EEF4EFFF7}" type="datetimeFigureOut">
              <a:rPr lang="en-US"/>
              <a:pPr/>
              <a:t>4/5/15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9C1FA-DCA7-2D42-9A0A-5412F70A836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6B74E06-241F-9C44-93A8-AB6BF52B6421}" type="datetimeFigureOut">
              <a:rPr lang="en-US"/>
              <a:pPr/>
              <a:t>4/5/15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722982F3-EC8F-3C41-A392-6AFA9EA5A51A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by_(programming_language)" TargetMode="External"/><Relationship Id="rId4" Type="http://schemas.openxmlformats.org/officeDocument/2006/relationships/hyperlink" Target="http://www.ruby-doc.org/docs/Tutorial/" TargetMode="External"/><Relationship Id="rId5" Type="http://schemas.openxmlformats.org/officeDocument/2006/relationships/hyperlink" Target="http://rubytutorial.wikidot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Rake_(software)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4429125"/>
            <a:ext cx="7772400" cy="857250"/>
          </a:xfrm>
        </p:spPr>
        <p:txBody>
          <a:bodyPr/>
          <a:lstStyle/>
          <a:p>
            <a:r>
              <a:rPr lang="fr-CA" sz="4200" dirty="0" err="1" smtClean="0">
                <a:solidFill>
                  <a:schemeClr val="bg1"/>
                </a:solidFill>
                <a:latin typeface="Calibri" charset="0"/>
              </a:rPr>
              <a:t>Introducci</a:t>
            </a:r>
            <a:r>
              <a:rPr lang="fr-CA" sz="4200" dirty="0" err="1" smtClean="0">
                <a:solidFill>
                  <a:schemeClr val="bg1"/>
                </a:solidFill>
                <a:latin typeface="Calibri" charset="0"/>
              </a:rPr>
              <a:t>ón</a:t>
            </a:r>
            <a:r>
              <a:rPr lang="fr-CA" sz="4200" dirty="0" smtClean="0">
                <a:solidFill>
                  <a:schemeClr val="bg1"/>
                </a:solidFill>
                <a:latin typeface="Calibri" charset="0"/>
              </a:rPr>
              <a:t> a </a:t>
            </a:r>
            <a:r>
              <a:rPr lang="fr-CA" sz="4200" dirty="0" smtClean="0">
                <a:solidFill>
                  <a:schemeClr val="bg1"/>
                </a:solidFill>
                <a:latin typeface="Calibri" charset="0"/>
              </a:rPr>
              <a:t>Ruby</a:t>
            </a:r>
            <a:endParaRPr lang="en-US" sz="42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2051" name="2 CuadroTexto"/>
          <p:cNvSpPr txBox="1">
            <a:spLocks noChangeArrowheads="1"/>
          </p:cNvSpPr>
          <p:nvPr/>
        </p:nvSpPr>
        <p:spPr bwMode="auto">
          <a:xfrm>
            <a:off x="5436096" y="5517232"/>
            <a:ext cx="275572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sz="2000" dirty="0">
                <a:solidFill>
                  <a:schemeClr val="bg1"/>
                </a:solidFill>
              </a:rPr>
              <a:t>Rodrigo </a:t>
            </a:r>
            <a:r>
              <a:rPr lang="es-CR" sz="2000" dirty="0" smtClean="0">
                <a:solidFill>
                  <a:schemeClr val="bg1"/>
                </a:solidFill>
              </a:rPr>
              <a:t>Rodriguez</a:t>
            </a:r>
          </a:p>
          <a:p>
            <a:pPr eaLnBrk="1" hangingPunct="1"/>
            <a:r>
              <a:rPr lang="es-CR" sz="2000" dirty="0" smtClean="0">
                <a:solidFill>
                  <a:schemeClr val="bg1"/>
                </a:solidFill>
              </a:rPr>
              <a:t>rorodr@gmail.com</a:t>
            </a:r>
          </a:p>
          <a:p>
            <a:pPr eaLnBrk="1" hangingPunct="1"/>
            <a:r>
              <a:rPr lang="es-CR" sz="2000" dirty="0" smtClean="0">
                <a:solidFill>
                  <a:schemeClr val="bg1"/>
                </a:solidFill>
              </a:rPr>
              <a:t>Skype: rarodriguezr</a:t>
            </a:r>
            <a:endParaRPr lang="es-CR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Convenciones de nombres</a:t>
            </a:r>
            <a:endParaRPr lang="es-CR" dirty="0">
              <a:latin typeface="Calibri" charset="0"/>
            </a:endParaRPr>
          </a:p>
        </p:txBody>
      </p:sp>
      <p:sp>
        <p:nvSpPr>
          <p:cNvPr id="1843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Métodos y variables: </a:t>
            </a:r>
            <a:r>
              <a:rPr lang="es-CR" dirty="0">
                <a:latin typeface="Calibri" charset="0"/>
              </a:rPr>
              <a:t>my_variable, </a:t>
            </a:r>
            <a:r>
              <a:rPr lang="es-CR" dirty="0" smtClean="0">
                <a:latin typeface="Calibri" charset="0"/>
              </a:rPr>
              <a:t>rails_tutorial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Clases</a:t>
            </a:r>
            <a:r>
              <a:rPr lang="es-CR" dirty="0">
                <a:latin typeface="Calibri" charset="0"/>
              </a:rPr>
              <a:t>, </a:t>
            </a:r>
            <a:r>
              <a:rPr lang="es-CR" dirty="0" smtClean="0">
                <a:latin typeface="Calibri" charset="0"/>
              </a:rPr>
              <a:t>Módulos y Constantes: </a:t>
            </a:r>
            <a:r>
              <a:rPr lang="es-CR" dirty="0">
                <a:latin typeface="Calibri" charset="0"/>
              </a:rPr>
              <a:t>MyClass, MyModule, ConstantElement</a:t>
            </a:r>
          </a:p>
          <a:p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57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sz="4000" dirty="0" smtClean="0">
                <a:latin typeface="Calibri" charset="0"/>
              </a:rPr>
              <a:t>Valores numéricos</a:t>
            </a:r>
            <a:endParaRPr lang="es-CR" sz="4000" dirty="0">
              <a:latin typeface="Calibri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8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Los números en Ruby son objetos de la clase Fixnum </a:t>
            </a:r>
            <a:r>
              <a:rPr lang="es-CR" dirty="0">
                <a:latin typeface="Calibri" charset="0"/>
              </a:rPr>
              <a:t>or Bignum.</a:t>
            </a:r>
          </a:p>
          <a:p>
            <a:r>
              <a:rPr lang="es-CR" dirty="0" smtClean="0">
                <a:latin typeface="Calibri" charset="0"/>
              </a:rPr>
              <a:t>Aquellos valores numéricos que contienen decimales, son objetos de la clase Float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Ruby puede procesar números muy grandes</a:t>
            </a:r>
            <a:endParaRPr lang="es-CR" dirty="0">
              <a:latin typeface="Calibri" charset="0"/>
            </a:endParaRPr>
          </a:p>
        </p:txBody>
      </p:sp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900113" y="4652963"/>
            <a:ext cx="775017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/>
              <a:t>puts 987**3589</a:t>
            </a:r>
          </a:p>
          <a:p>
            <a:pPr eaLnBrk="1" hangingPunct="1"/>
            <a:endParaRPr lang="es-CR"/>
          </a:p>
          <a:p>
            <a:pPr eaLnBrk="1" hangingPunct="1">
              <a:buFont typeface="Wingdings" charset="0"/>
              <a:buChar char="è"/>
            </a:pPr>
            <a:r>
              <a:rPr lang="es-CR">
                <a:sym typeface="Wingdings" charset="0"/>
              </a:rPr>
              <a:t>402032285964487542274114271545139329938427440508316379008</a:t>
            </a:r>
          </a:p>
          <a:p>
            <a:pPr eaLnBrk="1" hangingPunct="1"/>
            <a:r>
              <a:rPr lang="es-CR">
                <a:sym typeface="Wingdings" charset="0"/>
              </a:rPr>
              <a:t>06893992433404268716283304349538754855956880564054812519359</a:t>
            </a:r>
          </a:p>
          <a:p>
            <a:pPr eaLnBrk="1" hangingPunct="1"/>
            <a:r>
              <a:rPr lang="es-CR">
                <a:sym typeface="Wingdings" charset="0"/>
              </a:rPr>
              <a:t>58086 .…… 6151356189647353091129628425845459973867030090027</a:t>
            </a:r>
            <a:endParaRPr lang="es-C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sz="4000" dirty="0" smtClean="0">
                <a:latin typeface="Calibri" charset="0"/>
              </a:rPr>
              <a:t>Algunos Operadores</a:t>
            </a:r>
            <a:endParaRPr lang="es-CR" sz="4000" dirty="0">
              <a:latin typeface="Calibri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58781"/>
              </p:ext>
            </p:extLst>
          </p:nvPr>
        </p:nvGraphicFramePr>
        <p:xfrm>
          <a:off x="2339975" y="1341438"/>
          <a:ext cx="4608513" cy="4623435"/>
        </p:xfrm>
        <a:graphic>
          <a:graphicData uri="http://schemas.openxmlformats.org/drawingml/2006/table">
            <a:tbl>
              <a:tblPr/>
              <a:tblGrid>
                <a:gridCol w="2111375"/>
                <a:gridCol w="24971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[]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Indices</a:t>
                      </a:r>
                      <a:endParaRPr kumimoji="0" lang="es-C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Exponente</a:t>
                      </a:r>
                      <a:endParaRPr kumimoji="0" lang="es-C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*   /  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Multiplicación, división</a:t>
                      </a:r>
                      <a:r>
                        <a:rPr kumimoji="0" lang="es-C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, </a:t>
                      </a:r>
                      <a:r>
                        <a:rPr kumimoji="0" lang="es-C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Módulo</a:t>
                      </a:r>
                      <a:endParaRPr kumimoji="0" lang="es-C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+  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Suma, Resta</a:t>
                      </a:r>
                      <a:endParaRPr kumimoji="0" lang="es-C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«   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Rotación Binaria</a:t>
                      </a:r>
                      <a:endParaRPr kumimoji="0" lang="es-C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&amp;   | 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Operaciones binarias </a:t>
                      </a:r>
                      <a:r>
                        <a:rPr kumimoji="0" lang="es-C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And, Or, Xor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&gt;   &gt;=   &lt;   &lt;=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Comparadores</a:t>
                      </a:r>
                      <a:endParaRPr kumimoji="0" lang="es-C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&amp;&amp;   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Boolean ‘And’ </a:t>
                      </a:r>
                      <a:r>
                        <a:rPr kumimoji="0" lang="es-C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y ‘Or</a:t>
                      </a:r>
                      <a:r>
                        <a:rPr kumimoji="0" lang="es-C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..  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Operadores de rango</a:t>
                      </a:r>
                      <a:endParaRPr kumimoji="0" lang="es-C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=   +=   -=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Métodos de asignación</a:t>
                      </a:r>
                      <a:endParaRPr kumimoji="0" lang="es-C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?: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Operador ternario</a:t>
                      </a:r>
                      <a:endParaRPr kumimoji="0" lang="es-C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sz="4000" dirty="0" smtClean="0">
                <a:latin typeface="Calibri" charset="0"/>
              </a:rPr>
              <a:t>Trabajo en clase 1</a:t>
            </a:r>
            <a:endParaRPr lang="es-CR" sz="4000" dirty="0">
              <a:latin typeface="Calibri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alibri" charset="0"/>
              </a:rPr>
              <a:t>Escribir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una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aplicación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muestre</a:t>
            </a:r>
            <a:r>
              <a:rPr lang="en-US" dirty="0" smtClean="0">
                <a:latin typeface="Calibri" charset="0"/>
              </a:rPr>
              <a:t> el </a:t>
            </a:r>
            <a:r>
              <a:rPr lang="en-US" dirty="0" err="1" smtClean="0">
                <a:latin typeface="Calibri" charset="0"/>
              </a:rPr>
              <a:t>número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minutos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hay en un </a:t>
            </a:r>
            <a:r>
              <a:rPr lang="en-US" dirty="0" err="1" smtClean="0">
                <a:latin typeface="Calibri" charset="0"/>
              </a:rPr>
              <a:t>año</a:t>
            </a:r>
            <a:r>
              <a:rPr lang="en-US" dirty="0" smtClean="0">
                <a:latin typeface="Calibri" charset="0"/>
              </a:rPr>
              <a:t> de 365 </a:t>
            </a:r>
            <a:r>
              <a:rPr lang="en-US" dirty="0" err="1" smtClean="0">
                <a:latin typeface="Calibri" charset="0"/>
              </a:rPr>
              <a:t>días</a:t>
            </a:r>
            <a:endParaRPr lang="en-US" dirty="0" smtClean="0">
              <a:latin typeface="Calibri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alibri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alibri" charset="0"/>
              </a:rPr>
              <a:t>Escribir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una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aplicación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genere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la </a:t>
            </a:r>
            <a:r>
              <a:rPr lang="en-US" dirty="0" err="1" smtClean="0">
                <a:latin typeface="Calibri" charset="0"/>
              </a:rPr>
              <a:t>siguiente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operación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matemática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cumpla</a:t>
            </a:r>
            <a:r>
              <a:rPr lang="en-US" dirty="0" smtClean="0">
                <a:latin typeface="Calibri" charset="0"/>
              </a:rPr>
              <a:t> con el </a:t>
            </a:r>
            <a:r>
              <a:rPr lang="en-US" dirty="0" err="1" smtClean="0">
                <a:latin typeface="Calibri" charset="0"/>
              </a:rPr>
              <a:t>resultado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presentado</a:t>
            </a:r>
            <a:r>
              <a:rPr lang="en-US" dirty="0" smtClean="0">
                <a:latin typeface="Calibri" charset="0"/>
              </a:rPr>
              <a:t>:</a:t>
            </a:r>
          </a:p>
          <a:p>
            <a:pPr marL="400050" lvl="1" indent="0">
              <a:buNone/>
            </a:pPr>
            <a:r>
              <a:rPr lang="en-US" dirty="0" smtClean="0">
                <a:latin typeface="Calibri" charset="0"/>
              </a:rPr>
              <a:t>(((25 / 45) + 5) * 5)  * -2) = 55.56</a:t>
            </a:r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 smtClean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sz="4000" dirty="0">
                <a:latin typeface="Calibri" charset="0"/>
              </a:rPr>
              <a:t>Strings</a:t>
            </a:r>
          </a:p>
        </p:txBody>
      </p:sp>
      <p:sp>
        <p:nvSpPr>
          <p:cNvPr id="12291" name="2 Marcador de contenido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Pueden ser escritos tanto con comillas dobles como con comillas simples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Es posible interpolar vaiables en los strings que se declaran con comillas dobles usando la expresión “a = #</a:t>
            </a:r>
            <a:r>
              <a:rPr lang="es-CR" dirty="0">
                <a:latin typeface="Calibri" charset="0"/>
              </a:rPr>
              <a:t>{ </a:t>
            </a:r>
            <a:r>
              <a:rPr lang="es-CR" dirty="0" smtClean="0">
                <a:latin typeface="Calibri" charset="0"/>
              </a:rPr>
              <a:t>21 + 5 }”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Otra manera de añadir una variable a un String es usar concatenación: “hola” + variable1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sz="4000" dirty="0" smtClean="0">
                <a:latin typeface="Calibri" charset="0"/>
              </a:rPr>
              <a:t>Algunos métodos de String</a:t>
            </a:r>
            <a:endParaRPr lang="es-CR" sz="4000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s-CR" b="1" dirty="0">
                <a:latin typeface="Calibri" charset="0"/>
              </a:rPr>
              <a:t>reverse</a:t>
            </a:r>
            <a:r>
              <a:rPr lang="es-CR" dirty="0">
                <a:latin typeface="Calibri" charset="0"/>
              </a:rPr>
              <a:t>, </a:t>
            </a:r>
            <a:r>
              <a:rPr lang="es-CR" dirty="0" smtClean="0">
                <a:latin typeface="Calibri" charset="0"/>
              </a:rPr>
              <a:t>Invertir todos los caracteres de un string.</a:t>
            </a:r>
          </a:p>
          <a:p>
            <a:r>
              <a:rPr lang="es-CR" b="1" dirty="0" smtClean="0">
                <a:latin typeface="Calibri" charset="0"/>
              </a:rPr>
              <a:t>length</a:t>
            </a:r>
            <a:r>
              <a:rPr lang="es-CR" dirty="0">
                <a:latin typeface="Calibri" charset="0"/>
              </a:rPr>
              <a:t>, </a:t>
            </a:r>
            <a:r>
              <a:rPr lang="es-CR" dirty="0" smtClean="0">
                <a:latin typeface="Calibri" charset="0"/>
              </a:rPr>
              <a:t>retorna el total de letras</a:t>
            </a:r>
            <a:endParaRPr lang="es-CR" dirty="0">
              <a:latin typeface="Calibri" charset="0"/>
            </a:endParaRPr>
          </a:p>
          <a:p>
            <a:r>
              <a:rPr lang="es-CR" b="1" dirty="0">
                <a:latin typeface="Calibri" charset="0"/>
              </a:rPr>
              <a:t>upcase</a:t>
            </a:r>
            <a:r>
              <a:rPr lang="es-CR" dirty="0">
                <a:latin typeface="Calibri" charset="0"/>
              </a:rPr>
              <a:t>, </a:t>
            </a:r>
            <a:r>
              <a:rPr lang="es-CR" dirty="0" smtClean="0">
                <a:latin typeface="Calibri" charset="0"/>
              </a:rPr>
              <a:t>todas las letras en mayúscula</a:t>
            </a:r>
          </a:p>
          <a:p>
            <a:r>
              <a:rPr lang="es-CR" b="1" dirty="0" smtClean="0">
                <a:latin typeface="Calibri" charset="0"/>
              </a:rPr>
              <a:t>lowercase</a:t>
            </a:r>
            <a:r>
              <a:rPr lang="es-CR" dirty="0">
                <a:latin typeface="Calibri" charset="0"/>
              </a:rPr>
              <a:t>, </a:t>
            </a:r>
            <a:r>
              <a:rPr lang="es-CR" dirty="0" smtClean="0">
                <a:latin typeface="Calibri" charset="0"/>
              </a:rPr>
              <a:t>todas las letras en minúscula</a:t>
            </a:r>
            <a:endParaRPr lang="es-CR" dirty="0">
              <a:latin typeface="Calibri" charset="0"/>
            </a:endParaRPr>
          </a:p>
          <a:p>
            <a:r>
              <a:rPr lang="es-CR" b="1" dirty="0">
                <a:latin typeface="Calibri" charset="0"/>
              </a:rPr>
              <a:t>capitalize</a:t>
            </a:r>
            <a:r>
              <a:rPr lang="es-CR" dirty="0">
                <a:latin typeface="Calibri" charset="0"/>
              </a:rPr>
              <a:t>, </a:t>
            </a:r>
            <a:r>
              <a:rPr lang="es-CR" dirty="0" smtClean="0">
                <a:latin typeface="Calibri" charset="0"/>
              </a:rPr>
              <a:t>Convierte la primera letra de la frase en mayúscula</a:t>
            </a:r>
          </a:p>
          <a:p>
            <a:r>
              <a:rPr lang="es-CR" b="1" dirty="0">
                <a:latin typeface="Calibri" charset="0"/>
              </a:rPr>
              <a:t>s</a:t>
            </a:r>
            <a:r>
              <a:rPr lang="it-IT" b="1" dirty="0" smtClean="0">
                <a:latin typeface="Calibri" charset="0"/>
              </a:rPr>
              <a:t>lice</a:t>
            </a:r>
            <a:r>
              <a:rPr lang="it-IT" dirty="0" smtClean="0">
                <a:latin typeface="Calibri" charset="0"/>
              </a:rPr>
              <a:t>, </a:t>
            </a:r>
            <a:r>
              <a:rPr lang="it-IT" dirty="0" err="1" smtClean="0">
                <a:latin typeface="Calibri" charset="0"/>
              </a:rPr>
              <a:t>retorna</a:t>
            </a:r>
            <a:r>
              <a:rPr lang="it-IT" dirty="0" smtClean="0">
                <a:latin typeface="Calibri" charset="0"/>
              </a:rPr>
              <a:t> una </a:t>
            </a:r>
            <a:r>
              <a:rPr lang="it-IT" dirty="0" err="1" smtClean="0">
                <a:latin typeface="Calibri" charset="0"/>
              </a:rPr>
              <a:t>sección</a:t>
            </a:r>
            <a:r>
              <a:rPr lang="it-IT" dirty="0" smtClean="0">
                <a:latin typeface="Calibri" charset="0"/>
              </a:rPr>
              <a:t> del texto</a:t>
            </a:r>
          </a:p>
          <a:p>
            <a:r>
              <a:rPr lang="it-IT" b="1" dirty="0" err="1" smtClean="0">
                <a:latin typeface="Calibri" charset="0"/>
              </a:rPr>
              <a:t>gsub</a:t>
            </a:r>
            <a:r>
              <a:rPr lang="it-IT" dirty="0">
                <a:latin typeface="Calibri" charset="0"/>
              </a:rPr>
              <a:t>, </a:t>
            </a:r>
            <a:r>
              <a:rPr lang="en-US" dirty="0" err="1" smtClean="0">
                <a:latin typeface="Calibri" charset="0"/>
              </a:rPr>
              <a:t>sustituye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una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sección</a:t>
            </a:r>
            <a:r>
              <a:rPr lang="en-US" dirty="0" smtClean="0">
                <a:latin typeface="Calibri" charset="0"/>
              </a:rPr>
              <a:t> del string</a:t>
            </a:r>
            <a:endParaRPr lang="es-CR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sz="4000" dirty="0" smtClean="0">
                <a:latin typeface="Calibri" charset="0"/>
              </a:rPr>
              <a:t>Ejemplos de String</a:t>
            </a:r>
            <a:endParaRPr lang="es-CR" sz="4000" dirty="0">
              <a:latin typeface="Calibri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91513" cy="4525963"/>
          </a:xfrm>
        </p:spPr>
        <p:txBody>
          <a:bodyPr/>
          <a:lstStyle/>
          <a:p>
            <a:r>
              <a:rPr lang="es-CR" dirty="0">
                <a:latin typeface="Calibri" charset="0"/>
              </a:rPr>
              <a:t>puts “Hello World” </a:t>
            </a:r>
            <a:r>
              <a:rPr lang="es-CR" dirty="0">
                <a:latin typeface="Calibri" charset="0"/>
                <a:sym typeface="Wingdings" charset="0"/>
              </a:rPr>
              <a:t> “Hello World”</a:t>
            </a:r>
            <a:endParaRPr lang="es-CR" dirty="0">
              <a:latin typeface="Calibri" charset="0"/>
            </a:endParaRPr>
          </a:p>
          <a:p>
            <a:r>
              <a:rPr lang="es-CR" dirty="0">
                <a:latin typeface="Calibri" charset="0"/>
              </a:rPr>
              <a:t>puts ‘Hello World‘  </a:t>
            </a:r>
            <a:r>
              <a:rPr lang="es-CR" dirty="0">
                <a:latin typeface="Calibri" charset="0"/>
                <a:sym typeface="Wingdings" charset="0"/>
              </a:rPr>
              <a:t> “Hello World”</a:t>
            </a:r>
            <a:endParaRPr lang="es-CR" dirty="0">
              <a:latin typeface="Calibri" charset="0"/>
            </a:endParaRPr>
          </a:p>
          <a:p>
            <a:r>
              <a:rPr lang="es-CR" dirty="0">
                <a:latin typeface="Calibri" charset="0"/>
              </a:rPr>
              <a:t>puts ‘I like’ + ‘ Ruby’ </a:t>
            </a:r>
            <a:r>
              <a:rPr lang="es-CR" dirty="0">
                <a:latin typeface="Calibri" charset="0"/>
                <a:sym typeface="Wingdings" charset="0"/>
              </a:rPr>
              <a:t> “I like Ruby”</a:t>
            </a:r>
            <a:endParaRPr lang="es-CR" dirty="0">
              <a:latin typeface="Calibri" charset="0"/>
            </a:endParaRPr>
          </a:p>
          <a:p>
            <a:r>
              <a:rPr lang="es-CR" dirty="0">
                <a:latin typeface="Calibri" charset="0"/>
              </a:rPr>
              <a:t>puts “Hello #{‘world’.upcase}” 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  <a:sym typeface="Wingdings" charset="0"/>
              </a:rPr>
              <a:t>		 “Hello WORLD”</a:t>
            </a:r>
            <a:endParaRPr lang="es-CR" dirty="0">
              <a:latin typeface="Calibri" charset="0"/>
            </a:endParaRPr>
          </a:p>
          <a:p>
            <a:r>
              <a:rPr lang="es-CR" dirty="0">
                <a:latin typeface="Calibri" charset="0"/>
              </a:rPr>
              <a:t>Puts 'Ruby\'s party' </a:t>
            </a:r>
            <a:r>
              <a:rPr lang="es-CR" dirty="0">
                <a:latin typeface="Calibri" charset="0"/>
                <a:sym typeface="Wingdings" charset="0"/>
              </a:rPr>
              <a:t> “Ruby’s party”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Puts “Hola” </a:t>
            </a:r>
            <a:r>
              <a:rPr lang="es-CR" dirty="0">
                <a:latin typeface="Calibri" charset="0"/>
              </a:rPr>
              <a:t>* 3 </a:t>
            </a:r>
            <a:r>
              <a:rPr lang="es-CR" dirty="0">
                <a:latin typeface="Calibri" charset="0"/>
                <a:sym typeface="Wingdings" charset="0"/>
              </a:rPr>
              <a:t> “Hola Hola Hola”</a:t>
            </a:r>
            <a:endParaRPr lang="es-CR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sz="4000" dirty="0" smtClean="0">
                <a:latin typeface="Calibri" charset="0"/>
              </a:rPr>
              <a:t>Trabajo en Clase 2</a:t>
            </a:r>
            <a:endParaRPr lang="es-CR" sz="4000" dirty="0">
              <a:latin typeface="Calibri" charset="0"/>
            </a:endParaRPr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Imprimir un String que contenga 10 veces las palabras “Hola” y luego concatenarle “Mundo”.</a:t>
            </a:r>
          </a:p>
          <a:p>
            <a:r>
              <a:rPr lang="es-CR" dirty="0" smtClean="0">
                <a:latin typeface="Calibri" charset="0"/>
              </a:rPr>
              <a:t>Considerando el String: “Aprendiendo de Ruby de una manera sencilla” invertir su valor palabra por palabra (en vez de letra por letra)</a:t>
            </a:r>
          </a:p>
          <a:p>
            <a:pPr lvl="1"/>
            <a:r>
              <a:rPr lang="es-CR" dirty="0" smtClean="0">
                <a:latin typeface="Calibri" charset="0"/>
              </a:rPr>
              <a:t>Posiblemente ocupen un poquito de Arrays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sz="4000">
                <a:latin typeface="Calibri" charset="0"/>
              </a:rPr>
              <a:t>Get User Input</a:t>
            </a:r>
          </a:p>
        </p:txBody>
      </p:sp>
      <p:sp>
        <p:nvSpPr>
          <p:cNvPr id="1945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Ruby permite obtener datos del usuario usando la función “</a:t>
            </a:r>
            <a:r>
              <a:rPr lang="es-CR" dirty="0">
                <a:latin typeface="Calibri" charset="0"/>
              </a:rPr>
              <a:t>gets”. </a:t>
            </a:r>
          </a:p>
          <a:p>
            <a:r>
              <a:rPr lang="es-CR" dirty="0" smtClean="0">
                <a:latin typeface="Calibri" charset="0"/>
              </a:rPr>
              <a:t>Esta función obtiene toda la información que el usuario escribió, incluyendo incluso el fin de línea.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puts </a:t>
            </a:r>
            <a:r>
              <a:rPr lang="es-CR" dirty="0" smtClean="0">
                <a:latin typeface="Calibri" charset="0"/>
              </a:rPr>
              <a:t>”Cual es tu ciudad favorita?</a:t>
            </a:r>
            <a:r>
              <a:rPr lang="es-CR" dirty="0">
                <a:latin typeface="Calibri" charset="0"/>
              </a:rPr>
              <a:t>“	           STDOUT.flush 				               city = gets.chomp 				             puts  "</a:t>
            </a:r>
            <a:r>
              <a:rPr lang="es-CR" dirty="0" smtClean="0">
                <a:latin typeface="Calibri" charset="0"/>
              </a:rPr>
              <a:t>La ciudad es" </a:t>
            </a:r>
            <a:r>
              <a:rPr lang="es-CR" dirty="0">
                <a:latin typeface="Calibri" charset="0"/>
              </a:rPr>
              <a:t>+ city.capitalize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Título"/>
          <p:cNvSpPr>
            <a:spLocks noGrp="1"/>
          </p:cNvSpPr>
          <p:nvPr>
            <p:ph type="title"/>
          </p:nvPr>
        </p:nvSpPr>
        <p:spPr>
          <a:xfrm>
            <a:off x="457200" y="-90488"/>
            <a:ext cx="8229600" cy="1143001"/>
          </a:xfrm>
        </p:spPr>
        <p:txBody>
          <a:bodyPr/>
          <a:lstStyle/>
          <a:p>
            <a:r>
              <a:rPr lang="es-CR" sz="4000" dirty="0" smtClean="0">
                <a:latin typeface="Calibri" charset="0"/>
              </a:rPr>
              <a:t>Trabajo en clase 3</a:t>
            </a:r>
            <a:endParaRPr lang="es-CR" sz="4000" dirty="0">
              <a:latin typeface="Calibri" charset="0"/>
            </a:endParaRPr>
          </a:p>
        </p:txBody>
      </p:sp>
      <p:sp>
        <p:nvSpPr>
          <p:cNvPr id="20483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n-US" dirty="0" err="1" smtClean="0">
                <a:latin typeface="Calibri" charset="0"/>
              </a:rPr>
              <a:t>Escribir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una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aplicación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solicite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por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una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temperatura</a:t>
            </a:r>
            <a:r>
              <a:rPr lang="en-US" dirty="0" smtClean="0">
                <a:latin typeface="Calibri" charset="0"/>
              </a:rPr>
              <a:t> en </a:t>
            </a:r>
            <a:r>
              <a:rPr lang="en-US" dirty="0" err="1" smtClean="0">
                <a:latin typeface="Calibri" charset="0"/>
              </a:rPr>
              <a:t>grados</a:t>
            </a:r>
            <a:r>
              <a:rPr lang="en-US" dirty="0" smtClean="0">
                <a:latin typeface="Calibri" charset="0"/>
              </a:rPr>
              <a:t> Fahrenheit. </a:t>
            </a:r>
            <a:r>
              <a:rPr lang="en-US" dirty="0" err="1" smtClean="0">
                <a:latin typeface="Calibri" charset="0"/>
              </a:rPr>
              <a:t>Esta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aplicación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utiliza</a:t>
            </a:r>
            <a:r>
              <a:rPr lang="en-US" dirty="0" smtClean="0">
                <a:latin typeface="Calibri" charset="0"/>
              </a:rPr>
              <a:t> la </a:t>
            </a:r>
            <a:r>
              <a:rPr lang="en-US" dirty="0" err="1" smtClean="0">
                <a:latin typeface="Calibri" charset="0"/>
              </a:rPr>
              <a:t>información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brindada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por</a:t>
            </a:r>
            <a:r>
              <a:rPr lang="en-US" dirty="0" smtClean="0">
                <a:latin typeface="Calibri" charset="0"/>
              </a:rPr>
              <a:t> el </a:t>
            </a:r>
            <a:r>
              <a:rPr lang="en-US" dirty="0" err="1" smtClean="0">
                <a:latin typeface="Calibri" charset="0"/>
              </a:rPr>
              <a:t>usuario</a:t>
            </a:r>
            <a:r>
              <a:rPr lang="en-US" dirty="0" smtClean="0">
                <a:latin typeface="Calibri" charset="0"/>
              </a:rPr>
              <a:t> y </a:t>
            </a:r>
            <a:r>
              <a:rPr lang="en-US" dirty="0" err="1" smtClean="0">
                <a:latin typeface="Calibri" charset="0"/>
              </a:rPr>
              <a:t>calcula</a:t>
            </a:r>
            <a:r>
              <a:rPr lang="en-US" dirty="0" smtClean="0">
                <a:latin typeface="Calibri" charset="0"/>
              </a:rPr>
              <a:t> el </a:t>
            </a:r>
            <a:r>
              <a:rPr lang="en-US" dirty="0" err="1" smtClean="0">
                <a:latin typeface="Calibri" charset="0"/>
              </a:rPr>
              <a:t>equivalente</a:t>
            </a:r>
            <a:r>
              <a:rPr lang="en-US" dirty="0" smtClean="0">
                <a:latin typeface="Calibri" charset="0"/>
              </a:rPr>
              <a:t> en </a:t>
            </a:r>
            <a:r>
              <a:rPr lang="en-US" dirty="0" err="1" smtClean="0">
                <a:latin typeface="Calibri" charset="0"/>
              </a:rPr>
              <a:t>grados</a:t>
            </a:r>
            <a:r>
              <a:rPr lang="en-US" dirty="0" smtClean="0">
                <a:latin typeface="Calibri" charset="0"/>
              </a:rPr>
              <a:t> Celsius. El </a:t>
            </a:r>
            <a:r>
              <a:rPr lang="en-US" dirty="0" err="1" smtClean="0">
                <a:latin typeface="Calibri" charset="0"/>
              </a:rPr>
              <a:t>resultado</a:t>
            </a:r>
            <a:r>
              <a:rPr lang="en-US" dirty="0" smtClean="0">
                <a:latin typeface="Calibri" charset="0"/>
              </a:rPr>
              <a:t> final se </a:t>
            </a:r>
            <a:r>
              <a:rPr lang="en-US" dirty="0" err="1" smtClean="0">
                <a:latin typeface="Calibri" charset="0"/>
              </a:rPr>
              <a:t>muestra</a:t>
            </a:r>
            <a:r>
              <a:rPr lang="en-US" dirty="0" smtClean="0">
                <a:latin typeface="Calibri" charset="0"/>
              </a:rPr>
              <a:t> con 2 </a:t>
            </a:r>
            <a:r>
              <a:rPr lang="en-US" dirty="0" err="1" smtClean="0">
                <a:latin typeface="Calibri" charset="0"/>
              </a:rPr>
              <a:t>decimales</a:t>
            </a:r>
            <a:r>
              <a:rPr lang="en-US" dirty="0" smtClean="0">
                <a:latin typeface="Calibri" charset="0"/>
              </a:rPr>
              <a:t>.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Celsius = Fahrenheit-32/</a:t>
            </a:r>
            <a:r>
              <a:rPr lang="en-US" dirty="0" smtClean="0">
                <a:latin typeface="Calibri" charset="0"/>
              </a:rPr>
              <a:t>1,8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-161925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¿</a:t>
            </a:r>
            <a:r>
              <a:rPr lang="fr-CA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Qué</a:t>
            </a:r>
            <a:r>
              <a:rPr lang="fr-CA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es Ruby?</a:t>
            </a:r>
            <a:endParaRPr lang="en-US" sz="4000" dirty="0" smtClean="0">
              <a:solidFill>
                <a:schemeClr val="tx1">
                  <a:lumMod val="85000"/>
                  <a:lumOff val="15000"/>
                </a:schemeClr>
              </a:solidFill>
              <a:ea typeface="+mj-ea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9525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Lenguaje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 de </a:t>
            </a:r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programación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 </a:t>
            </a:r>
            <a:endParaRPr lang="en-US" sz="2600" dirty="0">
              <a:solidFill>
                <a:srgbClr val="262626"/>
              </a:solidFill>
              <a:latin typeface="Calibri" charset="0"/>
            </a:endParaRPr>
          </a:p>
          <a:p>
            <a:endParaRPr lang="en-US" sz="2600" dirty="0">
              <a:solidFill>
                <a:srgbClr val="262626"/>
              </a:solidFill>
              <a:latin typeface="Calibri" charset="0"/>
            </a:endParaRPr>
          </a:p>
          <a:p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Creado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 en 1995 </a:t>
            </a:r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por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 Yukihiro </a:t>
            </a:r>
            <a:r>
              <a:rPr lang="ja-JP" altLang="en-US" sz="2600" dirty="0">
                <a:solidFill>
                  <a:srgbClr val="262626"/>
                </a:solidFill>
                <a:latin typeface="Calibri" charset="0"/>
              </a:rPr>
              <a:t>“</a:t>
            </a:r>
            <a:r>
              <a:rPr lang="en-US" sz="2600" dirty="0" err="1">
                <a:solidFill>
                  <a:srgbClr val="262626"/>
                </a:solidFill>
                <a:latin typeface="Calibri" charset="0"/>
              </a:rPr>
              <a:t>Matz</a:t>
            </a:r>
            <a:r>
              <a:rPr lang="ja-JP" altLang="en-US" sz="2600" dirty="0">
                <a:solidFill>
                  <a:srgbClr val="262626"/>
                </a:solidFill>
                <a:latin typeface="Calibri" charset="0"/>
              </a:rPr>
              <a:t>”</a:t>
            </a:r>
            <a:r>
              <a:rPr lang="en-US" sz="2600" dirty="0">
                <a:solidFill>
                  <a:srgbClr val="262626"/>
                </a:solidFill>
                <a:latin typeface="Calibri" charset="0"/>
              </a:rPr>
              <a:t> Matsumoto</a:t>
            </a:r>
          </a:p>
          <a:p>
            <a:endParaRPr lang="en-US" sz="2600" dirty="0">
              <a:solidFill>
                <a:srgbClr val="262626"/>
              </a:solidFill>
              <a:latin typeface="Calibri" charset="0"/>
            </a:endParaRPr>
          </a:p>
          <a:p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Sintáxis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 del </a:t>
            </a:r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lenguaje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parecido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 a </a:t>
            </a:r>
            <a:r>
              <a:rPr lang="en-US" sz="2600" dirty="0">
                <a:solidFill>
                  <a:srgbClr val="262626"/>
                </a:solidFill>
                <a:latin typeface="Calibri" charset="0"/>
              </a:rPr>
              <a:t>Perl, Python, and 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Smalltalk</a:t>
            </a:r>
            <a:endParaRPr lang="en-US" sz="2600" dirty="0">
              <a:solidFill>
                <a:srgbClr val="262626"/>
              </a:solidFill>
              <a:latin typeface="Calibri" charset="0"/>
            </a:endParaRPr>
          </a:p>
          <a:p>
            <a:endParaRPr lang="en-US" sz="2600" dirty="0">
              <a:solidFill>
                <a:srgbClr val="262626"/>
              </a:solidFill>
              <a:latin typeface="Calibri" charset="0"/>
            </a:endParaRPr>
          </a:p>
          <a:p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Es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 un </a:t>
            </a:r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lenguaje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interpretado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, no </a:t>
            </a:r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compilado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 (</a:t>
            </a:r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como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2600" dirty="0">
                <a:solidFill>
                  <a:srgbClr val="262626"/>
                </a:solidFill>
                <a:latin typeface="Calibri" charset="0"/>
              </a:rPr>
              <a:t>C++, Java)</a:t>
            </a:r>
          </a:p>
          <a:p>
            <a:endParaRPr lang="en-US" sz="2600" dirty="0">
              <a:solidFill>
                <a:srgbClr val="262626"/>
              </a:solidFill>
              <a:latin typeface="Calibri" charset="0"/>
            </a:endParaRPr>
          </a:p>
          <a:p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Requiere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 de un </a:t>
            </a:r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interpretador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 de </a:t>
            </a:r>
            <a:r>
              <a:rPr lang="en-US" sz="2600" dirty="0">
                <a:solidFill>
                  <a:srgbClr val="262626"/>
                </a:solidFill>
                <a:latin typeface="Calibri" charset="0"/>
              </a:rPr>
              <a:t>Ruby 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(MRI/C-Ruby, </a:t>
            </a:r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jRuby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, </a:t>
            </a:r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Rubinius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, etc…)</a:t>
            </a:r>
            <a:endParaRPr lang="en-US" sz="2600" dirty="0">
              <a:solidFill>
                <a:srgbClr val="262626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Métodos</a:t>
            </a:r>
            <a:endParaRPr lang="es-CR" dirty="0">
              <a:latin typeface="Calibri" charset="0"/>
            </a:endParaRPr>
          </a:p>
        </p:txBody>
      </p:sp>
      <p:sp>
        <p:nvSpPr>
          <p:cNvPr id="3075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Declarar métodos en Ruby </a:t>
            </a:r>
            <a:r>
              <a:rPr lang="es-CR" dirty="0">
                <a:latin typeface="Calibri" charset="0"/>
              </a:rPr>
              <a:t>e</a:t>
            </a:r>
            <a:r>
              <a:rPr lang="es-CR" dirty="0" smtClean="0">
                <a:latin typeface="Calibri" charset="0"/>
              </a:rPr>
              <a:t>s </a:t>
            </a:r>
            <a:r>
              <a:rPr lang="es-CR" dirty="0">
                <a:latin typeface="Calibri" charset="0"/>
              </a:rPr>
              <a:t>simple, </a:t>
            </a:r>
            <a:r>
              <a:rPr lang="es-CR" dirty="0" smtClean="0">
                <a:latin typeface="Calibri" charset="0"/>
              </a:rPr>
              <a:t>solamente se necesita usar “</a:t>
            </a:r>
            <a:r>
              <a:rPr lang="es-CR" dirty="0">
                <a:latin typeface="Calibri" charset="0"/>
              </a:rPr>
              <a:t>def #{val}”</a:t>
            </a: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El retorno del método puede ser declarado usando el método “return”. Sin embargo, esto no es requerido</a:t>
            </a:r>
            <a:endParaRPr lang="es-CR" dirty="0">
              <a:latin typeface="Calibri" charset="0"/>
            </a:endParaRPr>
          </a:p>
        </p:txBody>
      </p:sp>
      <p:sp>
        <p:nvSpPr>
          <p:cNvPr id="9" name="8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# </a:t>
            </a:r>
            <a:r>
              <a:rPr lang="es-CR" dirty="0" smtClean="0">
                <a:latin typeface="Calibri" charset="0"/>
              </a:rPr>
              <a:t>Method with </a:t>
            </a:r>
            <a:r>
              <a:rPr lang="es-CR" dirty="0">
                <a:latin typeface="Calibri" charset="0"/>
              </a:rPr>
              <a:t>one argument.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def hello(name) 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   puts ‘</a:t>
            </a:r>
            <a:r>
              <a:rPr lang="es-CR" dirty="0" smtClean="0">
                <a:latin typeface="Calibri" charset="0"/>
              </a:rPr>
              <a:t>Hola’ </a:t>
            </a:r>
            <a:r>
              <a:rPr lang="es-CR" dirty="0">
                <a:latin typeface="Calibri" charset="0"/>
              </a:rPr>
              <a:t>+ name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   return ‘correct’ 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end 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# invoking the method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puts hello (‘Team')</a:t>
            </a:r>
          </a:p>
        </p:txBody>
      </p:sp>
    </p:spTree>
    <p:extLst>
      <p:ext uri="{BB962C8B-B14F-4D97-AF65-F5344CB8AC3E}">
        <p14:creationId xmlns:p14="http://schemas.microsoft.com/office/powerpoint/2010/main" val="1234027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“Bang Methods”</a:t>
            </a:r>
            <a:endParaRPr lang="es-CR" dirty="0">
              <a:latin typeface="Calibri" charset="0"/>
            </a:endParaRPr>
          </a:p>
        </p:txBody>
      </p:sp>
      <p:sp>
        <p:nvSpPr>
          <p:cNvPr id="4099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Métodos que terminan con un signo de admiración modifican directamente al objeto.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Usualmente cada método modificador del objeto tiene una contraparte que crea una copia.</a:t>
            </a:r>
            <a:endParaRPr lang="es-CR" dirty="0">
              <a:latin typeface="Calibri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# Method </a:t>
            </a:r>
            <a:r>
              <a:rPr lang="es-CR" dirty="0" smtClean="0">
                <a:latin typeface="Calibri" charset="0"/>
              </a:rPr>
              <a:t>sin modificador</a:t>
            </a:r>
          </a:p>
          <a:p>
            <a:pPr>
              <a:buFont typeface="Arial" charset="0"/>
              <a:buNone/>
            </a:pPr>
            <a:r>
              <a:rPr lang="es-CR" dirty="0" smtClean="0">
                <a:latin typeface="Calibri" charset="0"/>
              </a:rPr>
              <a:t>b </a:t>
            </a:r>
            <a:r>
              <a:rPr lang="es-CR" dirty="0">
                <a:latin typeface="Calibri" charset="0"/>
              </a:rPr>
              <a:t>= a.upcase 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puts b 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puts a 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# Method </a:t>
            </a:r>
            <a:r>
              <a:rPr lang="es-CR" dirty="0" smtClean="0">
                <a:latin typeface="Calibri" charset="0"/>
              </a:rPr>
              <a:t>con modificador</a:t>
            </a:r>
            <a:endParaRPr lang="es-CR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c = a.upcase! 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puts c 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puts a</a:t>
            </a:r>
          </a:p>
        </p:txBody>
      </p:sp>
    </p:spTree>
    <p:extLst>
      <p:ext uri="{BB962C8B-B14F-4D97-AF65-F5344CB8AC3E}">
        <p14:creationId xmlns:p14="http://schemas.microsoft.com/office/powerpoint/2010/main" val="166666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Alias de métodos</a:t>
            </a:r>
            <a:endParaRPr lang="es-CR" dirty="0">
              <a:latin typeface="Calibri" charset="0"/>
            </a:endParaRPr>
          </a:p>
        </p:txBody>
      </p:sp>
      <p:sp>
        <p:nvSpPr>
          <p:cNvPr id="512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Crea un nuevo nombre para referirse a un método existente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Si el método original cambia durante la ejecución, el alias se va a referir al método original</a:t>
            </a:r>
            <a:endParaRPr lang="es-CR" dirty="0">
              <a:latin typeface="Calibri" charset="0"/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def old_method </a:t>
            </a:r>
          </a:p>
          <a:p>
            <a:pPr>
              <a:buFont typeface="Arial" charset="0"/>
              <a:buNone/>
            </a:pPr>
            <a:r>
              <a:rPr lang="es-CR" dirty="0" smtClean="0">
                <a:latin typeface="Calibri" charset="0"/>
              </a:rPr>
              <a:t>“Este es el método viejo" </a:t>
            </a:r>
            <a:endParaRPr lang="es-CR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end 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alias new_method old_method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def old_method </a:t>
            </a:r>
          </a:p>
          <a:p>
            <a:pPr>
              <a:buFont typeface="Arial" charset="0"/>
              <a:buNone/>
            </a:pPr>
            <a:r>
              <a:rPr lang="es-CR" dirty="0" smtClean="0">
                <a:latin typeface="Calibri" charset="0"/>
              </a:rPr>
              <a:t>“método mejorado”</a:t>
            </a:r>
            <a:endParaRPr lang="es-CR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end 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puts old_method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puts new_method</a:t>
            </a:r>
          </a:p>
        </p:txBody>
      </p:sp>
    </p:spTree>
    <p:extLst>
      <p:ext uri="{BB962C8B-B14F-4D97-AF65-F5344CB8AC3E}">
        <p14:creationId xmlns:p14="http://schemas.microsoft.com/office/powerpoint/2010/main" val="3151094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Argumentos en los métodos</a:t>
            </a:r>
            <a:endParaRPr lang="es-CR" dirty="0">
              <a:latin typeface="Calibri" charset="0"/>
            </a:endParaRPr>
          </a:p>
        </p:txBody>
      </p:sp>
      <p:sp>
        <p:nvSpPr>
          <p:cNvPr id="6147" name="4 Marcador de contenido"/>
          <p:cNvSpPr>
            <a:spLocks noGrp="1"/>
          </p:cNvSpPr>
          <p:nvPr>
            <p:ph idx="1"/>
          </p:nvPr>
        </p:nvSpPr>
        <p:spPr>
          <a:xfrm>
            <a:off x="457200" y="1279525"/>
            <a:ext cx="8229600" cy="45259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Es posible asignar valores por default usando: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d</a:t>
            </a:r>
            <a:r>
              <a:rPr lang="es-CR" dirty="0" smtClean="0">
                <a:latin typeface="Calibri" charset="0"/>
              </a:rPr>
              <a:t>ef nombre_metodo(</a:t>
            </a:r>
            <a:r>
              <a:rPr lang="es-CR" dirty="0">
                <a:latin typeface="Calibri" charset="0"/>
              </a:rPr>
              <a:t>var1=‘V’, var2=‘M’)</a:t>
            </a: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Es posible declarar un método que recibe una cantidad variable de argumentos utilizando: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d</a:t>
            </a:r>
            <a:r>
              <a:rPr lang="es-CR" dirty="0" smtClean="0">
                <a:latin typeface="Calibri" charset="0"/>
              </a:rPr>
              <a:t>ef method</a:t>
            </a:r>
            <a:r>
              <a:rPr lang="es-CR" dirty="0">
                <a:latin typeface="Calibri" charset="0"/>
              </a:rPr>
              <a:t>(*params)</a:t>
            </a:r>
          </a:p>
          <a:p>
            <a:pPr marL="457200" lvl="1" indent="0">
              <a:buNone/>
            </a:pPr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20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Argumentos en los métodos</a:t>
            </a:r>
            <a:endParaRPr lang="es-CR" dirty="0">
              <a:latin typeface="Calibri" charset="0"/>
            </a:endParaRPr>
          </a:p>
        </p:txBody>
      </p:sp>
      <p:sp>
        <p:nvSpPr>
          <p:cNvPr id="6147" name="4 Marcador de contenido"/>
          <p:cNvSpPr>
            <a:spLocks noGrp="1"/>
          </p:cNvSpPr>
          <p:nvPr>
            <p:ph idx="1"/>
          </p:nvPr>
        </p:nvSpPr>
        <p:spPr>
          <a:xfrm>
            <a:off x="457200" y="1279525"/>
            <a:ext cx="8229600" cy="45259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Es posible asignar parametros opcionales usando: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method(param1=2,param2=‘hello’, *param3</a:t>
            </a:r>
            <a:r>
              <a:rPr lang="es-CR" dirty="0" smtClean="0">
                <a:latin typeface="Calibri" charset="0"/>
              </a:rPr>
              <a:t>)</a:t>
            </a:r>
          </a:p>
          <a:p>
            <a:r>
              <a:rPr lang="es-CR" dirty="0" smtClean="0">
                <a:latin typeface="Calibri" charset="0"/>
              </a:rPr>
              <a:t>Un método también puede recibir bloques de código que se ejecuta en algún momento de la ejecución.</a:t>
            </a:r>
          </a:p>
          <a:p>
            <a:pPr lvl="1"/>
            <a:r>
              <a:rPr lang="es-CR" dirty="0" smtClean="0">
                <a:latin typeface="Calibri" charset="0"/>
              </a:rPr>
              <a:t>Se utiliza “yield” para ejecutar el código del bloque.</a:t>
            </a:r>
          </a:p>
          <a:p>
            <a:pPr lvl="1"/>
            <a:r>
              <a:rPr lang="es-CR" dirty="0" smtClean="0">
                <a:latin typeface="Calibri" charset="0"/>
              </a:rPr>
              <a:t>Se verán más detalles en la clase de bloques</a:t>
            </a:r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9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Refactorizar</a:t>
            </a:r>
            <a:r>
              <a:rPr lang="es-ES_tradnl" dirty="0" smtClean="0"/>
              <a:t> el código planteado en los trabajos anteriores con el fin de utilizar métodos independientes para cada uno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-90488"/>
            <a:ext cx="8229600" cy="1143001"/>
          </a:xfrm>
        </p:spPr>
        <p:txBody>
          <a:bodyPr/>
          <a:lstStyle/>
          <a:p>
            <a:r>
              <a:rPr lang="es-CR" sz="4000" dirty="0" smtClean="0">
                <a:latin typeface="Calibri" charset="0"/>
              </a:rPr>
              <a:t>Trabajo en clase 4</a:t>
            </a:r>
            <a:endParaRPr lang="es-CR" sz="4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314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Rangos</a:t>
            </a:r>
            <a:endParaRPr lang="es-CR" dirty="0">
              <a:latin typeface="Calibri" charset="0"/>
            </a:endParaRPr>
          </a:p>
        </p:txBody>
      </p:sp>
      <p:sp>
        <p:nvSpPr>
          <p:cNvPr id="717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Expresan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una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secuencia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numérica</a:t>
            </a:r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Las </a:t>
            </a:r>
            <a:r>
              <a:rPr lang="en-US" dirty="0" err="1" smtClean="0">
                <a:latin typeface="Calibri" charset="0"/>
              </a:rPr>
              <a:t>secuencias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tienen</a:t>
            </a:r>
            <a:r>
              <a:rPr lang="en-US" dirty="0" smtClean="0">
                <a:latin typeface="Calibri" charset="0"/>
              </a:rPr>
              <a:t> un valor </a:t>
            </a:r>
            <a:r>
              <a:rPr lang="en-US" dirty="0" err="1" smtClean="0">
                <a:latin typeface="Calibri" charset="0"/>
              </a:rPr>
              <a:t>inicial</a:t>
            </a:r>
            <a:r>
              <a:rPr lang="en-US" dirty="0" smtClean="0">
                <a:latin typeface="Calibri" charset="0"/>
              </a:rPr>
              <a:t> y un valor final</a:t>
            </a:r>
            <a:endParaRPr lang="en-US" dirty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Operadores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rangos</a:t>
            </a:r>
            <a:r>
              <a:rPr lang="en-US" dirty="0" smtClean="0">
                <a:latin typeface="Calibri" charset="0"/>
              </a:rPr>
              <a:t> son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dirty="0">
                <a:latin typeface="Calibri" charset="0"/>
              </a:rPr>
              <a:t>..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dirty="0">
                <a:latin typeface="Calibri" charset="0"/>
              </a:rPr>
              <a:t> And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dirty="0">
                <a:latin typeface="Calibri" charset="0"/>
              </a:rPr>
              <a:t>…</a:t>
            </a:r>
            <a:r>
              <a:rPr lang="ja-JP" altLang="en-US" dirty="0">
                <a:latin typeface="Calibri" charset="0"/>
              </a:rPr>
              <a:t>”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(1..5).</a:t>
            </a:r>
            <a:r>
              <a:rPr lang="en-US" dirty="0" err="1">
                <a:latin typeface="Calibri" charset="0"/>
              </a:rPr>
              <a:t>to_a</a:t>
            </a:r>
            <a:r>
              <a:rPr lang="en-US" dirty="0">
                <a:latin typeface="Calibri" charset="0"/>
              </a:rPr>
              <a:t> =&gt; [1,2,3,4,5]</a:t>
            </a:r>
          </a:p>
          <a:p>
            <a:pPr lvl="1"/>
            <a:r>
              <a:rPr lang="en-US" dirty="0">
                <a:latin typeface="Calibri" charset="0"/>
              </a:rPr>
              <a:t>(1…6).</a:t>
            </a:r>
            <a:r>
              <a:rPr lang="en-US" dirty="0" err="1">
                <a:latin typeface="Calibri" charset="0"/>
              </a:rPr>
              <a:t>to_a</a:t>
            </a:r>
            <a:r>
              <a:rPr lang="en-US" dirty="0">
                <a:latin typeface="Calibri" charset="0"/>
              </a:rPr>
              <a:t> =&gt; [1,2,3,4,5]</a:t>
            </a:r>
          </a:p>
        </p:txBody>
      </p:sp>
    </p:spTree>
    <p:extLst>
      <p:ext uri="{BB962C8B-B14F-4D97-AF65-F5344CB8AC3E}">
        <p14:creationId xmlns:p14="http://schemas.microsoft.com/office/powerpoint/2010/main" val="99110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>
          <a:xfrm>
            <a:off x="457200" y="-161925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Arreglos </a:t>
            </a:r>
            <a:r>
              <a:rPr lang="es-CR" sz="2000" dirty="0" smtClean="0">
                <a:latin typeface="Calibri" charset="0"/>
              </a:rPr>
              <a:t>(</a:t>
            </a:r>
            <a:r>
              <a:rPr lang="es-CR" sz="2000" dirty="0">
                <a:latin typeface="Calibri" charset="0"/>
              </a:rPr>
              <a:t>1/4)</a:t>
            </a:r>
            <a:endParaRPr lang="es-CR" dirty="0">
              <a:latin typeface="Calibri" charset="0"/>
            </a:endParaRPr>
          </a:p>
        </p:txBody>
      </p:sp>
      <p:sp>
        <p:nvSpPr>
          <p:cNvPr id="8195" name="2 Marcador de contenido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Los arreglos en Ruby pueden ser declarados creando una nueva instancia de la clase array (</a:t>
            </a:r>
            <a:r>
              <a:rPr lang="es-CR" dirty="0">
                <a:latin typeface="Calibri" charset="0"/>
              </a:rPr>
              <a:t>Array.new) or </a:t>
            </a:r>
            <a:r>
              <a:rPr lang="es-CR" dirty="0" smtClean="0">
                <a:latin typeface="Calibri" charset="0"/>
              </a:rPr>
              <a:t>asignando “[]” a una variable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Los arreglos pueden contener objetos de diferentes tipos: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[80.5, ‘mango’, [true, false]] </a:t>
            </a:r>
          </a:p>
          <a:p>
            <a:r>
              <a:rPr lang="es-CR" dirty="0" smtClean="0">
                <a:latin typeface="Calibri" charset="0"/>
              </a:rPr>
              <a:t>Se puede generar un arreglo de un texto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cities = %w{ Pune Mumbai Bangalore }</a:t>
            </a:r>
          </a:p>
          <a:p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13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Arreglos </a:t>
            </a:r>
            <a:r>
              <a:rPr lang="es-CR" sz="2000" dirty="0" smtClean="0">
                <a:latin typeface="Calibri" charset="0"/>
              </a:rPr>
              <a:t>(</a:t>
            </a:r>
            <a:r>
              <a:rPr lang="es-CR" sz="2000" dirty="0">
                <a:latin typeface="Calibri" charset="0"/>
              </a:rPr>
              <a:t>2/4)</a:t>
            </a:r>
            <a:endParaRPr lang="es-CR" dirty="0">
              <a:latin typeface="Calibri" charset="0"/>
            </a:endParaRP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Algunos de los métodos más comunes: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 smtClean="0">
                <a:latin typeface="Calibri" charset="0"/>
              </a:rPr>
              <a:t>Agregar atributos a un arreglo: </a:t>
            </a:r>
            <a:r>
              <a:rPr lang="es-CR" dirty="0">
                <a:latin typeface="Calibri" charset="0"/>
              </a:rPr>
              <a:t>array &lt;&lt; “elem”</a:t>
            </a:r>
          </a:p>
          <a:p>
            <a:pPr lvl="1"/>
            <a:r>
              <a:rPr lang="es-CR" dirty="0" smtClean="0">
                <a:latin typeface="Calibri" charset="0"/>
              </a:rPr>
              <a:t>Cambiar el valor de un arreglo: </a:t>
            </a:r>
            <a:r>
              <a:rPr lang="es-CR" dirty="0">
                <a:latin typeface="Calibri" charset="0"/>
              </a:rPr>
              <a:t>array[5] = “elem2”</a:t>
            </a:r>
          </a:p>
          <a:p>
            <a:pPr lvl="1"/>
            <a:r>
              <a:rPr lang="es-CR" dirty="0" smtClean="0">
                <a:latin typeface="Calibri" charset="0"/>
              </a:rPr>
              <a:t>Eliminar un elemento: </a:t>
            </a:r>
            <a:r>
              <a:rPr lang="es-CR" dirty="0">
                <a:latin typeface="Calibri" charset="0"/>
              </a:rPr>
              <a:t>array.delete_at(5)</a:t>
            </a:r>
          </a:p>
          <a:p>
            <a:pPr lvl="1"/>
            <a:r>
              <a:rPr lang="es-CR" dirty="0" smtClean="0">
                <a:latin typeface="Calibri" charset="0"/>
              </a:rPr>
              <a:t>Eliminar condicional: </a:t>
            </a:r>
            <a:r>
              <a:rPr lang="es-CR" dirty="0">
                <a:latin typeface="Calibri" charset="0"/>
              </a:rPr>
              <a:t>array.delete_if {|x| x &gt;= "b" }</a:t>
            </a:r>
          </a:p>
          <a:p>
            <a:pPr lvl="1"/>
            <a:r>
              <a:rPr lang="es-CR" dirty="0" smtClean="0">
                <a:latin typeface="Calibri" charset="0"/>
              </a:rPr>
              <a:t>Buscar un elemento: </a:t>
            </a:r>
            <a:r>
              <a:rPr lang="es-CR" dirty="0">
                <a:latin typeface="Calibri" charset="0"/>
              </a:rPr>
              <a:t>Array.select {|v| v =~ /[aeiou]/}</a:t>
            </a:r>
          </a:p>
          <a:p>
            <a:pPr lvl="1"/>
            <a:endParaRPr lang="es-CR" dirty="0">
              <a:latin typeface="Calibri" charset="0"/>
            </a:endParaRPr>
          </a:p>
          <a:p>
            <a:pPr lvl="1"/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66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Arreglos </a:t>
            </a:r>
            <a:r>
              <a:rPr lang="es-CR" sz="2000" dirty="0" smtClean="0">
                <a:latin typeface="Calibri" charset="0"/>
              </a:rPr>
              <a:t>(</a:t>
            </a:r>
            <a:r>
              <a:rPr lang="es-CR" sz="2000" dirty="0">
                <a:latin typeface="Calibri" charset="0"/>
              </a:rPr>
              <a:t>3/4)</a:t>
            </a:r>
            <a:endParaRPr lang="es-CR" dirty="0">
              <a:latin typeface="Calibri" charset="0"/>
            </a:endParaRPr>
          </a:p>
        </p:txBody>
      </p:sp>
      <p:sp>
        <p:nvSpPr>
          <p:cNvPr id="10243" name="2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Algunos métodos adicionales: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array.first:  </a:t>
            </a:r>
            <a:r>
              <a:rPr lang="es-CR" dirty="0" smtClean="0">
                <a:latin typeface="Calibri" charset="0"/>
              </a:rPr>
              <a:t>Retorna el primer elemento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a</a:t>
            </a:r>
            <a:r>
              <a:rPr lang="es-CR" dirty="0" smtClean="0">
                <a:latin typeface="Calibri" charset="0"/>
              </a:rPr>
              <a:t>rray.last</a:t>
            </a:r>
            <a:r>
              <a:rPr lang="es-CR" dirty="0">
                <a:latin typeface="Calibri" charset="0"/>
              </a:rPr>
              <a:t>: </a:t>
            </a:r>
            <a:r>
              <a:rPr lang="es-CR" dirty="0" smtClean="0">
                <a:latin typeface="Calibri" charset="0"/>
              </a:rPr>
              <a:t>retorna el último elemento</a:t>
            </a:r>
          </a:p>
          <a:p>
            <a:pPr lvl="1"/>
            <a:r>
              <a:rPr lang="es-CR" dirty="0" smtClean="0">
                <a:latin typeface="Calibri" charset="0"/>
              </a:rPr>
              <a:t>array.inspect</a:t>
            </a:r>
            <a:r>
              <a:rPr lang="es-CR" dirty="0">
                <a:latin typeface="Calibri" charset="0"/>
              </a:rPr>
              <a:t>: </a:t>
            </a:r>
            <a:r>
              <a:rPr lang="es-CR" dirty="0" smtClean="0">
                <a:latin typeface="Calibri" charset="0"/>
              </a:rPr>
              <a:t>Muestra el arreglo de manera “amigable”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a</a:t>
            </a:r>
            <a:r>
              <a:rPr lang="es-CR" dirty="0" smtClean="0">
                <a:latin typeface="Calibri" charset="0"/>
              </a:rPr>
              <a:t>rray.join</a:t>
            </a:r>
            <a:r>
              <a:rPr lang="es-CR" dirty="0">
                <a:latin typeface="Calibri" charset="0"/>
              </a:rPr>
              <a:t>(‘-’): </a:t>
            </a:r>
            <a:r>
              <a:rPr lang="es-CR" dirty="0" smtClean="0">
                <a:latin typeface="Calibri" charset="0"/>
              </a:rPr>
              <a:t>une cada uno de los elementos del arreglo con el parámetro establecido</a:t>
            </a:r>
          </a:p>
        </p:txBody>
      </p:sp>
    </p:spTree>
    <p:extLst>
      <p:ext uri="{BB962C8B-B14F-4D97-AF65-F5344CB8AC3E}">
        <p14:creationId xmlns:p14="http://schemas.microsoft.com/office/powerpoint/2010/main" val="413736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-161925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¿</a:t>
            </a:r>
            <a:r>
              <a:rPr lang="fr-CA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Por</a:t>
            </a:r>
            <a:r>
              <a:rPr lang="fr-CA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</a:t>
            </a:r>
            <a:r>
              <a:rPr lang="fr-CA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qué</a:t>
            </a:r>
            <a:r>
              <a:rPr lang="fr-CA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Ruby?</a:t>
            </a:r>
            <a:endParaRPr lang="en-US" sz="4000" dirty="0" smtClean="0">
              <a:solidFill>
                <a:schemeClr val="tx1">
                  <a:lumMod val="85000"/>
                  <a:lumOff val="15000"/>
                </a:schemeClr>
              </a:solidFill>
              <a:ea typeface="+mj-ea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9525"/>
            <a:ext cx="8229600" cy="4525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Orientación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 a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Objetos</a:t>
            </a: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  <a:ea typeface="+mn-ea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  <a:ea typeface="+mn-ea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Se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trata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 de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hacer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siempre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c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ódigo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 legible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  <a:ea typeface="+mn-ea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No hay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puntos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 y comas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  <a:ea typeface="+mn-ea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R" sz="2800" dirty="0" smtClean="0">
                <a:ea typeface="+mn-ea"/>
              </a:rPr>
              <a:t>Tipado dinámico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CR" sz="2800" dirty="0" smtClean="0">
              <a:ea typeface="+mn-ea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ea typeface="+mn-ea"/>
              </a:rPr>
              <a:t>Se </a:t>
            </a:r>
            <a:r>
              <a:rPr lang="en-US" sz="2800" dirty="0" err="1" smtClean="0">
                <a:ea typeface="+mn-ea"/>
              </a:rPr>
              <a:t>puede</a:t>
            </a:r>
            <a:r>
              <a:rPr lang="en-US" sz="2800" dirty="0" smtClean="0">
                <a:ea typeface="+mn-ea"/>
              </a:rPr>
              <a:t> </a:t>
            </a:r>
            <a:r>
              <a:rPr lang="en-US" sz="2800" dirty="0" err="1" smtClean="0">
                <a:ea typeface="+mn-ea"/>
              </a:rPr>
              <a:t>editar</a:t>
            </a:r>
            <a:r>
              <a:rPr lang="en-US" sz="2800" dirty="0" smtClean="0">
                <a:ea typeface="+mn-ea"/>
              </a:rPr>
              <a:t> </a:t>
            </a:r>
            <a:r>
              <a:rPr lang="en-US" sz="2800" dirty="0" err="1" smtClean="0">
                <a:ea typeface="+mn-ea"/>
              </a:rPr>
              <a:t>fácilmente</a:t>
            </a:r>
            <a:r>
              <a:rPr lang="en-US" sz="2800" dirty="0" smtClean="0">
                <a:ea typeface="+mn-ea"/>
              </a:rPr>
              <a:t> </a:t>
            </a:r>
            <a:r>
              <a:rPr lang="en-US" sz="2800" dirty="0" err="1" smtClean="0">
                <a:ea typeface="+mn-ea"/>
              </a:rPr>
              <a:t>objetos</a:t>
            </a:r>
            <a:r>
              <a:rPr lang="en-US" sz="2800" dirty="0" smtClean="0">
                <a:ea typeface="+mn-ea"/>
              </a:rPr>
              <a:t> y </a:t>
            </a:r>
            <a:r>
              <a:rPr lang="en-US" sz="2800" dirty="0" err="1" smtClean="0">
                <a:ea typeface="+mn-ea"/>
              </a:rPr>
              <a:t>clases</a:t>
            </a:r>
            <a:r>
              <a:rPr lang="en-US" sz="2800" dirty="0" smtClean="0">
                <a:ea typeface="+mn-ea"/>
              </a:rPr>
              <a:t> lo q </a:t>
            </a:r>
            <a:r>
              <a:rPr lang="en-US" sz="2800" dirty="0" err="1" smtClean="0">
                <a:ea typeface="+mn-ea"/>
              </a:rPr>
              <a:t>facilita</a:t>
            </a:r>
            <a:r>
              <a:rPr lang="en-US" sz="2800" dirty="0" smtClean="0">
                <a:ea typeface="+mn-ea"/>
              </a:rPr>
              <a:t> la </a:t>
            </a:r>
            <a:r>
              <a:rPr lang="en-US" sz="2800" dirty="0" err="1" smtClean="0">
                <a:ea typeface="+mn-ea"/>
              </a:rPr>
              <a:t>metaprogamación</a:t>
            </a: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Arreglos </a:t>
            </a:r>
            <a:r>
              <a:rPr lang="es-CR" sz="2000" dirty="0" smtClean="0">
                <a:latin typeface="Calibri" charset="0"/>
              </a:rPr>
              <a:t>(</a:t>
            </a:r>
            <a:r>
              <a:rPr lang="es-CR" sz="2000" dirty="0">
                <a:latin typeface="Calibri" charset="0"/>
              </a:rPr>
              <a:t>4/4)</a:t>
            </a:r>
          </a:p>
        </p:txBody>
      </p:sp>
      <p:sp>
        <p:nvSpPr>
          <p:cNvPr id="11267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8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LA mayoría de casos es necesario iterar todos los elementos, para ello se usa ‘each’ o ‘each_with_index’</a:t>
            </a:r>
            <a:endParaRPr lang="es-CR" dirty="0">
              <a:latin typeface="Calibri" charset="0"/>
            </a:endParaRPr>
          </a:p>
        </p:txBody>
      </p:sp>
      <p:sp>
        <p:nvSpPr>
          <p:cNvPr id="11268" name="3 Rectángulo"/>
          <p:cNvSpPr>
            <a:spLocks noChangeArrowheads="1"/>
          </p:cNvSpPr>
          <p:nvPr/>
        </p:nvSpPr>
        <p:spPr bwMode="auto">
          <a:xfrm>
            <a:off x="1187624" y="3501008"/>
            <a:ext cx="64436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r>
              <a:rPr lang="es-CR" sz="2400" dirty="0"/>
              <a:t>cities = [‘Paris’, ‘Miami’, ‘Sydney’]</a:t>
            </a:r>
          </a:p>
          <a:p>
            <a:pPr lvl="1"/>
            <a:r>
              <a:rPr lang="es-CR" sz="2400" dirty="0"/>
              <a:t>cities.each do |city| </a:t>
            </a:r>
          </a:p>
          <a:p>
            <a:pPr lvl="1"/>
            <a:r>
              <a:rPr lang="es-CR" sz="2400" dirty="0"/>
              <a:t>	puts </a:t>
            </a:r>
            <a:r>
              <a:rPr lang="es-CR" sz="2400" dirty="0" smtClean="0"/>
              <a:t>“Me gustaria ir a #</a:t>
            </a:r>
            <a:r>
              <a:rPr lang="es-CR" sz="2400" dirty="0"/>
              <a:t>{city}! </a:t>
            </a:r>
          </a:p>
          <a:p>
            <a:pPr lvl="1"/>
            <a:r>
              <a:rPr lang="es-CR" sz="2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60302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Trabajo en clase 5: Arreglos</a:t>
            </a:r>
            <a:endParaRPr lang="es-CR" dirty="0">
              <a:latin typeface="Calibri" charset="0"/>
            </a:endParaRPr>
          </a:p>
        </p:txBody>
      </p:sp>
      <p:sp>
        <p:nvSpPr>
          <p:cNvPr id="1229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alibri" charset="0"/>
              </a:rPr>
              <a:t>Escribir</a:t>
            </a:r>
            <a:r>
              <a:rPr lang="en-US" dirty="0" smtClean="0">
                <a:latin typeface="Calibri" charset="0"/>
              </a:rPr>
              <a:t> un </a:t>
            </a:r>
            <a:r>
              <a:rPr lang="en-US" dirty="0" err="1" smtClean="0">
                <a:latin typeface="Calibri" charset="0"/>
              </a:rPr>
              <a:t>método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recibe</a:t>
            </a:r>
            <a:r>
              <a:rPr lang="en-US" dirty="0" smtClean="0">
                <a:latin typeface="Calibri" charset="0"/>
              </a:rPr>
              <a:t> un </a:t>
            </a:r>
            <a:r>
              <a:rPr lang="en-US" dirty="0" err="1" smtClean="0">
                <a:latin typeface="Calibri" charset="0"/>
              </a:rPr>
              <a:t>arreglo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contienen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números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generados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aleatoriamente</a:t>
            </a:r>
            <a:r>
              <a:rPr lang="en-US" dirty="0" smtClean="0">
                <a:latin typeface="Calibri" charset="0"/>
              </a:rPr>
              <a:t> y </a:t>
            </a:r>
            <a:r>
              <a:rPr lang="en-US" dirty="0" err="1" smtClean="0">
                <a:latin typeface="Calibri" charset="0"/>
              </a:rPr>
              <a:t>retorna</a:t>
            </a:r>
            <a:r>
              <a:rPr lang="en-US" dirty="0" smtClean="0">
                <a:latin typeface="Calibri" charset="0"/>
              </a:rPr>
              <a:t> la </a:t>
            </a:r>
            <a:r>
              <a:rPr lang="en-US" dirty="0" err="1" smtClean="0">
                <a:latin typeface="Calibri" charset="0"/>
              </a:rPr>
              <a:t>suma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sus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elementos</a:t>
            </a:r>
            <a:endParaRPr lang="en-US" dirty="0">
              <a:latin typeface="Calibri" charset="0"/>
            </a:endParaRPr>
          </a:p>
          <a:p>
            <a:pPr lvl="1"/>
            <a:r>
              <a:rPr lang="en-US" b="1" dirty="0" err="1">
                <a:latin typeface="Calibri" charset="0"/>
              </a:rPr>
              <a:t>P</a:t>
            </a:r>
            <a:r>
              <a:rPr lang="en-US" b="1" dirty="0" err="1" smtClean="0">
                <a:latin typeface="Calibri" charset="0"/>
              </a:rPr>
              <a:t>ista</a:t>
            </a:r>
            <a:r>
              <a:rPr lang="en-US" b="1" dirty="0" smtClean="0">
                <a:latin typeface="Calibri" charset="0"/>
              </a:rPr>
              <a:t>: </a:t>
            </a:r>
            <a:r>
              <a:rPr lang="en-US" i="1" dirty="0" smtClean="0">
                <a:latin typeface="Calibri" charset="0"/>
              </a:rPr>
              <a:t>rand</a:t>
            </a:r>
            <a:r>
              <a:rPr lang="en-US" i="1" dirty="0">
                <a:latin typeface="Calibri" charset="0"/>
              </a:rPr>
              <a:t>(10000)</a:t>
            </a:r>
            <a:r>
              <a:rPr lang="en-US" dirty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genera un </a:t>
            </a:r>
            <a:r>
              <a:rPr lang="en-US" dirty="0" err="1" smtClean="0">
                <a:latin typeface="Calibri" charset="0"/>
              </a:rPr>
              <a:t>número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aleatorio</a:t>
            </a:r>
            <a:r>
              <a:rPr lang="en-US" dirty="0" smtClean="0">
                <a:latin typeface="Calibri" charset="0"/>
              </a:rPr>
              <a:t> entre 1 y 10000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 smtClean="0"/>
              <a:t>Crear </a:t>
            </a:r>
            <a:r>
              <a:rPr lang="es-ES_tradnl" dirty="0"/>
              <a:t>un método que reciba N cantidad de </a:t>
            </a:r>
            <a:r>
              <a:rPr lang="es-ES_tradnl" dirty="0" smtClean="0"/>
              <a:t>parámetros, luego itere sobre ellos e imprima en pantalla sus contenidos precedidos por “PARAM:”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5615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Condicionales </a:t>
            </a:r>
            <a:r>
              <a:rPr lang="es-CR" sz="2400" dirty="0">
                <a:latin typeface="Calibri" charset="0"/>
              </a:rPr>
              <a:t>(1/4)</a:t>
            </a:r>
            <a:endParaRPr lang="es-CR" dirty="0">
              <a:latin typeface="Calibri" charset="0"/>
            </a:endParaRPr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1252537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En un condicional, </a:t>
            </a:r>
            <a:r>
              <a:rPr lang="es-CR" dirty="0">
                <a:latin typeface="Calibri" charset="0"/>
              </a:rPr>
              <a:t>“nil” y</a:t>
            </a:r>
            <a:r>
              <a:rPr lang="es-CR" dirty="0" smtClean="0">
                <a:latin typeface="Calibri" charset="0"/>
              </a:rPr>
              <a:t> </a:t>
            </a:r>
            <a:r>
              <a:rPr lang="es-CR" dirty="0">
                <a:latin typeface="Calibri" charset="0"/>
              </a:rPr>
              <a:t>“false” </a:t>
            </a:r>
            <a:r>
              <a:rPr lang="es-CR" dirty="0" smtClean="0">
                <a:latin typeface="Calibri" charset="0"/>
              </a:rPr>
              <a:t>significan falso, todo lo demás es verdadero</a:t>
            </a:r>
            <a:endParaRPr lang="es-CR" dirty="0">
              <a:latin typeface="Calibri" charset="0"/>
            </a:endParaRPr>
          </a:p>
          <a:p>
            <a:pPr>
              <a:buFont typeface="Arial" charset="0"/>
              <a:buNone/>
            </a:pPr>
            <a:endParaRPr lang="es-CR" dirty="0">
              <a:latin typeface="Calibri" charset="0"/>
            </a:endParaRPr>
          </a:p>
        </p:txBody>
      </p:sp>
      <p:sp>
        <p:nvSpPr>
          <p:cNvPr id="15364" name="3 CuadroTexto"/>
          <p:cNvSpPr txBox="1">
            <a:spLocks noChangeArrowheads="1"/>
          </p:cNvSpPr>
          <p:nvPr/>
        </p:nvSpPr>
        <p:spPr bwMode="auto">
          <a:xfrm>
            <a:off x="1277938" y="2565400"/>
            <a:ext cx="487254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dirty="0"/>
              <a:t>xyz = </a:t>
            </a:r>
            <a:r>
              <a:rPr lang="es-CR" dirty="0" smtClean="0"/>
              <a:t>rand(12)</a:t>
            </a:r>
            <a:endParaRPr lang="es-CR" dirty="0"/>
          </a:p>
          <a:p>
            <a:pPr eaLnBrk="1" hangingPunct="1"/>
            <a:r>
              <a:rPr lang="es-CR" dirty="0"/>
              <a:t>if xyz &gt; 4</a:t>
            </a:r>
          </a:p>
          <a:p>
            <a:pPr eaLnBrk="1" hangingPunct="1"/>
            <a:r>
              <a:rPr lang="es-CR" dirty="0"/>
              <a:t>  puts </a:t>
            </a:r>
            <a:r>
              <a:rPr lang="es-CR" dirty="0" smtClean="0"/>
              <a:t>‘la variable es mayor que 4</a:t>
            </a:r>
            <a:r>
              <a:rPr lang="es-CR" dirty="0"/>
              <a:t>’ </a:t>
            </a:r>
          </a:p>
          <a:p>
            <a:pPr eaLnBrk="1" hangingPunct="1"/>
            <a:r>
              <a:rPr lang="es-CR" dirty="0"/>
              <a:t>  if xyz == 5</a:t>
            </a:r>
          </a:p>
          <a:p>
            <a:pPr eaLnBrk="1" hangingPunct="1"/>
            <a:r>
              <a:rPr lang="es-CR" dirty="0"/>
              <a:t>    puts </a:t>
            </a:r>
            <a:r>
              <a:rPr lang="es-CR" dirty="0" smtClean="0"/>
              <a:t>‘La variable es </a:t>
            </a:r>
            <a:r>
              <a:rPr lang="es-CR" dirty="0"/>
              <a:t>5’</a:t>
            </a:r>
          </a:p>
          <a:p>
            <a:pPr eaLnBrk="1" hangingPunct="1"/>
            <a:r>
              <a:rPr lang="es-CR" dirty="0"/>
              <a:t>  elsif xyz &gt; 5 &amp;&amp; xyz &lt; 10</a:t>
            </a:r>
          </a:p>
          <a:p>
            <a:pPr eaLnBrk="1" hangingPunct="1"/>
            <a:r>
              <a:rPr lang="es-CR" dirty="0"/>
              <a:t>    puts ‘xyz </a:t>
            </a:r>
            <a:r>
              <a:rPr lang="es-CR" dirty="0" smtClean="0"/>
              <a:t>es mayor que 5 y menor que 10’</a:t>
            </a:r>
            <a:endParaRPr lang="es-CR" dirty="0"/>
          </a:p>
          <a:p>
            <a:pPr eaLnBrk="1" hangingPunct="1"/>
            <a:r>
              <a:rPr lang="es-CR" dirty="0"/>
              <a:t>  else</a:t>
            </a:r>
          </a:p>
          <a:p>
            <a:pPr eaLnBrk="1" hangingPunct="1"/>
            <a:r>
              <a:rPr lang="es-CR" dirty="0"/>
              <a:t>    puts ‘xyz </a:t>
            </a:r>
            <a:r>
              <a:rPr lang="es-CR" dirty="0" smtClean="0"/>
              <a:t>es mayor que 10</a:t>
            </a:r>
            <a:r>
              <a:rPr lang="es-CR" dirty="0"/>
              <a:t>’</a:t>
            </a:r>
          </a:p>
          <a:p>
            <a:pPr eaLnBrk="1" hangingPunct="1"/>
            <a:r>
              <a:rPr lang="es-CR" dirty="0"/>
              <a:t>  end</a:t>
            </a:r>
          </a:p>
          <a:p>
            <a:pPr eaLnBrk="1" hangingPunct="1"/>
            <a:r>
              <a:rPr lang="es-CR" dirty="0"/>
              <a:t>else</a:t>
            </a:r>
          </a:p>
          <a:p>
            <a:pPr eaLnBrk="1" hangingPunct="1"/>
            <a:r>
              <a:rPr lang="es-CR" dirty="0"/>
              <a:t>  puts </a:t>
            </a:r>
            <a:r>
              <a:rPr lang="es-CR" dirty="0" smtClean="0"/>
              <a:t>‘La variable no es mayor que </a:t>
            </a:r>
            <a:r>
              <a:rPr lang="es-CR" dirty="0"/>
              <a:t>5’</a:t>
            </a:r>
          </a:p>
          <a:p>
            <a:pPr eaLnBrk="1" hangingPunct="1"/>
            <a:r>
              <a:rPr lang="es-CR" dirty="0"/>
              <a:t>  puts </a:t>
            </a:r>
            <a:r>
              <a:rPr lang="es-CR" dirty="0" smtClean="0"/>
              <a:t>‘Un condicional de una l</a:t>
            </a:r>
            <a:r>
              <a:rPr lang="es-CR" dirty="0"/>
              <a:t>i</a:t>
            </a:r>
            <a:r>
              <a:rPr lang="es-CR" dirty="0" smtClean="0"/>
              <a:t>nea’ </a:t>
            </a:r>
            <a:r>
              <a:rPr lang="es-CR" dirty="0"/>
              <a:t>if xyz == 1</a:t>
            </a:r>
          </a:p>
          <a:p>
            <a:pPr eaLnBrk="1" hangingPunct="1"/>
            <a:r>
              <a:rPr lang="es-CR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8132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Condicionales </a:t>
            </a:r>
            <a:r>
              <a:rPr lang="es-CR" sz="2400" dirty="0">
                <a:latin typeface="Calibri" charset="0"/>
              </a:rPr>
              <a:t>(2/4)</a:t>
            </a:r>
            <a:endParaRPr lang="es-CR" dirty="0">
              <a:latin typeface="Calibri" charset="0"/>
            </a:endParaRPr>
          </a:p>
        </p:txBody>
      </p:sp>
      <p:sp>
        <p:nvSpPr>
          <p:cNvPr id="16387" name="2 Marcador de contenido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1439862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Los condicionales pueden tener múltiplas operandos, los más comunes son:</a:t>
            </a:r>
            <a:endParaRPr lang="es-CR" dirty="0">
              <a:latin typeface="Calibri" charset="0"/>
            </a:endParaRPr>
          </a:p>
          <a:p>
            <a:pPr>
              <a:buFont typeface="Arial" charset="0"/>
              <a:buNone/>
            </a:pPr>
            <a:endParaRPr lang="es-CR" dirty="0">
              <a:latin typeface="Calibri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507474"/>
              </p:ext>
            </p:extLst>
          </p:nvPr>
        </p:nvGraphicFramePr>
        <p:xfrm>
          <a:off x="1547813" y="2997200"/>
          <a:ext cx="6096000" cy="222408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48000"/>
                <a:gridCol w="3048000"/>
              </a:tblGrid>
              <a:tr h="370681">
                <a:tc>
                  <a:txBody>
                    <a:bodyPr/>
                    <a:lstStyle/>
                    <a:p>
                      <a:r>
                        <a:rPr lang="es-CR" sz="1800" b="0" dirty="0"/>
                        <a:t>==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es-CR" sz="1800" b="0" dirty="0" smtClean="0"/>
                        <a:t>igual</a:t>
                      </a:r>
                      <a:endParaRPr lang="es-CR" sz="1800" b="0" dirty="0"/>
                    </a:p>
                  </a:txBody>
                  <a:tcPr marT="45700" marB="45700" anchor="ctr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s-CR" sz="1800"/>
                        <a:t>!=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es-CR" sz="1800" dirty="0" smtClean="0"/>
                        <a:t>Diferente</a:t>
                      </a:r>
                      <a:endParaRPr lang="es-CR" sz="1800" dirty="0"/>
                    </a:p>
                  </a:txBody>
                  <a:tcPr marT="45700" marB="45700" anchor="ctr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s-CR" sz="1800"/>
                        <a:t>&gt;=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es-CR" sz="1800" dirty="0" smtClean="0"/>
                        <a:t>Mayor o igual a</a:t>
                      </a:r>
                      <a:endParaRPr lang="es-CR" sz="1800" dirty="0"/>
                    </a:p>
                  </a:txBody>
                  <a:tcPr marT="45700" marB="45700" anchor="ctr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s-CR" sz="1800"/>
                        <a:t>&lt;=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es-CR" sz="1800" dirty="0" smtClean="0"/>
                        <a:t>Menor o igual a</a:t>
                      </a:r>
                      <a:endParaRPr lang="es-CR" sz="1800" dirty="0"/>
                    </a:p>
                  </a:txBody>
                  <a:tcPr marT="45700" marB="45700" anchor="ctr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s-CR" sz="1800"/>
                        <a:t>&gt;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es-CR" sz="1800" dirty="0" smtClean="0"/>
                        <a:t>Mayor</a:t>
                      </a:r>
                      <a:r>
                        <a:rPr lang="es-CR" sz="1800" baseline="0" dirty="0" smtClean="0"/>
                        <a:t> que</a:t>
                      </a:r>
                      <a:endParaRPr lang="es-CR" sz="1800" dirty="0"/>
                    </a:p>
                  </a:txBody>
                  <a:tcPr marT="45700" marB="45700" anchor="ctr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s-CR" sz="1800" dirty="0"/>
                        <a:t>&lt;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es-CR" sz="1800" dirty="0" smtClean="0"/>
                        <a:t>Menor que</a:t>
                      </a:r>
                      <a:endParaRPr lang="es-CR" sz="1800" dirty="0"/>
                    </a:p>
                  </a:txBody>
                  <a:tcPr marT="45700" marB="457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604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>
                <a:latin typeface="Calibri" charset="0"/>
              </a:rPr>
              <a:t>Conditionals </a:t>
            </a:r>
            <a:r>
              <a:rPr lang="es-CR" sz="2400">
                <a:latin typeface="Calibri" charset="0"/>
              </a:rPr>
              <a:t>(3/4)</a:t>
            </a:r>
            <a:endParaRPr lang="es-CR">
              <a:latin typeface="Calibri" charset="0"/>
            </a:endParaRPr>
          </a:p>
        </p:txBody>
      </p:sp>
      <p:sp>
        <p:nvSpPr>
          <p:cNvPr id="17411" name="2 Marcador de contenido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2808287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Además de if</a:t>
            </a:r>
            <a:r>
              <a:rPr lang="es-CR" dirty="0">
                <a:latin typeface="Calibri" charset="0"/>
              </a:rPr>
              <a:t>, </a:t>
            </a:r>
            <a:r>
              <a:rPr lang="es-CR" dirty="0" smtClean="0">
                <a:latin typeface="Calibri" charset="0"/>
              </a:rPr>
              <a:t>se puede usar “case” para elegir entre diversas opciones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La instrucción “case” puede estar relacionada a un elemento (como un switch en otros lenguajes) o como un sustituto de un if-else.</a:t>
            </a:r>
            <a:endParaRPr lang="es-CR" dirty="0">
              <a:latin typeface="Calibri" charset="0"/>
            </a:endParaRPr>
          </a:p>
          <a:p>
            <a:pPr>
              <a:buFont typeface="Arial" charset="0"/>
              <a:buNone/>
            </a:pPr>
            <a:endParaRPr lang="es-CR" dirty="0">
              <a:latin typeface="Calibri" charset="0"/>
            </a:endParaRP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539750" y="4437063"/>
            <a:ext cx="3257735" cy="175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xyz = 10 </a:t>
            </a:r>
          </a:p>
          <a:p>
            <a:pPr eaLnBrk="1" hangingPunct="1"/>
            <a:r>
              <a:rPr lang="en-US" dirty="0"/>
              <a:t>pair = case </a:t>
            </a:r>
          </a:p>
          <a:p>
            <a:pPr eaLnBrk="1" hangingPunct="1"/>
            <a:r>
              <a:rPr lang="en-US" dirty="0"/>
              <a:t>  when xyz % 2 == 0 then true </a:t>
            </a:r>
          </a:p>
          <a:p>
            <a:pPr eaLnBrk="1" hangingPunct="1"/>
            <a:r>
              <a:rPr lang="en-US" dirty="0"/>
              <a:t>  when xyz % 2 != 0 then false </a:t>
            </a:r>
          </a:p>
          <a:p>
            <a:pPr eaLnBrk="1" hangingPunct="1"/>
            <a:r>
              <a:rPr lang="en-US" dirty="0" smtClean="0"/>
              <a:t>End</a:t>
            </a:r>
          </a:p>
          <a:p>
            <a:pPr eaLnBrk="1" hangingPunct="1"/>
            <a:r>
              <a:rPr lang="en-US" dirty="0"/>
              <a:t>p</a:t>
            </a:r>
            <a:r>
              <a:rPr lang="en-US" dirty="0" smtClean="0"/>
              <a:t>uts pair</a:t>
            </a:r>
            <a:endParaRPr lang="es-CR" dirty="0"/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572000" y="4437063"/>
            <a:ext cx="41036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city = </a:t>
            </a:r>
            <a:r>
              <a:rPr lang="ja-JP" altLang="en-US"/>
              <a:t>‘</a:t>
            </a:r>
            <a:r>
              <a:rPr lang="en-US"/>
              <a:t>rome</a:t>
            </a:r>
            <a:r>
              <a:rPr lang="ja-JP" altLang="en-US"/>
              <a:t>’</a:t>
            </a:r>
            <a:r>
              <a:rPr lang="en-US"/>
              <a:t> </a:t>
            </a:r>
          </a:p>
          <a:p>
            <a:pPr eaLnBrk="1" hangingPunct="1"/>
            <a:r>
              <a:rPr lang="en-US"/>
              <a:t>country = case city</a:t>
            </a:r>
          </a:p>
          <a:p>
            <a:pPr eaLnBrk="1" hangingPunct="1"/>
            <a:r>
              <a:rPr lang="en-US"/>
              <a:t>  when </a:t>
            </a:r>
            <a:r>
              <a:rPr lang="ja-JP" altLang="en-US"/>
              <a:t>‘</a:t>
            </a:r>
            <a:r>
              <a:rPr lang="en-US"/>
              <a:t>rome</a:t>
            </a:r>
            <a:r>
              <a:rPr lang="ja-JP" altLang="en-US"/>
              <a:t>’</a:t>
            </a:r>
            <a:r>
              <a:rPr lang="en-US"/>
              <a:t> then </a:t>
            </a:r>
            <a:r>
              <a:rPr lang="ja-JP" altLang="en-US"/>
              <a:t>‘</a:t>
            </a:r>
            <a:r>
              <a:rPr lang="en-US"/>
              <a:t>Italy</a:t>
            </a:r>
            <a:r>
              <a:rPr lang="ja-JP" altLang="en-US"/>
              <a:t>’</a:t>
            </a:r>
            <a:r>
              <a:rPr lang="en-US"/>
              <a:t> </a:t>
            </a:r>
          </a:p>
          <a:p>
            <a:pPr eaLnBrk="1" hangingPunct="1"/>
            <a:r>
              <a:rPr lang="en-US"/>
              <a:t>  when </a:t>
            </a:r>
            <a:r>
              <a:rPr lang="ja-JP" altLang="en-US"/>
              <a:t>‘</a:t>
            </a:r>
            <a:r>
              <a:rPr lang="en-US"/>
              <a:t>paris</a:t>
            </a:r>
            <a:r>
              <a:rPr lang="ja-JP" altLang="en-US"/>
              <a:t>’</a:t>
            </a:r>
            <a:r>
              <a:rPr lang="en-US"/>
              <a:t> then </a:t>
            </a:r>
            <a:r>
              <a:rPr lang="ja-JP" altLang="en-US"/>
              <a:t>‘</a:t>
            </a:r>
            <a:r>
              <a:rPr lang="en-US"/>
              <a:t>France</a:t>
            </a:r>
            <a:r>
              <a:rPr lang="ja-JP" altLang="en-US"/>
              <a:t>’</a:t>
            </a:r>
            <a:endParaRPr lang="en-US"/>
          </a:p>
          <a:p>
            <a:pPr eaLnBrk="1" hangingPunct="1"/>
            <a:r>
              <a:rPr lang="en-US"/>
              <a:t>  when </a:t>
            </a:r>
            <a:r>
              <a:rPr lang="ja-JP" altLang="en-US"/>
              <a:t>‘</a:t>
            </a:r>
            <a:r>
              <a:rPr lang="en-US"/>
              <a:t>london</a:t>
            </a:r>
            <a:r>
              <a:rPr lang="ja-JP" altLang="en-US"/>
              <a:t>’</a:t>
            </a:r>
            <a:r>
              <a:rPr lang="en-US"/>
              <a:t> then </a:t>
            </a:r>
            <a:r>
              <a:rPr lang="ja-JP" altLang="en-US"/>
              <a:t>‘</a:t>
            </a:r>
            <a:r>
              <a:rPr lang="en-US"/>
              <a:t>England</a:t>
            </a:r>
            <a:r>
              <a:rPr lang="ja-JP" altLang="en-US"/>
              <a:t>’</a:t>
            </a:r>
            <a:endParaRPr lang="en-US"/>
          </a:p>
          <a:p>
            <a:pPr eaLnBrk="1" hangingPunct="1"/>
            <a:r>
              <a:rPr lang="en-US"/>
              <a:t>  else </a:t>
            </a:r>
            <a:r>
              <a:rPr lang="ja-JP" altLang="en-US"/>
              <a:t>‘</a:t>
            </a:r>
            <a:r>
              <a:rPr lang="en-US"/>
              <a:t>Unknown</a:t>
            </a:r>
            <a:r>
              <a:rPr lang="ja-JP" altLang="en-US"/>
              <a:t>’</a:t>
            </a:r>
            <a:endParaRPr lang="en-US"/>
          </a:p>
          <a:p>
            <a:pPr eaLnBrk="1" hangingPunct="1"/>
            <a:r>
              <a:rPr lang="en-US"/>
              <a:t>end</a:t>
            </a:r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01437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>
                <a:latin typeface="Calibri" charset="0"/>
              </a:rPr>
              <a:t>Conditionals </a:t>
            </a:r>
            <a:r>
              <a:rPr lang="es-CR" sz="2400">
                <a:latin typeface="Calibri" charset="0"/>
              </a:rPr>
              <a:t>(4/4)</a:t>
            </a:r>
            <a:endParaRPr lang="es-CR">
              <a:latin typeface="Calibri" charset="0"/>
            </a:endParaRPr>
          </a:p>
        </p:txBody>
      </p:sp>
      <p:sp>
        <p:nvSpPr>
          <p:cNvPr id="18435" name="2 Marcador de contenido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2808287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El último condicional que se tiene es el “unless” </a:t>
            </a:r>
          </a:p>
          <a:p>
            <a:r>
              <a:rPr lang="es-CR" dirty="0" smtClean="0">
                <a:latin typeface="Calibri" charset="0"/>
              </a:rPr>
              <a:t>Unless es el opuesto a “IF”: si la condición no es verdadera, ejecute el código, de lo contrario no lo ejecute</a:t>
            </a:r>
            <a:endParaRPr lang="es-CR" dirty="0">
              <a:latin typeface="Calibri" charset="0"/>
            </a:endParaRPr>
          </a:p>
          <a:p>
            <a:pPr>
              <a:buFont typeface="Arial" charset="0"/>
              <a:buNone/>
            </a:pPr>
            <a:endParaRPr lang="es-CR" dirty="0">
              <a:latin typeface="Calibri" charset="0"/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827584" y="4149080"/>
            <a:ext cx="62658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dirty="0"/>
              <a:t>city = ‘Montreal' </a:t>
            </a:r>
          </a:p>
          <a:p>
            <a:pPr eaLnBrk="1" hangingPunct="1"/>
            <a:r>
              <a:rPr lang="es-CR" dirty="0"/>
              <a:t>unless city == ‘Toronto' </a:t>
            </a:r>
          </a:p>
          <a:p>
            <a:pPr eaLnBrk="1" hangingPunct="1"/>
            <a:r>
              <a:rPr lang="es-CR" dirty="0"/>
              <a:t>   puts ‘This is not my </a:t>
            </a:r>
            <a:r>
              <a:rPr lang="en-US" dirty="0"/>
              <a:t>favorite</a:t>
            </a:r>
            <a:r>
              <a:rPr lang="es-CR" dirty="0"/>
              <a:t> city in Canada' </a:t>
            </a:r>
          </a:p>
          <a:p>
            <a:pPr eaLnBrk="1" hangingPunct="1"/>
            <a:r>
              <a:rPr lang="es-CR" dirty="0"/>
              <a:t>e</a:t>
            </a:r>
            <a:r>
              <a:rPr lang="es-CR" dirty="0" smtClean="0"/>
              <a:t>nd</a:t>
            </a:r>
            <a:endParaRPr lang="es-CR" dirty="0"/>
          </a:p>
          <a:p>
            <a:pPr eaLnBrk="1" hangingPunct="1"/>
            <a:endParaRPr lang="es-CR" dirty="0"/>
          </a:p>
          <a:p>
            <a:pPr eaLnBrk="1" hangingPunct="1"/>
            <a:r>
              <a:rPr lang="es-CR" dirty="0" smtClean="0"/>
              <a:t>=</a:t>
            </a:r>
            <a:r>
              <a:rPr lang="es-CR" dirty="0"/>
              <a:t>begin </a:t>
            </a:r>
          </a:p>
          <a:p>
            <a:pPr eaLnBrk="1" hangingPunct="1"/>
            <a:r>
              <a:rPr lang="es-CR" dirty="0"/>
              <a:t> If the name is not toronto, execute the block. </a:t>
            </a:r>
          </a:p>
          <a:p>
            <a:pPr eaLnBrk="1" hangingPunct="1"/>
            <a:r>
              <a:rPr lang="es-CR" dirty="0"/>
              <a:t>=end</a:t>
            </a:r>
          </a:p>
        </p:txBody>
      </p:sp>
    </p:spTree>
    <p:extLst>
      <p:ext uri="{BB962C8B-B14F-4D97-AF65-F5344CB8AC3E}">
        <p14:creationId xmlns:p14="http://schemas.microsoft.com/office/powerpoint/2010/main" val="162542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Trabajo 6: Condicionales</a:t>
            </a:r>
            <a:endParaRPr lang="es-CR" dirty="0">
              <a:latin typeface="Calibri" charset="0"/>
            </a:endParaRPr>
          </a:p>
        </p:txBody>
      </p:sp>
      <p:sp>
        <p:nvSpPr>
          <p:cNvPr id="1945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Escribir</a:t>
            </a:r>
            <a:r>
              <a:rPr lang="en-US" dirty="0" smtClean="0">
                <a:latin typeface="Calibri" charset="0"/>
              </a:rPr>
              <a:t> un </a:t>
            </a:r>
            <a:r>
              <a:rPr lang="en-US" dirty="0" err="1" smtClean="0">
                <a:latin typeface="Calibri" charset="0"/>
              </a:rPr>
              <a:t>método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solicita</a:t>
            </a:r>
            <a:r>
              <a:rPr lang="en-US" dirty="0" smtClean="0">
                <a:latin typeface="Calibri" charset="0"/>
              </a:rPr>
              <a:t> al </a:t>
            </a:r>
            <a:r>
              <a:rPr lang="en-US" dirty="0" err="1" smtClean="0">
                <a:latin typeface="Calibri" charset="0"/>
              </a:rPr>
              <a:t>usuario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digite</a:t>
            </a:r>
            <a:r>
              <a:rPr lang="en-US" dirty="0" smtClean="0">
                <a:latin typeface="Calibri" charset="0"/>
              </a:rPr>
              <a:t> un </a:t>
            </a:r>
            <a:r>
              <a:rPr lang="en-US" dirty="0" err="1" smtClean="0">
                <a:latin typeface="Calibri" charset="0"/>
              </a:rPr>
              <a:t>año</a:t>
            </a:r>
            <a:r>
              <a:rPr lang="en-US" dirty="0" smtClean="0">
                <a:latin typeface="Calibri" charset="0"/>
              </a:rPr>
              <a:t>. </a:t>
            </a:r>
            <a:r>
              <a:rPr lang="en-US" dirty="0" err="1" smtClean="0">
                <a:latin typeface="Calibri" charset="0"/>
              </a:rPr>
              <a:t>Luego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procesarlo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muestra</a:t>
            </a:r>
            <a:r>
              <a:rPr lang="en-US" dirty="0" smtClean="0">
                <a:latin typeface="Calibri" charset="0"/>
              </a:rPr>
              <a:t>:</a:t>
            </a:r>
          </a:p>
          <a:p>
            <a:pPr lvl="1"/>
            <a:r>
              <a:rPr lang="en-US" dirty="0" smtClean="0">
                <a:latin typeface="Calibri" charset="0"/>
              </a:rPr>
              <a:t>El </a:t>
            </a:r>
            <a:r>
              <a:rPr lang="en-US" dirty="0" err="1" smtClean="0">
                <a:latin typeface="Calibri" charset="0"/>
              </a:rPr>
              <a:t>año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biciesto</a:t>
            </a:r>
            <a:r>
              <a:rPr lang="en-US" dirty="0" smtClean="0">
                <a:latin typeface="Calibri" charset="0"/>
              </a:rPr>
              <a:t> o no</a:t>
            </a:r>
          </a:p>
          <a:p>
            <a:pPr lvl="1"/>
            <a:r>
              <a:rPr lang="en-US" dirty="0" smtClean="0">
                <a:latin typeface="Calibri" charset="0"/>
              </a:rPr>
              <a:t>El </a:t>
            </a:r>
            <a:r>
              <a:rPr lang="en-US" dirty="0" err="1" smtClean="0">
                <a:latin typeface="Calibri" charset="0"/>
              </a:rPr>
              <a:t>número</a:t>
            </a:r>
            <a:r>
              <a:rPr lang="en-US" dirty="0" smtClean="0">
                <a:latin typeface="Calibri" charset="0"/>
              </a:rPr>
              <a:t> total de </a:t>
            </a:r>
            <a:r>
              <a:rPr lang="en-US" dirty="0" err="1" smtClean="0">
                <a:latin typeface="Calibri" charset="0"/>
              </a:rPr>
              <a:t>días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tiene</a:t>
            </a:r>
            <a:r>
              <a:rPr lang="en-US" dirty="0" smtClean="0">
                <a:latin typeface="Calibri" charset="0"/>
              </a:rPr>
              <a:t> el </a:t>
            </a:r>
            <a:r>
              <a:rPr lang="en-US" dirty="0" err="1" smtClean="0">
                <a:latin typeface="Calibri" charset="0"/>
              </a:rPr>
              <a:t>año</a:t>
            </a:r>
            <a:endParaRPr lang="en-US" dirty="0">
              <a:latin typeface="Calibri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n-US" b="1" dirty="0" err="1" smtClean="0">
                <a:latin typeface="Calibri" charset="0"/>
              </a:rPr>
              <a:t>Ayuda</a:t>
            </a:r>
            <a:r>
              <a:rPr lang="en-US" dirty="0" smtClean="0">
                <a:latin typeface="Calibri" charset="0"/>
              </a:rPr>
              <a:t>: </a:t>
            </a:r>
            <a:r>
              <a:rPr lang="en-US" dirty="0" err="1" smtClean="0">
                <a:latin typeface="Calibri" charset="0"/>
              </a:rPr>
              <a:t>Años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biciestos</a:t>
            </a:r>
            <a:r>
              <a:rPr lang="en-US" dirty="0" smtClean="0">
                <a:latin typeface="Calibri" charset="0"/>
              </a:rPr>
              <a:t> con </a:t>
            </a:r>
            <a:r>
              <a:rPr lang="en-US" dirty="0" err="1" smtClean="0">
                <a:latin typeface="Calibri" charset="0"/>
              </a:rPr>
              <a:t>aquellos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son </a:t>
            </a:r>
            <a:r>
              <a:rPr lang="en-US" dirty="0" err="1" smtClean="0">
                <a:latin typeface="Calibri" charset="0"/>
              </a:rPr>
              <a:t>divisibles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por</a:t>
            </a:r>
            <a:r>
              <a:rPr lang="en-US" dirty="0" smtClean="0">
                <a:latin typeface="Calibri" charset="0"/>
              </a:rPr>
              <a:t> 4 y no divisible </a:t>
            </a:r>
            <a:r>
              <a:rPr lang="en-US" dirty="0" err="1" smtClean="0">
                <a:latin typeface="Calibri" charset="0"/>
              </a:rPr>
              <a:t>por</a:t>
            </a:r>
            <a:r>
              <a:rPr lang="en-US" dirty="0" smtClean="0">
                <a:latin typeface="Calibri" charset="0"/>
              </a:rPr>
              <a:t> 100, a no </a:t>
            </a:r>
            <a:r>
              <a:rPr lang="en-US" dirty="0" err="1" smtClean="0">
                <a:latin typeface="Calibri" charset="0"/>
              </a:rPr>
              <a:t>ser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sean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también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divisibles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por</a:t>
            </a:r>
            <a:r>
              <a:rPr lang="en-US" dirty="0" smtClean="0">
                <a:latin typeface="Calibri" charset="0"/>
              </a:rPr>
              <a:t> 400.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1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Trabajo </a:t>
            </a:r>
            <a:r>
              <a:rPr lang="es-CR" dirty="0">
                <a:latin typeface="Calibri" charset="0"/>
              </a:rPr>
              <a:t>7</a:t>
            </a:r>
            <a:r>
              <a:rPr lang="es-CR" dirty="0" smtClean="0">
                <a:latin typeface="Calibri" charset="0"/>
              </a:rPr>
              <a:t>: Condicionales</a:t>
            </a:r>
            <a:endParaRPr lang="es-CR" dirty="0">
              <a:latin typeface="Calibri" charset="0"/>
            </a:endParaRPr>
          </a:p>
        </p:txBody>
      </p:sp>
      <p:sp>
        <p:nvSpPr>
          <p:cNvPr id="20483" name="2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r>
              <a:rPr lang="en-US" dirty="0" err="1" smtClean="0">
                <a:latin typeface="Calibri" charset="0"/>
              </a:rPr>
              <a:t>Escribir</a:t>
            </a:r>
            <a:r>
              <a:rPr lang="en-US" dirty="0" smtClean="0">
                <a:latin typeface="Calibri" charset="0"/>
              </a:rPr>
              <a:t> un </a:t>
            </a:r>
            <a:r>
              <a:rPr lang="en-US" dirty="0" err="1" smtClean="0">
                <a:latin typeface="Calibri" charset="0"/>
              </a:rPr>
              <a:t>método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recibe</a:t>
            </a:r>
            <a:r>
              <a:rPr lang="en-US" dirty="0" smtClean="0">
                <a:latin typeface="Calibri" charset="0"/>
              </a:rPr>
              <a:t> un </a:t>
            </a:r>
            <a:r>
              <a:rPr lang="en-US" dirty="0" err="1" smtClean="0">
                <a:latin typeface="Calibri" charset="0"/>
              </a:rPr>
              <a:t>argumento</a:t>
            </a:r>
            <a:r>
              <a:rPr lang="en-US" dirty="0" smtClean="0">
                <a:latin typeface="Calibri" charset="0"/>
              </a:rPr>
              <a:t> (score) y </a:t>
            </a:r>
            <a:r>
              <a:rPr lang="en-US" dirty="0" err="1" smtClean="0">
                <a:latin typeface="Calibri" charset="0"/>
              </a:rPr>
              <a:t>muestra</a:t>
            </a:r>
            <a:r>
              <a:rPr lang="en-US" dirty="0" smtClean="0">
                <a:latin typeface="Calibri" charset="0"/>
              </a:rPr>
              <a:t> un </a:t>
            </a:r>
            <a:r>
              <a:rPr lang="en-US" dirty="0" err="1" smtClean="0">
                <a:latin typeface="Calibri" charset="0"/>
              </a:rPr>
              <a:t>mensaje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según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las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siguientes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reglas</a:t>
            </a:r>
            <a:r>
              <a:rPr lang="en-US" dirty="0" smtClean="0">
                <a:latin typeface="Calibri" charset="0"/>
              </a:rPr>
              <a:t>:</a:t>
            </a:r>
          </a:p>
          <a:p>
            <a:pPr lvl="1"/>
            <a:r>
              <a:rPr lang="en-US" dirty="0" err="1" smtClean="0">
                <a:latin typeface="Calibri" charset="0"/>
              </a:rPr>
              <a:t>Menor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50: </a:t>
            </a:r>
            <a:r>
              <a:rPr lang="ja-JP" altLang="en-US" dirty="0" smtClean="0">
                <a:latin typeface="Calibri" charset="0"/>
              </a:rPr>
              <a:t>“</a:t>
            </a:r>
            <a:r>
              <a:rPr lang="en-US" altLang="ja-JP" dirty="0" err="1" smtClean="0">
                <a:latin typeface="Calibri" charset="0"/>
              </a:rPr>
              <a:t>Debe</a:t>
            </a:r>
            <a:r>
              <a:rPr lang="en-US" altLang="ja-JP" dirty="0" smtClean="0">
                <a:latin typeface="Calibri" charset="0"/>
              </a:rPr>
              <a:t> de </a:t>
            </a:r>
            <a:r>
              <a:rPr lang="en-US" altLang="ja-JP" dirty="0" err="1" smtClean="0">
                <a:latin typeface="Calibri" charset="0"/>
              </a:rPr>
              <a:t>intentarlo</a:t>
            </a:r>
            <a:r>
              <a:rPr lang="en-US" altLang="ja-JP" dirty="0" smtClean="0">
                <a:latin typeface="Calibri" charset="0"/>
              </a:rPr>
              <a:t> </a:t>
            </a:r>
            <a:r>
              <a:rPr lang="en-US" altLang="ja-JP" dirty="0" err="1" smtClean="0">
                <a:latin typeface="Calibri" charset="0"/>
              </a:rPr>
              <a:t>nuevamente</a:t>
            </a:r>
            <a:r>
              <a:rPr lang="ja-JP" altLang="en-US" dirty="0" smtClean="0">
                <a:latin typeface="Calibri" charset="0"/>
              </a:rPr>
              <a:t>”</a:t>
            </a:r>
            <a:r>
              <a:rPr lang="en-US" dirty="0" smtClean="0">
                <a:latin typeface="Calibri" charset="0"/>
              </a:rPr>
              <a:t> 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 smtClean="0">
                <a:latin typeface="Calibri" charset="0"/>
              </a:rPr>
              <a:t>Entre 50 y 70</a:t>
            </a:r>
            <a:r>
              <a:rPr lang="en-US" dirty="0">
                <a:latin typeface="Calibri" charset="0"/>
              </a:rPr>
              <a:t>: </a:t>
            </a:r>
            <a:r>
              <a:rPr lang="ja-JP" altLang="en-US" dirty="0" smtClean="0">
                <a:latin typeface="Calibri" charset="0"/>
              </a:rPr>
              <a:t>“</a:t>
            </a:r>
            <a:r>
              <a:rPr lang="en-US" dirty="0" err="1" smtClean="0">
                <a:latin typeface="Calibri" charset="0"/>
              </a:rPr>
              <a:t>Casi</a:t>
            </a:r>
            <a:r>
              <a:rPr lang="en-US" dirty="0" smtClean="0">
                <a:latin typeface="Calibri" charset="0"/>
              </a:rPr>
              <a:t> lo </a:t>
            </a:r>
            <a:r>
              <a:rPr lang="en-US" dirty="0" err="1" smtClean="0">
                <a:latin typeface="Calibri" charset="0"/>
              </a:rPr>
              <a:t>logras</a:t>
            </a:r>
            <a:r>
              <a:rPr lang="en-US" dirty="0" smtClean="0">
                <a:latin typeface="Calibri" charset="0"/>
              </a:rPr>
              <a:t>!</a:t>
            </a:r>
            <a:r>
              <a:rPr lang="ja-JP" altLang="en-US" dirty="0" smtClean="0">
                <a:latin typeface="Calibri" charset="0"/>
              </a:rPr>
              <a:t>”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 smtClean="0">
                <a:latin typeface="Calibri" charset="0"/>
              </a:rPr>
              <a:t>Entre 70 y </a:t>
            </a:r>
            <a:r>
              <a:rPr lang="en-US" dirty="0">
                <a:latin typeface="Calibri" charset="0"/>
              </a:rPr>
              <a:t>85: </a:t>
            </a:r>
            <a:r>
              <a:rPr lang="ja-JP" altLang="en-US" dirty="0" smtClean="0">
                <a:latin typeface="Calibri" charset="0"/>
              </a:rPr>
              <a:t>“</a:t>
            </a:r>
            <a:r>
              <a:rPr lang="en-US" dirty="0" err="1" smtClean="0">
                <a:latin typeface="Calibri" charset="0"/>
              </a:rPr>
              <a:t>Buen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trabajo</a:t>
            </a:r>
            <a:r>
              <a:rPr lang="ja-JP" altLang="en-US" dirty="0" smtClean="0">
                <a:latin typeface="Calibri" charset="0"/>
              </a:rPr>
              <a:t>”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 smtClean="0">
                <a:latin typeface="Calibri" charset="0"/>
              </a:rPr>
              <a:t>Entre 85 y 100</a:t>
            </a:r>
            <a:r>
              <a:rPr lang="en-US" dirty="0">
                <a:latin typeface="Calibri" charset="0"/>
              </a:rPr>
              <a:t>: </a:t>
            </a:r>
            <a:r>
              <a:rPr lang="ja-JP" altLang="en-US" dirty="0" smtClean="0">
                <a:latin typeface="Calibri" charset="0"/>
              </a:rPr>
              <a:t>“</a:t>
            </a:r>
            <a:r>
              <a:rPr lang="en-US" altLang="ja-JP" dirty="0" err="1" smtClean="0">
                <a:latin typeface="Calibri" charset="0"/>
              </a:rPr>
              <a:t>Excelente</a:t>
            </a:r>
            <a:r>
              <a:rPr lang="en-US" altLang="ja-JP" dirty="0" smtClean="0">
                <a:latin typeface="Calibri" charset="0"/>
              </a:rPr>
              <a:t> </a:t>
            </a:r>
            <a:r>
              <a:rPr lang="en-US" altLang="ja-JP" dirty="0" err="1" smtClean="0">
                <a:latin typeface="Calibri" charset="0"/>
              </a:rPr>
              <a:t>trabajo</a:t>
            </a:r>
            <a:r>
              <a:rPr lang="en-US" altLang="ja-JP" dirty="0" smtClean="0">
                <a:latin typeface="Calibri" charset="0"/>
              </a:rPr>
              <a:t>, </a:t>
            </a:r>
            <a:r>
              <a:rPr lang="en-US" altLang="ja-JP" dirty="0" err="1" smtClean="0">
                <a:latin typeface="Calibri" charset="0"/>
              </a:rPr>
              <a:t>Felicitaciones</a:t>
            </a:r>
            <a:r>
              <a:rPr lang="en-US" altLang="ja-JP" dirty="0" smtClean="0">
                <a:latin typeface="Calibri" charset="0"/>
              </a:rPr>
              <a:t>!</a:t>
            </a:r>
            <a:r>
              <a:rPr lang="ja-JP" altLang="en-US" dirty="0" smtClean="0">
                <a:latin typeface="Calibri" charset="0"/>
              </a:rPr>
              <a:t>”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5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Iteradores </a:t>
            </a:r>
            <a:r>
              <a:rPr lang="es-CR" sz="2000" dirty="0" smtClean="0">
                <a:latin typeface="Calibri" charset="0"/>
              </a:rPr>
              <a:t>(</a:t>
            </a:r>
            <a:r>
              <a:rPr lang="es-CR" sz="2000" dirty="0">
                <a:latin typeface="Calibri" charset="0"/>
              </a:rPr>
              <a:t>1/3)</a:t>
            </a:r>
            <a:endParaRPr lang="es-CR" dirty="0">
              <a:latin typeface="Calibri" charset="0"/>
            </a:endParaRPr>
          </a:p>
        </p:txBody>
      </p:sp>
      <p:sp>
        <p:nvSpPr>
          <p:cNvPr id="4099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s-CR" dirty="0">
                <a:latin typeface="Calibri" charset="0"/>
              </a:rPr>
              <a:t>Ruby </a:t>
            </a:r>
            <a:r>
              <a:rPr lang="es-CR" dirty="0" smtClean="0">
                <a:latin typeface="Calibri" charset="0"/>
              </a:rPr>
              <a:t>provee muchas maneras de crear ciclos</a:t>
            </a:r>
            <a:endParaRPr lang="es-CR" dirty="0">
              <a:latin typeface="Calibri" charset="0"/>
            </a:endParaRPr>
          </a:p>
          <a:p>
            <a:pPr lvl="1"/>
            <a:r>
              <a:rPr lang="es-CR" b="1" dirty="0">
                <a:latin typeface="Calibri" charset="0"/>
              </a:rPr>
              <a:t>While</a:t>
            </a:r>
            <a:r>
              <a:rPr lang="es-CR" dirty="0">
                <a:latin typeface="Calibri" charset="0"/>
              </a:rPr>
              <a:t>: 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designado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para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repetir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una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tara</a:t>
            </a:r>
            <a:r>
              <a:rPr lang="en-US" dirty="0" smtClean="0">
                <a:latin typeface="Calibri" charset="0"/>
              </a:rPr>
              <a:t> hasta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la </a:t>
            </a:r>
            <a:r>
              <a:rPr lang="en-US" dirty="0" err="1" smtClean="0">
                <a:latin typeface="Calibri" charset="0"/>
              </a:rPr>
              <a:t>expresión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evaluada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i="1" dirty="0" err="1" smtClean="0">
                <a:latin typeface="Calibri" charset="0"/>
              </a:rPr>
              <a:t>falsa</a:t>
            </a:r>
            <a:endParaRPr lang="es-CR" i="1" dirty="0">
              <a:latin typeface="Calibri" charset="0"/>
            </a:endParaRPr>
          </a:p>
          <a:p>
            <a:pPr lvl="2"/>
            <a:endParaRPr lang="es-CR" dirty="0">
              <a:latin typeface="Calibri" charset="0"/>
            </a:endParaRPr>
          </a:p>
          <a:p>
            <a:pPr lvl="2"/>
            <a:endParaRPr lang="es-CR" dirty="0">
              <a:latin typeface="Calibri" charset="0"/>
            </a:endParaRPr>
          </a:p>
          <a:p>
            <a:pPr lvl="2"/>
            <a:endParaRPr lang="es-CR" dirty="0">
              <a:latin typeface="Calibri" charset="0"/>
            </a:endParaRPr>
          </a:p>
          <a:p>
            <a:pPr lvl="1"/>
            <a:endParaRPr lang="es-CR" dirty="0">
              <a:latin typeface="Calibri" charset="0"/>
            </a:endParaRPr>
          </a:p>
          <a:p>
            <a:pPr lvl="1"/>
            <a:r>
              <a:rPr lang="es-CR" b="1" dirty="0">
                <a:latin typeface="Calibri" charset="0"/>
              </a:rPr>
              <a:t>Until</a:t>
            </a:r>
            <a:r>
              <a:rPr lang="es-CR" dirty="0">
                <a:latin typeface="Calibri" charset="0"/>
              </a:rPr>
              <a:t>: </a:t>
            </a:r>
            <a:r>
              <a:rPr lang="es-CR" dirty="0" smtClean="0">
                <a:latin typeface="Calibri" charset="0"/>
              </a:rPr>
              <a:t>Itera hasta que la condición sea </a:t>
            </a:r>
            <a:r>
              <a:rPr lang="es-CR" i="1" dirty="0" smtClean="0">
                <a:latin typeface="Calibri" charset="0"/>
              </a:rPr>
              <a:t>verdadera</a:t>
            </a:r>
            <a:endParaRPr lang="en-US" i="1" dirty="0">
              <a:latin typeface="Calibri" charset="0"/>
            </a:endParaRPr>
          </a:p>
        </p:txBody>
      </p:sp>
      <p:sp>
        <p:nvSpPr>
          <p:cNvPr id="4100" name="3 CuadroTexto"/>
          <p:cNvSpPr txBox="1">
            <a:spLocks noChangeArrowheads="1"/>
          </p:cNvSpPr>
          <p:nvPr/>
        </p:nvSpPr>
        <p:spPr bwMode="auto">
          <a:xfrm>
            <a:off x="2700338" y="2781300"/>
            <a:ext cx="187166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/>
              <a:t>i = 0 </a:t>
            </a:r>
          </a:p>
          <a:p>
            <a:pPr eaLnBrk="1" hangingPunct="1"/>
            <a:r>
              <a:rPr lang="es-CR"/>
              <a:t>while i &lt; 5 do </a:t>
            </a:r>
          </a:p>
          <a:p>
            <a:pPr eaLnBrk="1" hangingPunct="1"/>
            <a:r>
              <a:rPr lang="es-CR"/>
              <a:t>  puts i </a:t>
            </a:r>
          </a:p>
          <a:p>
            <a:pPr eaLnBrk="1" hangingPunct="1"/>
            <a:r>
              <a:rPr lang="es-CR"/>
              <a:t>  i += 1</a:t>
            </a:r>
          </a:p>
          <a:p>
            <a:pPr eaLnBrk="1" hangingPunct="1"/>
            <a:r>
              <a:rPr lang="es-CR"/>
              <a:t>  break if i == 3</a:t>
            </a:r>
          </a:p>
          <a:p>
            <a:pPr eaLnBrk="1" hangingPunct="1"/>
            <a:r>
              <a:rPr lang="es-CR"/>
              <a:t>end</a:t>
            </a:r>
          </a:p>
        </p:txBody>
      </p:sp>
      <p:sp>
        <p:nvSpPr>
          <p:cNvPr id="4101" name="4 CuadroTexto"/>
          <p:cNvSpPr txBox="1">
            <a:spLocks noChangeArrowheads="1"/>
          </p:cNvSpPr>
          <p:nvPr/>
        </p:nvSpPr>
        <p:spPr bwMode="auto">
          <a:xfrm>
            <a:off x="2843213" y="5229225"/>
            <a:ext cx="1873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dirty="0"/>
              <a:t>i = 0 </a:t>
            </a:r>
          </a:p>
          <a:p>
            <a:pPr eaLnBrk="1" hangingPunct="1"/>
            <a:r>
              <a:rPr lang="es-CR" dirty="0"/>
              <a:t>until i &lt; 5 do </a:t>
            </a:r>
          </a:p>
          <a:p>
            <a:pPr eaLnBrk="1" hangingPunct="1"/>
            <a:r>
              <a:rPr lang="es-CR" dirty="0"/>
              <a:t>  puts i</a:t>
            </a:r>
            <a:r>
              <a:rPr lang="es-CR" dirty="0" smtClean="0"/>
              <a:t>; i </a:t>
            </a:r>
            <a:r>
              <a:rPr lang="es-CR" dirty="0"/>
              <a:t>+= 1</a:t>
            </a:r>
          </a:p>
          <a:p>
            <a:pPr eaLnBrk="1" hangingPunct="1"/>
            <a:r>
              <a:rPr lang="es-CR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194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Iteradores </a:t>
            </a:r>
            <a:r>
              <a:rPr lang="es-CR" sz="2000" dirty="0" smtClean="0">
                <a:latin typeface="Calibri" charset="0"/>
              </a:rPr>
              <a:t>(</a:t>
            </a:r>
            <a:r>
              <a:rPr lang="es-CR" sz="2000" dirty="0">
                <a:latin typeface="Calibri" charset="0"/>
              </a:rPr>
              <a:t>2/3)</a:t>
            </a:r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xfrm>
            <a:off x="457200" y="1350963"/>
            <a:ext cx="8229600" cy="4525962"/>
          </a:xfrm>
        </p:spPr>
        <p:txBody>
          <a:bodyPr/>
          <a:lstStyle/>
          <a:p>
            <a:r>
              <a:rPr lang="es-CR" b="1" dirty="0">
                <a:latin typeface="Calibri" charset="0"/>
              </a:rPr>
              <a:t>For</a:t>
            </a:r>
            <a:r>
              <a:rPr lang="es-CR" dirty="0">
                <a:latin typeface="Calibri" charset="0"/>
              </a:rPr>
              <a:t>: </a:t>
            </a:r>
            <a:r>
              <a:rPr lang="es-CR" dirty="0" smtClean="0">
                <a:latin typeface="Calibri" charset="0"/>
              </a:rPr>
              <a:t>Permite ejecutar una tarea X cantidad de veces</a:t>
            </a:r>
            <a:endParaRPr lang="en-US" dirty="0">
              <a:latin typeface="Calibri" charset="0"/>
            </a:endParaRPr>
          </a:p>
          <a:p>
            <a:endParaRPr lang="es-CR" b="1" dirty="0">
              <a:latin typeface="Calibri" charset="0"/>
            </a:endParaRPr>
          </a:p>
          <a:p>
            <a:r>
              <a:rPr lang="es-CR" b="1" dirty="0">
                <a:latin typeface="Calibri" charset="0"/>
              </a:rPr>
              <a:t>Times</a:t>
            </a:r>
            <a:r>
              <a:rPr lang="es-CR" dirty="0">
                <a:latin typeface="Calibri" charset="0"/>
              </a:rPr>
              <a:t>: </a:t>
            </a:r>
            <a:r>
              <a:rPr lang="en-US" dirty="0" err="1" smtClean="0">
                <a:latin typeface="Calibri" charset="0"/>
              </a:rPr>
              <a:t>Una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alternativa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conveniente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para</a:t>
            </a:r>
            <a:r>
              <a:rPr lang="en-US" dirty="0" smtClean="0">
                <a:latin typeface="Calibri" charset="0"/>
              </a:rPr>
              <a:t> el </a:t>
            </a:r>
            <a:r>
              <a:rPr lang="en-US" dirty="0" err="1" smtClean="0">
                <a:latin typeface="Calibri" charset="0"/>
              </a:rPr>
              <a:t>iterador</a:t>
            </a:r>
            <a:r>
              <a:rPr lang="en-US" dirty="0" smtClean="0">
                <a:latin typeface="Calibri" charset="0"/>
              </a:rPr>
              <a:t> “for”</a:t>
            </a:r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r>
              <a:rPr lang="es-CR" b="1" dirty="0">
                <a:latin typeface="Calibri" charset="0"/>
              </a:rPr>
              <a:t>Ranges</a:t>
            </a:r>
            <a:r>
              <a:rPr lang="es-CR" dirty="0">
                <a:latin typeface="Calibri" charset="0"/>
              </a:rPr>
              <a:t>: </a:t>
            </a:r>
            <a:r>
              <a:rPr lang="es-CR" dirty="0" smtClean="0">
                <a:latin typeface="Calibri" charset="0"/>
              </a:rPr>
              <a:t>Utilizando los rangos, se pueden crear iteradores</a:t>
            </a:r>
            <a:endParaRPr lang="es-CR" dirty="0">
              <a:latin typeface="Calibri" charset="0"/>
            </a:endParaRPr>
          </a:p>
        </p:txBody>
      </p:sp>
      <p:sp>
        <p:nvSpPr>
          <p:cNvPr id="5124" name="3 CuadroTexto"/>
          <p:cNvSpPr txBox="1">
            <a:spLocks noChangeArrowheads="1"/>
          </p:cNvSpPr>
          <p:nvPr/>
        </p:nvSpPr>
        <p:spPr bwMode="auto">
          <a:xfrm>
            <a:off x="2843808" y="1988840"/>
            <a:ext cx="18049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 eaLnBrk="1" hangingPunct="1"/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1..8 do </a:t>
            </a:r>
          </a:p>
          <a:p>
            <a:pPr marL="0" lvl="1" eaLnBrk="1" hangingPunct="1"/>
            <a:r>
              <a:rPr lang="en-US" sz="2000" dirty="0"/>
              <a:t>   puts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</a:p>
          <a:p>
            <a:pPr marL="0" lvl="1" eaLnBrk="1" hangingPunct="1"/>
            <a:r>
              <a:rPr lang="en-US" sz="2000" dirty="0"/>
              <a:t>end</a:t>
            </a:r>
          </a:p>
          <a:p>
            <a:pPr eaLnBrk="1" hangingPunct="1"/>
            <a:endParaRPr lang="es-CR" sz="2000" dirty="0"/>
          </a:p>
        </p:txBody>
      </p:sp>
      <p:sp>
        <p:nvSpPr>
          <p:cNvPr id="5125" name="4 CuadroTexto"/>
          <p:cNvSpPr txBox="1">
            <a:spLocks noChangeArrowheads="1"/>
          </p:cNvSpPr>
          <p:nvPr/>
        </p:nvSpPr>
        <p:spPr bwMode="auto">
          <a:xfrm>
            <a:off x="2771775" y="4221163"/>
            <a:ext cx="2409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 eaLnBrk="1" hangingPunct="1"/>
            <a:r>
              <a:rPr lang="en-US" sz="2000"/>
              <a:t>10.times { |i| puts i }</a:t>
            </a:r>
          </a:p>
        </p:txBody>
      </p:sp>
      <p:sp>
        <p:nvSpPr>
          <p:cNvPr id="5126" name="5 CuadroTexto"/>
          <p:cNvSpPr txBox="1">
            <a:spLocks noChangeArrowheads="1"/>
          </p:cNvSpPr>
          <p:nvPr/>
        </p:nvSpPr>
        <p:spPr bwMode="auto">
          <a:xfrm>
            <a:off x="3275162" y="5332760"/>
            <a:ext cx="2949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 eaLnBrk="1" hangingPunct="1"/>
            <a:r>
              <a:rPr lang="en-US" sz="2000"/>
              <a:t>(10..30).each { |i| puts i }</a:t>
            </a:r>
          </a:p>
        </p:txBody>
      </p:sp>
      <p:sp>
        <p:nvSpPr>
          <p:cNvPr id="5127" name="6 CuadroTexto"/>
          <p:cNvSpPr txBox="1">
            <a:spLocks noChangeArrowheads="1"/>
          </p:cNvSpPr>
          <p:nvPr/>
        </p:nvSpPr>
        <p:spPr bwMode="auto">
          <a:xfrm>
            <a:off x="2987824" y="5877272"/>
            <a:ext cx="3355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 eaLnBrk="1" hangingPunct="1"/>
            <a:r>
              <a:rPr lang="en-US" sz="2000" dirty="0"/>
              <a:t>(</a:t>
            </a:r>
            <a:r>
              <a:rPr lang="ja-JP" altLang="en-US" sz="2000" dirty="0"/>
              <a:t>‘</a:t>
            </a:r>
            <a:r>
              <a:rPr lang="en-US" sz="2000" dirty="0"/>
              <a:t>cat</a:t>
            </a:r>
            <a:r>
              <a:rPr lang="ja-JP" altLang="en-US" sz="2000" dirty="0"/>
              <a:t>’</a:t>
            </a:r>
            <a:r>
              <a:rPr lang="en-US" sz="2000" dirty="0"/>
              <a:t>..</a:t>
            </a:r>
            <a:r>
              <a:rPr lang="ja-JP" altLang="en-US" sz="2000" dirty="0"/>
              <a:t>‘</a:t>
            </a:r>
            <a:r>
              <a:rPr lang="en-US" sz="2000" dirty="0"/>
              <a:t>sat</a:t>
            </a:r>
            <a:r>
              <a:rPr lang="ja-JP" altLang="en-US" sz="2000" dirty="0"/>
              <a:t>’</a:t>
            </a:r>
            <a:r>
              <a:rPr lang="en-US" sz="2000" dirty="0"/>
              <a:t>).each { |</a:t>
            </a:r>
            <a:r>
              <a:rPr lang="en-US" sz="2000" dirty="0" err="1"/>
              <a:t>i</a:t>
            </a:r>
            <a:r>
              <a:rPr lang="en-US" sz="2000" dirty="0"/>
              <a:t>| puts </a:t>
            </a:r>
            <a:r>
              <a:rPr lang="en-US" sz="2000" dirty="0" err="1"/>
              <a:t>i</a:t>
            </a:r>
            <a:r>
              <a:rPr lang="en-US" sz="20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55919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sz="4000">
                <a:latin typeface="Calibri" charset="0"/>
              </a:rPr>
              <a:t>Ruby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Ruby es un lenguaje de programación orientado a objetos</a:t>
            </a: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Un objeto es el bloque de desarrollo primordial en el desarrollo de Ruby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Todo elemento es un objeto (incluyendo métodos)</a:t>
            </a:r>
            <a:endParaRPr lang="es-CR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Iteradores </a:t>
            </a:r>
            <a:r>
              <a:rPr lang="es-CR" sz="2000" dirty="0" smtClean="0">
                <a:latin typeface="Calibri" charset="0"/>
              </a:rPr>
              <a:t>(3/3)</a:t>
            </a:r>
            <a:endParaRPr lang="es-CR" dirty="0">
              <a:latin typeface="Calibri" charset="0"/>
            </a:endParaRPr>
          </a:p>
        </p:txBody>
      </p:sp>
      <p:sp>
        <p:nvSpPr>
          <p:cNvPr id="6147" name="2 Marcador de contenido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/>
          <a:lstStyle/>
          <a:p>
            <a:r>
              <a:rPr lang="en-US" b="1" dirty="0" err="1">
                <a:latin typeface="Calibri" charset="0"/>
              </a:rPr>
              <a:t>Upto</a:t>
            </a:r>
            <a:r>
              <a:rPr lang="en-US" b="1" dirty="0" smtClean="0">
                <a:latin typeface="Calibri" charset="0"/>
              </a:rPr>
              <a:t>: </a:t>
            </a:r>
            <a:r>
              <a:rPr lang="en-US" dirty="0" err="1" smtClean="0">
                <a:latin typeface="Calibri" charset="0"/>
              </a:rPr>
              <a:t>Inicia</a:t>
            </a:r>
            <a:r>
              <a:rPr lang="en-US" dirty="0" smtClean="0">
                <a:latin typeface="Calibri" charset="0"/>
              </a:rPr>
              <a:t> la </a:t>
            </a:r>
            <a:r>
              <a:rPr lang="en-US" dirty="0" err="1" smtClean="0">
                <a:latin typeface="Calibri" charset="0"/>
              </a:rPr>
              <a:t>ejecución</a:t>
            </a:r>
            <a:r>
              <a:rPr lang="en-US" dirty="0" smtClean="0">
                <a:latin typeface="Calibri" charset="0"/>
              </a:rPr>
              <a:t> en el primer valor y </a:t>
            </a:r>
            <a:r>
              <a:rPr lang="en-US" dirty="0" err="1" smtClean="0">
                <a:latin typeface="Calibri" charset="0"/>
              </a:rPr>
              <a:t>finaliza</a:t>
            </a:r>
            <a:r>
              <a:rPr lang="en-US" dirty="0" smtClean="0">
                <a:latin typeface="Calibri" charset="0"/>
              </a:rPr>
              <a:t> en el </a:t>
            </a:r>
            <a:r>
              <a:rPr lang="en-US" dirty="0" err="1" smtClean="0">
                <a:latin typeface="Calibri" charset="0"/>
              </a:rPr>
              <a:t>parámetro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establecido</a:t>
            </a:r>
            <a:endParaRPr lang="en-US" dirty="0" smtClean="0">
              <a:latin typeface="Calibri" charset="0"/>
            </a:endParaRPr>
          </a:p>
          <a:p>
            <a:endParaRPr lang="en-US" dirty="0" smtClean="0">
              <a:latin typeface="Calibri" charset="0"/>
            </a:endParaRPr>
          </a:p>
          <a:p>
            <a:r>
              <a:rPr lang="en-US" b="1" dirty="0" err="1" smtClean="0">
                <a:latin typeface="Calibri" charset="0"/>
              </a:rPr>
              <a:t>Downto</a:t>
            </a:r>
            <a:r>
              <a:rPr lang="en-US" dirty="0">
                <a:latin typeface="Calibri" charset="0"/>
              </a:rPr>
              <a:t>: </a:t>
            </a:r>
            <a:r>
              <a:rPr lang="en-US" dirty="0" err="1" smtClean="0">
                <a:latin typeface="Calibri" charset="0"/>
              </a:rPr>
              <a:t>semejante</a:t>
            </a:r>
            <a:r>
              <a:rPr lang="en-US" dirty="0" smtClean="0">
                <a:latin typeface="Calibri" charset="0"/>
              </a:rPr>
              <a:t> el </a:t>
            </a:r>
            <a:r>
              <a:rPr lang="en-US" dirty="0" err="1" smtClean="0">
                <a:latin typeface="Calibri" charset="0"/>
              </a:rPr>
              <a:t>upto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pero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ejecuta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manera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descendente</a:t>
            </a:r>
            <a:endParaRPr lang="en-US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  <a:p>
            <a:r>
              <a:rPr lang="es-CR" b="1" dirty="0">
                <a:latin typeface="Calibri" charset="0"/>
              </a:rPr>
              <a:t>Each</a:t>
            </a:r>
            <a:r>
              <a:rPr lang="es-CR" dirty="0">
                <a:latin typeface="Calibri" charset="0"/>
              </a:rPr>
              <a:t>: </a:t>
            </a:r>
            <a:r>
              <a:rPr lang="es-CR" dirty="0" smtClean="0">
                <a:latin typeface="Calibri" charset="0"/>
              </a:rPr>
              <a:t>ejecuta el código para cada elemento en una colección. Este es el iterador más usado en Rails.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</p:txBody>
      </p:sp>
      <p:sp>
        <p:nvSpPr>
          <p:cNvPr id="6148" name="3 CuadroTexto"/>
          <p:cNvSpPr txBox="1">
            <a:spLocks noChangeArrowheads="1"/>
          </p:cNvSpPr>
          <p:nvPr/>
        </p:nvSpPr>
        <p:spPr bwMode="auto">
          <a:xfrm>
            <a:off x="1258888" y="2565400"/>
            <a:ext cx="2776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5.upto(10){|i| puts "hello"}</a:t>
            </a:r>
            <a:endParaRPr lang="es-CR"/>
          </a:p>
        </p:txBody>
      </p:sp>
      <p:sp>
        <p:nvSpPr>
          <p:cNvPr id="6149" name="4 CuadroTexto"/>
          <p:cNvSpPr txBox="1">
            <a:spLocks noChangeArrowheads="1"/>
          </p:cNvSpPr>
          <p:nvPr/>
        </p:nvSpPr>
        <p:spPr bwMode="auto">
          <a:xfrm>
            <a:off x="1331913" y="4221163"/>
            <a:ext cx="2470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15.downto(5){|i| puts i}</a:t>
            </a:r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2981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Trabajo 8: Iteradores</a:t>
            </a:r>
            <a:endParaRPr lang="es-CR" dirty="0">
              <a:latin typeface="Calibri" charset="0"/>
            </a:endParaRPr>
          </a:p>
        </p:txBody>
      </p:sp>
      <p:sp>
        <p:nvSpPr>
          <p:cNvPr id="7171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200"/>
          </a:xfrm>
        </p:spPr>
        <p:txBody>
          <a:bodyPr/>
          <a:lstStyle/>
          <a:p>
            <a:r>
              <a:rPr lang="en-US" dirty="0" err="1" smtClean="0">
                <a:latin typeface="Calibri" charset="0"/>
              </a:rPr>
              <a:t>Hacer</a:t>
            </a:r>
            <a:r>
              <a:rPr lang="en-US" dirty="0" smtClean="0">
                <a:latin typeface="Calibri" charset="0"/>
              </a:rPr>
              <a:t> un </a:t>
            </a:r>
            <a:r>
              <a:rPr lang="en-US" dirty="0" err="1" smtClean="0">
                <a:latin typeface="Calibri" charset="0"/>
              </a:rPr>
              <a:t>método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reciba</a:t>
            </a:r>
            <a:r>
              <a:rPr lang="en-US" dirty="0" smtClean="0">
                <a:latin typeface="Calibri" charset="0"/>
              </a:rPr>
              <a:t> un valor </a:t>
            </a:r>
            <a:r>
              <a:rPr lang="en-US" dirty="0" err="1" smtClean="0">
                <a:latin typeface="Calibri" charset="0"/>
              </a:rPr>
              <a:t>entero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positivo</a:t>
            </a:r>
            <a:r>
              <a:rPr lang="en-US" dirty="0" smtClean="0">
                <a:latin typeface="Calibri" charset="0"/>
              </a:rPr>
              <a:t> y </a:t>
            </a:r>
            <a:r>
              <a:rPr lang="en-US" dirty="0" err="1" smtClean="0">
                <a:latin typeface="Calibri" charset="0"/>
              </a:rPr>
              <a:t>realice</a:t>
            </a:r>
            <a:r>
              <a:rPr lang="en-US" dirty="0" smtClean="0">
                <a:latin typeface="Calibri" charset="0"/>
              </a:rPr>
              <a:t> el </a:t>
            </a:r>
            <a:r>
              <a:rPr lang="en-US" dirty="0" err="1" smtClean="0">
                <a:latin typeface="Calibri" charset="0"/>
              </a:rPr>
              <a:t>siguiente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cálculo</a:t>
            </a:r>
            <a:r>
              <a:rPr lang="en-US" dirty="0" smtClean="0">
                <a:latin typeface="Calibri" charset="0"/>
              </a:rPr>
              <a:t>: Si el </a:t>
            </a:r>
            <a:r>
              <a:rPr lang="en-US" dirty="0" err="1" smtClean="0">
                <a:latin typeface="Calibri" charset="0"/>
              </a:rPr>
              <a:t>número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es</a:t>
            </a:r>
            <a:r>
              <a:rPr lang="en-US" dirty="0" smtClean="0">
                <a:latin typeface="Calibri" charset="0"/>
              </a:rPr>
              <a:t> par, </a:t>
            </a:r>
            <a:r>
              <a:rPr lang="en-US" dirty="0" err="1" smtClean="0">
                <a:latin typeface="Calibri" charset="0"/>
              </a:rPr>
              <a:t>divídalo</a:t>
            </a:r>
            <a:r>
              <a:rPr lang="en-US" dirty="0" smtClean="0">
                <a:latin typeface="Calibri" charset="0"/>
              </a:rPr>
              <a:t> entre 2; </a:t>
            </a:r>
            <a:r>
              <a:rPr lang="en-US" dirty="0" err="1" smtClean="0">
                <a:latin typeface="Calibri" charset="0"/>
              </a:rPr>
              <a:t>si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impar</a:t>
            </a:r>
            <a:r>
              <a:rPr lang="en-US" dirty="0" smtClean="0">
                <a:latin typeface="Calibri" charset="0"/>
              </a:rPr>
              <a:t>, </a:t>
            </a:r>
            <a:r>
              <a:rPr lang="en-US" dirty="0" err="1" smtClean="0">
                <a:latin typeface="Calibri" charset="0"/>
              </a:rPr>
              <a:t>multipliquelo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por</a:t>
            </a:r>
            <a:r>
              <a:rPr lang="en-US" dirty="0" smtClean="0">
                <a:latin typeface="Calibri" charset="0"/>
              </a:rPr>
              <a:t> 3 y </a:t>
            </a:r>
            <a:r>
              <a:rPr lang="en-US" dirty="0" err="1" smtClean="0">
                <a:latin typeface="Calibri" charset="0"/>
              </a:rPr>
              <a:t>sume</a:t>
            </a:r>
            <a:r>
              <a:rPr lang="en-US" dirty="0" smtClean="0">
                <a:latin typeface="Calibri" charset="0"/>
              </a:rPr>
              <a:t> 1. </a:t>
            </a:r>
            <a:r>
              <a:rPr lang="en-US" dirty="0" err="1" smtClean="0">
                <a:latin typeface="Calibri" charset="0"/>
              </a:rPr>
              <a:t>Repita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este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proceso</a:t>
            </a:r>
            <a:r>
              <a:rPr lang="en-US" dirty="0" smtClean="0">
                <a:latin typeface="Calibri" charset="0"/>
              </a:rPr>
              <a:t> hasta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el valor final sea 1, </a:t>
            </a:r>
            <a:r>
              <a:rPr lang="en-US" dirty="0" err="1" smtClean="0">
                <a:latin typeface="Calibri" charset="0"/>
              </a:rPr>
              <a:t>imprimiendo</a:t>
            </a:r>
            <a:r>
              <a:rPr lang="en-US" dirty="0" smtClean="0">
                <a:latin typeface="Calibri" charset="0"/>
              </a:rPr>
              <a:t> en </a:t>
            </a:r>
            <a:r>
              <a:rPr lang="en-US" dirty="0" err="1" smtClean="0">
                <a:latin typeface="Calibri" charset="0"/>
              </a:rPr>
              <a:t>pantalla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cada</a:t>
            </a:r>
            <a:r>
              <a:rPr lang="en-US" dirty="0" smtClean="0">
                <a:latin typeface="Calibri" charset="0"/>
              </a:rPr>
              <a:t> valor</a:t>
            </a:r>
            <a:endParaRPr lang="es-CR" dirty="0">
              <a:latin typeface="Calibri" charset="0"/>
            </a:endParaRPr>
          </a:p>
        </p:txBody>
      </p:sp>
      <p:sp>
        <p:nvSpPr>
          <p:cNvPr id="7172" name="3 CuadroTexto"/>
          <p:cNvSpPr txBox="1">
            <a:spLocks noChangeArrowheads="1"/>
          </p:cNvSpPr>
          <p:nvPr/>
        </p:nvSpPr>
        <p:spPr bwMode="auto">
          <a:xfrm>
            <a:off x="2344738" y="4724400"/>
            <a:ext cx="3157397" cy="175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dirty="0" smtClean="0"/>
              <a:t>Valor inicial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/>
              <a:t>5 </a:t>
            </a:r>
          </a:p>
          <a:p>
            <a:pPr eaLnBrk="1" hangingPunct="1"/>
            <a:r>
              <a:rPr lang="en-US" dirty="0" err="1" smtClean="0"/>
              <a:t>Siguiente</a:t>
            </a:r>
            <a:r>
              <a:rPr lang="en-US" dirty="0" smtClean="0"/>
              <a:t> valor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/>
              <a:t>16 </a:t>
            </a:r>
          </a:p>
          <a:p>
            <a:pPr eaLnBrk="1" hangingPunct="1"/>
            <a:r>
              <a:rPr lang="en-US" dirty="0" err="1"/>
              <a:t>Siguiente</a:t>
            </a:r>
            <a:r>
              <a:rPr lang="en-US" dirty="0"/>
              <a:t> valor </a:t>
            </a:r>
            <a:r>
              <a:rPr lang="en-US" dirty="0" err="1"/>
              <a:t>es</a:t>
            </a:r>
            <a:r>
              <a:rPr lang="en-US" dirty="0"/>
              <a:t> 8 </a:t>
            </a:r>
          </a:p>
          <a:p>
            <a:pPr eaLnBrk="1" hangingPunct="1"/>
            <a:r>
              <a:rPr lang="en-US" dirty="0" err="1"/>
              <a:t>Siguiente</a:t>
            </a:r>
            <a:r>
              <a:rPr lang="en-US" dirty="0"/>
              <a:t> valor </a:t>
            </a:r>
            <a:r>
              <a:rPr lang="en-US" dirty="0" err="1"/>
              <a:t>es</a:t>
            </a:r>
            <a:r>
              <a:rPr lang="en-US" dirty="0"/>
              <a:t> 4 </a:t>
            </a:r>
          </a:p>
          <a:p>
            <a:pPr eaLnBrk="1" hangingPunct="1"/>
            <a:r>
              <a:rPr lang="en-US" dirty="0" err="1"/>
              <a:t>Siguiente</a:t>
            </a:r>
            <a:r>
              <a:rPr lang="en-US" dirty="0"/>
              <a:t> valor </a:t>
            </a:r>
            <a:r>
              <a:rPr lang="en-US" dirty="0" err="1"/>
              <a:t>es</a:t>
            </a:r>
            <a:r>
              <a:rPr lang="en-US" dirty="0"/>
              <a:t> 2 </a:t>
            </a:r>
          </a:p>
          <a:p>
            <a:pPr eaLnBrk="1" hangingPunct="1"/>
            <a:r>
              <a:rPr lang="en-US" dirty="0" smtClean="0"/>
              <a:t>Valor final 1</a:t>
            </a:r>
            <a:r>
              <a:rPr lang="en-US" dirty="0"/>
              <a:t>, </a:t>
            </a:r>
            <a:r>
              <a:rPr lang="en-US" dirty="0" smtClean="0"/>
              <a:t>total de </a:t>
            </a:r>
            <a:r>
              <a:rPr lang="en-US" dirty="0" err="1" smtClean="0"/>
              <a:t>pasos</a:t>
            </a:r>
            <a:r>
              <a:rPr lang="en-US" dirty="0" smtClean="0"/>
              <a:t> </a:t>
            </a:r>
            <a:r>
              <a:rPr lang="en-US" dirty="0"/>
              <a:t>6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12978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9: </a:t>
            </a:r>
            <a:r>
              <a:rPr lang="es-ES" dirty="0" err="1" smtClean="0">
                <a:latin typeface="Calibri" charset="0"/>
              </a:rPr>
              <a:t>Iteradores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495425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Calibri" charset="0"/>
              </a:rPr>
              <a:t>La </a:t>
            </a:r>
            <a:r>
              <a:rPr lang="en-US" sz="2800" dirty="0" err="1" smtClean="0">
                <a:latin typeface="Calibri" charset="0"/>
              </a:rPr>
              <a:t>oración</a:t>
            </a:r>
            <a:r>
              <a:rPr lang="en-US" sz="2800" dirty="0" smtClean="0">
                <a:latin typeface="Calibri" charset="0"/>
              </a:rPr>
              <a:t> "</a:t>
            </a:r>
            <a:r>
              <a:rPr lang="en-US" sz="2800" dirty="0">
                <a:latin typeface="Calibri" charset="0"/>
              </a:rPr>
              <a:t>A quick brown fox jumps over the lazy dog" </a:t>
            </a:r>
            <a:r>
              <a:rPr lang="en-US" sz="2800" dirty="0" err="1" smtClean="0">
                <a:latin typeface="Calibri" charset="0"/>
              </a:rPr>
              <a:t>contiene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todas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las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letras</a:t>
            </a:r>
            <a:r>
              <a:rPr lang="en-US" sz="2800" dirty="0" smtClean="0">
                <a:latin typeface="Calibri" charset="0"/>
              </a:rPr>
              <a:t> del </a:t>
            </a:r>
            <a:r>
              <a:rPr lang="en-US" sz="2800" dirty="0" err="1" smtClean="0">
                <a:latin typeface="Calibri" charset="0"/>
              </a:rPr>
              <a:t>alfabeto</a:t>
            </a:r>
            <a:r>
              <a:rPr lang="en-US" sz="2800" dirty="0" smtClean="0">
                <a:latin typeface="Calibri" charset="0"/>
              </a:rPr>
              <a:t>.</a:t>
            </a:r>
            <a:endParaRPr lang="en-US" sz="2800" dirty="0">
              <a:latin typeface="Calibri" charset="0"/>
            </a:endParaRPr>
          </a:p>
          <a:p>
            <a:r>
              <a:rPr lang="en-US" sz="2800" dirty="0" err="1" smtClean="0">
                <a:latin typeface="Calibri" charset="0"/>
              </a:rPr>
              <a:t>Esas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oraciones</a:t>
            </a:r>
            <a:r>
              <a:rPr lang="en-US" sz="2800" dirty="0" smtClean="0">
                <a:latin typeface="Calibri" charset="0"/>
              </a:rPr>
              <a:t> son </a:t>
            </a:r>
            <a:r>
              <a:rPr lang="en-US" sz="2800" dirty="0" err="1" smtClean="0">
                <a:latin typeface="Calibri" charset="0"/>
              </a:rPr>
              <a:t>llamadas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pangramas</a:t>
            </a:r>
            <a:endParaRPr lang="en-US" sz="2800" dirty="0">
              <a:latin typeface="Calibri" charset="0"/>
            </a:endParaRPr>
          </a:p>
          <a:p>
            <a:r>
              <a:rPr lang="en-US" sz="2800" dirty="0" err="1" smtClean="0">
                <a:latin typeface="Calibri" charset="0"/>
              </a:rPr>
              <a:t>Escriba</a:t>
            </a:r>
            <a:r>
              <a:rPr lang="en-US" sz="2800" dirty="0" smtClean="0">
                <a:latin typeface="Calibri" charset="0"/>
              </a:rPr>
              <a:t> la </a:t>
            </a:r>
            <a:r>
              <a:rPr lang="en-US" sz="2800" dirty="0" err="1" smtClean="0">
                <a:latin typeface="Calibri" charset="0"/>
              </a:rPr>
              <a:t>función</a:t>
            </a:r>
            <a:r>
              <a:rPr lang="en-US" sz="2800" dirty="0" smtClean="0">
                <a:latin typeface="Calibri" charset="0"/>
              </a:rPr>
              <a:t> “</a:t>
            </a:r>
            <a:r>
              <a:rPr lang="en-US" sz="2800" dirty="0" err="1" smtClean="0">
                <a:latin typeface="Calibri" charset="0"/>
              </a:rPr>
              <a:t>missingLetters</a:t>
            </a:r>
            <a:r>
              <a:rPr lang="en-US" sz="2800" dirty="0" smtClean="0">
                <a:latin typeface="Calibri" charset="0"/>
              </a:rPr>
              <a:t>”, el </a:t>
            </a:r>
            <a:r>
              <a:rPr lang="en-US" sz="2800" dirty="0" err="1" smtClean="0">
                <a:latin typeface="Calibri" charset="0"/>
              </a:rPr>
              <a:t>cual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toma</a:t>
            </a:r>
            <a:r>
              <a:rPr lang="en-US" sz="2800" dirty="0" smtClean="0">
                <a:latin typeface="Calibri" charset="0"/>
              </a:rPr>
              <a:t> un String y </a:t>
            </a:r>
            <a:r>
              <a:rPr lang="en-US" sz="2800" dirty="0" err="1" smtClean="0">
                <a:latin typeface="Calibri" charset="0"/>
              </a:rPr>
              <a:t>retorna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todas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las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letras</a:t>
            </a:r>
            <a:r>
              <a:rPr lang="en-US" sz="2800" dirty="0" smtClean="0">
                <a:latin typeface="Calibri" charset="0"/>
              </a:rPr>
              <a:t> del </a:t>
            </a:r>
            <a:r>
              <a:rPr lang="en-US" sz="2800" dirty="0" err="1" smtClean="0">
                <a:latin typeface="Calibri" charset="0"/>
              </a:rPr>
              <a:t>alfabeto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falta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utilizar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para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la </a:t>
            </a:r>
            <a:r>
              <a:rPr lang="en-US" sz="2800" dirty="0" err="1" smtClean="0">
                <a:latin typeface="Calibri" charset="0"/>
              </a:rPr>
              <a:t>oración</a:t>
            </a:r>
            <a:r>
              <a:rPr lang="en-US" sz="2800" dirty="0" smtClean="0">
                <a:latin typeface="Calibri" charset="0"/>
              </a:rPr>
              <a:t> sea un </a:t>
            </a:r>
            <a:r>
              <a:rPr lang="en-US" sz="2800" dirty="0" err="1" smtClean="0">
                <a:latin typeface="Calibri" charset="0"/>
              </a:rPr>
              <a:t>pangrama</a:t>
            </a:r>
            <a:r>
              <a:rPr lang="en-US" sz="2800" dirty="0" smtClean="0">
                <a:latin typeface="Calibri" charset="0"/>
              </a:rPr>
              <a:t>. </a:t>
            </a:r>
            <a:r>
              <a:rPr lang="en-US" sz="2800" dirty="0" err="1" smtClean="0">
                <a:latin typeface="Calibri" charset="0"/>
              </a:rPr>
              <a:t>Es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necesario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considerar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tanto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mayúsculas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como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minúsculas</a:t>
            </a:r>
            <a:r>
              <a:rPr lang="en-US" sz="2800" dirty="0" smtClean="0">
                <a:latin typeface="Calibri" charset="0"/>
              </a:rPr>
              <a:t>. El </a:t>
            </a:r>
            <a:r>
              <a:rPr lang="en-US" sz="2800" dirty="0" err="1" smtClean="0">
                <a:latin typeface="Calibri" charset="0"/>
              </a:rPr>
              <a:t>retorno</a:t>
            </a:r>
            <a:r>
              <a:rPr lang="en-US" sz="2800" dirty="0" smtClean="0">
                <a:latin typeface="Calibri" charset="0"/>
              </a:rPr>
              <a:t> del </a:t>
            </a:r>
            <a:r>
              <a:rPr lang="en-US" sz="2800" dirty="0" err="1" smtClean="0">
                <a:latin typeface="Calibri" charset="0"/>
              </a:rPr>
              <a:t>método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sz="2800" dirty="0" err="1" smtClean="0">
                <a:latin typeface="Calibri" charset="0"/>
              </a:rPr>
              <a:t>debe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ser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todas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las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letras</a:t>
            </a:r>
            <a:r>
              <a:rPr lang="en-US" sz="2800" dirty="0" smtClean="0">
                <a:latin typeface="Calibri" charset="0"/>
              </a:rPr>
              <a:t> del </a:t>
            </a:r>
            <a:r>
              <a:rPr lang="en-US" sz="2800" dirty="0" err="1" smtClean="0">
                <a:latin typeface="Calibri" charset="0"/>
              </a:rPr>
              <a:t>alfabeto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faltan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escritas</a:t>
            </a:r>
            <a:r>
              <a:rPr lang="en-US" sz="2800" dirty="0" smtClean="0">
                <a:latin typeface="Calibri" charset="0"/>
              </a:rPr>
              <a:t> en </a:t>
            </a:r>
            <a:r>
              <a:rPr lang="en-US" sz="2800" dirty="0" err="1" smtClean="0">
                <a:latin typeface="Calibri" charset="0"/>
              </a:rPr>
              <a:t>minúscula</a:t>
            </a:r>
            <a:r>
              <a:rPr lang="en-US" sz="2800" dirty="0" smtClean="0">
                <a:latin typeface="Calibri" charset="0"/>
              </a:rPr>
              <a:t>.</a:t>
            </a:r>
            <a:endParaRPr lang="en-US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1730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Símbolos</a:t>
            </a:r>
            <a:endParaRPr lang="es-CR" dirty="0">
              <a:latin typeface="Calibri" charset="0"/>
            </a:endParaRPr>
          </a:p>
        </p:txBody>
      </p:sp>
      <p:sp>
        <p:nvSpPr>
          <p:cNvPr id="1433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Usados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para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identificar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elementos</a:t>
            </a:r>
            <a:r>
              <a:rPr lang="en-US" dirty="0" smtClean="0">
                <a:latin typeface="Calibri" charset="0"/>
              </a:rPr>
              <a:t> o </a:t>
            </a:r>
            <a:r>
              <a:rPr lang="en-US" dirty="0" err="1" smtClean="0">
                <a:latin typeface="Calibri" charset="0"/>
              </a:rPr>
              <a:t>llaves</a:t>
            </a:r>
            <a:endParaRPr lang="en-US" dirty="0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Cada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símbolo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tiene</a:t>
            </a:r>
            <a:r>
              <a:rPr lang="en-US" dirty="0" smtClean="0">
                <a:latin typeface="Calibri" charset="0"/>
              </a:rPr>
              <a:t> un </a:t>
            </a:r>
            <a:r>
              <a:rPr lang="en-US" dirty="0" err="1" smtClean="0">
                <a:latin typeface="Calibri" charset="0"/>
              </a:rPr>
              <a:t>nombre</a:t>
            </a:r>
            <a:r>
              <a:rPr lang="en-US" dirty="0" smtClean="0">
                <a:latin typeface="Calibri" charset="0"/>
              </a:rPr>
              <a:t> e ID </a:t>
            </a:r>
            <a:r>
              <a:rPr lang="en-US" dirty="0" err="1" smtClean="0">
                <a:latin typeface="Calibri" charset="0"/>
              </a:rPr>
              <a:t>único</a:t>
            </a:r>
            <a:endParaRPr lang="en-US" dirty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Símbolos</a:t>
            </a:r>
            <a:r>
              <a:rPr lang="en-US" dirty="0" smtClean="0">
                <a:latin typeface="Calibri" charset="0"/>
              </a:rPr>
              <a:t> no </a:t>
            </a:r>
            <a:r>
              <a:rPr lang="en-US" dirty="0" err="1" smtClean="0">
                <a:latin typeface="Calibri" charset="0"/>
              </a:rPr>
              <a:t>pueden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contener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información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solamente</a:t>
            </a:r>
            <a:r>
              <a:rPr lang="en-US" dirty="0" smtClean="0">
                <a:latin typeface="Calibri" charset="0"/>
              </a:rPr>
              <a:t> son </a:t>
            </a:r>
            <a:r>
              <a:rPr lang="en-US" dirty="0" err="1" smtClean="0">
                <a:latin typeface="Calibri" charset="0"/>
              </a:rPr>
              <a:t>etiquetas</a:t>
            </a:r>
            <a:endParaRPr lang="en-US" dirty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Todos</a:t>
            </a:r>
            <a:r>
              <a:rPr lang="en-US" dirty="0" smtClean="0">
                <a:latin typeface="Calibri" charset="0"/>
              </a:rPr>
              <a:t> los </a:t>
            </a:r>
            <a:r>
              <a:rPr lang="en-US" dirty="0" err="1" smtClean="0">
                <a:latin typeface="Calibri" charset="0"/>
              </a:rPr>
              <a:t>símbolos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están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almacenados</a:t>
            </a:r>
            <a:r>
              <a:rPr lang="en-US" dirty="0" smtClean="0">
                <a:latin typeface="Calibri" charset="0"/>
              </a:rPr>
              <a:t> en </a:t>
            </a:r>
            <a:r>
              <a:rPr lang="en-US" dirty="0" err="1" smtClean="0">
                <a:latin typeface="Calibri" charset="0"/>
              </a:rPr>
              <a:t>una</a:t>
            </a:r>
            <a:r>
              <a:rPr lang="en-US" dirty="0" smtClean="0">
                <a:latin typeface="Calibri" charset="0"/>
              </a:rPr>
              <a:t> “</a:t>
            </a:r>
            <a:r>
              <a:rPr lang="en-US" dirty="0" err="1" smtClean="0">
                <a:latin typeface="Calibri" charset="0"/>
              </a:rPr>
              <a:t>tabla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símbolos</a:t>
            </a:r>
            <a:r>
              <a:rPr lang="en-US" dirty="0" smtClean="0">
                <a:latin typeface="Calibri" charset="0"/>
              </a:rPr>
              <a:t>”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:</a:t>
            </a:r>
            <a:r>
              <a:rPr lang="en-US" dirty="0" err="1">
                <a:latin typeface="Calibri" charset="0"/>
              </a:rPr>
              <a:t>symbol_example</a:t>
            </a:r>
            <a:r>
              <a:rPr lang="es-CR" dirty="0">
                <a:latin typeface="Calibri" charset="0"/>
              </a:rPr>
              <a:t>.object_id # 132178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:</a:t>
            </a:r>
            <a:r>
              <a:rPr lang="en-US" dirty="0" err="1">
                <a:latin typeface="Calibri" charset="0"/>
              </a:rPr>
              <a:t>symbol_example</a:t>
            </a:r>
            <a:r>
              <a:rPr lang="es-CR" dirty="0">
                <a:latin typeface="Calibri" charset="0"/>
              </a:rPr>
              <a:t>.object_id # 132178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77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Hashes </a:t>
            </a:r>
            <a:r>
              <a:rPr lang="es-CR" sz="2000" dirty="0" smtClean="0">
                <a:latin typeface="Calibri" charset="0"/>
              </a:rPr>
              <a:t>(1/3)</a:t>
            </a:r>
            <a:endParaRPr lang="es-CR" dirty="0">
              <a:latin typeface="Calibri" charset="0"/>
            </a:endParaRPr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3413125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Son arreglos asociativos que pueden usar cualquier valor como llave</a:t>
            </a:r>
          </a:p>
          <a:p>
            <a:r>
              <a:rPr lang="es-CR" dirty="0" smtClean="0">
                <a:latin typeface="Calibri" charset="0"/>
              </a:rPr>
              <a:t>Por lo general las llaves de un arreglo son símbolos o strings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Los elementos de un Hash no están ordenados y dependen del orden en que se agregan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</p:txBody>
      </p:sp>
      <p:sp>
        <p:nvSpPr>
          <p:cNvPr id="15364" name="3 CuadroTexto"/>
          <p:cNvSpPr txBox="1">
            <a:spLocks noChangeArrowheads="1"/>
          </p:cNvSpPr>
          <p:nvPr/>
        </p:nvSpPr>
        <p:spPr bwMode="auto">
          <a:xfrm>
            <a:off x="2801938" y="4508500"/>
            <a:ext cx="37052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sz="2000"/>
              <a:t>person = {}</a:t>
            </a:r>
          </a:p>
          <a:p>
            <a:pPr eaLnBrk="1" hangingPunct="1"/>
            <a:r>
              <a:rPr lang="es-CR" sz="2000"/>
              <a:t>person[:name] = ‘John Connor’</a:t>
            </a:r>
          </a:p>
          <a:p>
            <a:pPr eaLnBrk="1" hangingPunct="1"/>
            <a:r>
              <a:rPr lang="es-CR" sz="2000"/>
              <a:t>person.store :age, 26</a:t>
            </a:r>
          </a:p>
          <a:p>
            <a:pPr eaLnBrk="1" hangingPunct="1"/>
            <a:r>
              <a:rPr lang="es-CR" sz="2000"/>
              <a:t>puts person.keys.inspect</a:t>
            </a:r>
          </a:p>
          <a:p>
            <a:pPr eaLnBrk="1" hangingPunct="1"/>
            <a:r>
              <a:rPr lang="es-CR" sz="2000"/>
              <a:t>puts person.values.inspect</a:t>
            </a:r>
          </a:p>
          <a:p>
            <a:pPr eaLnBrk="1" hangingPunct="1"/>
            <a:r>
              <a:rPr lang="es-CR" sz="2000"/>
              <a:t>puts person[:name]</a:t>
            </a:r>
          </a:p>
          <a:p>
            <a:pPr eaLnBrk="1" hangingPunct="1"/>
            <a:endParaRPr lang="es-CR" sz="2000"/>
          </a:p>
          <a:p>
            <a:pPr eaLnBrk="1" hangingPunct="1"/>
            <a:endParaRPr lang="es-CR" sz="2000"/>
          </a:p>
        </p:txBody>
      </p:sp>
    </p:spTree>
    <p:extLst>
      <p:ext uri="{BB962C8B-B14F-4D97-AF65-F5344CB8AC3E}">
        <p14:creationId xmlns:p14="http://schemas.microsoft.com/office/powerpoint/2010/main" val="118901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Hashes </a:t>
            </a:r>
            <a:r>
              <a:rPr lang="es-CR" sz="2000" dirty="0" smtClean="0">
                <a:latin typeface="Calibri" charset="0"/>
              </a:rPr>
              <a:t>(2/3)</a:t>
            </a:r>
            <a:endParaRPr lang="es-CR" dirty="0">
              <a:latin typeface="Calibri" charset="0"/>
            </a:endParaRPr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3413125"/>
          </a:xfrm>
        </p:spPr>
        <p:txBody>
          <a:bodyPr/>
          <a:lstStyle/>
          <a:p>
            <a:r>
              <a:rPr lang="es-CR" dirty="0">
                <a:latin typeface="Calibri" charset="0"/>
              </a:rPr>
              <a:t>Los hashes son de las estructuras de datos más utilizadas en </a:t>
            </a:r>
            <a:r>
              <a:rPr lang="es-CR" dirty="0" smtClean="0">
                <a:latin typeface="Calibri" charset="0"/>
              </a:rPr>
              <a:t>Rails</a:t>
            </a:r>
          </a:p>
          <a:p>
            <a:r>
              <a:rPr lang="es-CR" dirty="0" smtClean="0">
                <a:latin typeface="Calibri" charset="0"/>
              </a:rPr>
              <a:t>En Rails veremos que hay 2 tipos adicionales de Hashes: Ordenados y con acceso indiferente</a:t>
            </a:r>
          </a:p>
          <a:p>
            <a:pPr lvl="1"/>
            <a:r>
              <a:rPr lang="es-CR" dirty="0" smtClean="0">
                <a:latin typeface="Calibri" charset="0"/>
              </a:rPr>
              <a:t>Hash ordenado: se ordena a partir de la llave</a:t>
            </a:r>
          </a:p>
          <a:p>
            <a:pPr lvl="1"/>
            <a:r>
              <a:rPr lang="es-CR" dirty="0" smtClean="0">
                <a:latin typeface="Calibri" charset="0"/>
              </a:rPr>
              <a:t>Hash de acceso indiferente: Permite accesar a sus valores tanto por la llave en string o en símbolo.</a:t>
            </a:r>
          </a:p>
        </p:txBody>
      </p:sp>
    </p:spTree>
    <p:extLst>
      <p:ext uri="{BB962C8B-B14F-4D97-AF65-F5344CB8AC3E}">
        <p14:creationId xmlns:p14="http://schemas.microsoft.com/office/powerpoint/2010/main" val="1969834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Hashes </a:t>
            </a:r>
            <a:r>
              <a:rPr lang="es-CR" sz="2000" dirty="0" smtClean="0">
                <a:latin typeface="Calibri" charset="0"/>
              </a:rPr>
              <a:t>(3/3)</a:t>
            </a:r>
            <a:endParaRPr lang="es-CR" dirty="0">
              <a:latin typeface="Calibri" charset="0"/>
            </a:endParaRPr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3413125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Por lo general, la generación de JSON se facilita mucho desde un hash</a:t>
            </a:r>
          </a:p>
          <a:p>
            <a:r>
              <a:rPr lang="es-CR" dirty="0">
                <a:latin typeface="Calibri" charset="0"/>
              </a:rPr>
              <a:t>Algunos métodos comunes son:</a:t>
            </a:r>
          </a:p>
          <a:p>
            <a:pPr lvl="1"/>
            <a:r>
              <a:rPr lang="es-CR" dirty="0">
                <a:latin typeface="Calibri" charset="0"/>
              </a:rPr>
              <a:t>each_key, each_value, each_pair, each: iteradores</a:t>
            </a:r>
          </a:p>
          <a:p>
            <a:pPr lvl="1"/>
            <a:r>
              <a:rPr lang="es-CR" dirty="0">
                <a:latin typeface="Calibri" charset="0"/>
              </a:rPr>
              <a:t>values, keys: Obtener las llaves y los valores</a:t>
            </a:r>
          </a:p>
          <a:p>
            <a:pPr lvl="1"/>
            <a:r>
              <a:rPr lang="es-CR" dirty="0">
                <a:latin typeface="Calibri" charset="0"/>
              </a:rPr>
              <a:t> merge, merge!: mezclar 2 </a:t>
            </a:r>
            <a:r>
              <a:rPr lang="es-CR" dirty="0" smtClean="0">
                <a:latin typeface="Calibri" charset="0"/>
              </a:rPr>
              <a:t>hashes</a:t>
            </a:r>
          </a:p>
          <a:p>
            <a:pPr lvl="1"/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0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10: Hashes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495425"/>
            <a:ext cx="8229600" cy="4525963"/>
          </a:xfrm>
        </p:spPr>
        <p:txBody>
          <a:bodyPr/>
          <a:lstStyle/>
          <a:p>
            <a:r>
              <a:rPr lang="en-US" sz="2800" dirty="0" err="1" smtClean="0">
                <a:latin typeface="Calibri" charset="0"/>
              </a:rPr>
              <a:t>Considerando</a:t>
            </a:r>
            <a:r>
              <a:rPr lang="en-US" sz="2800" dirty="0" smtClean="0">
                <a:latin typeface="Calibri" charset="0"/>
              </a:rPr>
              <a:t> el </a:t>
            </a:r>
            <a:r>
              <a:rPr lang="en-US" sz="2800" dirty="0" err="1" smtClean="0">
                <a:latin typeface="Calibri" charset="0"/>
              </a:rPr>
              <a:t>siguiente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arreglo</a:t>
            </a:r>
            <a:r>
              <a:rPr lang="en-US" sz="2800" dirty="0" smtClean="0">
                <a:latin typeface="Calibri" charset="0"/>
              </a:rPr>
              <a:t>:</a:t>
            </a:r>
          </a:p>
          <a:p>
            <a:pPr lvl="1"/>
            <a:r>
              <a:rPr lang="en-US" sz="2400" dirty="0" smtClean="0">
                <a:latin typeface="Calibri" charset="0"/>
              </a:rPr>
              <a:t>users = [{name: “</a:t>
            </a:r>
            <a:r>
              <a:rPr lang="en-US" sz="2400" dirty="0">
                <a:latin typeface="Calibri" charset="0"/>
              </a:rPr>
              <a:t>J</a:t>
            </a:r>
            <a:r>
              <a:rPr lang="en-US" sz="2400" dirty="0" smtClean="0">
                <a:latin typeface="Calibri" charset="0"/>
              </a:rPr>
              <a:t>uan”, </a:t>
            </a:r>
            <a:r>
              <a:rPr lang="en-US" sz="2400" dirty="0" err="1" smtClean="0">
                <a:latin typeface="Calibri" charset="0"/>
              </a:rPr>
              <a:t>last_name</a:t>
            </a:r>
            <a:r>
              <a:rPr lang="en-US" sz="2400" dirty="0">
                <a:latin typeface="Calibri" charset="0"/>
              </a:rPr>
              <a:t>:</a:t>
            </a:r>
            <a:r>
              <a:rPr lang="en-US" sz="2400" dirty="0" smtClean="0">
                <a:latin typeface="Calibri" charset="0"/>
              </a:rPr>
              <a:t> “Perez”, children: [“Ana”, “Pablo”]}</a:t>
            </a:r>
            <a:r>
              <a:rPr lang="en-US" sz="2400" dirty="0">
                <a:latin typeface="Calibri" charset="0"/>
              </a:rPr>
              <a:t>, {name: </a:t>
            </a:r>
            <a:r>
              <a:rPr lang="en-US" sz="2400" dirty="0" smtClean="0">
                <a:latin typeface="Calibri" charset="0"/>
              </a:rPr>
              <a:t>“Martina”</a:t>
            </a:r>
            <a:r>
              <a:rPr lang="en-US" sz="2400" dirty="0">
                <a:latin typeface="Calibri" charset="0"/>
              </a:rPr>
              <a:t>, </a:t>
            </a:r>
            <a:r>
              <a:rPr lang="en-US" sz="2400" dirty="0" err="1">
                <a:latin typeface="Calibri" charset="0"/>
              </a:rPr>
              <a:t>last_name</a:t>
            </a:r>
            <a:r>
              <a:rPr lang="en-US" sz="2400" dirty="0">
                <a:latin typeface="Calibri" charset="0"/>
              </a:rPr>
              <a:t>: </a:t>
            </a:r>
            <a:r>
              <a:rPr lang="en-US" sz="2400" dirty="0" smtClean="0">
                <a:latin typeface="Calibri" charset="0"/>
              </a:rPr>
              <a:t>“Juarez”</a:t>
            </a:r>
            <a:r>
              <a:rPr lang="en-US" sz="2400" dirty="0">
                <a:latin typeface="Calibri" charset="0"/>
              </a:rPr>
              <a:t>, children: </a:t>
            </a:r>
            <a:r>
              <a:rPr lang="en-US" sz="2400" dirty="0" smtClean="0">
                <a:latin typeface="Calibri" charset="0"/>
              </a:rPr>
              <a:t>nil}, …]</a:t>
            </a:r>
          </a:p>
          <a:p>
            <a:r>
              <a:rPr lang="en-US" dirty="0" err="1" smtClean="0">
                <a:latin typeface="Calibri" charset="0"/>
              </a:rPr>
              <a:t>Imprimir</a:t>
            </a:r>
            <a:r>
              <a:rPr lang="en-US" dirty="0" smtClean="0">
                <a:latin typeface="Calibri" charset="0"/>
              </a:rPr>
              <a:t> en </a:t>
            </a:r>
            <a:r>
              <a:rPr lang="en-US" dirty="0" err="1" smtClean="0">
                <a:latin typeface="Calibri" charset="0"/>
              </a:rPr>
              <a:t>pantalla</a:t>
            </a:r>
            <a:r>
              <a:rPr lang="en-US" dirty="0" smtClean="0">
                <a:latin typeface="Calibri" charset="0"/>
              </a:rPr>
              <a:t> los </a:t>
            </a:r>
            <a:r>
              <a:rPr lang="en-US" dirty="0" err="1" smtClean="0">
                <a:latin typeface="Calibri" charset="0"/>
              </a:rPr>
              <a:t>detalles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cada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uno</a:t>
            </a:r>
            <a:r>
              <a:rPr lang="en-US" dirty="0" smtClean="0">
                <a:latin typeface="Calibri" charset="0"/>
              </a:rPr>
              <a:t> de los </a:t>
            </a:r>
            <a:r>
              <a:rPr lang="en-US" dirty="0" err="1" smtClean="0">
                <a:latin typeface="Calibri" charset="0"/>
              </a:rPr>
              <a:t>usuarios</a:t>
            </a:r>
            <a:r>
              <a:rPr lang="en-US" dirty="0" smtClean="0">
                <a:latin typeface="Calibri" charset="0"/>
              </a:rPr>
              <a:t>. En </a:t>
            </a:r>
            <a:r>
              <a:rPr lang="en-US" dirty="0" err="1" smtClean="0">
                <a:latin typeface="Calibri" charset="0"/>
              </a:rPr>
              <a:t>caso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no </a:t>
            </a:r>
            <a:r>
              <a:rPr lang="en-US" dirty="0" err="1" smtClean="0">
                <a:latin typeface="Calibri" charset="0"/>
              </a:rPr>
              <a:t>tengan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hijos</a:t>
            </a:r>
            <a:r>
              <a:rPr lang="en-US" dirty="0" smtClean="0">
                <a:latin typeface="Calibri" charset="0"/>
              </a:rPr>
              <a:t>, se </a:t>
            </a:r>
            <a:r>
              <a:rPr lang="en-US" dirty="0" err="1" smtClean="0">
                <a:latin typeface="Calibri" charset="0"/>
              </a:rPr>
              <a:t>deberá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mostrar</a:t>
            </a:r>
            <a:r>
              <a:rPr lang="en-US" dirty="0" smtClean="0">
                <a:latin typeface="Calibri" charset="0"/>
              </a:rPr>
              <a:t> el </a:t>
            </a:r>
            <a:r>
              <a:rPr lang="en-US" dirty="0" err="1" smtClean="0">
                <a:latin typeface="Calibri" charset="0"/>
              </a:rPr>
              <a:t>mensaje</a:t>
            </a:r>
            <a:r>
              <a:rPr lang="en-US" dirty="0" smtClean="0">
                <a:latin typeface="Calibri" charset="0"/>
              </a:rPr>
              <a:t>: “Sin </a:t>
            </a:r>
            <a:r>
              <a:rPr lang="en-US" dirty="0" err="1" smtClean="0">
                <a:latin typeface="Calibri" charset="0"/>
              </a:rPr>
              <a:t>hijos</a:t>
            </a:r>
            <a:r>
              <a:rPr lang="en-US" dirty="0" smtClean="0">
                <a:latin typeface="Calibri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018555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 </a:t>
            </a:r>
            <a:r>
              <a:rPr lang="es-CR" sz="2000" dirty="0" smtClean="0">
                <a:latin typeface="Calibri" charset="0"/>
              </a:rPr>
              <a:t>(1/3)</a:t>
            </a:r>
            <a:endParaRPr lang="es-CR" dirty="0">
              <a:latin typeface="Calibri" charset="0"/>
            </a:endParaRP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257800"/>
          </a:xfrm>
        </p:spPr>
        <p:txBody>
          <a:bodyPr/>
          <a:lstStyle/>
          <a:p>
            <a:r>
              <a:rPr lang="es-CR" sz="2800" dirty="0" smtClean="0">
                <a:latin typeface="Calibri" charset="0"/>
              </a:rPr>
              <a:t>Todas las clases en Ruby heredan de Object</a:t>
            </a:r>
            <a:endParaRPr lang="es-CR" sz="2800" dirty="0">
              <a:latin typeface="Calibri" charset="0"/>
            </a:endParaRPr>
          </a:p>
          <a:p>
            <a:endParaRPr lang="es-CR" sz="2800" dirty="0">
              <a:latin typeface="Calibri" charset="0"/>
            </a:endParaRPr>
          </a:p>
          <a:p>
            <a:r>
              <a:rPr lang="es-CR" sz="2800" dirty="0" smtClean="0">
                <a:latin typeface="Calibri" charset="0"/>
              </a:rPr>
              <a:t>Definir una clase en Ruby es simple, solamente es necesario agregar “class” seguido del nombre de la clase en formato CamelCase.</a:t>
            </a:r>
            <a:endParaRPr lang="es-CR" sz="2800" dirty="0">
              <a:latin typeface="Calibri" charset="0"/>
            </a:endParaRPr>
          </a:p>
          <a:p>
            <a:endParaRPr lang="es-CR" sz="2800" dirty="0">
              <a:latin typeface="Calibri" charset="0"/>
            </a:endParaRPr>
          </a:p>
          <a:p>
            <a:r>
              <a:rPr lang="es-CR" sz="2800" dirty="0" smtClean="0">
                <a:latin typeface="Calibri" charset="0"/>
              </a:rPr>
              <a:t>El método inicializador de la clase es llamado “initialize”</a:t>
            </a:r>
            <a:endParaRPr lang="es-CR" sz="2800" dirty="0">
              <a:latin typeface="Calibri" charset="0"/>
            </a:endParaRPr>
          </a:p>
          <a:p>
            <a:endParaRPr lang="es-CR" sz="2800" dirty="0">
              <a:latin typeface="Calibri" charset="0"/>
            </a:endParaRPr>
          </a:p>
          <a:p>
            <a:r>
              <a:rPr lang="es-CR" sz="2800" dirty="0" smtClean="0">
                <a:latin typeface="Calibri" charset="0"/>
              </a:rPr>
              <a:t>Para crear una nueva instancia de una clase se utiliza: Class.new</a:t>
            </a:r>
            <a:r>
              <a:rPr lang="es-CR" sz="2800" dirty="0">
                <a:latin typeface="Calibri" charset="0"/>
              </a:rPr>
              <a:t>(PARAMS)</a:t>
            </a:r>
          </a:p>
        </p:txBody>
      </p:sp>
    </p:spTree>
    <p:extLst>
      <p:ext uri="{BB962C8B-B14F-4D97-AF65-F5344CB8AC3E}">
        <p14:creationId xmlns:p14="http://schemas.microsoft.com/office/powerpoint/2010/main" val="263867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 </a:t>
            </a:r>
            <a:r>
              <a:rPr lang="es-CR" sz="2000" dirty="0" smtClean="0">
                <a:latin typeface="Calibri" charset="0"/>
              </a:rPr>
              <a:t>(2/3)</a:t>
            </a:r>
            <a:endParaRPr lang="es-CR" dirty="0">
              <a:latin typeface="Calibri" charset="0"/>
            </a:endParaRPr>
          </a:p>
        </p:txBody>
      </p:sp>
      <p:sp>
        <p:nvSpPr>
          <p:cNvPr id="10243" name="3 Marcador de contenido"/>
          <p:cNvSpPr>
            <a:spLocks noGrp="1"/>
          </p:cNvSpPr>
          <p:nvPr>
            <p:ph idx="1"/>
          </p:nvPr>
        </p:nvSpPr>
        <p:spPr>
          <a:xfrm>
            <a:off x="1835150" y="1169988"/>
            <a:ext cx="5188477" cy="5022915"/>
          </a:xfr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class Dog </a:t>
            </a:r>
          </a:p>
          <a:p>
            <a:pPr>
              <a:buFont typeface="Arial" charset="0"/>
              <a:buNone/>
            </a:pPr>
            <a:r>
              <a:rPr lang="es-CR" sz="1800" dirty="0" smtClean="0">
                <a:latin typeface="Calibri" charset="0"/>
              </a:rPr>
              <a:t>def </a:t>
            </a:r>
            <a:r>
              <a:rPr lang="es-CR" sz="1800" dirty="0">
                <a:latin typeface="Calibri" charset="0"/>
              </a:rPr>
              <a:t>initialize(breed, name)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  @breed = breed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  @name = name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end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def bark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   puts </a:t>
            </a:r>
            <a:r>
              <a:rPr lang="es-CR" sz="1800" dirty="0" smtClean="0">
                <a:latin typeface="Calibri" charset="0"/>
              </a:rPr>
              <a:t>‘guau! guau!</a:t>
            </a:r>
            <a:r>
              <a:rPr lang="es-CR" sz="1800" dirty="0">
                <a:latin typeface="Calibri" charset="0"/>
              </a:rPr>
              <a:t>'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end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def greed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puts </a:t>
            </a:r>
            <a:r>
              <a:rPr lang="es-CR" sz="1800" dirty="0" smtClean="0">
                <a:latin typeface="Calibri" charset="0"/>
              </a:rPr>
              <a:t>“Soy un #</a:t>
            </a:r>
            <a:r>
              <a:rPr lang="es-CR" sz="1800" dirty="0">
                <a:latin typeface="Calibri" charset="0"/>
              </a:rPr>
              <a:t>{@breed</a:t>
            </a:r>
            <a:r>
              <a:rPr lang="es-CR" sz="1800" dirty="0" smtClean="0">
                <a:latin typeface="Calibri" charset="0"/>
              </a:rPr>
              <a:t>} y mi nombre es #</a:t>
            </a:r>
            <a:r>
              <a:rPr lang="es-CR" sz="1800" dirty="0">
                <a:latin typeface="Calibri" charset="0"/>
              </a:rPr>
              <a:t>{@name}"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  end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end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d = dog.new(‘Collie', ‘Lassie') 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puts d.greed</a:t>
            </a:r>
          </a:p>
          <a:p>
            <a:pPr>
              <a:buFont typeface="Arial" charset="0"/>
              <a:buNone/>
            </a:pPr>
            <a:r>
              <a:rPr lang="es-CR" sz="1800" dirty="0">
                <a:latin typeface="Calibri" charset="0"/>
              </a:rPr>
              <a:t>puts d.bark</a:t>
            </a:r>
          </a:p>
        </p:txBody>
      </p:sp>
    </p:spTree>
    <p:extLst>
      <p:ext uri="{BB962C8B-B14F-4D97-AF65-F5344CB8AC3E}">
        <p14:creationId xmlns:p14="http://schemas.microsoft.com/office/powerpoint/2010/main" val="314768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Cosas que debemos de saber</a:t>
            </a:r>
            <a:endParaRPr lang="es-CR" dirty="0">
              <a:latin typeface="Calibri" charset="0"/>
            </a:endParaRPr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Hay 3 aplicaciones/conceptos importantes que debemos de conocer para la creación de aplicaciones:</a:t>
            </a:r>
            <a:endParaRPr lang="es-CR" dirty="0">
              <a:latin typeface="Calibri" charset="0"/>
            </a:endParaRPr>
          </a:p>
          <a:p>
            <a:pPr lvl="1"/>
            <a:r>
              <a:rPr lang="es-CR" b="1" dirty="0">
                <a:latin typeface="Calibri" charset="0"/>
              </a:rPr>
              <a:t>IRB(Interactive Ruby Shell): </a:t>
            </a:r>
            <a:r>
              <a:rPr lang="es-CR" dirty="0" smtClean="0">
                <a:latin typeface="Calibri" charset="0"/>
              </a:rPr>
              <a:t>Una interfaz de consola que permite la creación de código interactivo</a:t>
            </a:r>
          </a:p>
          <a:p>
            <a:pPr lvl="1"/>
            <a:r>
              <a:rPr lang="es-CR" b="1" dirty="0" smtClean="0">
                <a:latin typeface="Calibri" charset="0"/>
              </a:rPr>
              <a:t>Rake</a:t>
            </a:r>
            <a:r>
              <a:rPr lang="es-CR" b="1" dirty="0">
                <a:latin typeface="Calibri" charset="0"/>
              </a:rPr>
              <a:t>: </a:t>
            </a:r>
            <a:r>
              <a:rPr lang="es-CR" dirty="0" smtClean="0">
                <a:latin typeface="Calibri" charset="0"/>
              </a:rPr>
              <a:t>Permite la ejecución de tareas predefinidas desde cualquier consola</a:t>
            </a:r>
          </a:p>
          <a:p>
            <a:pPr lvl="1"/>
            <a:r>
              <a:rPr lang="en-US" b="1" dirty="0" smtClean="0">
                <a:latin typeface="Calibri" charset="0"/>
              </a:rPr>
              <a:t>Gems</a:t>
            </a:r>
            <a:r>
              <a:rPr lang="en-US" b="1" dirty="0">
                <a:latin typeface="Calibri" charset="0"/>
              </a:rPr>
              <a:t>: </a:t>
            </a:r>
            <a:r>
              <a:rPr lang="en-US" dirty="0">
                <a:latin typeface="Calibri" charset="0"/>
              </a:rPr>
              <a:t>Ruby standard for publishing and managing third party libraries. </a:t>
            </a:r>
            <a:endParaRPr lang="es-CR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 </a:t>
            </a:r>
            <a:r>
              <a:rPr lang="es-CR" sz="2000" dirty="0" smtClean="0">
                <a:latin typeface="Calibri" charset="0"/>
              </a:rPr>
              <a:t>(3/</a:t>
            </a:r>
            <a:r>
              <a:rPr lang="es-CR" sz="2000" dirty="0">
                <a:latin typeface="Calibri" charset="0"/>
              </a:rPr>
              <a:t>3</a:t>
            </a:r>
            <a:r>
              <a:rPr lang="es-CR" sz="2000" dirty="0" smtClean="0">
                <a:latin typeface="Calibri" charset="0"/>
              </a:rPr>
              <a:t>)</a:t>
            </a:r>
            <a:endParaRPr lang="es-CR" dirty="0">
              <a:latin typeface="Calibri" charset="0"/>
            </a:endParaRP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257800"/>
          </a:xfrm>
        </p:spPr>
        <p:txBody>
          <a:bodyPr/>
          <a:lstStyle/>
          <a:p>
            <a:r>
              <a:rPr lang="es-CR" sz="2800" dirty="0" smtClean="0">
                <a:latin typeface="Calibri" charset="0"/>
              </a:rPr>
              <a:t>Se pueden declarar métodos de clase utilizando la palabra ‘self’ antes de la declaración del método. Ej:</a:t>
            </a:r>
          </a:p>
          <a:p>
            <a:pPr lvl="1"/>
            <a:r>
              <a:rPr lang="es-CR" sz="2400" dirty="0" smtClean="0">
                <a:latin typeface="Calibri" charset="0"/>
              </a:rPr>
              <a:t>“def self.list_all”</a:t>
            </a:r>
          </a:p>
          <a:p>
            <a:r>
              <a:rPr lang="es-CR" sz="2800" dirty="0" smtClean="0">
                <a:latin typeface="Calibri" charset="0"/>
              </a:rPr>
              <a:t>Algunos métodos interesantes para todo objeto:</a:t>
            </a:r>
          </a:p>
          <a:p>
            <a:pPr lvl="1"/>
            <a:r>
              <a:rPr lang="es-CR" sz="2400" dirty="0" smtClean="0">
                <a:latin typeface="Calibri" charset="0"/>
              </a:rPr>
              <a:t>respond_to?: verifica si el método tiene un método específico. Ej: string.respond_to?(“patito”)</a:t>
            </a:r>
          </a:p>
          <a:p>
            <a:pPr lvl="1"/>
            <a:r>
              <a:rPr lang="es-CR" sz="2400" dirty="0">
                <a:latin typeface="Calibri" charset="0"/>
              </a:rPr>
              <a:t>i</a:t>
            </a:r>
            <a:r>
              <a:rPr lang="es-CR" sz="2400" dirty="0" smtClean="0">
                <a:latin typeface="Calibri" charset="0"/>
              </a:rPr>
              <a:t>nstance_of? </a:t>
            </a:r>
            <a:r>
              <a:rPr lang="es-CR" sz="2400" dirty="0">
                <a:latin typeface="Calibri" charset="0"/>
              </a:rPr>
              <a:t>i</a:t>
            </a:r>
            <a:r>
              <a:rPr lang="es-CR" sz="2400" dirty="0" smtClean="0">
                <a:latin typeface="Calibri" charset="0"/>
              </a:rPr>
              <a:t>s_a? Verifica si la instancia es de una clase determinada. Ej: num = 10; num.is_a? Fixnum</a:t>
            </a:r>
          </a:p>
          <a:p>
            <a:pPr lvl="1"/>
            <a:r>
              <a:rPr lang="es-CR" sz="2400" dirty="0" smtClean="0">
                <a:latin typeface="Calibri" charset="0"/>
              </a:rPr>
              <a:t>object_id: Permite ver el identificador el objeto</a:t>
            </a:r>
            <a:endParaRPr lang="es-CR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54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title"/>
          </p:nvPr>
        </p:nvSpPr>
        <p:spPr>
          <a:xfrm>
            <a:off x="457200" y="-90488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Accessors</a:t>
            </a:r>
            <a:endParaRPr lang="es-CR" dirty="0">
              <a:latin typeface="Calibri" charset="0"/>
            </a:endParaRPr>
          </a:p>
        </p:txBody>
      </p:sp>
      <p:sp>
        <p:nvSpPr>
          <p:cNvPr id="11267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92896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Permiten accesar a las variables de la clase desde fuera del objeto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Se puede permitir la lectura, escritura o ambas</a:t>
            </a:r>
            <a:endParaRPr lang="es-CR" dirty="0">
              <a:latin typeface="Calibri" charset="0"/>
            </a:endParaRPr>
          </a:p>
        </p:txBody>
      </p:sp>
      <p:sp>
        <p:nvSpPr>
          <p:cNvPr id="11268" name="3 CuadroTexto"/>
          <p:cNvSpPr txBox="1">
            <a:spLocks noChangeArrowheads="1"/>
          </p:cNvSpPr>
          <p:nvPr/>
        </p:nvSpPr>
        <p:spPr bwMode="auto">
          <a:xfrm>
            <a:off x="2843808" y="3861048"/>
            <a:ext cx="3507503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dirty="0"/>
              <a:t># </a:t>
            </a:r>
            <a:r>
              <a:rPr lang="es-CR" dirty="0" smtClean="0"/>
              <a:t>accesor de lectura</a:t>
            </a:r>
            <a:endParaRPr lang="es-CR" dirty="0"/>
          </a:p>
          <a:p>
            <a:pPr eaLnBrk="1" hangingPunct="1"/>
            <a:r>
              <a:rPr lang="es-CR" dirty="0"/>
              <a:t>attr_reader :title, :artist </a:t>
            </a:r>
          </a:p>
          <a:p>
            <a:pPr eaLnBrk="1" hangingPunct="1"/>
            <a:endParaRPr lang="es-CR" dirty="0"/>
          </a:p>
          <a:p>
            <a:pPr eaLnBrk="1" hangingPunct="1"/>
            <a:r>
              <a:rPr lang="es-CR" dirty="0"/>
              <a:t># </a:t>
            </a:r>
            <a:r>
              <a:rPr lang="es-CR" dirty="0" smtClean="0"/>
              <a:t>accesor de escritura</a:t>
            </a:r>
            <a:endParaRPr lang="es-CR" dirty="0"/>
          </a:p>
          <a:p>
            <a:pPr eaLnBrk="1" hangingPunct="1"/>
            <a:r>
              <a:rPr lang="es-CR" dirty="0"/>
              <a:t>attr_writer :title</a:t>
            </a:r>
          </a:p>
          <a:p>
            <a:pPr eaLnBrk="1" hangingPunct="1"/>
            <a:endParaRPr lang="es-CR" dirty="0"/>
          </a:p>
          <a:p>
            <a:pPr eaLnBrk="1" hangingPunct="1"/>
            <a:r>
              <a:rPr lang="es-CR" dirty="0"/>
              <a:t># </a:t>
            </a:r>
            <a:r>
              <a:rPr lang="es-CR" dirty="0" smtClean="0"/>
              <a:t>accessor de lectura y escritura</a:t>
            </a:r>
          </a:p>
          <a:p>
            <a:pPr eaLnBrk="1" hangingPunct="1"/>
            <a:r>
              <a:rPr lang="es-CR" dirty="0" smtClean="0"/>
              <a:t>attr_accessor </a:t>
            </a:r>
            <a:r>
              <a:rPr lang="es-CR" dirty="0"/>
              <a:t>:name</a:t>
            </a:r>
          </a:p>
          <a:p>
            <a:pPr eaLnBrk="1" hangingPunct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66916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/>
          <p:cNvSpPr>
            <a:spLocks noGrp="1"/>
          </p:cNvSpPr>
          <p:nvPr>
            <p:ph type="title"/>
          </p:nvPr>
        </p:nvSpPr>
        <p:spPr>
          <a:xfrm>
            <a:off x="457200" y="-90488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Control de Acceso</a:t>
            </a:r>
            <a:endParaRPr lang="es-CR" dirty="0">
              <a:latin typeface="Calibri" charset="0"/>
            </a:endParaRPr>
          </a:p>
        </p:txBody>
      </p:sp>
      <p:sp>
        <p:nvSpPr>
          <p:cNvPr id="1229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>
                <a:latin typeface="Calibri" charset="0"/>
              </a:rPr>
              <a:t>Ruby </a:t>
            </a:r>
            <a:r>
              <a:rPr lang="es-CR" dirty="0" smtClean="0">
                <a:latin typeface="Calibri" charset="0"/>
              </a:rPr>
              <a:t>permite 3 niveles de acceso en las clases:</a:t>
            </a:r>
            <a:endParaRPr lang="es-CR" dirty="0">
              <a:latin typeface="Calibri" charset="0"/>
            </a:endParaRPr>
          </a:p>
          <a:p>
            <a:pPr lvl="1"/>
            <a:r>
              <a:rPr lang="es-CR" b="1" dirty="0">
                <a:latin typeface="Calibri" charset="0"/>
              </a:rPr>
              <a:t>Public</a:t>
            </a:r>
            <a:r>
              <a:rPr lang="es-CR" b="1" dirty="0" smtClean="0">
                <a:latin typeface="Calibri" charset="0"/>
              </a:rPr>
              <a:t>: </a:t>
            </a:r>
            <a:r>
              <a:rPr lang="es-CR" dirty="0" smtClean="0">
                <a:latin typeface="Calibri" charset="0"/>
              </a:rPr>
              <a:t>cualquiera puede accesar esos métodos. Este es el valor por defecto en las clases nuevas.</a:t>
            </a:r>
            <a:endParaRPr lang="es-CR" dirty="0">
              <a:latin typeface="Calibri" charset="0"/>
            </a:endParaRPr>
          </a:p>
          <a:p>
            <a:pPr lvl="1"/>
            <a:r>
              <a:rPr lang="es-CR" b="1" dirty="0">
                <a:latin typeface="Calibri" charset="0"/>
              </a:rPr>
              <a:t>Protected: </a:t>
            </a:r>
            <a:r>
              <a:rPr lang="es-CR" dirty="0" smtClean="0">
                <a:latin typeface="Calibri" charset="0"/>
              </a:rPr>
              <a:t>Estos métodos solo puede ser accesados por instancias de la clase y sus subclases.</a:t>
            </a:r>
            <a:endParaRPr lang="es-CR" dirty="0">
              <a:latin typeface="Calibri" charset="0"/>
            </a:endParaRPr>
          </a:p>
          <a:p>
            <a:pPr lvl="1"/>
            <a:r>
              <a:rPr lang="es-CR" b="1" dirty="0">
                <a:latin typeface="Calibri" charset="0"/>
              </a:rPr>
              <a:t>Private: </a:t>
            </a:r>
            <a:r>
              <a:rPr lang="es-CR" dirty="0" smtClean="0">
                <a:latin typeface="Calibri" charset="0"/>
              </a:rPr>
              <a:t>Estos métodos solo pueden ser utilizados por el mismo objeto (self)</a:t>
            </a:r>
            <a:endParaRPr lang="es-CR" dirty="0">
              <a:latin typeface="Calibri" charset="0"/>
            </a:endParaRPr>
          </a:p>
          <a:p>
            <a:pPr lvl="1"/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79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Herencia </a:t>
            </a:r>
            <a:r>
              <a:rPr lang="es-CR" sz="2000" dirty="0" smtClean="0">
                <a:latin typeface="Calibri" charset="0"/>
              </a:rPr>
              <a:t>(1/2)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Las clases heredan los métodos y características que tienen  sus padres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La herencia es declarada con el uso de “</a:t>
            </a:r>
            <a:r>
              <a:rPr lang="es-CR" dirty="0">
                <a:latin typeface="Calibri" charset="0"/>
              </a:rPr>
              <a:t>&lt;” </a:t>
            </a:r>
            <a:r>
              <a:rPr lang="es-CR" dirty="0" smtClean="0">
                <a:latin typeface="Calibri" charset="0"/>
              </a:rPr>
              <a:t>en la declaración de la clase. Ej.: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Class Cat &lt; Animal </a:t>
            </a:r>
          </a:p>
          <a:p>
            <a:r>
              <a:rPr lang="es-CR" dirty="0" smtClean="0">
                <a:latin typeface="Calibri" charset="0"/>
              </a:rPr>
              <a:t>Es posible sobreescribir todos los métodos de la clase padre</a:t>
            </a:r>
          </a:p>
          <a:p>
            <a:r>
              <a:rPr lang="es-CR" dirty="0" smtClean="0">
                <a:latin typeface="Calibri" charset="0"/>
              </a:rPr>
              <a:t>El método “super” busca por un método con el mismo nombre y la misma cantidad de parámetros en la clase padre.</a:t>
            </a:r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052736"/>
            <a:ext cx="4320480" cy="4525963"/>
          </a:xfrm>
        </p:spPr>
        <p:txBody>
          <a:bodyPr/>
          <a:lstStyle/>
          <a:p>
            <a:pPr marL="0" indent="0">
              <a:buNone/>
            </a:pPr>
            <a:r>
              <a:rPr lang="es-ES_tradnl" sz="2000" dirty="0" err="1"/>
              <a:t>class</a:t>
            </a:r>
            <a:r>
              <a:rPr lang="es-ES_tradnl" sz="2000" dirty="0"/>
              <a:t> Bicicleta</a:t>
            </a:r>
          </a:p>
          <a:p>
            <a:pPr marL="0" indent="0">
              <a:buNone/>
            </a:pPr>
            <a:r>
              <a:rPr lang="es-ES_tradnl" sz="2000" dirty="0" err="1" smtClean="0"/>
              <a:t>attr_reader</a:t>
            </a:r>
            <a:r>
              <a:rPr lang="es-ES_tradnl" sz="2000" dirty="0" smtClean="0"/>
              <a:t> </a:t>
            </a:r>
            <a:r>
              <a:rPr lang="es-ES_tradnl" sz="2000" dirty="0"/>
              <a:t>:marchas, :ruedas, :</a:t>
            </a:r>
            <a:r>
              <a:rPr lang="es-ES_tradnl" sz="2000" dirty="0" smtClean="0"/>
              <a:t>asientos</a:t>
            </a: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  </a:t>
            </a:r>
            <a:r>
              <a:rPr lang="es-ES_tradnl" sz="2000" dirty="0" err="1"/>
              <a:t>def</a:t>
            </a:r>
            <a:r>
              <a:rPr lang="es-ES_tradnl" sz="2000" dirty="0"/>
              <a:t> </a:t>
            </a:r>
            <a:r>
              <a:rPr lang="es-ES_tradnl" sz="2000" dirty="0" err="1"/>
              <a:t>initialize</a:t>
            </a:r>
            <a:r>
              <a:rPr lang="es-ES_tradnl" sz="2000" dirty="0"/>
              <a:t>(marchas = 1)</a:t>
            </a:r>
          </a:p>
          <a:p>
            <a:pPr marL="0" indent="0">
              <a:buNone/>
            </a:pPr>
            <a:r>
              <a:rPr lang="es-ES_tradnl" sz="2000" dirty="0"/>
              <a:t>    @ruedas = 2</a:t>
            </a:r>
          </a:p>
          <a:p>
            <a:pPr marL="0" indent="0">
              <a:buNone/>
            </a:pPr>
            <a:r>
              <a:rPr lang="es-ES_tradnl" sz="2000" dirty="0"/>
              <a:t>    @asientos = 1</a:t>
            </a:r>
          </a:p>
          <a:p>
            <a:pPr marL="0" indent="0">
              <a:buNone/>
            </a:pPr>
            <a:r>
              <a:rPr lang="es-ES_tradnl" sz="2000" dirty="0"/>
              <a:t>    @marchas = marchas</a:t>
            </a:r>
          </a:p>
          <a:p>
            <a:pPr marL="0" indent="0">
              <a:buNone/>
            </a:pPr>
            <a:r>
              <a:rPr lang="es-ES_tradnl" sz="2000" dirty="0"/>
              <a:t>  </a:t>
            </a:r>
            <a:r>
              <a:rPr lang="es-ES_tradnl" sz="2000" dirty="0" err="1"/>
              <a:t>end</a:t>
            </a:r>
            <a:endParaRPr lang="es-ES_tradnl" sz="2000" dirty="0"/>
          </a:p>
          <a:p>
            <a:pPr marL="0" indent="0">
              <a:buNone/>
            </a:pPr>
            <a:r>
              <a:rPr lang="es-ES_tradnl" sz="2000" dirty="0" err="1"/>
              <a:t>end</a:t>
            </a: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 </a:t>
            </a:r>
          </a:p>
          <a:p>
            <a:pPr marL="0" indent="0">
              <a:buNone/>
            </a:pPr>
            <a:r>
              <a:rPr lang="es-ES_tradnl" sz="2000" dirty="0" err="1"/>
              <a:t>class</a:t>
            </a:r>
            <a:r>
              <a:rPr lang="es-ES_tradnl" sz="2000" dirty="0"/>
              <a:t> </a:t>
            </a:r>
            <a:r>
              <a:rPr lang="es-ES_tradnl" sz="2000" dirty="0" err="1"/>
              <a:t>Tandem</a:t>
            </a:r>
            <a:r>
              <a:rPr lang="es-ES_tradnl" sz="2000" dirty="0"/>
              <a:t> &lt; Bicicleta</a:t>
            </a:r>
          </a:p>
          <a:p>
            <a:pPr marL="0" indent="0">
              <a:buNone/>
            </a:pPr>
            <a:r>
              <a:rPr lang="es-ES_tradnl" sz="2000" dirty="0"/>
              <a:t>  </a:t>
            </a:r>
            <a:r>
              <a:rPr lang="es-ES_tradnl" sz="2000" dirty="0" err="1"/>
              <a:t>def</a:t>
            </a:r>
            <a:r>
              <a:rPr lang="es-ES_tradnl" sz="2000" dirty="0"/>
              <a:t> </a:t>
            </a:r>
            <a:r>
              <a:rPr lang="es-ES_tradnl" sz="2000" dirty="0" err="1"/>
              <a:t>initialize</a:t>
            </a:r>
            <a:r>
              <a:rPr lang="es-ES_tradnl" sz="2000" dirty="0"/>
              <a:t>(marchas)</a:t>
            </a:r>
          </a:p>
          <a:p>
            <a:pPr marL="0" indent="0">
              <a:buNone/>
            </a:pPr>
            <a:r>
              <a:rPr lang="es-ES_tradnl" sz="2000" dirty="0"/>
              <a:t>    </a:t>
            </a:r>
            <a:r>
              <a:rPr lang="es-ES_tradnl" sz="2000" dirty="0" err="1"/>
              <a:t>super</a:t>
            </a: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    @asientos = 2</a:t>
            </a:r>
          </a:p>
          <a:p>
            <a:pPr marL="0" indent="0">
              <a:buNone/>
            </a:pPr>
            <a:r>
              <a:rPr lang="es-ES_tradnl" sz="2000" dirty="0"/>
              <a:t>  </a:t>
            </a:r>
            <a:r>
              <a:rPr lang="es-ES_tradnl" sz="2000" dirty="0" err="1"/>
              <a:t>end</a:t>
            </a:r>
            <a:endParaRPr lang="es-ES_tradnl" sz="2000" dirty="0"/>
          </a:p>
          <a:p>
            <a:pPr marL="0" indent="0">
              <a:buNone/>
            </a:pPr>
            <a:r>
              <a:rPr lang="es-ES_tradnl" sz="2000" dirty="0" err="1" smtClean="0"/>
              <a:t>end</a:t>
            </a:r>
            <a:endParaRPr lang="es-ES_tradnl" sz="2000" dirty="0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CR" dirty="0" smtClean="0">
                <a:latin typeface="Calibri" charset="0"/>
              </a:rPr>
              <a:t>Clases: Herencia </a:t>
            </a:r>
            <a:r>
              <a:rPr lang="es-CR" sz="2000" dirty="0" smtClean="0">
                <a:latin typeface="Calibri" charset="0"/>
              </a:rPr>
              <a:t>(2/2)</a:t>
            </a:r>
            <a:endParaRPr lang="es-CR" dirty="0">
              <a:latin typeface="Calibri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220072" y="1196752"/>
            <a:ext cx="237626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s-ES_tradnl" sz="2000" dirty="0"/>
              <a:t> </a:t>
            </a:r>
            <a:r>
              <a:rPr lang="es-ES_tradnl" sz="2000" dirty="0" smtClean="0"/>
              <a:t>t </a:t>
            </a:r>
            <a:r>
              <a:rPr lang="es-ES_tradnl" sz="2000" dirty="0"/>
              <a:t>= </a:t>
            </a:r>
            <a:r>
              <a:rPr lang="es-ES_tradnl" sz="2000" dirty="0" err="1"/>
              <a:t>Tandem.new</a:t>
            </a:r>
            <a:r>
              <a:rPr lang="es-ES_tradnl" sz="2000" dirty="0"/>
              <a:t>(2)</a:t>
            </a:r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t.marchas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t.ruedas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t.asientos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/>
              <a:t>b = </a:t>
            </a:r>
            <a:r>
              <a:rPr lang="es-ES_tradnl" sz="2000" dirty="0" err="1"/>
              <a:t>Bicicleta.new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b.marchas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b.ruedas</a:t>
            </a:r>
            <a:endParaRPr lang="es-ES_tradnl" sz="2000" dirty="0"/>
          </a:p>
          <a:p>
            <a:pPr>
              <a:lnSpc>
                <a:spcPct val="130000"/>
              </a:lnSpc>
            </a:pP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b.asientos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4450694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Modificar clase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2736651"/>
          </a:xfrm>
        </p:spPr>
        <p:txBody>
          <a:bodyPr/>
          <a:lstStyle/>
          <a:p>
            <a:r>
              <a:rPr lang="es-CR" dirty="0">
                <a:latin typeface="Calibri" charset="0"/>
              </a:rPr>
              <a:t>En Ruby, las clases nunca están cerradas: siempre se pueden añadir </a:t>
            </a:r>
            <a:r>
              <a:rPr lang="es-CR" dirty="0" smtClean="0">
                <a:latin typeface="Calibri" charset="0"/>
              </a:rPr>
              <a:t>métodos.</a:t>
            </a:r>
          </a:p>
          <a:p>
            <a:r>
              <a:rPr lang="es-CR" dirty="0" smtClean="0">
                <a:latin typeface="Calibri" charset="0"/>
              </a:rPr>
              <a:t>Nada más hay q continuar con la declaración de la clase.</a:t>
            </a:r>
          </a:p>
          <a:p>
            <a:pPr marL="0" indent="0">
              <a:buNone/>
            </a:pPr>
            <a:endParaRPr lang="es-CR" dirty="0" smtClean="0">
              <a:latin typeface="Calibri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843808" y="364502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sz="2000" dirty="0" err="1"/>
              <a:t>class</a:t>
            </a:r>
            <a:r>
              <a:rPr lang="es-ES_tradnl" sz="2000" dirty="0"/>
              <a:t> </a:t>
            </a:r>
            <a:r>
              <a:rPr lang="es-ES_tradnl" sz="2000" dirty="0" err="1"/>
              <a:t>String</a:t>
            </a:r>
            <a:r>
              <a:rPr lang="es-ES_tradnl" sz="2000" dirty="0"/>
              <a:t>  </a:t>
            </a:r>
          </a:p>
          <a:p>
            <a:r>
              <a:rPr lang="es-ES_tradnl" sz="2000" dirty="0"/>
              <a:t>  </a:t>
            </a:r>
            <a:r>
              <a:rPr lang="es-ES_tradnl" sz="2000" dirty="0" err="1"/>
              <a:t>def</a:t>
            </a:r>
            <a:r>
              <a:rPr lang="es-ES_tradnl" sz="2000" dirty="0"/>
              <a:t> </a:t>
            </a:r>
            <a:r>
              <a:rPr lang="es-ES_tradnl" sz="2000" dirty="0" err="1"/>
              <a:t>num_caracteres</a:t>
            </a:r>
            <a:endParaRPr lang="es-ES_tradnl" sz="2000" dirty="0"/>
          </a:p>
          <a:p>
            <a:r>
              <a:rPr lang="es-ES_tradnl" sz="2000" dirty="0"/>
              <a:t>    </a:t>
            </a:r>
            <a:r>
              <a:rPr lang="es-ES_tradnl" sz="2000" dirty="0" err="1"/>
              <a:t>puts</a:t>
            </a:r>
            <a:r>
              <a:rPr lang="es-ES_tradnl" sz="2000" dirty="0"/>
              <a:t> </a:t>
            </a:r>
            <a:r>
              <a:rPr lang="es-ES_tradnl" sz="2000" dirty="0" err="1"/>
              <a:t>self.size</a:t>
            </a:r>
            <a:r>
              <a:rPr lang="es-ES_tradnl" sz="2000" dirty="0"/>
              <a:t>  </a:t>
            </a:r>
          </a:p>
          <a:p>
            <a:r>
              <a:rPr lang="es-ES_tradnl" sz="2000" dirty="0"/>
              <a:t>  </a:t>
            </a:r>
            <a:r>
              <a:rPr lang="es-ES_tradnl" sz="2000" dirty="0" err="1"/>
              <a:t>end</a:t>
            </a:r>
            <a:r>
              <a:rPr lang="es-ES_tradnl" sz="2000" dirty="0"/>
              <a:t>  </a:t>
            </a:r>
          </a:p>
          <a:p>
            <a:r>
              <a:rPr lang="es-ES_tradnl" sz="2000" dirty="0" err="1"/>
              <a:t>end</a:t>
            </a:r>
            <a:r>
              <a:rPr lang="es-ES_tradnl" sz="2000" dirty="0"/>
              <a:t>  </a:t>
            </a:r>
          </a:p>
          <a:p>
            <a:r>
              <a:rPr lang="es-ES_tradnl" sz="2000" dirty="0"/>
              <a:t> </a:t>
            </a:r>
          </a:p>
          <a:p>
            <a:r>
              <a:rPr lang="es-ES_tradnl" sz="2000" dirty="0"/>
              <a:t>texto = 'Cielo empedrado, suelo mojado'</a:t>
            </a:r>
          </a:p>
          <a:p>
            <a:r>
              <a:rPr lang="es-ES_tradnl" sz="2000" dirty="0" err="1"/>
              <a:t>texto.num_caracteres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35442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Sobrecarga de métodos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En Ruby la sobrecarga no es tan fácil de hacer pues sólo se puede </a:t>
            </a:r>
            <a:r>
              <a:rPr lang="es-CR" dirty="0">
                <a:latin typeface="Calibri" charset="0"/>
              </a:rPr>
              <a:t>tener un método con un nombre dado. </a:t>
            </a:r>
            <a:endParaRPr lang="es-CR" dirty="0" smtClean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Para </a:t>
            </a:r>
            <a:r>
              <a:rPr lang="es-CR" dirty="0">
                <a:latin typeface="Calibri" charset="0"/>
              </a:rPr>
              <a:t>tener métodos "distintos" con el mismo nombre, se puede jugar con el número de </a:t>
            </a:r>
            <a:r>
              <a:rPr lang="es-CR" dirty="0" smtClean="0">
                <a:latin typeface="Calibri" charset="0"/>
              </a:rPr>
              <a:t>argumentos o utilizar la técnica de “Duck Typing”.</a:t>
            </a:r>
          </a:p>
        </p:txBody>
      </p:sp>
    </p:spTree>
    <p:extLst>
      <p:ext uri="{BB962C8B-B14F-4D97-AF65-F5344CB8AC3E}">
        <p14:creationId xmlns:p14="http://schemas.microsoft.com/office/powerpoint/2010/main" val="374418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Congelar un objeto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En Ruby se puede “congelar” un objeto, de modo que éste no pueda ser modificado posteriormente.</a:t>
            </a:r>
          </a:p>
          <a:p>
            <a:r>
              <a:rPr lang="es-CR" dirty="0" smtClean="0">
                <a:latin typeface="Calibri" charset="0"/>
              </a:rPr>
              <a:t>Para ello se usa “freeze”, lo que lo deja en el estado inmutable, siendo la única forma de quitar ese estado re-crear el objeto o duplicarlo (puede ser en el mismo nombre de variable).</a:t>
            </a:r>
          </a:p>
          <a:p>
            <a:r>
              <a:rPr lang="es-CR" dirty="0" smtClean="0">
                <a:latin typeface="Calibri" charset="0"/>
              </a:rPr>
              <a:t>Si se intenta modificar el objeto, se obtiene una excepción</a:t>
            </a:r>
          </a:p>
        </p:txBody>
      </p:sp>
    </p:spTree>
    <p:extLst>
      <p:ext uri="{BB962C8B-B14F-4D97-AF65-F5344CB8AC3E}">
        <p14:creationId xmlns:p14="http://schemas.microsoft.com/office/powerpoint/2010/main" val="21769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Clases: Duplicar un objeto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En Ruby se pueden ducplicar objetos utilizando 2 métodos:</a:t>
            </a:r>
          </a:p>
          <a:p>
            <a:pPr lvl="1"/>
            <a:r>
              <a:rPr lang="es-CR" b="1" dirty="0">
                <a:latin typeface="Calibri" charset="0"/>
              </a:rPr>
              <a:t>c</a:t>
            </a:r>
            <a:r>
              <a:rPr lang="es-CR" b="1" dirty="0" smtClean="0">
                <a:latin typeface="Calibri" charset="0"/>
              </a:rPr>
              <a:t>lone</a:t>
            </a:r>
            <a:r>
              <a:rPr lang="es-CR" dirty="0" smtClean="0">
                <a:latin typeface="Calibri" charset="0"/>
              </a:rPr>
              <a:t>: literalmente clona el objeto, incluyendo los estados que tenga el objeto (por ejemplo el freeze), así como métodos agregados específicamente a la instancia del objeto.</a:t>
            </a:r>
          </a:p>
          <a:p>
            <a:pPr lvl="1"/>
            <a:r>
              <a:rPr lang="es-CR" b="1" dirty="0">
                <a:latin typeface="Calibri" charset="0"/>
              </a:rPr>
              <a:t>d</a:t>
            </a:r>
            <a:r>
              <a:rPr lang="es-CR" b="1" dirty="0" smtClean="0">
                <a:latin typeface="Calibri" charset="0"/>
              </a:rPr>
              <a:t>up</a:t>
            </a:r>
            <a:r>
              <a:rPr lang="es-CR" dirty="0" smtClean="0">
                <a:latin typeface="Calibri" charset="0"/>
              </a:rPr>
              <a:t>: crea un objeto nuevo y comparte los valores de cada uno de los atributos existentes. Es decir, si se modifica el “duplicado”, se va  ver afectado el original.</a:t>
            </a:r>
          </a:p>
        </p:txBody>
      </p:sp>
    </p:spTree>
    <p:extLst>
      <p:ext uri="{BB962C8B-B14F-4D97-AF65-F5344CB8AC3E}">
        <p14:creationId xmlns:p14="http://schemas.microsoft.com/office/powerpoint/2010/main" val="69122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11: Clases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495425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llamada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MyCar</a:t>
            </a:r>
            <a:r>
              <a:rPr lang="en-US" sz="2800" dirty="0" smtClean="0">
                <a:latin typeface="Calibri" charset="0"/>
              </a:rPr>
              <a:t>. </a:t>
            </a:r>
            <a:r>
              <a:rPr lang="en-US" sz="2800" dirty="0" err="1" smtClean="0">
                <a:latin typeface="Calibri" charset="0"/>
              </a:rPr>
              <a:t>Cuando</a:t>
            </a:r>
            <a:r>
              <a:rPr lang="en-US" sz="2800" dirty="0" smtClean="0">
                <a:latin typeface="Calibri" charset="0"/>
              </a:rPr>
              <a:t> se </a:t>
            </a:r>
            <a:r>
              <a:rPr lang="en-US" sz="2800" dirty="0" err="1" smtClean="0">
                <a:latin typeface="Calibri" charset="0"/>
              </a:rPr>
              <a:t>inicializa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nueva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instancia</a:t>
            </a:r>
            <a:r>
              <a:rPr lang="en-US" sz="2800" dirty="0" smtClean="0">
                <a:latin typeface="Calibri" charset="0"/>
              </a:rPr>
              <a:t> de la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sz="2800" dirty="0" err="1" smtClean="0">
                <a:latin typeface="Calibri" charset="0"/>
              </a:rPr>
              <a:t>permitir</a:t>
            </a:r>
            <a:r>
              <a:rPr lang="en-US" sz="2800" dirty="0" smtClean="0">
                <a:latin typeface="Calibri" charset="0"/>
              </a:rPr>
              <a:t> al </a:t>
            </a:r>
            <a:r>
              <a:rPr lang="en-US" sz="2800" dirty="0" err="1" smtClean="0">
                <a:latin typeface="Calibri" charset="0"/>
              </a:rPr>
              <a:t>usuario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definir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algunas</a:t>
            </a:r>
            <a:r>
              <a:rPr lang="en-US" sz="2800" dirty="0" smtClean="0">
                <a:latin typeface="Calibri" charset="0"/>
              </a:rPr>
              <a:t> variables de </a:t>
            </a:r>
            <a:r>
              <a:rPr lang="en-US" sz="2800" dirty="0" err="1" smtClean="0">
                <a:latin typeface="Calibri" charset="0"/>
              </a:rPr>
              <a:t>instancia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sz="2800" dirty="0" err="1" smtClean="0">
                <a:latin typeface="Calibri" charset="0"/>
              </a:rPr>
              <a:t>para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poder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acceder</a:t>
            </a:r>
            <a:r>
              <a:rPr lang="en-US" sz="2800" dirty="0" smtClean="0">
                <a:latin typeface="Calibri" charset="0"/>
              </a:rPr>
              <a:t> al </a:t>
            </a:r>
            <a:r>
              <a:rPr lang="en-US" sz="2800" dirty="0" err="1" smtClean="0">
                <a:latin typeface="Calibri" charset="0"/>
              </a:rPr>
              <a:t>año</a:t>
            </a:r>
            <a:r>
              <a:rPr lang="en-US" sz="2800" dirty="0" smtClean="0">
                <a:latin typeface="Calibri" charset="0"/>
              </a:rPr>
              <a:t>, color y </a:t>
            </a:r>
            <a:r>
              <a:rPr lang="en-US" sz="2800" dirty="0" err="1" smtClean="0">
                <a:latin typeface="Calibri" charset="0"/>
              </a:rPr>
              <a:t>modelo</a:t>
            </a:r>
            <a:r>
              <a:rPr lang="en-US" sz="2800" dirty="0" smtClean="0">
                <a:latin typeface="Calibri" charset="0"/>
              </a:rPr>
              <a:t> del </a:t>
            </a:r>
            <a:r>
              <a:rPr lang="en-US" sz="2800" dirty="0" err="1" smtClean="0">
                <a:latin typeface="Calibri" charset="0"/>
              </a:rPr>
              <a:t>carro</a:t>
            </a:r>
            <a:r>
              <a:rPr lang="en-US" sz="2800" dirty="0" smtClean="0">
                <a:latin typeface="Calibri" charset="0"/>
              </a:rPr>
              <a:t>. </a:t>
            </a:r>
            <a:r>
              <a:rPr lang="en-US" sz="2800" dirty="0" err="1" smtClean="0">
                <a:latin typeface="Calibri" charset="0"/>
              </a:rPr>
              <a:t>Además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establecer</a:t>
            </a:r>
            <a:r>
              <a:rPr lang="en-US" sz="2800" dirty="0" smtClean="0">
                <a:latin typeface="Calibri" charset="0"/>
              </a:rPr>
              <a:t> en 0 la </a:t>
            </a:r>
            <a:r>
              <a:rPr lang="en-US" sz="2800" dirty="0" err="1" smtClean="0">
                <a:latin typeface="Calibri" charset="0"/>
              </a:rPr>
              <a:t>velocidad</a:t>
            </a:r>
            <a:r>
              <a:rPr lang="en-US" sz="2800" dirty="0" smtClean="0">
                <a:latin typeface="Calibri" charset="0"/>
              </a:rPr>
              <a:t> actual. </a:t>
            </a:r>
            <a:r>
              <a:rPr lang="en-US" sz="2800" dirty="0" err="1" smtClean="0">
                <a:latin typeface="Calibri" charset="0"/>
              </a:rPr>
              <a:t>Por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otro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lado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sz="2800" dirty="0" err="1" smtClean="0">
                <a:latin typeface="Calibri" charset="0"/>
              </a:rPr>
              <a:t>tienen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existir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métodos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instancia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para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acelerar</a:t>
            </a:r>
            <a:r>
              <a:rPr lang="en-US" sz="2800" dirty="0">
                <a:latin typeface="Calibri" charset="0"/>
              </a:rPr>
              <a:t>, </a:t>
            </a:r>
            <a:r>
              <a:rPr lang="en-US" sz="2800" dirty="0" err="1">
                <a:latin typeface="Calibri" charset="0"/>
              </a:rPr>
              <a:t>frenar</a:t>
            </a:r>
            <a:r>
              <a:rPr lang="en-US" sz="2800" dirty="0">
                <a:latin typeface="Calibri" charset="0"/>
              </a:rPr>
              <a:t> y </a:t>
            </a:r>
            <a:r>
              <a:rPr lang="en-US" sz="2800" dirty="0" err="1">
                <a:latin typeface="Calibri" charset="0"/>
              </a:rPr>
              <a:t>apagar</a:t>
            </a:r>
            <a:r>
              <a:rPr lang="en-US" sz="2800" dirty="0">
                <a:latin typeface="Calibri" charset="0"/>
              </a:rPr>
              <a:t> el </a:t>
            </a:r>
            <a:r>
              <a:rPr lang="en-US" sz="2800" dirty="0" err="1">
                <a:latin typeface="Calibri" charset="0"/>
              </a:rPr>
              <a:t>carro</a:t>
            </a:r>
            <a:r>
              <a:rPr lang="en-US" sz="2800" dirty="0">
                <a:latin typeface="Calibri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808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sz="4000" dirty="0" smtClean="0">
                <a:latin typeface="Calibri" charset="0"/>
              </a:rPr>
              <a:t>Jerarquía de clases en Ruby</a:t>
            </a:r>
            <a:endParaRPr lang="es-CR" sz="4000" dirty="0">
              <a:latin typeface="Calibri" charset="0"/>
            </a:endParaRPr>
          </a:p>
        </p:txBody>
      </p:sp>
      <p:pic>
        <p:nvPicPr>
          <p:cNvPr id="71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25" y="1268413"/>
            <a:ext cx="9037638" cy="57451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11: Clases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Agregar</a:t>
            </a:r>
            <a:r>
              <a:rPr lang="en-US" sz="2800" dirty="0" smtClean="0">
                <a:latin typeface="Calibri" charset="0"/>
              </a:rPr>
              <a:t> a la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MyCar</a:t>
            </a:r>
            <a:r>
              <a:rPr lang="en-US" sz="2800" dirty="0" smtClean="0">
                <a:latin typeface="Calibri" charset="0"/>
              </a:rPr>
              <a:t>, un </a:t>
            </a:r>
            <a:r>
              <a:rPr lang="en-US" sz="2800" dirty="0" err="1" smtClean="0">
                <a:latin typeface="Calibri" charset="0"/>
              </a:rPr>
              <a:t>método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permita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calcular</a:t>
            </a:r>
            <a:r>
              <a:rPr lang="en-US" sz="2800" dirty="0" smtClean="0">
                <a:latin typeface="Calibri" charset="0"/>
              </a:rPr>
              <a:t> el </a:t>
            </a:r>
            <a:r>
              <a:rPr lang="en-US" sz="2800" dirty="0" err="1" smtClean="0">
                <a:latin typeface="Calibri" charset="0"/>
              </a:rPr>
              <a:t>gasto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gasolina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por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kilómetro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cualquier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carro</a:t>
            </a:r>
            <a:r>
              <a:rPr lang="en-US" sz="2800" dirty="0" smtClean="0">
                <a:latin typeface="Calibri" charset="0"/>
              </a:rPr>
              <a:t> (</a:t>
            </a:r>
            <a:r>
              <a:rPr lang="en-US" sz="2800" dirty="0" err="1" smtClean="0">
                <a:latin typeface="Calibri" charset="0"/>
              </a:rPr>
              <a:t>recibe</a:t>
            </a:r>
            <a:r>
              <a:rPr lang="en-US" sz="2800" dirty="0" smtClean="0">
                <a:latin typeface="Calibri" charset="0"/>
              </a:rPr>
              <a:t> 2 </a:t>
            </a:r>
            <a:r>
              <a:rPr lang="en-US" sz="2800" dirty="0" err="1" smtClean="0">
                <a:latin typeface="Calibri" charset="0"/>
              </a:rPr>
              <a:t>parámetros</a:t>
            </a:r>
            <a:r>
              <a:rPr lang="en-US" sz="2800" dirty="0" smtClean="0">
                <a:latin typeface="Calibri" charset="0"/>
              </a:rPr>
              <a:t>: </a:t>
            </a:r>
            <a:r>
              <a:rPr lang="en-US" sz="2800" dirty="0" err="1" smtClean="0">
                <a:latin typeface="Calibri" charset="0"/>
              </a:rPr>
              <a:t>kilometraje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realizado</a:t>
            </a:r>
            <a:r>
              <a:rPr lang="en-US" sz="2800" dirty="0" smtClean="0">
                <a:latin typeface="Calibri" charset="0"/>
              </a:rPr>
              <a:t> y </a:t>
            </a:r>
            <a:r>
              <a:rPr lang="en-US" sz="2800" dirty="0" err="1" smtClean="0">
                <a:latin typeface="Calibri" charset="0"/>
              </a:rPr>
              <a:t>litros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gasolina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gastados</a:t>
            </a:r>
            <a:r>
              <a:rPr lang="en-US" sz="2800" dirty="0" smtClean="0">
                <a:latin typeface="Calibri" charset="0"/>
              </a:rPr>
              <a:t>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una</a:t>
            </a:r>
            <a:r>
              <a:rPr lang="en-US" sz="2800" dirty="0" smtClean="0">
                <a:latin typeface="Calibri" charset="0"/>
              </a:rPr>
              <a:t> super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llamada</a:t>
            </a:r>
            <a:r>
              <a:rPr lang="en-US" sz="2800" dirty="0" smtClean="0">
                <a:latin typeface="Calibri" charset="0"/>
              </a:rPr>
              <a:t> “Vehicle”, de la </a:t>
            </a:r>
            <a:r>
              <a:rPr lang="en-US" sz="2800" dirty="0" err="1" smtClean="0">
                <a:latin typeface="Calibri" charset="0"/>
              </a:rPr>
              <a:t>cual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hereda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MyCar</a:t>
            </a:r>
            <a:r>
              <a:rPr lang="en-US" sz="2800" dirty="0" smtClean="0">
                <a:latin typeface="Calibri" charset="0"/>
              </a:rPr>
              <a:t>. Se </a:t>
            </a:r>
            <a:r>
              <a:rPr lang="en-US" sz="2800" dirty="0" err="1" smtClean="0">
                <a:latin typeface="Calibri" charset="0"/>
              </a:rPr>
              <a:t>debe</a:t>
            </a:r>
            <a:r>
              <a:rPr lang="en-US" sz="2800" dirty="0" smtClean="0">
                <a:latin typeface="Calibri" charset="0"/>
              </a:rPr>
              <a:t> de mover a </a:t>
            </a:r>
            <a:r>
              <a:rPr lang="en-US" sz="2800" dirty="0" err="1" smtClean="0">
                <a:latin typeface="Calibri" charset="0"/>
              </a:rPr>
              <a:t>esta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los </a:t>
            </a:r>
            <a:r>
              <a:rPr lang="en-US" sz="2800" dirty="0" err="1" smtClean="0">
                <a:latin typeface="Calibri" charset="0"/>
              </a:rPr>
              <a:t>comportamientos</a:t>
            </a:r>
            <a:r>
              <a:rPr lang="en-US" sz="2800" dirty="0" smtClean="0">
                <a:latin typeface="Calibri" charset="0"/>
              </a:rPr>
              <a:t> no </a:t>
            </a:r>
            <a:r>
              <a:rPr lang="en-US" sz="2800" dirty="0" err="1" smtClean="0">
                <a:latin typeface="Calibri" charset="0"/>
              </a:rPr>
              <a:t>específicos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MyCar</a:t>
            </a:r>
            <a:r>
              <a:rPr lang="en-US" sz="2800" dirty="0" smtClean="0">
                <a:latin typeface="Calibri" charset="0"/>
              </a:rPr>
              <a:t>. </a:t>
            </a:r>
            <a:r>
              <a:rPr lang="en-US" sz="2800" dirty="0" err="1" smtClean="0">
                <a:latin typeface="Calibri" charset="0"/>
              </a:rPr>
              <a:t>Además</a:t>
            </a:r>
            <a:r>
              <a:rPr lang="en-US" sz="2800" dirty="0" smtClean="0">
                <a:latin typeface="Calibri" charset="0"/>
              </a:rPr>
              <a:t> se </a:t>
            </a:r>
            <a:r>
              <a:rPr lang="en-US" sz="2800" dirty="0" err="1" smtClean="0">
                <a:latin typeface="Calibri" charset="0"/>
              </a:rPr>
              <a:t>debe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una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Constante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diferencie</a:t>
            </a:r>
            <a:r>
              <a:rPr lang="en-US" sz="2800" dirty="0" smtClean="0">
                <a:latin typeface="Calibri" charset="0"/>
              </a:rPr>
              <a:t> a </a:t>
            </a:r>
            <a:r>
              <a:rPr lang="en-US" sz="2800" dirty="0" err="1" smtClean="0">
                <a:latin typeface="Calibri" charset="0"/>
              </a:rPr>
              <a:t>MyCar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otros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tipos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vehículos</a:t>
            </a:r>
            <a:r>
              <a:rPr lang="en-US" sz="2800" dirty="0" smtClean="0">
                <a:latin typeface="Calibri" charset="0"/>
              </a:rPr>
              <a:t> y un </a:t>
            </a:r>
            <a:r>
              <a:rPr lang="en-US" sz="2800" dirty="0" err="1" smtClean="0">
                <a:latin typeface="Calibri" charset="0"/>
              </a:rPr>
              <a:t>método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permita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imprimirla</a:t>
            </a:r>
            <a:r>
              <a:rPr lang="en-US" sz="2800" dirty="0" smtClean="0">
                <a:latin typeface="Calibri" charset="0"/>
              </a:rPr>
              <a:t> (Vehicle). </a:t>
            </a:r>
            <a:r>
              <a:rPr lang="en-US" sz="2800" dirty="0" err="1" smtClean="0">
                <a:latin typeface="Calibri" charset="0"/>
              </a:rPr>
              <a:t>Además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la </a:t>
            </a:r>
            <a:r>
              <a:rPr lang="en-US" sz="2800" dirty="0" err="1" smtClean="0">
                <a:latin typeface="Calibri" charset="0"/>
              </a:rPr>
              <a:t>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MyTruck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hereda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vehículo</a:t>
            </a:r>
            <a:r>
              <a:rPr lang="en-US" sz="2800" dirty="0" smtClean="0">
                <a:latin typeface="Calibri" charset="0"/>
              </a:rPr>
              <a:t> y </a:t>
            </a:r>
            <a:r>
              <a:rPr lang="en-US" sz="2800" dirty="0" err="1" smtClean="0">
                <a:latin typeface="Calibri" charset="0"/>
              </a:rPr>
              <a:t>tiene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su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propia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constante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la </a:t>
            </a:r>
            <a:r>
              <a:rPr lang="en-US" sz="2800" dirty="0" err="1" smtClean="0">
                <a:latin typeface="Calibri" charset="0"/>
              </a:rPr>
              <a:t>diferencia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otros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vehículos</a:t>
            </a:r>
            <a:r>
              <a:rPr lang="en-US" sz="2800" dirty="0" smtClean="0">
                <a:latin typeface="Calibri" charset="0"/>
              </a:rPr>
              <a:t>.</a:t>
            </a:r>
            <a:endParaRPr lang="en-US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338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11: Clases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Agregar</a:t>
            </a:r>
            <a:r>
              <a:rPr lang="en-US" sz="2800" dirty="0" smtClean="0">
                <a:latin typeface="Calibri" charset="0"/>
              </a:rPr>
              <a:t> a la </a:t>
            </a:r>
            <a:r>
              <a:rPr lang="en-US" sz="2800" dirty="0" err="1" smtClean="0">
                <a:latin typeface="Calibri" charset="0"/>
              </a:rPr>
              <a:t>superclase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alguna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manera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para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llevar</a:t>
            </a:r>
            <a:r>
              <a:rPr lang="en-US" sz="2800" dirty="0" smtClean="0">
                <a:latin typeface="Calibri" charset="0"/>
              </a:rPr>
              <a:t> control de la </a:t>
            </a:r>
            <a:r>
              <a:rPr lang="en-US" sz="2800" dirty="0" err="1" smtClean="0">
                <a:latin typeface="Calibri" charset="0"/>
              </a:rPr>
              <a:t>cantidad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vehículos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creados</a:t>
            </a:r>
            <a:r>
              <a:rPr lang="en-US" sz="2800" dirty="0" smtClean="0">
                <a:latin typeface="Calibri" charset="0"/>
              </a:rPr>
              <a:t> (sin </a:t>
            </a:r>
            <a:r>
              <a:rPr lang="en-US" sz="2800" dirty="0" err="1" smtClean="0">
                <a:latin typeface="Calibri" charset="0"/>
              </a:rPr>
              <a:t>importar</a:t>
            </a:r>
            <a:r>
              <a:rPr lang="en-US" sz="2800" dirty="0" smtClean="0">
                <a:latin typeface="Calibri" charset="0"/>
              </a:rPr>
              <a:t> la </a:t>
            </a:r>
            <a:r>
              <a:rPr lang="en-US" sz="2800" dirty="0" err="1" smtClean="0">
                <a:latin typeface="Calibri" charset="0"/>
              </a:rPr>
              <a:t>subclase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corresponda</a:t>
            </a:r>
            <a:r>
              <a:rPr lang="en-US" sz="2800" dirty="0" smtClean="0">
                <a:latin typeface="Calibri" charset="0"/>
              </a:rPr>
              <a:t>) y a la </a:t>
            </a:r>
            <a:r>
              <a:rPr lang="en-US" sz="2800" dirty="0" err="1" smtClean="0">
                <a:latin typeface="Calibri" charset="0"/>
              </a:rPr>
              <a:t>vez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crear</a:t>
            </a:r>
            <a:r>
              <a:rPr lang="en-US" sz="2800" dirty="0" smtClean="0">
                <a:latin typeface="Calibri" charset="0"/>
              </a:rPr>
              <a:t> un </a:t>
            </a:r>
            <a:r>
              <a:rPr lang="en-US" sz="2800" dirty="0" err="1" smtClean="0">
                <a:latin typeface="Calibri" charset="0"/>
              </a:rPr>
              <a:t>método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para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imprimir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dicho</a:t>
            </a:r>
            <a:r>
              <a:rPr lang="en-US" sz="2800" dirty="0" smtClean="0">
                <a:latin typeface="Calibri" charset="0"/>
              </a:rPr>
              <a:t> valor en </a:t>
            </a:r>
            <a:r>
              <a:rPr lang="en-US" sz="2800" dirty="0" err="1" smtClean="0">
                <a:latin typeface="Calibri" charset="0"/>
              </a:rPr>
              <a:t>pantalla</a:t>
            </a:r>
            <a:r>
              <a:rPr lang="en-US" sz="2800" dirty="0" smtClean="0">
                <a:latin typeface="Calibri" charset="0"/>
              </a:rPr>
              <a:t>.</a:t>
            </a:r>
            <a:endParaRPr lang="en-US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4303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Expresiones regulares</a:t>
            </a:r>
            <a:endParaRPr lang="es-CR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Permite reconocer patrones en un texto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Si se desea encontrar un patrón en un texto, se haría: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m1 = "Ruby: a powerful language".match /Ruby/</a:t>
            </a:r>
          </a:p>
          <a:p>
            <a:pPr lvl="2"/>
            <a:r>
              <a:rPr lang="es-CR" dirty="0" smtClean="0">
                <a:latin typeface="Calibri" charset="0"/>
              </a:rPr>
              <a:t>M1 va a tener un elemento de tipo “MatchData” con el texto que coincide con lo buscado</a:t>
            </a:r>
          </a:p>
          <a:p>
            <a:pPr lvl="1"/>
            <a:r>
              <a:rPr lang="es-CR" dirty="0" smtClean="0">
                <a:latin typeface="Calibri" charset="0"/>
              </a:rPr>
              <a:t>m2 </a:t>
            </a:r>
            <a:r>
              <a:rPr lang="es-CR" dirty="0">
                <a:latin typeface="Calibri" charset="0"/>
              </a:rPr>
              <a:t>= "El futuro es Ruby" =~ /Ruby/</a:t>
            </a:r>
          </a:p>
          <a:p>
            <a:pPr lvl="2"/>
            <a:r>
              <a:rPr lang="es-CR" dirty="0">
                <a:latin typeface="Calibri" charset="0"/>
              </a:rPr>
              <a:t>#m2 contains the position of the expression</a:t>
            </a:r>
          </a:p>
          <a:p>
            <a:pPr lvl="1"/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15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>
                <a:latin typeface="Calibri" charset="0"/>
              </a:rPr>
              <a:t>Regular Expressions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803687"/>
              </p:ext>
            </p:extLst>
          </p:nvPr>
        </p:nvGraphicFramePr>
        <p:xfrm>
          <a:off x="1104900" y="1196975"/>
          <a:ext cx="6851650" cy="539944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18881"/>
                <a:gridCol w="4032769"/>
              </a:tblGrid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Expression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Meanning</a:t>
                      </a:r>
                      <a:endParaRPr lang="en-US" sz="1600" noProof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.</a:t>
                      </a:r>
                      <a:endParaRPr lang="en-US" sz="1600" noProof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Cualquier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caracter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[]</a:t>
                      </a:r>
                      <a:endParaRPr lang="en-US" sz="1600" noProof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Especificar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rangos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\w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Letra</a:t>
                      </a:r>
                      <a:r>
                        <a:rPr lang="en-US" sz="1600" noProof="0" dirty="0" smtClean="0"/>
                        <a:t> o </a:t>
                      </a:r>
                      <a:r>
                        <a:rPr lang="en-US" sz="1600" noProof="0" dirty="0" err="1" smtClean="0"/>
                        <a:t>número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\W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Cualquier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caracter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que</a:t>
                      </a:r>
                      <a:r>
                        <a:rPr lang="en-US" sz="1600" noProof="0" dirty="0" smtClean="0"/>
                        <a:t> no </a:t>
                      </a:r>
                      <a:r>
                        <a:rPr lang="en-US" sz="1600" noProof="0" dirty="0" err="1" smtClean="0"/>
                        <a:t>sean</a:t>
                      </a:r>
                      <a:r>
                        <a:rPr lang="en-US" sz="1600" baseline="0" noProof="0" dirty="0" smtClean="0"/>
                        <a:t> </a:t>
                      </a:r>
                      <a:r>
                        <a:rPr lang="en-US" sz="1600" baseline="0" noProof="0" dirty="0" err="1" smtClean="0"/>
                        <a:t>letras</a:t>
                      </a:r>
                      <a:r>
                        <a:rPr lang="en-US" sz="1600" baseline="0" noProof="0" dirty="0" smtClean="0"/>
                        <a:t> o </a:t>
                      </a:r>
                      <a:r>
                        <a:rPr lang="en-US" sz="1600" baseline="0" noProof="0" dirty="0" err="1" smtClean="0"/>
                        <a:t>números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\s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Un </a:t>
                      </a:r>
                      <a:r>
                        <a:rPr lang="en-US" sz="1600" noProof="0" dirty="0" err="1" smtClean="0"/>
                        <a:t>caracter</a:t>
                      </a:r>
                      <a:r>
                        <a:rPr lang="en-US" sz="1600" baseline="0" noProof="0" dirty="0" smtClean="0"/>
                        <a:t> de </a:t>
                      </a:r>
                      <a:r>
                        <a:rPr lang="en-US" sz="1600" baseline="0" noProof="0" dirty="0" err="1" smtClean="0"/>
                        <a:t>espacio</a:t>
                      </a:r>
                      <a:r>
                        <a:rPr lang="en-US" sz="1600" baseline="0" noProof="0" dirty="0" smtClean="0"/>
                        <a:t> [ </a:t>
                      </a:r>
                      <a:r>
                        <a:rPr lang="es-CR" sz="1600" dirty="0" smtClean="0"/>
                        <a:t>\t\n\r\f</a:t>
                      </a:r>
                      <a:r>
                        <a:rPr lang="en-US" sz="1600" baseline="0" noProof="0" dirty="0" smtClean="0"/>
                        <a:t>]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\S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Cualquier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caracter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que</a:t>
                      </a:r>
                      <a:r>
                        <a:rPr lang="en-US" sz="1600" baseline="0" noProof="0" dirty="0" smtClean="0"/>
                        <a:t> no sea un </a:t>
                      </a:r>
                      <a:r>
                        <a:rPr lang="en-US" sz="1600" baseline="0" noProof="0" dirty="0" err="1" smtClean="0"/>
                        <a:t>espacio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\d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Número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*, ?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Cero o </a:t>
                      </a:r>
                      <a:r>
                        <a:rPr lang="en-US" sz="1600" noProof="0" dirty="0" err="1" smtClean="0"/>
                        <a:t>más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repeticiones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+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Una</a:t>
                      </a:r>
                      <a:r>
                        <a:rPr lang="en-US" sz="1600" noProof="0" dirty="0" smtClean="0"/>
                        <a:t> o </a:t>
                      </a:r>
                      <a:r>
                        <a:rPr lang="en-US" sz="1600" noProof="0" dirty="0" err="1" smtClean="0"/>
                        <a:t>más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repeticiones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$ - \z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Fin de </a:t>
                      </a:r>
                      <a:r>
                        <a:rPr lang="en-US" sz="1600" noProof="0" dirty="0" err="1" smtClean="0"/>
                        <a:t>línea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{</a:t>
                      </a:r>
                      <a:r>
                        <a:rPr lang="en-US" sz="1600" noProof="0" dirty="0" err="1" smtClean="0"/>
                        <a:t>m,n</a:t>
                      </a:r>
                      <a:r>
                        <a:rPr lang="en-US" sz="1600" noProof="0" dirty="0" smtClean="0"/>
                        <a:t>}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Al </a:t>
                      </a:r>
                      <a:r>
                        <a:rPr lang="en-US" sz="1600" noProof="0" dirty="0" err="1" smtClean="0"/>
                        <a:t>menos</a:t>
                      </a:r>
                      <a:r>
                        <a:rPr lang="en-US" sz="1600" noProof="0" dirty="0" smtClean="0"/>
                        <a:t> M </a:t>
                      </a:r>
                      <a:r>
                        <a:rPr lang="en-US" sz="1600" noProof="0" dirty="0" err="1" smtClean="0"/>
                        <a:t>elementos</a:t>
                      </a:r>
                      <a:r>
                        <a:rPr lang="en-US" sz="1600" noProof="0" dirty="0" smtClean="0"/>
                        <a:t> y </a:t>
                      </a:r>
                      <a:r>
                        <a:rPr lang="en-US" sz="1600" noProof="0" dirty="0" err="1" smtClean="0"/>
                        <a:t>máximo</a:t>
                      </a:r>
                      <a:r>
                        <a:rPr lang="en-US" sz="1600" noProof="0" dirty="0" smtClean="0"/>
                        <a:t> N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s-CR" sz="1600" dirty="0" smtClean="0"/>
                        <a:t>()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Agrupar</a:t>
                      </a:r>
                      <a:r>
                        <a:rPr lang="en-US" sz="1600" baseline="0" noProof="0" dirty="0" smtClean="0"/>
                        <a:t> </a:t>
                      </a:r>
                      <a:r>
                        <a:rPr lang="en-US" sz="1600" baseline="0" noProof="0" dirty="0" err="1" smtClean="0"/>
                        <a:t>Elementos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s-CR" sz="1600" dirty="0" smtClean="0"/>
                        <a:t>||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Operador</a:t>
                      </a:r>
                      <a:r>
                        <a:rPr lang="en-US" sz="1600" baseline="0" noProof="0" dirty="0" smtClean="0"/>
                        <a:t> </a:t>
                      </a:r>
                      <a:r>
                        <a:rPr lang="en-US" sz="1600" baseline="0" noProof="0" dirty="0" err="1" smtClean="0"/>
                        <a:t>lógico</a:t>
                      </a:r>
                      <a:r>
                        <a:rPr lang="en-US" sz="1600" baseline="0" noProof="0" dirty="0" smtClean="0"/>
                        <a:t> OR</a:t>
                      </a:r>
                      <a:endParaRPr lang="en-US" sz="1600" noProof="0" dirty="0"/>
                    </a:p>
                  </a:txBody>
                  <a:tcPr marL="91447" marR="91447" marT="45714" marB="4571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6128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Bloques de código </a:t>
            </a:r>
            <a:r>
              <a:rPr lang="es-CR" sz="2000" dirty="0" smtClean="0">
                <a:latin typeface="Calibri" charset="0"/>
              </a:rPr>
              <a:t>(1/3)</a:t>
            </a:r>
            <a:endParaRPr lang="es-CR" dirty="0">
              <a:latin typeface="Calibri" charset="0"/>
            </a:endParaRP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Un bloque es una sección de código entre “{}” o “do</a:t>
            </a:r>
            <a:r>
              <a:rPr lang="es-CR" dirty="0">
                <a:latin typeface="Calibri" charset="0"/>
              </a:rPr>
              <a:t>..</a:t>
            </a:r>
            <a:r>
              <a:rPr lang="es-CR" dirty="0" smtClean="0">
                <a:latin typeface="Calibri" charset="0"/>
              </a:rPr>
              <a:t>end”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Bloques de código pueden recibir parámetros</a:t>
            </a: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Cualquier método puede recibir un bloque de código (por ejemplo, ya vimos que el delete_if y select reciben un bloque con las condiciones)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>
                <a:latin typeface="Calibri" charset="0"/>
              </a:rPr>
              <a:t>Using libraries</a:t>
            </a:r>
          </a:p>
        </p:txBody>
      </p:sp>
      <p:sp>
        <p:nvSpPr>
          <p:cNvPr id="1638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>
                <a:latin typeface="Calibri" charset="0"/>
              </a:rPr>
              <a:t>Loading libraries in Ruby requires the usage of </a:t>
            </a:r>
            <a:r>
              <a:rPr lang="es-CR" b="1">
                <a:latin typeface="Calibri" charset="0"/>
              </a:rPr>
              <a:t>require</a:t>
            </a:r>
            <a:r>
              <a:rPr lang="es-CR">
                <a:latin typeface="Calibri" charset="0"/>
              </a:rPr>
              <a:t> or </a:t>
            </a:r>
            <a:r>
              <a:rPr lang="es-CR" b="1">
                <a:latin typeface="Calibri" charset="0"/>
              </a:rPr>
              <a:t>load</a:t>
            </a:r>
          </a:p>
          <a:p>
            <a:r>
              <a:rPr lang="es-CR" b="1">
                <a:latin typeface="Calibri" charset="0"/>
              </a:rPr>
              <a:t>Require</a:t>
            </a:r>
            <a:r>
              <a:rPr lang="es-CR">
                <a:latin typeface="Calibri" charset="0"/>
              </a:rPr>
              <a:t> loads the file just once, it doesn’t matter if we add the same instruction more than 2 times.</a:t>
            </a:r>
          </a:p>
          <a:p>
            <a:r>
              <a:rPr lang="es-CR" b="1">
                <a:latin typeface="Calibri" charset="0"/>
              </a:rPr>
              <a:t>Load</a:t>
            </a:r>
            <a:r>
              <a:rPr lang="es-CR">
                <a:latin typeface="Calibri" charset="0"/>
              </a:rPr>
              <a:t> reads the file each time that we use the load statement.</a:t>
            </a:r>
          </a:p>
          <a:p>
            <a:endParaRPr lang="es-CR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29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>
                <a:latin typeface="Calibri" charset="0"/>
              </a:rPr>
              <a:t>Modules</a:t>
            </a:r>
          </a:p>
        </p:txBody>
      </p:sp>
      <p:sp>
        <p:nvSpPr>
          <p:cNvPr id="1741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>
                <a:latin typeface="Calibri" charset="0"/>
              </a:rPr>
              <a:t>Are similar to classes, can contain methods, variables, constants and other elements.</a:t>
            </a:r>
          </a:p>
          <a:p>
            <a:r>
              <a:rPr lang="es-CR">
                <a:latin typeface="Calibri" charset="0"/>
              </a:rPr>
              <a:t>However it’s not possible to create inherit modules/classes from them</a:t>
            </a:r>
          </a:p>
          <a:p>
            <a:r>
              <a:rPr lang="es-CR">
                <a:latin typeface="Calibri" charset="0"/>
              </a:rPr>
              <a:t>Modules are mainly used in the enhancement of classes (by adding additional functionality) or for declaring libraries</a:t>
            </a:r>
          </a:p>
        </p:txBody>
      </p:sp>
    </p:spTree>
    <p:extLst>
      <p:ext uri="{BB962C8B-B14F-4D97-AF65-F5344CB8AC3E}">
        <p14:creationId xmlns:p14="http://schemas.microsoft.com/office/powerpoint/2010/main" val="3758000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>
                <a:latin typeface="Calibri" charset="0"/>
              </a:rPr>
              <a:t>Exceptions</a:t>
            </a:r>
          </a:p>
        </p:txBody>
      </p:sp>
      <p:sp>
        <p:nvSpPr>
          <p:cNvPr id="18435" name="2 Marcador de contenido"/>
          <p:cNvSpPr>
            <a:spLocks noGrp="1"/>
          </p:cNvSpPr>
          <p:nvPr>
            <p:ph idx="1"/>
          </p:nvPr>
        </p:nvSpPr>
        <p:spPr>
          <a:xfrm>
            <a:off x="457200" y="1412875"/>
            <a:ext cx="4691063" cy="4525963"/>
          </a:xfrm>
        </p:spPr>
        <p:txBody>
          <a:bodyPr/>
          <a:lstStyle/>
          <a:p>
            <a:r>
              <a:rPr lang="es-CR">
                <a:latin typeface="Calibri" charset="0"/>
              </a:rPr>
              <a:t>Every exception inherit from a common Exception class</a:t>
            </a:r>
          </a:p>
          <a:p>
            <a:r>
              <a:rPr lang="es-CR">
                <a:latin typeface="Calibri" charset="0"/>
              </a:rPr>
              <a:t>Throwing exceptions in ruby can be done by using “raise”</a:t>
            </a:r>
          </a:p>
          <a:p>
            <a:r>
              <a:rPr lang="es-CR">
                <a:latin typeface="Calibri" charset="0"/>
              </a:rPr>
              <a:t>The default exception in Ruby is “Runtime Exception”</a:t>
            </a:r>
          </a:p>
        </p:txBody>
      </p:sp>
      <p:sp>
        <p:nvSpPr>
          <p:cNvPr id="18436" name="3 CuadroTexto"/>
          <p:cNvSpPr txBox="1">
            <a:spLocks noChangeArrowheads="1"/>
          </p:cNvSpPr>
          <p:nvPr/>
        </p:nvSpPr>
        <p:spPr bwMode="auto">
          <a:xfrm>
            <a:off x="5219700" y="1824038"/>
            <a:ext cx="36861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/>
              <a:t>f = File.open("testfile") </a:t>
            </a:r>
          </a:p>
          <a:p>
            <a:pPr eaLnBrk="1" hangingPunct="1"/>
            <a:r>
              <a:rPr lang="es-CR"/>
              <a:t>begin   </a:t>
            </a:r>
          </a:p>
          <a:p>
            <a:pPr eaLnBrk="1" hangingPunct="1"/>
            <a:r>
              <a:rPr lang="es-CR"/>
              <a:t>  # .. process </a:t>
            </a:r>
          </a:p>
          <a:p>
            <a:pPr eaLnBrk="1" hangingPunct="1"/>
            <a:r>
              <a:rPr lang="es-CR"/>
              <a:t>  raise Exception, “FAIL here!!”</a:t>
            </a:r>
          </a:p>
          <a:p>
            <a:pPr eaLnBrk="1" hangingPunct="1"/>
            <a:r>
              <a:rPr lang="es-CR"/>
              <a:t>rescue OneTypeOfException</a:t>
            </a:r>
          </a:p>
          <a:p>
            <a:pPr eaLnBrk="1" hangingPunct="1"/>
            <a:r>
              <a:rPr lang="es-CR"/>
              <a:t>  # Handle one Exception</a:t>
            </a:r>
          </a:p>
          <a:p>
            <a:pPr eaLnBrk="1" hangingPunct="1"/>
            <a:r>
              <a:rPr lang="es-CR"/>
              <a:t>rescue AnotherTypeOfException   </a:t>
            </a:r>
          </a:p>
          <a:p>
            <a:pPr eaLnBrk="1" hangingPunct="1"/>
            <a:r>
              <a:rPr lang="es-CR"/>
              <a:t>  retry</a:t>
            </a:r>
          </a:p>
          <a:p>
            <a:pPr eaLnBrk="1" hangingPunct="1"/>
            <a:r>
              <a:rPr lang="es-CR"/>
              <a:t>else</a:t>
            </a:r>
          </a:p>
          <a:p>
            <a:pPr eaLnBrk="1" hangingPunct="1"/>
            <a:r>
              <a:rPr lang="es-CR"/>
              <a:t>  # Any other exception</a:t>
            </a:r>
          </a:p>
          <a:p>
            <a:pPr eaLnBrk="1" hangingPunct="1"/>
            <a:r>
              <a:rPr lang="es-CR"/>
              <a:t>ensure   </a:t>
            </a:r>
          </a:p>
          <a:p>
            <a:pPr eaLnBrk="1" hangingPunct="1"/>
            <a:r>
              <a:rPr lang="es-CR"/>
              <a:t>  # execute always this method</a:t>
            </a:r>
          </a:p>
          <a:p>
            <a:pPr eaLnBrk="1" hangingPunct="1"/>
            <a:r>
              <a:rPr lang="es-CR"/>
              <a:t>  f.close unless f.nil? </a:t>
            </a:r>
          </a:p>
          <a:p>
            <a:pPr eaLnBrk="1" hangingPunct="1"/>
            <a:r>
              <a:rPr lang="es-CR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645631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>
                <a:latin typeface="Calibri" charset="0"/>
              </a:rPr>
              <a:t>Classwork 3: Objects</a:t>
            </a:r>
          </a:p>
        </p:txBody>
      </p:sp>
      <p:sp>
        <p:nvSpPr>
          <p:cNvPr id="1945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>
                <a:latin typeface="Calibri" charset="0"/>
              </a:rPr>
              <a:t>Build a simple Class called “ShoppingCart” that contains the following methods:</a:t>
            </a:r>
          </a:p>
          <a:p>
            <a:pPr lvl="1"/>
            <a:r>
              <a:rPr lang="es-CR">
                <a:latin typeface="Calibri" charset="0"/>
              </a:rPr>
              <a:t>add_product(product)</a:t>
            </a:r>
          </a:p>
          <a:p>
            <a:pPr lvl="1"/>
            <a:r>
              <a:rPr lang="es-CR">
                <a:latin typeface="Calibri" charset="0"/>
              </a:rPr>
              <a:t>show_products</a:t>
            </a:r>
          </a:p>
          <a:p>
            <a:pPr lvl="1"/>
            <a:r>
              <a:rPr lang="es-CR">
                <a:latin typeface="Calibri" charset="0"/>
              </a:rPr>
              <a:t>order_amount</a:t>
            </a:r>
          </a:p>
          <a:p>
            <a:r>
              <a:rPr lang="es-CR">
                <a:latin typeface="Calibri" charset="0"/>
              </a:rPr>
              <a:t>This class should interact with two additional classes Product and User.</a:t>
            </a:r>
          </a:p>
          <a:p>
            <a:r>
              <a:rPr lang="es-CR">
                <a:latin typeface="Calibri" charset="0"/>
              </a:rPr>
              <a:t>The shopping cart belongs to a User.</a:t>
            </a:r>
          </a:p>
        </p:txBody>
      </p:sp>
    </p:spTree>
    <p:extLst>
      <p:ext uri="{BB962C8B-B14F-4D97-AF65-F5344CB8AC3E}">
        <p14:creationId xmlns:p14="http://schemas.microsoft.com/office/powerpoint/2010/main" val="129591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>
                <a:latin typeface="Calibri" charset="0"/>
              </a:rPr>
              <a:t>Ruby Homework</a:t>
            </a: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011238" y="3886200"/>
            <a:ext cx="7016750" cy="1752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</a:rPr>
              <a:t>July 28</a:t>
            </a:r>
            <a:r>
              <a:rPr lang="en-US" baseline="30000" dirty="0" smtClean="0">
                <a:ea typeface="+mn-ea"/>
              </a:rPr>
              <a:t>th</a:t>
            </a:r>
            <a:endParaRPr lang="en-US" dirty="0" smtClean="0">
              <a:ea typeface="+mn-ea"/>
            </a:endParaRPr>
          </a:p>
          <a:p>
            <a:pPr>
              <a:defRPr/>
            </a:pPr>
            <a:endParaRPr lang="en-US" dirty="0" smtClean="0">
              <a:ea typeface="+mn-ea"/>
            </a:endParaRPr>
          </a:p>
          <a:p>
            <a:pPr>
              <a:defRPr/>
            </a:pPr>
            <a:r>
              <a:rPr lang="en-US" dirty="0" smtClean="0">
                <a:ea typeface="+mn-ea"/>
              </a:rPr>
              <a:t>See Training Web page for more details</a:t>
            </a: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689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sz="4000" dirty="0">
                <a:latin typeface="Calibri" charset="0"/>
              </a:rPr>
              <a:t>Variables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La notación recomendada es comenzar con una letra minúscula o un guión bajo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Nombres de variables deben de contener unicamente letras, numeros y guión bajo</a:t>
            </a:r>
            <a:endParaRPr lang="es-CR" dirty="0">
              <a:latin typeface="Calibri" charset="0"/>
            </a:endParaRPr>
          </a:p>
        </p:txBody>
      </p:sp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539552" y="3429000"/>
            <a:ext cx="273685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sz="2000" dirty="0"/>
              <a:t>text = ‘Hello World!!’</a:t>
            </a:r>
          </a:p>
          <a:p>
            <a:pPr eaLnBrk="1" hangingPunct="1"/>
            <a:r>
              <a:rPr lang="es-CR" sz="2000" dirty="0"/>
              <a:t>puts text </a:t>
            </a:r>
          </a:p>
          <a:p>
            <a:pPr eaLnBrk="1" hangingPunct="1"/>
            <a:r>
              <a:rPr lang="es-CR" sz="2000" dirty="0"/>
              <a:t> </a:t>
            </a:r>
            <a:r>
              <a:rPr lang="es-CR" sz="2000" dirty="0">
                <a:sym typeface="Wingdings" charset="0"/>
              </a:rPr>
              <a:t> “Hello World!!”</a:t>
            </a:r>
          </a:p>
          <a:p>
            <a:pPr eaLnBrk="1" hangingPunct="1"/>
            <a:endParaRPr lang="es-CR" sz="2000" dirty="0"/>
          </a:p>
          <a:p>
            <a:pPr eaLnBrk="1" hangingPunct="1"/>
            <a:r>
              <a:rPr lang="es-CR" sz="2000" dirty="0"/>
              <a:t>number = 15</a:t>
            </a:r>
          </a:p>
          <a:p>
            <a:pPr eaLnBrk="1" hangingPunct="1"/>
            <a:r>
              <a:rPr lang="es-CR" sz="2000" dirty="0"/>
              <a:t>puts number</a:t>
            </a:r>
          </a:p>
          <a:p>
            <a:pPr eaLnBrk="1" hangingPunct="1"/>
            <a:r>
              <a:rPr lang="es-CR" sz="2000" dirty="0"/>
              <a:t> </a:t>
            </a:r>
            <a:r>
              <a:rPr lang="es-CR" sz="2000" dirty="0">
                <a:sym typeface="Wingdings" charset="0"/>
              </a:rPr>
              <a:t> “15”</a:t>
            </a:r>
            <a:endParaRPr lang="es-CR" sz="2000" dirty="0"/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4283968" y="3356992"/>
            <a:ext cx="44640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sz="2000" dirty="0"/>
              <a:t>mixted_variable = 10</a:t>
            </a:r>
          </a:p>
          <a:p>
            <a:pPr eaLnBrk="1" hangingPunct="1"/>
            <a:r>
              <a:rPr lang="es-CR" sz="2000" dirty="0"/>
              <a:t>puts mixted_variable </a:t>
            </a:r>
          </a:p>
          <a:p>
            <a:pPr eaLnBrk="1" hangingPunct="1"/>
            <a:r>
              <a:rPr lang="es-CR" sz="2000" dirty="0"/>
              <a:t> </a:t>
            </a:r>
            <a:r>
              <a:rPr lang="es-CR" sz="2000" dirty="0">
                <a:sym typeface="Wingdings" charset="0"/>
              </a:rPr>
              <a:t> “10”</a:t>
            </a:r>
          </a:p>
          <a:p>
            <a:pPr eaLnBrk="1" hangingPunct="1"/>
            <a:endParaRPr lang="es-CR" sz="2000" dirty="0"/>
          </a:p>
          <a:p>
            <a:pPr eaLnBrk="1" hangingPunct="1"/>
            <a:r>
              <a:rPr lang="es-CR" sz="2000" dirty="0"/>
              <a:t>mixted_variable = “Now I’m a String”</a:t>
            </a:r>
          </a:p>
          <a:p>
            <a:pPr eaLnBrk="1" hangingPunct="1"/>
            <a:r>
              <a:rPr lang="es-CR" sz="2000" dirty="0"/>
              <a:t>puts mixted_variable </a:t>
            </a:r>
          </a:p>
          <a:p>
            <a:pPr eaLnBrk="1" hangingPunct="1"/>
            <a:r>
              <a:rPr lang="es-CR" sz="2000" dirty="0"/>
              <a:t> </a:t>
            </a:r>
            <a:r>
              <a:rPr lang="es-CR" sz="2000" dirty="0">
                <a:sym typeface="Wingdings" charset="0"/>
              </a:rPr>
              <a:t> “</a:t>
            </a:r>
            <a:r>
              <a:rPr lang="es-CR" sz="2000" dirty="0"/>
              <a:t>Now I’m a String</a:t>
            </a:r>
            <a:r>
              <a:rPr lang="es-CR" sz="2000" dirty="0">
                <a:sym typeface="Wingdings" charset="0"/>
              </a:rPr>
              <a:t>”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899592" y="5949280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/>
              <a:t>Recomendación:</a:t>
            </a:r>
            <a:r>
              <a:rPr lang="es-ES_tradnl" sz="2000" dirty="0" smtClean="0"/>
              <a:t> </a:t>
            </a:r>
            <a:r>
              <a:rPr lang="es-ES_tradnl" sz="2000" dirty="0"/>
              <a:t>E</a:t>
            </a:r>
            <a:r>
              <a:rPr lang="es-ES_tradnl" sz="2000" dirty="0" smtClean="0"/>
              <a:t>scribir los nombres de las variables en inglés</a:t>
            </a:r>
            <a:endParaRPr lang="es-ES_tradnl" sz="2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9715" t="8285" r="30571" b="10000"/>
          <a:stretch/>
        </p:blipFill>
        <p:spPr>
          <a:xfrm>
            <a:off x="30425" y="5661248"/>
            <a:ext cx="809724" cy="83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>
                <a:latin typeface="Calibri" charset="0"/>
              </a:rPr>
              <a:t>Related Documents</a:t>
            </a:r>
          </a:p>
        </p:txBody>
      </p:sp>
      <p:sp>
        <p:nvSpPr>
          <p:cNvPr id="2150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>
                <a:latin typeface="Calibri" charset="0"/>
                <a:hlinkClick r:id="rId2"/>
              </a:rPr>
              <a:t>http://en.wikipedia.org/wiki/Rake_%28software%29</a:t>
            </a:r>
            <a:endParaRPr lang="es-CR" dirty="0">
              <a:latin typeface="Calibri" charset="0"/>
            </a:endParaRPr>
          </a:p>
          <a:p>
            <a:r>
              <a:rPr lang="es-CR" dirty="0">
                <a:latin typeface="Calibri" charset="0"/>
                <a:hlinkClick r:id="rId3"/>
              </a:rPr>
              <a:t>http://en.wikipedia.org/wiki/Ruby_%28programming_language%29</a:t>
            </a:r>
            <a:endParaRPr lang="es-CR" dirty="0">
              <a:latin typeface="Calibri" charset="0"/>
            </a:endParaRPr>
          </a:p>
          <a:p>
            <a:r>
              <a:rPr lang="es-CR" dirty="0">
                <a:latin typeface="Calibri" charset="0"/>
                <a:hlinkClick r:id="rId4"/>
              </a:rPr>
              <a:t>http://www.ruby-doc.org/docs/Tutorial/</a:t>
            </a:r>
            <a:endParaRPr lang="es-CR" dirty="0">
              <a:latin typeface="Calibri" charset="0"/>
            </a:endParaRPr>
          </a:p>
          <a:p>
            <a:r>
              <a:rPr lang="es-CR" dirty="0">
                <a:latin typeface="Calibri" charset="0"/>
                <a:hlinkClick r:id="rId5"/>
              </a:rPr>
              <a:t>http://rubytutorial.wikidot.com</a:t>
            </a:r>
            <a:r>
              <a:rPr lang="es-CR" dirty="0" smtClean="0">
                <a:latin typeface="Calibri" charset="0"/>
                <a:hlinkClick r:id="rId5"/>
              </a:rPr>
              <a:t>/</a:t>
            </a:r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8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sz="4000" dirty="0" smtClean="0">
                <a:latin typeface="Calibri" charset="0"/>
              </a:rPr>
              <a:t>Alcance de las Variables</a:t>
            </a:r>
            <a:endParaRPr lang="es-CR" sz="4000" dirty="0">
              <a:latin typeface="Calibri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r>
              <a:rPr lang="es-CR" b="1" dirty="0" smtClean="0">
                <a:latin typeface="Calibri" charset="0"/>
              </a:rPr>
              <a:t>Variables de instancia</a:t>
            </a:r>
            <a:r>
              <a:rPr lang="es-CR" dirty="0" smtClean="0">
                <a:latin typeface="Calibri" charset="0"/>
              </a:rPr>
              <a:t>, variables que existen mientras que la instancia esté activa. @user_name </a:t>
            </a:r>
            <a:r>
              <a:rPr lang="es-CR" dirty="0">
                <a:latin typeface="Calibri" charset="0"/>
              </a:rPr>
              <a:t>= </a:t>
            </a:r>
            <a:r>
              <a:rPr lang="es-CR" dirty="0" smtClean="0">
                <a:latin typeface="Calibri" charset="0"/>
              </a:rPr>
              <a:t>“Juan Perez”</a:t>
            </a:r>
            <a:endParaRPr lang="es-CR" dirty="0">
              <a:latin typeface="Calibri" charset="0"/>
            </a:endParaRPr>
          </a:p>
          <a:p>
            <a:r>
              <a:rPr lang="es-CR" b="1" dirty="0" smtClean="0">
                <a:latin typeface="Calibri" charset="0"/>
              </a:rPr>
              <a:t>Variables de clase</a:t>
            </a:r>
            <a:r>
              <a:rPr lang="es-CR" dirty="0" smtClean="0">
                <a:latin typeface="Calibri" charset="0"/>
              </a:rPr>
              <a:t>, una variable válida para todas las instancias de una clase. @</a:t>
            </a:r>
            <a:r>
              <a:rPr lang="es-CR" dirty="0">
                <a:latin typeface="Calibri" charset="0"/>
              </a:rPr>
              <a:t>@configuration_variable = 10</a:t>
            </a:r>
          </a:p>
          <a:p>
            <a:r>
              <a:rPr lang="es-CR" b="1" dirty="0" smtClean="0">
                <a:latin typeface="Calibri" charset="0"/>
              </a:rPr>
              <a:t>Variables globales</a:t>
            </a:r>
            <a:r>
              <a:rPr lang="es-CR" dirty="0" smtClean="0">
                <a:latin typeface="Calibri" charset="0"/>
              </a:rPr>
              <a:t>, declaradas con un $ antes del nombre.</a:t>
            </a:r>
            <a:endParaRPr lang="es-CR" dirty="0">
              <a:latin typeface="Calibri" charset="0"/>
            </a:endParaRPr>
          </a:p>
          <a:p>
            <a:r>
              <a:rPr lang="es-CR" b="1" dirty="0" smtClean="0">
                <a:latin typeface="Calibri" charset="0"/>
              </a:rPr>
              <a:t>Variables locales</a:t>
            </a:r>
            <a:r>
              <a:rPr lang="es-CR" dirty="0">
                <a:latin typeface="Calibri" charset="0"/>
              </a:rPr>
              <a:t>, </a:t>
            </a:r>
            <a:r>
              <a:rPr lang="es-CR" dirty="0" smtClean="0">
                <a:latin typeface="Calibri" charset="0"/>
              </a:rPr>
              <a:t>declaradas sin ningún carácter especial en el nombre</a:t>
            </a:r>
            <a:endParaRPr lang="es-CR" dirty="0">
              <a:latin typeface="Calibri" charset="0"/>
            </a:endParaRPr>
          </a:p>
          <a:p>
            <a:pPr lvl="1"/>
            <a:endParaRPr lang="es-CR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sz="4000" dirty="0" smtClean="0">
                <a:latin typeface="Calibri" charset="0"/>
              </a:rPr>
              <a:t>Alcance de las variables</a:t>
            </a:r>
            <a:endParaRPr lang="es-CR" sz="4000" dirty="0">
              <a:latin typeface="Calibri" charset="0"/>
            </a:endParaRPr>
          </a:p>
        </p:txBody>
      </p:sp>
      <p:graphicFrame>
        <p:nvGraphicFramePr>
          <p:cNvPr id="5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55573"/>
              </p:ext>
            </p:extLst>
          </p:nvPr>
        </p:nvGraphicFramePr>
        <p:xfrm>
          <a:off x="611560" y="1772816"/>
          <a:ext cx="7992888" cy="3108960"/>
        </p:xfrm>
        <a:graphic>
          <a:graphicData uri="http://schemas.openxmlformats.org/drawingml/2006/table">
            <a:tbl>
              <a:tblPr/>
              <a:tblGrid>
                <a:gridCol w="3661915"/>
                <a:gridCol w="433097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variable_name  x_axis  thx1138 _x</a:t>
                      </a: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Variable local</a:t>
                      </a: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@name @point_1 @X @_</a:t>
                      </a: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Variable de instancia</a:t>
                      </a: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@@total @@N @@x_pos</a:t>
                      </a: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Varaible de Clase</a:t>
                      </a: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$debug $CUSTOMER $_</a:t>
                      </a: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Variable Global</a:t>
                      </a: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String MyClass</a:t>
                      </a: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Class Name</a:t>
                      </a: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FEET_PER_MILE DEBUG</a:t>
                      </a: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Constant Name</a:t>
                      </a: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30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6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</Template>
  <TotalTime>1118</TotalTime>
  <Words>4453</Words>
  <Application>Microsoft Macintosh PowerPoint</Application>
  <PresentationFormat>Presentación en pantalla (4:3)</PresentationFormat>
  <Paragraphs>591</Paragraphs>
  <Slides>70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70</vt:i4>
      </vt:variant>
    </vt:vector>
  </HeadingPairs>
  <TitlesOfParts>
    <vt:vector size="71" baseType="lpstr">
      <vt:lpstr>160</vt:lpstr>
      <vt:lpstr>Introducción a Ruby</vt:lpstr>
      <vt:lpstr>¿Qué es Ruby?</vt:lpstr>
      <vt:lpstr>¿Por qué Ruby?</vt:lpstr>
      <vt:lpstr>Ruby</vt:lpstr>
      <vt:lpstr>Cosas que debemos de saber</vt:lpstr>
      <vt:lpstr>Jerarquía de clases en Ruby</vt:lpstr>
      <vt:lpstr>Variables</vt:lpstr>
      <vt:lpstr>Alcance de las Variables</vt:lpstr>
      <vt:lpstr>Alcance de las variables</vt:lpstr>
      <vt:lpstr>Convenciones de nombres</vt:lpstr>
      <vt:lpstr>Valores numéricos</vt:lpstr>
      <vt:lpstr>Algunos Operadores</vt:lpstr>
      <vt:lpstr>Trabajo en clase 1</vt:lpstr>
      <vt:lpstr>Strings</vt:lpstr>
      <vt:lpstr>Algunos métodos de String</vt:lpstr>
      <vt:lpstr>Ejemplos de String</vt:lpstr>
      <vt:lpstr>Trabajo en Clase 2</vt:lpstr>
      <vt:lpstr>Get User Input</vt:lpstr>
      <vt:lpstr>Trabajo en clase 3</vt:lpstr>
      <vt:lpstr>Métodos</vt:lpstr>
      <vt:lpstr>“Bang Methods”</vt:lpstr>
      <vt:lpstr>Alias de métodos</vt:lpstr>
      <vt:lpstr>Argumentos en los métodos</vt:lpstr>
      <vt:lpstr>Argumentos en los métodos</vt:lpstr>
      <vt:lpstr>Trabajo en clase 4</vt:lpstr>
      <vt:lpstr>Rangos</vt:lpstr>
      <vt:lpstr>Arreglos (1/4)</vt:lpstr>
      <vt:lpstr>Arreglos (2/4)</vt:lpstr>
      <vt:lpstr>Arreglos (3/4)</vt:lpstr>
      <vt:lpstr>Arreglos (4/4)</vt:lpstr>
      <vt:lpstr>Trabajo en clase 5: Arreglos</vt:lpstr>
      <vt:lpstr>Condicionales (1/4)</vt:lpstr>
      <vt:lpstr>Condicionales (2/4)</vt:lpstr>
      <vt:lpstr>Conditionals (3/4)</vt:lpstr>
      <vt:lpstr>Conditionals (4/4)</vt:lpstr>
      <vt:lpstr>Trabajo 6: Condicionales</vt:lpstr>
      <vt:lpstr>Trabajo 7: Condicionales</vt:lpstr>
      <vt:lpstr>Iteradores (1/3)</vt:lpstr>
      <vt:lpstr>Iteradores (2/3)</vt:lpstr>
      <vt:lpstr>Iteradores (3/3)</vt:lpstr>
      <vt:lpstr>Trabajo 8: Iteradores</vt:lpstr>
      <vt:lpstr>Trabajo 9: Iteradores</vt:lpstr>
      <vt:lpstr>Símbolos</vt:lpstr>
      <vt:lpstr>Hashes (1/3)</vt:lpstr>
      <vt:lpstr>Hashes (2/3)</vt:lpstr>
      <vt:lpstr>Hashes (3/3)</vt:lpstr>
      <vt:lpstr>Trabajo 10: Hashes</vt:lpstr>
      <vt:lpstr>Clases (1/3)</vt:lpstr>
      <vt:lpstr>Clases (2/3)</vt:lpstr>
      <vt:lpstr>Clases (3/3)</vt:lpstr>
      <vt:lpstr>Clases: Accessors</vt:lpstr>
      <vt:lpstr>Clases: Control de Acceso</vt:lpstr>
      <vt:lpstr>Clases: Herencia (1/2)</vt:lpstr>
      <vt:lpstr>Presentación de PowerPoint</vt:lpstr>
      <vt:lpstr>Clases: Modificar clase</vt:lpstr>
      <vt:lpstr>Clases: Sobrecarga de métodos</vt:lpstr>
      <vt:lpstr>Clases: Congelar un objeto</vt:lpstr>
      <vt:lpstr>Clases: Duplicar un objeto</vt:lpstr>
      <vt:lpstr>Trabajo 11: Clases</vt:lpstr>
      <vt:lpstr>Trabajo 11: Clases</vt:lpstr>
      <vt:lpstr>Trabajo 11: Clases</vt:lpstr>
      <vt:lpstr>Expresiones regulares</vt:lpstr>
      <vt:lpstr>Regular Expressions</vt:lpstr>
      <vt:lpstr>Bloques de código (1/3)</vt:lpstr>
      <vt:lpstr>Using libraries</vt:lpstr>
      <vt:lpstr>Modules</vt:lpstr>
      <vt:lpstr>Exceptions</vt:lpstr>
      <vt:lpstr>Classwork 3: Objects</vt:lpstr>
      <vt:lpstr>Ruby Homework</vt:lpstr>
      <vt:lpstr>Related Documents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Ruby</dc:title>
  <dc:creator>Rodrigo</dc:creator>
  <cp:lastModifiedBy>Rodrigo Rodriguez</cp:lastModifiedBy>
  <cp:revision>110</cp:revision>
  <dcterms:created xsi:type="dcterms:W3CDTF">2011-06-04T03:05:17Z</dcterms:created>
  <dcterms:modified xsi:type="dcterms:W3CDTF">2015-04-06T06:00:10Z</dcterms:modified>
</cp:coreProperties>
</file>