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12" r:id="rId3"/>
    <p:sldId id="320" r:id="rId4"/>
    <p:sldId id="321" r:id="rId5"/>
    <p:sldId id="322" r:id="rId6"/>
    <p:sldId id="323" r:id="rId7"/>
    <p:sldId id="307" r:id="rId8"/>
    <p:sldId id="308" r:id="rId9"/>
    <p:sldId id="325" r:id="rId10"/>
    <p:sldId id="309" r:id="rId11"/>
    <p:sldId id="310" r:id="rId12"/>
    <p:sldId id="311" r:id="rId13"/>
    <p:sldId id="327" r:id="rId14"/>
    <p:sldId id="326" r:id="rId15"/>
    <p:sldId id="328" r:id="rId16"/>
    <p:sldId id="329" r:id="rId17"/>
    <p:sldId id="330" r:id="rId18"/>
    <p:sldId id="324" r:id="rId19"/>
    <p:sldId id="331" r:id="rId20"/>
    <p:sldId id="332" r:id="rId21"/>
    <p:sldId id="333" r:id="rId22"/>
    <p:sldId id="334" r:id="rId23"/>
    <p:sldId id="336" r:id="rId24"/>
    <p:sldId id="301" r:id="rId25"/>
    <p:sldId id="340" r:id="rId26"/>
    <p:sldId id="341" r:id="rId27"/>
    <p:sldId id="335" r:id="rId28"/>
    <p:sldId id="315" r:id="rId29"/>
    <p:sldId id="338" r:id="rId30"/>
    <p:sldId id="339" r:id="rId31"/>
    <p:sldId id="314" r:id="rId32"/>
    <p:sldId id="337" r:id="rId33"/>
    <p:sldId id="343" r:id="rId34"/>
    <p:sldId id="344" r:id="rId35"/>
    <p:sldId id="316" r:id="rId36"/>
    <p:sldId id="342" r:id="rId37"/>
    <p:sldId id="318" r:id="rId38"/>
    <p:sldId id="29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6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7BE09-23C4-EA44-B3BC-248C48E87497}" type="datetimeFigureOut">
              <a:rPr lang="es-CR"/>
              <a:pPr/>
              <a:t>4/8/15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F5243-4974-2D46-9B3C-D4322087F24B}" type="slidenum">
              <a:rPr lang="es-CR"/>
              <a:pPr/>
              <a:t>‹Nr.›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532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B90A40-B659-224A-80B0-5653A15AE0DA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77A70-7BF3-A44E-9AFC-20E7BB980F1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6C1D08-8629-9741-B74D-B129FFF6F82A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EBB6-BD5D-4347-822A-994E094833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13895-6440-1846-867C-988EA1454632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82FC-4556-2F40-85B9-622FC0F843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7C72E-B1EA-224E-9FC7-96B80B148742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F4025-80E1-DB4F-8732-C7EBF297789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325A9-9FD2-BD42-A3AC-A784F47E1A9A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96957-C296-254B-BB95-DB43CF6DD4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82BC8-BB8B-6F43-A8B0-149CD86CC90B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307DA-3A89-1F46-9D98-9DD55B215D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62DB7-C18D-6E41-85D4-A46D04DDF788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4AC32-51C2-704C-A92A-58CC937F72D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5B260-A184-4E45-81B3-A707ABDAF358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0FA6-EB59-564F-860A-964D8DD150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689B0-A911-D441-984C-17C806F4A6D2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17169-AD77-F249-9A46-7713597A3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7C9B2-AF00-FE4B-9411-ABF43A20885D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A7AF-C00D-954F-878C-8EC0B4861A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9C2AB-758A-4D4B-B49A-AD6EEF4EFFF7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9C1FA-DCA7-2D42-9A0A-5412F70A83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6B74E06-241F-9C44-93A8-AB6BF52B6421}" type="datetimeFigureOut">
              <a:rPr lang="en-US"/>
              <a:pPr/>
              <a:t>4/8/15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22982F3-EC8F-3C41-A392-6AFA9EA5A51A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by_(programming_language)" TargetMode="External"/><Relationship Id="rId4" Type="http://schemas.openxmlformats.org/officeDocument/2006/relationships/hyperlink" Target="http://www.ruby-doc.org/docs/Tutorial/" TargetMode="External"/><Relationship Id="rId5" Type="http://schemas.openxmlformats.org/officeDocument/2006/relationships/hyperlink" Target="http://rubytutorial.wikid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ake_(software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29125"/>
            <a:ext cx="7772400" cy="857250"/>
          </a:xfrm>
        </p:spPr>
        <p:txBody>
          <a:bodyPr/>
          <a:lstStyle/>
          <a:p>
            <a:r>
              <a:rPr lang="fr-CA" sz="4200" dirty="0" err="1" smtClean="0">
                <a:solidFill>
                  <a:schemeClr val="bg1"/>
                </a:solidFill>
                <a:latin typeface="Calibri" charset="0"/>
              </a:rPr>
              <a:t>Introducción</a:t>
            </a:r>
            <a:r>
              <a:rPr lang="fr-CA" sz="4200" dirty="0" smtClean="0">
                <a:solidFill>
                  <a:schemeClr val="bg1"/>
                </a:solidFill>
                <a:latin typeface="Calibri" charset="0"/>
              </a:rPr>
              <a:t> a Ruby</a:t>
            </a:r>
            <a:endParaRPr lang="en-US" sz="4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51" name="2 CuadroTexto"/>
          <p:cNvSpPr txBox="1">
            <a:spLocks noChangeArrowheads="1"/>
          </p:cNvSpPr>
          <p:nvPr/>
        </p:nvSpPr>
        <p:spPr bwMode="auto">
          <a:xfrm>
            <a:off x="5436096" y="5517232"/>
            <a:ext cx="27557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>
                <a:solidFill>
                  <a:schemeClr val="bg1"/>
                </a:solidFill>
              </a:rPr>
              <a:t>Rodrigo </a:t>
            </a:r>
            <a:r>
              <a:rPr lang="es-CR" sz="2000" dirty="0" smtClean="0">
                <a:solidFill>
                  <a:schemeClr val="bg1"/>
                </a:solidFill>
              </a:rPr>
              <a:t>Rodriguez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rorodr@gmail.com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Skype: rarodriguezr</a:t>
            </a:r>
            <a:endParaRPr lang="es-C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Accessors</a:t>
            </a:r>
            <a:endParaRPr lang="es-CR" dirty="0">
              <a:latin typeface="Calibri" charset="0"/>
            </a:endParaRP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Permiten accesar a las variables de la clase desde fuera del objeto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Se puede permitir la lectura, escritura o ambas</a:t>
            </a:r>
            <a:endParaRPr lang="es-CR" dirty="0">
              <a:latin typeface="Calibri" charset="0"/>
            </a:endParaRPr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843808" y="3861048"/>
            <a:ext cx="350750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lectura</a:t>
            </a:r>
            <a:endParaRPr lang="es-CR" dirty="0"/>
          </a:p>
          <a:p>
            <a:pPr eaLnBrk="1" hangingPunct="1"/>
            <a:r>
              <a:rPr lang="es-CR" dirty="0"/>
              <a:t>attr_reader :title, :artist 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escritura</a:t>
            </a:r>
            <a:endParaRPr lang="es-CR" dirty="0"/>
          </a:p>
          <a:p>
            <a:pPr eaLnBrk="1" hangingPunct="1"/>
            <a:r>
              <a:rPr lang="es-CR" dirty="0"/>
              <a:t>attr_writer :title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accessor de lectura y escritura</a:t>
            </a:r>
          </a:p>
          <a:p>
            <a:pPr eaLnBrk="1" hangingPunct="1"/>
            <a:r>
              <a:rPr lang="es-CR" dirty="0" smtClean="0"/>
              <a:t>attr_accessor </a:t>
            </a:r>
            <a:r>
              <a:rPr lang="es-CR" dirty="0"/>
              <a:t>:name</a:t>
            </a:r>
          </a:p>
          <a:p>
            <a:pPr eaLnBrk="1" hangingPunct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69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Control de Acceso</a:t>
            </a:r>
            <a:endParaRPr lang="es-CR" dirty="0"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</a:rPr>
              <a:t>Ruby </a:t>
            </a:r>
            <a:r>
              <a:rPr lang="es-CR" dirty="0" smtClean="0">
                <a:latin typeface="Calibri" charset="0"/>
              </a:rPr>
              <a:t>permite 3 niveles de acceso en las clases: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Public</a:t>
            </a:r>
            <a:r>
              <a:rPr lang="es-CR" b="1" dirty="0" smtClean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cualquiera puede accesar esos métodos. Este es el valor por defecto en las clases nuevas.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Protected: </a:t>
            </a:r>
            <a:r>
              <a:rPr lang="es-CR" dirty="0" smtClean="0">
                <a:latin typeface="Calibri" charset="0"/>
              </a:rPr>
              <a:t>Estos métodos solo puede ser accesados por instancias de la clase y sus subclases.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Private: </a:t>
            </a:r>
            <a:r>
              <a:rPr lang="es-CR" dirty="0" smtClean="0">
                <a:latin typeface="Calibri" charset="0"/>
              </a:rPr>
              <a:t>Estos métodos solo pueden ser utilizados por el mismo objeto (self)</a:t>
            </a:r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9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Las clases heredan los métodos y características que tienen  sus padres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La herencia es declarada con el uso de “</a:t>
            </a:r>
            <a:r>
              <a:rPr lang="es-CR" dirty="0">
                <a:latin typeface="Calibri" charset="0"/>
              </a:rPr>
              <a:t>&lt;” </a:t>
            </a:r>
            <a:r>
              <a:rPr lang="es-CR" dirty="0" smtClean="0">
                <a:latin typeface="Calibri" charset="0"/>
              </a:rPr>
              <a:t>en la declaración de la clase. Ej.: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Class Cat &lt; Animal </a:t>
            </a:r>
          </a:p>
          <a:p>
            <a:r>
              <a:rPr lang="es-CR" dirty="0" smtClean="0">
                <a:latin typeface="Calibri" charset="0"/>
              </a:rPr>
              <a:t>Es posible sobreescribir todos los métodos de la clase padre</a:t>
            </a:r>
          </a:p>
          <a:p>
            <a:r>
              <a:rPr lang="es-CR" dirty="0" smtClean="0">
                <a:latin typeface="Calibri" charset="0"/>
              </a:rPr>
              <a:t>El método “super” busca por un método con el mismo nombre y la misma cantidad de parámetros en la clase padre.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052736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Bicicleta</a:t>
            </a:r>
          </a:p>
          <a:p>
            <a:pPr marL="0" indent="0">
              <a:buNone/>
            </a:pPr>
            <a:r>
              <a:rPr lang="es-ES_tradnl" sz="2000" dirty="0" err="1" smtClean="0"/>
              <a:t>attr_reader</a:t>
            </a:r>
            <a:r>
              <a:rPr lang="es-ES_tradnl" sz="2000" dirty="0" smtClean="0"/>
              <a:t> </a:t>
            </a:r>
            <a:r>
              <a:rPr lang="es-ES_tradnl" sz="2000" dirty="0"/>
              <a:t>:marchas, :ruedas, :</a:t>
            </a:r>
            <a:r>
              <a:rPr lang="es-ES_tradnl" sz="2000" dirty="0" smtClean="0"/>
              <a:t>asientos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 = 1)</a:t>
            </a:r>
          </a:p>
          <a:p>
            <a:pPr marL="0" indent="0">
              <a:buNone/>
            </a:pPr>
            <a:r>
              <a:rPr lang="es-ES_tradnl" sz="2000" dirty="0"/>
              <a:t>    @ruedas = 2</a:t>
            </a:r>
          </a:p>
          <a:p>
            <a:pPr marL="0" indent="0">
              <a:buNone/>
            </a:pPr>
            <a:r>
              <a:rPr lang="es-ES_tradnl" sz="2000" dirty="0"/>
              <a:t>    @asientos = 1</a:t>
            </a:r>
          </a:p>
          <a:p>
            <a:pPr marL="0" indent="0">
              <a:buNone/>
            </a:pPr>
            <a:r>
              <a:rPr lang="es-ES_tradnl" sz="2000" dirty="0"/>
              <a:t>    @marchas = marchas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</a:t>
            </a:r>
          </a:p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Tandem</a:t>
            </a:r>
            <a:r>
              <a:rPr lang="es-ES_tradnl" sz="2000" dirty="0"/>
              <a:t> &lt; Bicicleta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(marchas)</a:t>
            </a:r>
          </a:p>
          <a:p>
            <a:pPr marL="0" indent="0">
              <a:buNone/>
            </a:pPr>
            <a:r>
              <a:rPr lang="es-ES_tradnl" sz="2000" dirty="0"/>
              <a:t>    </a:t>
            </a:r>
            <a:r>
              <a:rPr lang="es-ES_tradnl" sz="2000" dirty="0" err="1"/>
              <a:t>super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  @asientos = 2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 smtClean="0"/>
              <a:t>end</a:t>
            </a:r>
            <a:endParaRPr lang="es-ES_tradnl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(2/2)</a:t>
            </a:r>
            <a:endParaRPr lang="es-CR" dirty="0">
              <a:latin typeface="Calibri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20072" y="1196752"/>
            <a:ext cx="237626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_tradnl" sz="2000" dirty="0"/>
              <a:t> </a:t>
            </a:r>
            <a:r>
              <a:rPr lang="es-ES_tradnl" sz="2000" dirty="0" smtClean="0"/>
              <a:t>t </a:t>
            </a:r>
            <a:r>
              <a:rPr lang="es-ES_tradnl" sz="2000" dirty="0"/>
              <a:t>= </a:t>
            </a:r>
            <a:r>
              <a:rPr lang="es-ES_tradnl" sz="2000" dirty="0" err="1"/>
              <a:t>Tandem.new</a:t>
            </a:r>
            <a:r>
              <a:rPr lang="es-ES_tradnl" sz="2000" dirty="0"/>
              <a:t>(2)</a:t>
            </a:r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t.asientos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/>
              <a:t>b = </a:t>
            </a:r>
            <a:r>
              <a:rPr lang="es-ES_tradnl" sz="2000" dirty="0" err="1"/>
              <a:t>Bicicleta.new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b.asientos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4506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Modificar clase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736651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En Ruby, las clases nunca están cerradas: siempre se pueden añadir </a:t>
            </a:r>
            <a:r>
              <a:rPr lang="es-CR" dirty="0" smtClean="0">
                <a:latin typeface="Calibri" charset="0"/>
              </a:rPr>
              <a:t>métodos.</a:t>
            </a:r>
          </a:p>
          <a:p>
            <a:r>
              <a:rPr lang="es-CR" dirty="0" smtClean="0">
                <a:latin typeface="Calibri" charset="0"/>
              </a:rPr>
              <a:t>Nada más hay q continuar con la declaración de la clase.</a:t>
            </a:r>
          </a:p>
          <a:p>
            <a:pPr marL="0" indent="0">
              <a:buNone/>
            </a:pPr>
            <a:endParaRPr lang="es-CR" dirty="0" smtClean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43808" y="364502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String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num_caracteres</a:t>
            </a:r>
            <a:endParaRPr lang="es-ES_tradnl" sz="2000" dirty="0"/>
          </a:p>
          <a:p>
            <a:r>
              <a:rPr lang="es-ES_tradnl" sz="2000" dirty="0"/>
              <a:t>    </a:t>
            </a: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self.size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</a:t>
            </a:r>
          </a:p>
          <a:p>
            <a:r>
              <a:rPr lang="es-ES_tradnl" sz="2000" dirty="0"/>
              <a:t>texto = 'Cielo empedrado, suelo mojado'</a:t>
            </a:r>
          </a:p>
          <a:p>
            <a:r>
              <a:rPr lang="es-ES_tradnl" sz="2000" dirty="0" err="1"/>
              <a:t>texto.num_caracteres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544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Sobrecarga de métodos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la sobrecarga no es tan fácil de hacer pues sólo se puede </a:t>
            </a:r>
            <a:r>
              <a:rPr lang="es-CR" dirty="0">
                <a:latin typeface="Calibri" charset="0"/>
              </a:rPr>
              <a:t>tener un método con un nombre dado.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Para </a:t>
            </a:r>
            <a:r>
              <a:rPr lang="es-CR" dirty="0">
                <a:latin typeface="Calibri" charset="0"/>
              </a:rPr>
              <a:t>tener métodos "distintos" con el mismo nombre, se puede jugar con el número de </a:t>
            </a:r>
            <a:r>
              <a:rPr lang="es-CR" dirty="0" smtClean="0">
                <a:latin typeface="Calibri" charset="0"/>
              </a:rPr>
              <a:t>argumentos o utilizar la técnica de “Duck Typing”.</a:t>
            </a:r>
          </a:p>
        </p:txBody>
      </p:sp>
    </p:spTree>
    <p:extLst>
      <p:ext uri="{BB962C8B-B14F-4D97-AF65-F5344CB8AC3E}">
        <p14:creationId xmlns:p14="http://schemas.microsoft.com/office/powerpoint/2010/main" val="374418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Congelar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 “congelar” un objeto, de modo que éste no pueda ser modificado posteriormente.</a:t>
            </a:r>
          </a:p>
          <a:p>
            <a:r>
              <a:rPr lang="es-CR" dirty="0" smtClean="0">
                <a:latin typeface="Calibri" charset="0"/>
              </a:rPr>
              <a:t>Para ello se usa “freeze”, lo que lo deja en el estado inmutable, siendo la única forma de quitar ese estado re-crear el objeto o duplicarlo (puede ser en el mismo nombre de variable).</a:t>
            </a:r>
          </a:p>
          <a:p>
            <a:r>
              <a:rPr lang="es-CR" dirty="0" smtClean="0">
                <a:latin typeface="Calibri" charset="0"/>
              </a:rPr>
              <a:t>Si se intenta modificar el objeto, se obtiene una excepción</a:t>
            </a:r>
          </a:p>
        </p:txBody>
      </p:sp>
    </p:spTree>
    <p:extLst>
      <p:ext uri="{BB962C8B-B14F-4D97-AF65-F5344CB8AC3E}">
        <p14:creationId xmlns:p14="http://schemas.microsoft.com/office/powerpoint/2010/main" val="2176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Duplicar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pueden ducplicar objetos utilizando 2 métodos:</a:t>
            </a:r>
          </a:p>
          <a:p>
            <a:pPr lvl="1"/>
            <a:r>
              <a:rPr lang="es-CR" b="1" dirty="0">
                <a:latin typeface="Calibri" charset="0"/>
              </a:rPr>
              <a:t>c</a:t>
            </a:r>
            <a:r>
              <a:rPr lang="es-CR" b="1" dirty="0" smtClean="0">
                <a:latin typeface="Calibri" charset="0"/>
              </a:rPr>
              <a:t>lone</a:t>
            </a:r>
            <a:r>
              <a:rPr lang="es-CR" dirty="0" smtClean="0">
                <a:latin typeface="Calibri" charset="0"/>
              </a:rPr>
              <a:t>: literalmente clona el objeto, incluyendo los estados que tenga el objeto (por ejemplo el freeze), así como métodos agregados específicamente a la instancia del objeto.</a:t>
            </a:r>
          </a:p>
          <a:p>
            <a:pPr lvl="1"/>
            <a:r>
              <a:rPr lang="es-CR" b="1" dirty="0">
                <a:latin typeface="Calibri" charset="0"/>
              </a:rPr>
              <a:t>d</a:t>
            </a:r>
            <a:r>
              <a:rPr lang="es-CR" b="1" dirty="0" smtClean="0">
                <a:latin typeface="Calibri" charset="0"/>
              </a:rPr>
              <a:t>up</a:t>
            </a:r>
            <a:r>
              <a:rPr lang="es-CR" dirty="0" smtClean="0">
                <a:latin typeface="Calibri" charset="0"/>
              </a:rPr>
              <a:t>: crea un objeto nuevo y comparte los valores de cada uno de los atributos existentes. Es decir, si se modifica el “duplicado”, se va  ver afectado el original.</a:t>
            </a:r>
          </a:p>
        </p:txBody>
      </p:sp>
    </p:spTree>
    <p:extLst>
      <p:ext uri="{BB962C8B-B14F-4D97-AF65-F5344CB8AC3E}">
        <p14:creationId xmlns:p14="http://schemas.microsoft.com/office/powerpoint/2010/main" val="691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 smtClean="0">
                <a:latin typeface="Calibri" charset="0"/>
              </a:rPr>
              <a:t>2: </a:t>
            </a:r>
            <a:r>
              <a:rPr lang="es-ES" dirty="0" smtClean="0">
                <a:latin typeface="Calibri" charset="0"/>
              </a:rPr>
              <a:t>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Cuando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inicializa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nueva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de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permitir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usuario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definir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algunas</a:t>
            </a:r>
            <a:r>
              <a:rPr lang="en-US" sz="2800" dirty="0" smtClean="0">
                <a:latin typeface="Calibri" charset="0"/>
              </a:rPr>
              <a:t> variables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poder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acceder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año</a:t>
            </a:r>
            <a:r>
              <a:rPr lang="en-US" sz="2800" dirty="0" smtClean="0">
                <a:latin typeface="Calibri" charset="0"/>
              </a:rPr>
              <a:t>, color y </a:t>
            </a:r>
            <a:r>
              <a:rPr lang="en-US" sz="2800" dirty="0" err="1" smtClean="0">
                <a:latin typeface="Calibri" charset="0"/>
              </a:rPr>
              <a:t>modelo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establecer</a:t>
            </a:r>
            <a:r>
              <a:rPr lang="en-US" sz="2800" dirty="0" smtClean="0">
                <a:latin typeface="Calibri" charset="0"/>
              </a:rPr>
              <a:t> en 0 la </a:t>
            </a:r>
            <a:r>
              <a:rPr lang="en-US" sz="2800" dirty="0" err="1" smtClean="0">
                <a:latin typeface="Calibri" charset="0"/>
              </a:rPr>
              <a:t>velocidad</a:t>
            </a:r>
            <a:r>
              <a:rPr lang="en-US" sz="2800" dirty="0" smtClean="0">
                <a:latin typeface="Calibri" charset="0"/>
              </a:rPr>
              <a:t> actual.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otro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lado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tienen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existir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acelerar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frenar</a:t>
            </a:r>
            <a:r>
              <a:rPr lang="en-US" sz="2800" dirty="0">
                <a:latin typeface="Calibri" charset="0"/>
              </a:rPr>
              <a:t> y </a:t>
            </a:r>
            <a:r>
              <a:rPr lang="en-US" sz="2800" dirty="0" err="1">
                <a:latin typeface="Calibri" charset="0"/>
              </a:rPr>
              <a:t>apagar</a:t>
            </a:r>
            <a:r>
              <a:rPr lang="en-US" sz="2800" dirty="0">
                <a:latin typeface="Calibri" charset="0"/>
              </a:rPr>
              <a:t> el </a:t>
            </a:r>
            <a:r>
              <a:rPr lang="en-US" sz="2800" dirty="0" err="1">
                <a:latin typeface="Calibri" charset="0"/>
              </a:rPr>
              <a:t>carro</a:t>
            </a:r>
            <a:r>
              <a:rPr lang="en-US" sz="2800" dirty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08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 smtClean="0">
                <a:latin typeface="Calibri" charset="0"/>
              </a:rPr>
              <a:t>2: </a:t>
            </a:r>
            <a:r>
              <a:rPr lang="es-ES" dirty="0" smtClean="0">
                <a:latin typeface="Calibri" charset="0"/>
              </a:rPr>
              <a:t>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,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calcular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gasto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kilómetro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cualquier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 (</a:t>
            </a:r>
            <a:r>
              <a:rPr lang="en-US" sz="2800" dirty="0" err="1" smtClean="0">
                <a:latin typeface="Calibri" charset="0"/>
              </a:rPr>
              <a:t>recibe</a:t>
            </a:r>
            <a:r>
              <a:rPr lang="en-US" sz="2800" dirty="0" smtClean="0">
                <a:latin typeface="Calibri" charset="0"/>
              </a:rPr>
              <a:t> 2 </a:t>
            </a:r>
            <a:r>
              <a:rPr lang="en-US" sz="2800" dirty="0" err="1" smtClean="0">
                <a:latin typeface="Calibri" charset="0"/>
              </a:rPr>
              <a:t>parámetros</a:t>
            </a:r>
            <a:r>
              <a:rPr lang="en-US" sz="2800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kilometraje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realizado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litros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gastados</a:t>
            </a:r>
            <a:r>
              <a:rPr lang="en-US" sz="2800" dirty="0" smtClean="0">
                <a:latin typeface="Calibri" charset="0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super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“Vehicle”, de la </a:t>
            </a:r>
            <a:r>
              <a:rPr lang="en-US" sz="2800" dirty="0" err="1" smtClean="0">
                <a:latin typeface="Calibri" charset="0"/>
              </a:rPr>
              <a:t>cual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mover a </a:t>
            </a:r>
            <a:r>
              <a:rPr lang="en-US" sz="2800" dirty="0" err="1" smtClean="0">
                <a:latin typeface="Calibri" charset="0"/>
              </a:rPr>
              <a:t>esta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comportamientos</a:t>
            </a:r>
            <a:r>
              <a:rPr lang="en-US" sz="2800" dirty="0" smtClean="0">
                <a:latin typeface="Calibri" charset="0"/>
              </a:rPr>
              <a:t> no </a:t>
            </a:r>
            <a:r>
              <a:rPr lang="en-US" sz="2800" dirty="0" err="1" smtClean="0">
                <a:latin typeface="Calibri" charset="0"/>
              </a:rPr>
              <a:t>específicos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diferencie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tipos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y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imprimirla</a:t>
            </a:r>
            <a:r>
              <a:rPr lang="en-US" sz="2800" dirty="0" smtClean="0">
                <a:latin typeface="Calibri" charset="0"/>
              </a:rPr>
              <a:t> (Vehicle).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MyTruck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tiene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propia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diferencia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Símbolos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Usados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identificar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elementos</a:t>
            </a:r>
            <a:r>
              <a:rPr lang="en-US" dirty="0" smtClean="0">
                <a:latin typeface="Calibri" charset="0"/>
              </a:rPr>
              <a:t> o </a:t>
            </a:r>
            <a:r>
              <a:rPr lang="en-US" dirty="0" err="1" smtClean="0">
                <a:latin typeface="Calibri" charset="0"/>
              </a:rPr>
              <a:t>llaves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símbolo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nombre</a:t>
            </a:r>
            <a:r>
              <a:rPr lang="en-US" dirty="0" smtClean="0">
                <a:latin typeface="Calibri" charset="0"/>
              </a:rPr>
              <a:t> e ID </a:t>
            </a:r>
            <a:r>
              <a:rPr lang="en-US" dirty="0" err="1" smtClean="0">
                <a:latin typeface="Calibri" charset="0"/>
              </a:rPr>
              <a:t>único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pueden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contener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información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solamente</a:t>
            </a:r>
            <a:r>
              <a:rPr lang="en-US" dirty="0" smtClean="0">
                <a:latin typeface="Calibri" charset="0"/>
              </a:rPr>
              <a:t> son </a:t>
            </a:r>
            <a:r>
              <a:rPr lang="en-US" dirty="0" err="1" smtClean="0">
                <a:latin typeface="Calibri" charset="0"/>
              </a:rPr>
              <a:t>etiquetas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Todos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están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almacenados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“</a:t>
            </a:r>
            <a:r>
              <a:rPr lang="en-US" dirty="0" err="1" smtClean="0">
                <a:latin typeface="Calibri" charset="0"/>
              </a:rPr>
              <a:t>tabla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7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 smtClean="0">
                <a:latin typeface="Calibri" charset="0"/>
              </a:rPr>
              <a:t>2: </a:t>
            </a:r>
            <a:r>
              <a:rPr lang="es-ES" dirty="0" smtClean="0">
                <a:latin typeface="Calibri" charset="0"/>
              </a:rPr>
              <a:t>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superclase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manera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llevar</a:t>
            </a:r>
            <a:r>
              <a:rPr lang="en-US" sz="2800" dirty="0" smtClean="0">
                <a:latin typeface="Calibri" charset="0"/>
              </a:rPr>
              <a:t> control de la </a:t>
            </a:r>
            <a:r>
              <a:rPr lang="en-US" sz="2800" dirty="0" err="1" smtClean="0">
                <a:latin typeface="Calibri" charset="0"/>
              </a:rPr>
              <a:t>cantidad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creados</a:t>
            </a:r>
            <a:r>
              <a:rPr lang="en-US" sz="2800" dirty="0" smtClean="0">
                <a:latin typeface="Calibri" charset="0"/>
              </a:rPr>
              <a:t> (sin </a:t>
            </a:r>
            <a:r>
              <a:rPr lang="en-US" sz="2800" dirty="0" err="1" smtClean="0">
                <a:latin typeface="Calibri" charset="0"/>
              </a:rPr>
              <a:t>importar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subclase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corresponda</a:t>
            </a:r>
            <a:r>
              <a:rPr lang="en-US" sz="2800" dirty="0" smtClean="0">
                <a:latin typeface="Calibri" charset="0"/>
              </a:rPr>
              <a:t>) y a la </a:t>
            </a:r>
            <a:r>
              <a:rPr lang="en-US" sz="2800" dirty="0" err="1" smtClean="0">
                <a:latin typeface="Calibri" charset="0"/>
              </a:rPr>
              <a:t>vez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dicho</a:t>
            </a:r>
            <a:r>
              <a:rPr lang="en-US" sz="2800" dirty="0" smtClean="0">
                <a:latin typeface="Calibri" charset="0"/>
              </a:rPr>
              <a:t> valor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Permite reconocer patrones en un texto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 se desea encontrar un patrón en un texto, se haría: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m1 = "Ruby: a powerful language".match /Ruby/</a:t>
            </a:r>
          </a:p>
          <a:p>
            <a:pPr lvl="2"/>
            <a:r>
              <a:rPr lang="es-CR" dirty="0" smtClean="0">
                <a:latin typeface="Calibri" charset="0"/>
              </a:rPr>
              <a:t>M1 va a tener un elemento de tipo “MatchData” con el texto que coincide con lo buscado</a:t>
            </a:r>
          </a:p>
          <a:p>
            <a:pPr lvl="1"/>
            <a:r>
              <a:rPr lang="es-CR" dirty="0" smtClean="0">
                <a:latin typeface="Calibri" charset="0"/>
              </a:rPr>
              <a:t>m2 </a:t>
            </a:r>
            <a:r>
              <a:rPr lang="es-CR" dirty="0">
                <a:latin typeface="Calibri" charset="0"/>
              </a:rPr>
              <a:t>= "El futuro es Ruby" =~ /Ruby/</a:t>
            </a:r>
          </a:p>
          <a:p>
            <a:pPr lvl="2"/>
            <a:r>
              <a:rPr lang="es-CR" dirty="0">
                <a:latin typeface="Calibri" charset="0"/>
              </a:rPr>
              <a:t>#m2 contains the position of the expression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5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03687"/>
              </p:ext>
            </p:extLst>
          </p:nvPr>
        </p:nvGraphicFramePr>
        <p:xfrm>
          <a:off x="1104900" y="1196975"/>
          <a:ext cx="6851650" cy="53994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8881"/>
                <a:gridCol w="4032769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Expression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Meanning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.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[]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Especificar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rangos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Letra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noProof="0" dirty="0" smtClean="0"/>
                        <a:t> no </a:t>
                      </a:r>
                      <a:r>
                        <a:rPr lang="en-US" sz="1600" noProof="0" dirty="0" err="1" smtClean="0"/>
                        <a:t>sean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letras</a:t>
                      </a:r>
                      <a:r>
                        <a:rPr lang="en-US" sz="1600" baseline="0" noProof="0" dirty="0" smtClean="0"/>
                        <a:t> o </a:t>
                      </a:r>
                      <a:r>
                        <a:rPr lang="en-US" sz="1600" baseline="0" noProof="0" dirty="0" err="1" smtClean="0"/>
                        <a:t>números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Un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baseline="0" noProof="0" dirty="0" smtClean="0"/>
                        <a:t> de </a:t>
                      </a:r>
                      <a:r>
                        <a:rPr lang="en-US" sz="1600" baseline="0" noProof="0" dirty="0" err="1" smtClean="0"/>
                        <a:t>espacio</a:t>
                      </a:r>
                      <a:r>
                        <a:rPr lang="en-US" sz="1600" baseline="0" noProof="0" dirty="0" smtClean="0"/>
                        <a:t> [ </a:t>
                      </a:r>
                      <a:r>
                        <a:rPr lang="es-CR" sz="1600" dirty="0" smtClean="0"/>
                        <a:t>\t\n\r\f</a:t>
                      </a:r>
                      <a:r>
                        <a:rPr lang="en-US" sz="1600" baseline="0" noProof="0" dirty="0" smtClean="0"/>
                        <a:t>]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baseline="0" noProof="0" dirty="0" smtClean="0"/>
                        <a:t> no sea un </a:t>
                      </a:r>
                      <a:r>
                        <a:rPr lang="en-US" sz="1600" baseline="0" noProof="0" dirty="0" err="1" smtClean="0"/>
                        <a:t>espacio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\d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*, ?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Cero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+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Una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$ - \z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Fin de </a:t>
                      </a:r>
                      <a:r>
                        <a:rPr lang="en-US" sz="1600" noProof="0" dirty="0" err="1" smtClean="0"/>
                        <a:t>línea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{</a:t>
                      </a:r>
                      <a:r>
                        <a:rPr lang="en-US" sz="1600" noProof="0" dirty="0" err="1" smtClean="0"/>
                        <a:t>m,n</a:t>
                      </a:r>
                      <a:r>
                        <a:rPr lang="en-US" sz="1600" noProof="0" dirty="0" smtClean="0"/>
                        <a:t>}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Al </a:t>
                      </a:r>
                      <a:r>
                        <a:rPr lang="en-US" sz="1600" noProof="0" dirty="0" err="1" smtClean="0"/>
                        <a:t>menos</a:t>
                      </a:r>
                      <a:r>
                        <a:rPr lang="en-US" sz="1600" noProof="0" dirty="0" smtClean="0"/>
                        <a:t> M </a:t>
                      </a:r>
                      <a:r>
                        <a:rPr lang="en-US" sz="1600" noProof="0" dirty="0" err="1" smtClean="0"/>
                        <a:t>elementos</a:t>
                      </a:r>
                      <a:r>
                        <a:rPr lang="en-US" sz="1600" noProof="0" dirty="0" smtClean="0"/>
                        <a:t> y </a:t>
                      </a:r>
                      <a:r>
                        <a:rPr lang="en-US" sz="1600" noProof="0" dirty="0" err="1" smtClean="0"/>
                        <a:t>máximo</a:t>
                      </a:r>
                      <a:r>
                        <a:rPr lang="en-US" sz="1600" noProof="0" dirty="0" smtClean="0"/>
                        <a:t> 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()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Agrupar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Elementos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||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Operador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lógico</a:t>
                      </a:r>
                      <a:r>
                        <a:rPr lang="en-US" sz="1600" baseline="0" noProof="0" dirty="0" smtClean="0"/>
                        <a:t> OR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1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3</a:t>
            </a:r>
            <a:r>
              <a:rPr lang="es-ES" dirty="0" smtClean="0">
                <a:latin typeface="Calibri" charset="0"/>
              </a:rPr>
              <a:t>: Expresiones regulares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75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Un bloque es una sección de código entre “{}” o “do</a:t>
            </a:r>
            <a:r>
              <a:rPr lang="es-CR" dirty="0">
                <a:latin typeface="Calibri" charset="0"/>
              </a:rPr>
              <a:t>..</a:t>
            </a:r>
            <a:r>
              <a:rPr lang="es-CR" dirty="0" smtClean="0">
                <a:latin typeface="Calibri" charset="0"/>
              </a:rPr>
              <a:t>end”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Bloques de código pueden recibir parámetros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Cualquier método puede recibir un bloque de código (por ejemplo, ya vimos que el delete_if y select reciben un bloque con las condiciones)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(2/</a:t>
            </a:r>
            <a:r>
              <a:rPr lang="es-CR" sz="2000" dirty="0" smtClean="0">
                <a:latin typeface="Calibri" charset="0"/>
              </a:rPr>
              <a:t>3)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 smtClean="0">
                <a:latin typeface="Calibri" charset="0"/>
              </a:rPr>
              <a:t>3)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s-ES_tradnl" dirty="0" smtClean="0"/>
              <a:t>Trabajo 4: Bloques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714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Modulos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similares a las clases (con ciertas diferencias), pueden contener m</a:t>
            </a:r>
            <a:r>
              <a:rPr lang="es-CR" dirty="0" smtClean="0">
                <a:latin typeface="Calibri" charset="0"/>
              </a:rPr>
              <a:t>étodos, variables, constantes, Clases y otros elementos</a:t>
            </a:r>
            <a:r>
              <a:rPr lang="es-CR" dirty="0" smtClean="0">
                <a:latin typeface="Calibri" charset="0"/>
              </a:rPr>
              <a:t>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Sin embargo, no es posible crear clases que hereden de los m</a:t>
            </a:r>
            <a:r>
              <a:rPr lang="es-CR" dirty="0" smtClean="0">
                <a:latin typeface="Calibri" charset="0"/>
              </a:rPr>
              <a:t>ódulos, pero cualquier clase/módulo puede incluir funcionalidad de otros módulos.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m</a:t>
            </a:r>
            <a:r>
              <a:rPr lang="es-CR" dirty="0" smtClean="0">
                <a:latin typeface="Calibri" charset="0"/>
              </a:rPr>
              <a:t>ódulos se utilizan para añadir funcionalidades generalizables o librerías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0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</a:t>
            </a:r>
            <a:r>
              <a:rPr lang="es-ES_tradnl" dirty="0" smtClean="0"/>
              <a:t>ó</a:t>
            </a:r>
            <a:r>
              <a:rPr lang="es-ES_tradnl" dirty="0" smtClean="0"/>
              <a:t>dulos </a:t>
            </a:r>
            <a:r>
              <a:rPr lang="es-ES_tradnl" sz="2000" dirty="0" smtClean="0"/>
              <a:t>(2/3)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43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arreglos asociativos que pueden usar cualquier valor como llave</a:t>
            </a:r>
          </a:p>
          <a:p>
            <a:r>
              <a:rPr lang="es-CR" dirty="0" smtClean="0">
                <a:latin typeface="Calibri" charset="0"/>
              </a:rPr>
              <a:t>Por lo general las llaves de un arreglo son símbolos o strings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elementos de un Hash no están ordenados y dependen del orden en que se agregan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2801938" y="4508500"/>
            <a:ext cx="37052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/>
              <a:t>person = {}</a:t>
            </a:r>
          </a:p>
          <a:p>
            <a:pPr eaLnBrk="1" hangingPunct="1"/>
            <a:r>
              <a:rPr lang="es-CR" sz="2000"/>
              <a:t>person[:name] = ‘John Connor’</a:t>
            </a:r>
          </a:p>
          <a:p>
            <a:pPr eaLnBrk="1" hangingPunct="1"/>
            <a:r>
              <a:rPr lang="es-CR" sz="2000"/>
              <a:t>person.store :age, 26</a:t>
            </a:r>
          </a:p>
          <a:p>
            <a:pPr eaLnBrk="1" hangingPunct="1"/>
            <a:r>
              <a:rPr lang="es-CR" sz="2000"/>
              <a:t>puts person.keys.inspect</a:t>
            </a:r>
          </a:p>
          <a:p>
            <a:pPr eaLnBrk="1" hangingPunct="1"/>
            <a:r>
              <a:rPr lang="es-CR" sz="2000"/>
              <a:t>puts person.values.inspect</a:t>
            </a:r>
          </a:p>
          <a:p>
            <a:pPr eaLnBrk="1" hangingPunct="1"/>
            <a:r>
              <a:rPr lang="es-CR" sz="2000"/>
              <a:t>puts person[:name]</a:t>
            </a:r>
          </a:p>
          <a:p>
            <a:pPr eaLnBrk="1" hangingPunct="1"/>
            <a:endParaRPr lang="es-CR" sz="2000"/>
          </a:p>
          <a:p>
            <a:pPr eaLnBrk="1" hangingPunct="1"/>
            <a:endParaRPr lang="es-CR" sz="2000"/>
          </a:p>
        </p:txBody>
      </p:sp>
    </p:spTree>
    <p:extLst>
      <p:ext uri="{BB962C8B-B14F-4D97-AF65-F5344CB8AC3E}">
        <p14:creationId xmlns:p14="http://schemas.microsoft.com/office/powerpoint/2010/main" val="11890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ES_tradnl" dirty="0" smtClean="0"/>
              <a:t>M</a:t>
            </a:r>
            <a:r>
              <a:rPr lang="es-ES_tradnl" dirty="0" smtClean="0"/>
              <a:t>ó</a:t>
            </a:r>
            <a:r>
              <a:rPr lang="es-ES_tradnl" dirty="0" smtClean="0"/>
              <a:t>dulos </a:t>
            </a:r>
            <a:r>
              <a:rPr lang="es-ES_tradnl" sz="2000" dirty="0" smtClean="0"/>
              <a:t>(3/3)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585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Usando librer</a:t>
            </a:r>
            <a:r>
              <a:rPr lang="es-CR" dirty="0" smtClean="0">
                <a:latin typeface="Calibri" charset="0"/>
              </a:rPr>
              <a:t>ías adicionales</a:t>
            </a:r>
            <a:endParaRPr lang="es-CR" dirty="0"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Para cargar librer</a:t>
            </a:r>
            <a:r>
              <a:rPr lang="es-CR" dirty="0" smtClean="0">
                <a:latin typeface="Calibri" charset="0"/>
              </a:rPr>
              <a:t>ías en Ruby se utiliza </a:t>
            </a:r>
            <a:r>
              <a:rPr lang="es-CR" b="1" dirty="0" smtClean="0">
                <a:latin typeface="Calibri" charset="0"/>
              </a:rPr>
              <a:t>require</a:t>
            </a:r>
            <a:r>
              <a:rPr lang="es-CR" dirty="0" smtClean="0">
                <a:latin typeface="Calibri" charset="0"/>
              </a:rPr>
              <a:t> o </a:t>
            </a:r>
            <a:r>
              <a:rPr lang="es-CR" b="1" dirty="0">
                <a:latin typeface="Calibri" charset="0"/>
              </a:rPr>
              <a:t>load</a:t>
            </a:r>
          </a:p>
          <a:p>
            <a:r>
              <a:rPr lang="es-CR" b="1" dirty="0">
                <a:latin typeface="Calibri" charset="0"/>
              </a:rPr>
              <a:t>Require</a:t>
            </a:r>
            <a:r>
              <a:rPr lang="es-CR" dirty="0">
                <a:latin typeface="Calibri" charset="0"/>
              </a:rPr>
              <a:t> </a:t>
            </a:r>
            <a:r>
              <a:rPr lang="es-CR" dirty="0" smtClean="0">
                <a:latin typeface="Calibri" charset="0"/>
              </a:rPr>
              <a:t>carga el archivo </a:t>
            </a:r>
            <a:r>
              <a:rPr lang="es-CR" dirty="0" smtClean="0">
                <a:latin typeface="Calibri" charset="0"/>
              </a:rPr>
              <a:t>únicamente una vez, sin importar si tenemos la misma instrucción más de 2 veces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Load: </a:t>
            </a:r>
            <a:r>
              <a:rPr lang="es-CR" dirty="0" smtClean="0">
                <a:latin typeface="Calibri" charset="0"/>
              </a:rPr>
              <a:t>Lee el archivo cada vez que se utiliza la l</a:t>
            </a:r>
            <a:r>
              <a:rPr lang="es-CR" dirty="0" smtClean="0">
                <a:latin typeface="Calibri" charset="0"/>
              </a:rPr>
              <a:t>ínea de carga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>
                <a:latin typeface="Calibri" charset="0"/>
              </a:rPr>
              <a:t>5</a:t>
            </a:r>
            <a:r>
              <a:rPr lang="es-ES" dirty="0" smtClean="0">
                <a:latin typeface="Calibri" charset="0"/>
              </a:rPr>
              <a:t>:Modulos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51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Manejo de archivos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 smtClean="0">
                <a:latin typeface="Calibri" charset="0"/>
              </a:rPr>
              <a:t>6: Archivos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1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Excepciones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147248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El manejo de excepciones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63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Excepciones </a:t>
            </a:r>
            <a:r>
              <a:rPr lang="es-CR" sz="2000" dirty="0" smtClean="0">
                <a:latin typeface="Calibri" charset="0"/>
              </a:rPr>
              <a:t>(2/2)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4691063" cy="4525963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Every exception inherit from a common Exception class</a:t>
            </a:r>
          </a:p>
          <a:p>
            <a:r>
              <a:rPr lang="es-CR" dirty="0">
                <a:latin typeface="Calibri" charset="0"/>
              </a:rPr>
              <a:t>Throwing exceptions in ruby can be done by using “raise”</a:t>
            </a:r>
          </a:p>
          <a:p>
            <a:r>
              <a:rPr lang="es-CR" dirty="0">
                <a:latin typeface="Calibri" charset="0"/>
              </a:rPr>
              <a:t>The default exception in Ruby is “Runtime Exception”</a:t>
            </a:r>
          </a:p>
        </p:txBody>
      </p:sp>
      <p:sp>
        <p:nvSpPr>
          <p:cNvPr id="18436" name="3 CuadroTexto"/>
          <p:cNvSpPr txBox="1">
            <a:spLocks noChangeArrowheads="1"/>
          </p:cNvSpPr>
          <p:nvPr/>
        </p:nvSpPr>
        <p:spPr bwMode="auto">
          <a:xfrm>
            <a:off x="5219700" y="1824038"/>
            <a:ext cx="36861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/>
              <a:t>f = File.open("testfile") </a:t>
            </a:r>
          </a:p>
          <a:p>
            <a:pPr eaLnBrk="1" hangingPunct="1"/>
            <a:r>
              <a:rPr lang="es-CR"/>
              <a:t>begin   </a:t>
            </a:r>
          </a:p>
          <a:p>
            <a:pPr eaLnBrk="1" hangingPunct="1"/>
            <a:r>
              <a:rPr lang="es-CR"/>
              <a:t>  # .. process </a:t>
            </a:r>
          </a:p>
          <a:p>
            <a:pPr eaLnBrk="1" hangingPunct="1"/>
            <a:r>
              <a:rPr lang="es-CR"/>
              <a:t>  raise Exception, “FAIL here!!”</a:t>
            </a:r>
          </a:p>
          <a:p>
            <a:pPr eaLnBrk="1" hangingPunct="1"/>
            <a:r>
              <a:rPr lang="es-CR"/>
              <a:t>rescue OneTypeOfException</a:t>
            </a:r>
          </a:p>
          <a:p>
            <a:pPr eaLnBrk="1" hangingPunct="1"/>
            <a:r>
              <a:rPr lang="es-CR"/>
              <a:t>  # Handle one Exception</a:t>
            </a:r>
          </a:p>
          <a:p>
            <a:pPr eaLnBrk="1" hangingPunct="1"/>
            <a:r>
              <a:rPr lang="es-CR"/>
              <a:t>rescue AnotherTypeOfException   </a:t>
            </a:r>
          </a:p>
          <a:p>
            <a:pPr eaLnBrk="1" hangingPunct="1"/>
            <a:r>
              <a:rPr lang="es-CR"/>
              <a:t>  retry</a:t>
            </a:r>
          </a:p>
          <a:p>
            <a:pPr eaLnBrk="1" hangingPunct="1"/>
            <a:r>
              <a:rPr lang="es-CR"/>
              <a:t>else</a:t>
            </a:r>
          </a:p>
          <a:p>
            <a:pPr eaLnBrk="1" hangingPunct="1"/>
            <a:r>
              <a:rPr lang="es-CR"/>
              <a:t>  # Any other exception</a:t>
            </a:r>
          </a:p>
          <a:p>
            <a:pPr eaLnBrk="1" hangingPunct="1"/>
            <a:r>
              <a:rPr lang="es-CR"/>
              <a:t>ensure   </a:t>
            </a:r>
          </a:p>
          <a:p>
            <a:pPr eaLnBrk="1" hangingPunct="1"/>
            <a:r>
              <a:rPr lang="es-CR"/>
              <a:t>  # execute always this method</a:t>
            </a:r>
          </a:p>
          <a:p>
            <a:pPr eaLnBrk="1" hangingPunct="1"/>
            <a:r>
              <a:rPr lang="es-CR"/>
              <a:t>  f.close unless f.nil? </a:t>
            </a:r>
          </a:p>
          <a:p>
            <a:pPr eaLnBrk="1" hangingPunct="1"/>
            <a:r>
              <a:rPr lang="es-CR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4288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Tarea</a:t>
            </a:r>
            <a:endParaRPr lang="es-CR" dirty="0">
              <a:latin typeface="Calibri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11238" y="3886200"/>
            <a:ext cx="7016750" cy="1752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ea typeface="+mn-ea"/>
              </a:rPr>
              <a:t>Entrega</a:t>
            </a:r>
            <a:r>
              <a:rPr lang="en-US" dirty="0" smtClean="0">
                <a:ea typeface="+mn-ea"/>
              </a:rPr>
              <a:t>: 27 de </a:t>
            </a:r>
            <a:r>
              <a:rPr lang="en-US" dirty="0" err="1" smtClean="0">
                <a:ea typeface="+mn-ea"/>
              </a:rPr>
              <a:t>abril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89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Referencias Bibliogr</a:t>
            </a:r>
            <a:r>
              <a:rPr lang="es-CR" dirty="0" smtClean="0">
                <a:latin typeface="Calibri" charset="0"/>
              </a:rPr>
              <a:t>áficas</a:t>
            </a:r>
            <a:endParaRPr lang="es-CR" dirty="0">
              <a:latin typeface="Calibri" charset="0"/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  <a:hlinkClick r:id="rId2"/>
              </a:rPr>
              <a:t>http://en.wikipedia.org/wiki/Rake_%28software%29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3"/>
              </a:rPr>
              <a:t>http://en.wikipedia.org/wiki/Ruby_%28programming_language%29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4"/>
              </a:rPr>
              <a:t>http://www.ruby-doc.org/docs/Tutorial/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5"/>
              </a:rPr>
              <a:t>http://rubytutorial.wikidot.com</a:t>
            </a:r>
            <a:r>
              <a:rPr lang="es-CR" dirty="0" smtClean="0">
                <a:latin typeface="Calibri" charset="0"/>
                <a:hlinkClick r:id="rId5"/>
              </a:rPr>
              <a:t>/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hashes son de las estructuras de datos más utilizadas en </a:t>
            </a:r>
            <a:r>
              <a:rPr lang="es-CR" dirty="0" smtClean="0">
                <a:latin typeface="Calibri" charset="0"/>
              </a:rPr>
              <a:t>Rails</a:t>
            </a:r>
          </a:p>
          <a:p>
            <a:r>
              <a:rPr lang="es-CR" dirty="0" smtClean="0">
                <a:latin typeface="Calibri" charset="0"/>
              </a:rPr>
              <a:t>En Rails veremos que hay 2 tipos adicionales de Hashes: Ordenados y con acceso indiferente</a:t>
            </a:r>
          </a:p>
          <a:p>
            <a:pPr lvl="1"/>
            <a:r>
              <a:rPr lang="es-CR" dirty="0" smtClean="0">
                <a:latin typeface="Calibri" charset="0"/>
              </a:rPr>
              <a:t>Hash ordenado: se ordena a partir de la llave</a:t>
            </a:r>
          </a:p>
          <a:p>
            <a:pPr lvl="1"/>
            <a:r>
              <a:rPr lang="es-CR" dirty="0" smtClean="0">
                <a:latin typeface="Calibri" charset="0"/>
              </a:rPr>
              <a:t>Hash de acceso indiferente: Permite accesar a sus valores tanto por la llave en string o en símbolo.</a:t>
            </a:r>
          </a:p>
        </p:txBody>
      </p:sp>
    </p:spTree>
    <p:extLst>
      <p:ext uri="{BB962C8B-B14F-4D97-AF65-F5344CB8AC3E}">
        <p14:creationId xmlns:p14="http://schemas.microsoft.com/office/powerpoint/2010/main" val="196983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(3/3)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Por lo general, la generación de JSON se facilita mucho desde un hash</a:t>
            </a:r>
          </a:p>
          <a:p>
            <a:r>
              <a:rPr lang="es-CR" dirty="0">
                <a:latin typeface="Calibri" charset="0"/>
              </a:rPr>
              <a:t>Algunos métodos comunes son:</a:t>
            </a:r>
          </a:p>
          <a:p>
            <a:pPr lvl="1"/>
            <a:r>
              <a:rPr lang="es-CR" dirty="0">
                <a:latin typeface="Calibri" charset="0"/>
              </a:rPr>
              <a:t>each_key, each_value, each_pair, each: iteradores</a:t>
            </a:r>
          </a:p>
          <a:p>
            <a:pPr lvl="1"/>
            <a:r>
              <a:rPr lang="es-CR" dirty="0">
                <a:latin typeface="Calibri" charset="0"/>
              </a:rPr>
              <a:t>values, keys: Obtener las llaves y los valores</a:t>
            </a:r>
          </a:p>
          <a:p>
            <a:pPr lvl="1"/>
            <a:r>
              <a:rPr lang="es-CR" dirty="0">
                <a:latin typeface="Calibri" charset="0"/>
              </a:rPr>
              <a:t> merge, merge!: mezclar 2 </a:t>
            </a:r>
            <a:r>
              <a:rPr lang="es-CR" dirty="0" smtClean="0">
                <a:latin typeface="Calibri" charset="0"/>
              </a:rPr>
              <a:t>hashes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0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</a:t>
            </a:r>
            <a:r>
              <a:rPr lang="es-ES" dirty="0" smtClean="0">
                <a:latin typeface="Calibri" charset="0"/>
              </a:rPr>
              <a:t>1: </a:t>
            </a:r>
            <a:r>
              <a:rPr lang="es-ES" dirty="0" smtClean="0">
                <a:latin typeface="Calibri" charset="0"/>
              </a:rPr>
              <a:t>Hashes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:</a:t>
            </a:r>
          </a:p>
          <a:p>
            <a:pPr lvl="1"/>
            <a:r>
              <a:rPr lang="en-US" sz="2400" dirty="0" smtClean="0">
                <a:latin typeface="Calibri" charset="0"/>
              </a:rPr>
              <a:t>users = [{name: “</a:t>
            </a:r>
            <a:r>
              <a:rPr lang="en-US" sz="2400" dirty="0">
                <a:latin typeface="Calibri" charset="0"/>
              </a:rPr>
              <a:t>J</a:t>
            </a:r>
            <a:r>
              <a:rPr lang="en-US" sz="2400" dirty="0" smtClean="0">
                <a:latin typeface="Calibri" charset="0"/>
              </a:rPr>
              <a:t>uan”, </a:t>
            </a:r>
            <a:r>
              <a:rPr lang="en-US" sz="2400" dirty="0" err="1" smtClean="0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“Perez”, children: [“Ana”, “Pablo”]}</a:t>
            </a:r>
            <a:r>
              <a:rPr lang="en-US" sz="2400" dirty="0">
                <a:latin typeface="Calibri" charset="0"/>
              </a:rPr>
              <a:t>, {name: </a:t>
            </a:r>
            <a:r>
              <a:rPr lang="en-US" sz="2400" dirty="0" smtClean="0">
                <a:latin typeface="Calibri" charset="0"/>
              </a:rPr>
              <a:t>“Martina”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dirty="0" err="1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dirty="0" smtClean="0">
                <a:latin typeface="Calibri" charset="0"/>
              </a:rPr>
              <a:t>“Juarez”</a:t>
            </a:r>
            <a:r>
              <a:rPr lang="en-US" sz="2400" dirty="0">
                <a:latin typeface="Calibri" charset="0"/>
              </a:rPr>
              <a:t>, children: </a:t>
            </a:r>
            <a:r>
              <a:rPr lang="en-US" sz="2400" dirty="0" smtClean="0">
                <a:latin typeface="Calibri" charset="0"/>
              </a:rPr>
              <a:t>nil}, …]</a:t>
            </a:r>
          </a:p>
          <a:p>
            <a:r>
              <a:rPr lang="en-US" dirty="0" err="1" smtClean="0">
                <a:latin typeface="Calibri" charset="0"/>
              </a:rPr>
              <a:t>Imprimir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pantalla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detalles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uno</a:t>
            </a:r>
            <a:r>
              <a:rPr lang="en-US" dirty="0" smtClean="0">
                <a:latin typeface="Calibri" charset="0"/>
              </a:rPr>
              <a:t> de los </a:t>
            </a:r>
            <a:r>
              <a:rPr lang="en-US" dirty="0" err="1" smtClean="0">
                <a:latin typeface="Calibri" charset="0"/>
              </a:rPr>
              <a:t>usuarios</a:t>
            </a:r>
            <a:r>
              <a:rPr lang="en-US" dirty="0" smtClean="0">
                <a:latin typeface="Calibri" charset="0"/>
              </a:rPr>
              <a:t>. En </a:t>
            </a:r>
            <a:r>
              <a:rPr lang="en-US" dirty="0" err="1" smtClean="0">
                <a:latin typeface="Calibri" charset="0"/>
              </a:rPr>
              <a:t>caso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tengan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, se </a:t>
            </a:r>
            <a:r>
              <a:rPr lang="en-US" dirty="0" err="1" smtClean="0">
                <a:latin typeface="Calibri" charset="0"/>
              </a:rPr>
              <a:t>deberá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mostrar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mensaje</a:t>
            </a:r>
            <a:r>
              <a:rPr lang="en-US" dirty="0" smtClean="0">
                <a:latin typeface="Calibri" charset="0"/>
              </a:rPr>
              <a:t>: “Sin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185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Todas las clases en Ruby heredan de Object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Definir una clase en Ruby es simple, solamente es necesario agregar “class” seguido del nombre de la clase en formato CamelCase.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El método inicializador de la clase es llamado “initialize”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Para crear una nueva instancia de una clase se utiliza: Class.new</a:t>
            </a:r>
            <a:r>
              <a:rPr lang="es-CR" sz="2800" dirty="0">
                <a:latin typeface="Calibri" charset="0"/>
              </a:rPr>
              <a:t>(PARAMS)</a:t>
            </a:r>
          </a:p>
        </p:txBody>
      </p:sp>
    </p:spTree>
    <p:extLst>
      <p:ext uri="{BB962C8B-B14F-4D97-AF65-F5344CB8AC3E}">
        <p14:creationId xmlns:p14="http://schemas.microsoft.com/office/powerpoint/2010/main" val="2638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0243" name="3 Marcador de contenido"/>
          <p:cNvSpPr>
            <a:spLocks noGrp="1"/>
          </p:cNvSpPr>
          <p:nvPr>
            <p:ph idx="1"/>
          </p:nvPr>
        </p:nvSpPr>
        <p:spPr>
          <a:xfrm>
            <a:off x="1835150" y="1169988"/>
            <a:ext cx="5188477" cy="5022915"/>
          </a:xfr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class Dog </a:t>
            </a:r>
          </a:p>
          <a:p>
            <a:pPr>
              <a:buFont typeface="Arial" charset="0"/>
              <a:buNone/>
            </a:pPr>
            <a:r>
              <a:rPr lang="es-CR" sz="1800" dirty="0" smtClean="0">
                <a:latin typeface="Calibri" charset="0"/>
              </a:rPr>
              <a:t>def </a:t>
            </a:r>
            <a:r>
              <a:rPr lang="es-CR" sz="1800" dirty="0">
                <a:latin typeface="Calibri" charset="0"/>
              </a:rPr>
              <a:t>initialize(breed, name)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@breed = breed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@name = name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bark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 puts </a:t>
            </a:r>
            <a:r>
              <a:rPr lang="es-CR" sz="1800" dirty="0" smtClean="0">
                <a:latin typeface="Calibri" charset="0"/>
              </a:rPr>
              <a:t>‘guau! guau!</a:t>
            </a:r>
            <a:r>
              <a:rPr lang="es-CR" sz="1800" dirty="0">
                <a:latin typeface="Calibri" charset="0"/>
              </a:rPr>
              <a:t>'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greed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puts </a:t>
            </a:r>
            <a:r>
              <a:rPr lang="es-CR" sz="1800" dirty="0" smtClean="0">
                <a:latin typeface="Calibri" charset="0"/>
              </a:rPr>
              <a:t>“Soy un #</a:t>
            </a:r>
            <a:r>
              <a:rPr lang="es-CR" sz="1800" dirty="0">
                <a:latin typeface="Calibri" charset="0"/>
              </a:rPr>
              <a:t>{@breed</a:t>
            </a:r>
            <a:r>
              <a:rPr lang="es-CR" sz="1800" dirty="0" smtClean="0">
                <a:latin typeface="Calibri" charset="0"/>
              </a:rPr>
              <a:t>} y mi nombre es #</a:t>
            </a:r>
            <a:r>
              <a:rPr lang="es-CR" sz="1800" dirty="0">
                <a:latin typeface="Calibri" charset="0"/>
              </a:rPr>
              <a:t>{@name}"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d = dog.new(‘Collie', ‘Lassie')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d.greed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d.bark</a:t>
            </a:r>
          </a:p>
        </p:txBody>
      </p:sp>
    </p:spTree>
    <p:extLst>
      <p:ext uri="{BB962C8B-B14F-4D97-AF65-F5344CB8AC3E}">
        <p14:creationId xmlns:p14="http://schemas.microsoft.com/office/powerpoint/2010/main" val="314768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3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Se pueden declarar métodos de clase utilizando la palabra ‘self’ antes de la declaración del método. Ej:</a:t>
            </a:r>
          </a:p>
          <a:p>
            <a:pPr lvl="1"/>
            <a:r>
              <a:rPr lang="es-CR" sz="2400" dirty="0" smtClean="0">
                <a:latin typeface="Calibri" charset="0"/>
              </a:rPr>
              <a:t>“def self.list_all”</a:t>
            </a:r>
          </a:p>
          <a:p>
            <a:r>
              <a:rPr lang="es-CR" sz="2800" dirty="0" smtClean="0">
                <a:latin typeface="Calibri" charset="0"/>
              </a:rPr>
              <a:t>Algunos métodos interesantes para todo objeto:</a:t>
            </a:r>
          </a:p>
          <a:p>
            <a:pPr lvl="1"/>
            <a:r>
              <a:rPr lang="es-CR" sz="2400" dirty="0" smtClean="0">
                <a:latin typeface="Calibri" charset="0"/>
              </a:rPr>
              <a:t>respond_to?: verifica si el método tiene un método específico. Ej: string.respond_to?(“patito”)</a:t>
            </a:r>
          </a:p>
          <a:p>
            <a:pPr lvl="1"/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nstance_of? </a:t>
            </a:r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s_a? Verifica si la instancia es de una clase determinada. Ej: num = 10; num.is_a? Fixnum</a:t>
            </a:r>
          </a:p>
          <a:p>
            <a:pPr lvl="1"/>
            <a:r>
              <a:rPr lang="es-CR" sz="2400" dirty="0" smtClean="0">
                <a:latin typeface="Calibri" charset="0"/>
              </a:rPr>
              <a:t>object_id: Permite ver el identificador el objeto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4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</Template>
  <TotalTime>1197</TotalTime>
  <Words>1843</Words>
  <Application>Microsoft Macintosh PowerPoint</Application>
  <PresentationFormat>Presentación en pantalla (4:3)</PresentationFormat>
  <Paragraphs>230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160</vt:lpstr>
      <vt:lpstr>Introducción a Ruby</vt:lpstr>
      <vt:lpstr>Símbolos</vt:lpstr>
      <vt:lpstr>Hashes (1/3)</vt:lpstr>
      <vt:lpstr>Hashes (2/3)</vt:lpstr>
      <vt:lpstr>Hashes (3/3)</vt:lpstr>
      <vt:lpstr>Trabajo 1: Hashes</vt:lpstr>
      <vt:lpstr>Clases (1/3)</vt:lpstr>
      <vt:lpstr>Clases (2/3)</vt:lpstr>
      <vt:lpstr>Clases (3/3)</vt:lpstr>
      <vt:lpstr>Clases: Accessors</vt:lpstr>
      <vt:lpstr>Clases: Control de Acceso</vt:lpstr>
      <vt:lpstr>Clases: Herencia (1/2)</vt:lpstr>
      <vt:lpstr>Presentación de PowerPoint</vt:lpstr>
      <vt:lpstr>Clases: Modificar clase</vt:lpstr>
      <vt:lpstr>Clases: Sobrecarga de métodos</vt:lpstr>
      <vt:lpstr>Clases: Congelar un objeto</vt:lpstr>
      <vt:lpstr>Clases: Duplicar un objeto</vt:lpstr>
      <vt:lpstr>Trabajo 2: Clases</vt:lpstr>
      <vt:lpstr>Trabajo 2: Clases</vt:lpstr>
      <vt:lpstr>Trabajo 2: Clases</vt:lpstr>
      <vt:lpstr>Expresiones regulares</vt:lpstr>
      <vt:lpstr>Expresiones Regulares</vt:lpstr>
      <vt:lpstr>Trabajo 3: Expresiones regulares</vt:lpstr>
      <vt:lpstr>Bloques de código (1/3)</vt:lpstr>
      <vt:lpstr>Bloques de código (2/3)</vt:lpstr>
      <vt:lpstr>Bloques de código (3/3)</vt:lpstr>
      <vt:lpstr>Trabajo 4: Bloques</vt:lpstr>
      <vt:lpstr>Modulos (1/3)</vt:lpstr>
      <vt:lpstr>Módulos (2/3)</vt:lpstr>
      <vt:lpstr>Módulos (3/3)</vt:lpstr>
      <vt:lpstr>Usando librerías adicionales</vt:lpstr>
      <vt:lpstr>Trabajo 5:Modulos</vt:lpstr>
      <vt:lpstr>Manejo de archivos (1/3)</vt:lpstr>
      <vt:lpstr>Trabajo 6: Archivos</vt:lpstr>
      <vt:lpstr>Excepciones (1/2)</vt:lpstr>
      <vt:lpstr>Excepciones (2/2)</vt:lpstr>
      <vt:lpstr>Tarea</vt:lpstr>
      <vt:lpstr>Referencias Bibliográficas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Ruby</dc:title>
  <dc:creator>Rodrigo</dc:creator>
  <cp:lastModifiedBy>Rodrigo Rodriguez</cp:lastModifiedBy>
  <cp:revision>116</cp:revision>
  <dcterms:created xsi:type="dcterms:W3CDTF">2011-06-04T03:05:17Z</dcterms:created>
  <dcterms:modified xsi:type="dcterms:W3CDTF">2015-04-09T03:11:05Z</dcterms:modified>
</cp:coreProperties>
</file>