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2" r:id="rId3"/>
    <p:sldId id="320" r:id="rId4"/>
    <p:sldId id="321" r:id="rId5"/>
    <p:sldId id="322" r:id="rId6"/>
    <p:sldId id="323" r:id="rId7"/>
    <p:sldId id="307" r:id="rId8"/>
    <p:sldId id="308" r:id="rId9"/>
    <p:sldId id="325" r:id="rId10"/>
    <p:sldId id="309" r:id="rId11"/>
    <p:sldId id="310" r:id="rId12"/>
    <p:sldId id="311" r:id="rId13"/>
    <p:sldId id="327" r:id="rId14"/>
    <p:sldId id="326" r:id="rId15"/>
    <p:sldId id="328" r:id="rId16"/>
    <p:sldId id="329" r:id="rId17"/>
    <p:sldId id="330" r:id="rId18"/>
    <p:sldId id="324" r:id="rId19"/>
    <p:sldId id="331" r:id="rId20"/>
    <p:sldId id="332" r:id="rId21"/>
    <p:sldId id="333" r:id="rId22"/>
    <p:sldId id="334" r:id="rId23"/>
    <p:sldId id="346" r:id="rId24"/>
    <p:sldId id="301" r:id="rId25"/>
    <p:sldId id="345" r:id="rId26"/>
    <p:sldId id="340" r:id="rId27"/>
    <p:sldId id="341" r:id="rId28"/>
    <p:sldId id="348" r:id="rId29"/>
    <p:sldId id="349" r:id="rId30"/>
    <p:sldId id="335" r:id="rId31"/>
    <p:sldId id="315" r:id="rId32"/>
    <p:sldId id="338" r:id="rId33"/>
    <p:sldId id="339" r:id="rId34"/>
    <p:sldId id="314" r:id="rId35"/>
    <p:sldId id="337" r:id="rId36"/>
    <p:sldId id="343" r:id="rId37"/>
    <p:sldId id="344" r:id="rId38"/>
    <p:sldId id="316" r:id="rId39"/>
    <p:sldId id="342" r:id="rId40"/>
    <p:sldId id="318" r:id="rId41"/>
    <p:sldId id="29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4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4/11/15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4/11/15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Accessors</a:t>
            </a:r>
            <a:endParaRPr lang="es-CR" dirty="0">
              <a:latin typeface="Calibri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Permiten accesar a las variables de la clase desde fuera del objeto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Se puede permitir la lectura, escritura o ambas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843808" y="3861048"/>
            <a:ext cx="35075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lectura</a:t>
            </a:r>
            <a:endParaRPr lang="es-CR" dirty="0"/>
          </a:p>
          <a:p>
            <a:pPr eaLnBrk="1" hangingPunct="1"/>
            <a:r>
              <a:rPr lang="es-CR" dirty="0"/>
              <a:t>attr_reader :title, :artist 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escritura</a:t>
            </a:r>
            <a:endParaRPr lang="es-CR" dirty="0"/>
          </a:p>
          <a:p>
            <a:pPr eaLnBrk="1" hangingPunct="1"/>
            <a:r>
              <a:rPr lang="es-CR" dirty="0"/>
              <a:t>attr_writer :title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accessor de lectura y escritura</a:t>
            </a:r>
          </a:p>
          <a:p>
            <a:pPr eaLnBrk="1" hangingPunct="1"/>
            <a:r>
              <a:rPr lang="es-CR" dirty="0" smtClean="0"/>
              <a:t>attr_accessor </a:t>
            </a:r>
            <a:r>
              <a:rPr lang="es-CR" dirty="0"/>
              <a:t>:name</a:t>
            </a:r>
          </a:p>
          <a:p>
            <a:pPr eaLnBrk="1" hangingPunct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6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Control de Acceso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permite 3 niveles de acceso en las clases: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Public</a:t>
            </a:r>
            <a:r>
              <a:rPr lang="es-CR" b="1" dirty="0" smtClean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cualquiera puede accesar esos métodos. Este es el valor por defecto en las clases nuevas.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Protected: </a:t>
            </a:r>
            <a:r>
              <a:rPr lang="es-CR" dirty="0" smtClean="0">
                <a:latin typeface="Calibri" charset="0"/>
              </a:rPr>
              <a:t>Estos métodos solo puede ser accesados por instancias de la clase y sus subclases.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Private: </a:t>
            </a:r>
            <a:r>
              <a:rPr lang="es-CR" dirty="0" smtClean="0">
                <a:latin typeface="Calibri" charset="0"/>
              </a:rPr>
              <a:t>Estos métodos solo pueden ser utilizados por el mismo objeto (self)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Las clases heredan los métodos y características que tienen  sus padres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herencia es declarada con el uso de “</a:t>
            </a:r>
            <a:r>
              <a:rPr lang="es-CR" dirty="0">
                <a:latin typeface="Calibri" charset="0"/>
              </a:rPr>
              <a:t>&lt;” </a:t>
            </a:r>
            <a:r>
              <a:rPr lang="es-CR" dirty="0" smtClean="0">
                <a:latin typeface="Calibri" charset="0"/>
              </a:rPr>
              <a:t>en la declaración de la clase. Ej.: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Class Cat &lt; Animal </a:t>
            </a:r>
          </a:p>
          <a:p>
            <a:r>
              <a:rPr lang="es-CR" dirty="0" smtClean="0">
                <a:latin typeface="Calibri" charset="0"/>
              </a:rPr>
              <a:t>Es posible sobreescribir todos los métodos de la clase padre</a:t>
            </a:r>
          </a:p>
          <a:p>
            <a:r>
              <a:rPr lang="es-CR" dirty="0" smtClean="0">
                <a:latin typeface="Calibri" charset="0"/>
              </a:rPr>
              <a:t>El método “super” busca por un método con el mismo nombre y la misma cantidad de parámetros en la clase padre.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Bicicleta</a:t>
            </a:r>
          </a:p>
          <a:p>
            <a:pPr marL="0" indent="0">
              <a:buNone/>
            </a:pPr>
            <a:r>
              <a:rPr lang="es-ES_tradnl" sz="2000" dirty="0" err="1" smtClean="0"/>
              <a:t>attr_reader</a:t>
            </a:r>
            <a:r>
              <a:rPr lang="es-ES_tradnl" sz="2000" dirty="0" smtClean="0"/>
              <a:t> </a:t>
            </a:r>
            <a:r>
              <a:rPr lang="es-ES_tradnl" sz="2000" dirty="0"/>
              <a:t>:marchas, :ruedas, :</a:t>
            </a:r>
            <a:r>
              <a:rPr lang="es-ES_tradnl" sz="2000" dirty="0" smtClean="0"/>
              <a:t>asientos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 = 1)</a:t>
            </a:r>
          </a:p>
          <a:p>
            <a:pPr marL="0" indent="0">
              <a:buNone/>
            </a:pPr>
            <a:r>
              <a:rPr lang="es-ES_tradnl" sz="2000" dirty="0"/>
              <a:t>    @ruedas = 2</a:t>
            </a:r>
          </a:p>
          <a:p>
            <a:pPr marL="0" indent="0">
              <a:buNone/>
            </a:pPr>
            <a:r>
              <a:rPr lang="es-ES_tradnl" sz="2000" dirty="0"/>
              <a:t>    @asientos = 1</a:t>
            </a:r>
          </a:p>
          <a:p>
            <a:pPr marL="0" indent="0">
              <a:buNone/>
            </a:pPr>
            <a:r>
              <a:rPr lang="es-ES_tradnl" sz="2000" dirty="0"/>
              <a:t>    @marchas = marchas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</a:t>
            </a:r>
          </a:p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Tandem</a:t>
            </a:r>
            <a:r>
              <a:rPr lang="es-ES_tradnl" sz="2000" dirty="0"/>
              <a:t> &lt; Bicicleta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(marchas)</a:t>
            </a:r>
          </a:p>
          <a:p>
            <a:pPr marL="0" indent="0">
              <a:buNone/>
            </a:pPr>
            <a:r>
              <a:rPr lang="es-ES_tradnl" sz="2000" dirty="0"/>
              <a:t>    </a:t>
            </a:r>
            <a:r>
              <a:rPr lang="es-ES_tradnl" sz="2000" dirty="0" err="1"/>
              <a:t>super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@asientos = 2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 smtClean="0"/>
              <a:t>end</a:t>
            </a:r>
            <a:endParaRPr lang="es-ES_tradnl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20072" y="1196752"/>
            <a:ext cx="23762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2000" dirty="0"/>
              <a:t> </a:t>
            </a:r>
            <a:r>
              <a:rPr lang="es-ES_tradnl" sz="2000" dirty="0" smtClean="0"/>
              <a:t>t </a:t>
            </a:r>
            <a:r>
              <a:rPr lang="es-ES_tradnl" sz="2000" dirty="0"/>
              <a:t>= </a:t>
            </a:r>
            <a:r>
              <a:rPr lang="es-ES_tradnl" sz="2000" dirty="0" err="1"/>
              <a:t>Tandem.new</a:t>
            </a:r>
            <a:r>
              <a:rPr lang="es-ES_tradnl" sz="2000" dirty="0"/>
              <a:t>(2)</a:t>
            </a:r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t.asientos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/>
              <a:t>b = </a:t>
            </a:r>
            <a:r>
              <a:rPr lang="es-ES_tradnl" sz="2000" dirty="0" err="1"/>
              <a:t>Bicicleta.new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b.asientos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450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Modificar clase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736651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En Ruby, las clases nunca están cerradas: siempre se pueden añadir </a:t>
            </a:r>
            <a:r>
              <a:rPr lang="es-CR" dirty="0" smtClean="0">
                <a:latin typeface="Calibri" charset="0"/>
              </a:rPr>
              <a:t>métodos.</a:t>
            </a:r>
          </a:p>
          <a:p>
            <a:r>
              <a:rPr lang="es-CR" dirty="0" smtClean="0">
                <a:latin typeface="Calibri" charset="0"/>
              </a:rPr>
              <a:t>Nada más hay q continuar con la declaración de la clase.</a:t>
            </a:r>
          </a:p>
          <a:p>
            <a:pPr marL="0" indent="0">
              <a:buNone/>
            </a:pP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43808" y="364502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String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num_caracteres</a:t>
            </a:r>
            <a:endParaRPr lang="es-ES_tradnl" sz="2000" dirty="0"/>
          </a:p>
          <a:p>
            <a:r>
              <a:rPr lang="es-ES_tradnl" sz="2000" dirty="0"/>
              <a:t>    </a:t>
            </a: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self.size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</a:t>
            </a:r>
          </a:p>
          <a:p>
            <a:r>
              <a:rPr lang="es-ES_tradnl" sz="2000" dirty="0"/>
              <a:t>texto = 'Cielo empedrado, suelo mojado'</a:t>
            </a:r>
          </a:p>
          <a:p>
            <a:r>
              <a:rPr lang="es-ES_tradnl" sz="2000" dirty="0" err="1"/>
              <a:t>texto.num_caracteres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54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la sobrecarga no es tan fácil de hacer pues sólo se puede </a:t>
            </a:r>
            <a:r>
              <a:rPr lang="es-CR" dirty="0">
                <a:latin typeface="Calibri" charset="0"/>
              </a:rPr>
              <a:t>tener un método con un nombre dado.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Para </a:t>
            </a:r>
            <a:r>
              <a:rPr lang="es-CR" dirty="0">
                <a:latin typeface="Calibri" charset="0"/>
              </a:rPr>
              <a:t>tener métodos "distintos" con el mismo nombre, se puede jugar con el número de </a:t>
            </a:r>
            <a:r>
              <a:rPr lang="es-CR" dirty="0" smtClean="0">
                <a:latin typeface="Calibri" charset="0"/>
              </a:rPr>
              <a:t>argumentos o utilizar la técnica de “Duck Typing”.</a:t>
            </a:r>
          </a:p>
        </p:txBody>
      </p:sp>
    </p:spTree>
    <p:extLst>
      <p:ext uri="{BB962C8B-B14F-4D97-AF65-F5344CB8AC3E}">
        <p14:creationId xmlns:p14="http://schemas.microsoft.com/office/powerpoint/2010/main" val="37441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Congelar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 “congelar” un objeto, de modo que éste no pueda ser modificado posteriormente.</a:t>
            </a:r>
          </a:p>
          <a:p>
            <a:r>
              <a:rPr lang="es-CR" dirty="0" smtClean="0">
                <a:latin typeface="Calibri" charset="0"/>
              </a:rPr>
              <a:t>Para ello se usa “freeze”, lo que lo deja en el estado inmutable, siendo la única forma de quitar ese estado re-crear el objeto o duplicarlo (puede ser en el mismo nombre de variable).</a:t>
            </a:r>
          </a:p>
          <a:p>
            <a:r>
              <a:rPr lang="es-CR" dirty="0" smtClean="0">
                <a:latin typeface="Calibri" charset="0"/>
              </a:rPr>
              <a:t>Si se intenta modificar el objeto, se obtiene una excepción</a:t>
            </a:r>
          </a:p>
        </p:txBody>
      </p:sp>
    </p:spTree>
    <p:extLst>
      <p:ext uri="{BB962C8B-B14F-4D97-AF65-F5344CB8AC3E}">
        <p14:creationId xmlns:p14="http://schemas.microsoft.com/office/powerpoint/2010/main" val="2176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Duplicar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pueden ducplicar objetos utilizando 2 métodos:</a:t>
            </a:r>
          </a:p>
          <a:p>
            <a:pPr lvl="1"/>
            <a:r>
              <a:rPr lang="es-CR" b="1" dirty="0">
                <a:latin typeface="Calibri" charset="0"/>
              </a:rPr>
              <a:t>c</a:t>
            </a:r>
            <a:r>
              <a:rPr lang="es-CR" b="1" dirty="0" smtClean="0">
                <a:latin typeface="Calibri" charset="0"/>
              </a:rPr>
              <a:t>lone</a:t>
            </a:r>
            <a:r>
              <a:rPr lang="es-CR" dirty="0" smtClean="0">
                <a:latin typeface="Calibri" charset="0"/>
              </a:rPr>
              <a:t>: literalmente clona el objeto, incluyendo los estados que tenga el objeto (por ejemplo el freeze), así como métodos agregados específicamente a la instancia del objeto.</a:t>
            </a:r>
          </a:p>
          <a:p>
            <a:pPr lvl="1"/>
            <a:r>
              <a:rPr lang="es-CR" b="1" dirty="0">
                <a:latin typeface="Calibri" charset="0"/>
              </a:rPr>
              <a:t>d</a:t>
            </a:r>
            <a:r>
              <a:rPr lang="es-CR" b="1" dirty="0" smtClean="0">
                <a:latin typeface="Calibri" charset="0"/>
              </a:rPr>
              <a:t>up</a:t>
            </a:r>
            <a:r>
              <a:rPr lang="es-CR" dirty="0" smtClean="0">
                <a:latin typeface="Calibri" charset="0"/>
              </a:rPr>
              <a:t>: crea un objeto nuevo y comparte los valores de cada uno de los atributos existentes. Es decir, si se modifica el “duplicado”, se va  ver afectado el original.</a:t>
            </a:r>
          </a:p>
        </p:txBody>
      </p:sp>
    </p:spTree>
    <p:extLst>
      <p:ext uri="{BB962C8B-B14F-4D97-AF65-F5344CB8AC3E}">
        <p14:creationId xmlns:p14="http://schemas.microsoft.com/office/powerpoint/2010/main" val="691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Cuando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inicializa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de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permitir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usuario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definir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algunas</a:t>
            </a:r>
            <a:r>
              <a:rPr lang="en-US" sz="2800" dirty="0" smtClean="0">
                <a:latin typeface="Calibri" charset="0"/>
              </a:rPr>
              <a:t> variables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poder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acceder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año</a:t>
            </a:r>
            <a:r>
              <a:rPr lang="en-US" sz="2800" dirty="0" smtClean="0">
                <a:latin typeface="Calibri" charset="0"/>
              </a:rPr>
              <a:t>, color y </a:t>
            </a:r>
            <a:r>
              <a:rPr lang="en-US" sz="2800" dirty="0" err="1" smtClean="0">
                <a:latin typeface="Calibri" charset="0"/>
              </a:rPr>
              <a:t>modelo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establecer</a:t>
            </a:r>
            <a:r>
              <a:rPr lang="en-US" sz="2800" dirty="0" smtClean="0">
                <a:latin typeface="Calibri" charset="0"/>
              </a:rPr>
              <a:t> en 0 la </a:t>
            </a:r>
            <a:r>
              <a:rPr lang="en-US" sz="2800" dirty="0" err="1" smtClean="0">
                <a:latin typeface="Calibri" charset="0"/>
              </a:rPr>
              <a:t>velocidad</a:t>
            </a:r>
            <a:r>
              <a:rPr lang="en-US" sz="2800" dirty="0" smtClean="0">
                <a:latin typeface="Calibri" charset="0"/>
              </a:rPr>
              <a:t> actual.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otro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tienen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existir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acelerar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frenar</a:t>
            </a:r>
            <a:r>
              <a:rPr lang="en-US" sz="2800" dirty="0">
                <a:latin typeface="Calibri" charset="0"/>
              </a:rPr>
              <a:t> y </a:t>
            </a:r>
            <a:r>
              <a:rPr lang="en-US" sz="2800" dirty="0" err="1">
                <a:latin typeface="Calibri" charset="0"/>
              </a:rPr>
              <a:t>apagar</a:t>
            </a:r>
            <a:r>
              <a:rPr lang="en-US" sz="2800" dirty="0">
                <a:latin typeface="Calibri" charset="0"/>
              </a:rPr>
              <a:t> el </a:t>
            </a:r>
            <a:r>
              <a:rPr lang="en-US" sz="2800" dirty="0" err="1">
                <a:latin typeface="Calibri" charset="0"/>
              </a:rPr>
              <a:t>carro</a:t>
            </a:r>
            <a:r>
              <a:rPr lang="en-US" sz="2800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8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,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calcular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gasto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kilómetro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cualquier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 (</a:t>
            </a:r>
            <a:r>
              <a:rPr lang="en-US" sz="2800" dirty="0" err="1" smtClean="0">
                <a:latin typeface="Calibri" charset="0"/>
              </a:rPr>
              <a:t>recibe</a:t>
            </a:r>
            <a:r>
              <a:rPr lang="en-US" sz="2800" dirty="0" smtClean="0">
                <a:latin typeface="Calibri" charset="0"/>
              </a:rPr>
              <a:t> 2 </a:t>
            </a:r>
            <a:r>
              <a:rPr lang="en-US" sz="2800" dirty="0" err="1" smtClean="0">
                <a:latin typeface="Calibri" charset="0"/>
              </a:rPr>
              <a:t>parámetros</a:t>
            </a:r>
            <a:r>
              <a:rPr lang="en-US" sz="2800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kilometraje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realizado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litros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gastados</a:t>
            </a:r>
            <a:r>
              <a:rPr lang="en-US" sz="2800" dirty="0" smtClean="0">
                <a:latin typeface="Calibri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super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“Vehicle”, de la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mover a </a:t>
            </a:r>
            <a:r>
              <a:rPr lang="en-US" sz="2800" dirty="0" err="1" smtClean="0">
                <a:latin typeface="Calibri" charset="0"/>
              </a:rPr>
              <a:t>esta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comportamientos</a:t>
            </a:r>
            <a:r>
              <a:rPr lang="en-US" sz="2800" dirty="0" smtClean="0">
                <a:latin typeface="Calibri" charset="0"/>
              </a:rPr>
              <a:t> no </a:t>
            </a:r>
            <a:r>
              <a:rPr lang="en-US" sz="2800" dirty="0" err="1" smtClean="0">
                <a:latin typeface="Calibri" charset="0"/>
              </a:rPr>
              <a:t>específicos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diferencie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tipos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y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imprimirla</a:t>
            </a:r>
            <a:r>
              <a:rPr lang="en-US" sz="2800" dirty="0" smtClean="0">
                <a:latin typeface="Calibri" charset="0"/>
              </a:rPr>
              <a:t> (Vehicle).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MyTruck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propia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diferencia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Símbolos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Usados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identificar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r>
              <a:rPr lang="en-US" dirty="0" smtClean="0">
                <a:latin typeface="Calibri" charset="0"/>
              </a:rPr>
              <a:t> o </a:t>
            </a:r>
            <a:r>
              <a:rPr lang="en-US" dirty="0" err="1" smtClean="0">
                <a:latin typeface="Calibri" charset="0"/>
              </a:rPr>
              <a:t>llaves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símbolo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nombre</a:t>
            </a:r>
            <a:r>
              <a:rPr lang="en-US" dirty="0" smtClean="0">
                <a:latin typeface="Calibri" charset="0"/>
              </a:rPr>
              <a:t> e ID </a:t>
            </a:r>
            <a:r>
              <a:rPr lang="en-US" dirty="0" err="1" smtClean="0">
                <a:latin typeface="Calibri" charset="0"/>
              </a:rPr>
              <a:t>único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pueden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contener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solamente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etiquetas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Todos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están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almacenados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“</a:t>
            </a:r>
            <a:r>
              <a:rPr lang="en-US" dirty="0" err="1" smtClean="0">
                <a:latin typeface="Calibri" charset="0"/>
              </a:rPr>
              <a:t>tabla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2: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superclase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manera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llevar</a:t>
            </a:r>
            <a:r>
              <a:rPr lang="en-US" sz="2800" dirty="0" smtClean="0">
                <a:latin typeface="Calibri" charset="0"/>
              </a:rPr>
              <a:t> control de la </a:t>
            </a:r>
            <a:r>
              <a:rPr lang="en-US" sz="2800" dirty="0" err="1" smtClean="0">
                <a:latin typeface="Calibri" charset="0"/>
              </a:rPr>
              <a:t>cantidad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creados</a:t>
            </a:r>
            <a:r>
              <a:rPr lang="en-US" sz="2800" dirty="0" smtClean="0">
                <a:latin typeface="Calibri" charset="0"/>
              </a:rPr>
              <a:t> (sin </a:t>
            </a:r>
            <a:r>
              <a:rPr lang="en-US" sz="2800" dirty="0" err="1" smtClean="0">
                <a:latin typeface="Calibri" charset="0"/>
              </a:rPr>
              <a:t>importar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subclase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corresponda</a:t>
            </a:r>
            <a:r>
              <a:rPr lang="en-US" sz="2800" dirty="0" smtClean="0">
                <a:latin typeface="Calibri" charset="0"/>
              </a:rPr>
              <a:t>) y a la </a:t>
            </a:r>
            <a:r>
              <a:rPr lang="en-US" sz="2800" dirty="0" err="1" smtClean="0">
                <a:latin typeface="Calibri" charset="0"/>
              </a:rPr>
              <a:t>vez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dicho</a:t>
            </a:r>
            <a:r>
              <a:rPr lang="en-US" sz="2800" dirty="0" smtClean="0">
                <a:latin typeface="Calibri" charset="0"/>
              </a:rPr>
              <a:t> valor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Permite reconocer patrones en un texto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se desea encontrar un patrón en un texto, se haría: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m1 = "Ruby: a powerful language".match /Ruby/</a:t>
            </a:r>
          </a:p>
          <a:p>
            <a:pPr lvl="2"/>
            <a:r>
              <a:rPr lang="es-CR" dirty="0" smtClean="0">
                <a:latin typeface="Calibri" charset="0"/>
              </a:rPr>
              <a:t>M1 va a tener un elemento de tipo “MatchData” con el texto que coincide con lo buscado</a:t>
            </a:r>
          </a:p>
          <a:p>
            <a:pPr lvl="1"/>
            <a:r>
              <a:rPr lang="es-CR" dirty="0" smtClean="0">
                <a:latin typeface="Calibri" charset="0"/>
              </a:rPr>
              <a:t>m2 </a:t>
            </a:r>
            <a:r>
              <a:rPr lang="es-CR" dirty="0">
                <a:latin typeface="Calibri" charset="0"/>
              </a:rPr>
              <a:t>= "El futuro es Ruby" =~ /Ruby/</a:t>
            </a:r>
          </a:p>
          <a:p>
            <a:pPr lvl="2"/>
            <a:r>
              <a:rPr lang="es-CR" dirty="0">
                <a:latin typeface="Calibri" charset="0"/>
              </a:rPr>
              <a:t>#m2 contains the position of the expression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03687"/>
              </p:ext>
            </p:extLst>
          </p:nvPr>
        </p:nvGraphicFramePr>
        <p:xfrm>
          <a:off x="1104900" y="1196975"/>
          <a:ext cx="6851650" cy="53994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8881"/>
                <a:gridCol w="40327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Expression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Meanning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.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[]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Especificar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rangos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Letra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noProof="0" dirty="0" smtClean="0"/>
                        <a:t> no </a:t>
                      </a:r>
                      <a:r>
                        <a:rPr lang="en-US" sz="1600" noProof="0" dirty="0" err="1" smtClean="0"/>
                        <a:t>sean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letras</a:t>
                      </a:r>
                      <a:r>
                        <a:rPr lang="en-US" sz="1600" baseline="0" noProof="0" dirty="0" smtClean="0"/>
                        <a:t> o </a:t>
                      </a:r>
                      <a:r>
                        <a:rPr lang="en-US" sz="1600" baseline="0" noProof="0" dirty="0" err="1" smtClean="0"/>
                        <a:t>números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Un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baseline="0" noProof="0" dirty="0" smtClean="0"/>
                        <a:t> de </a:t>
                      </a:r>
                      <a:r>
                        <a:rPr lang="en-US" sz="1600" baseline="0" noProof="0" dirty="0" err="1" smtClean="0"/>
                        <a:t>espacio</a:t>
                      </a:r>
                      <a:r>
                        <a:rPr lang="en-US" sz="1600" baseline="0" noProof="0" dirty="0" smtClean="0"/>
                        <a:t> [ </a:t>
                      </a:r>
                      <a:r>
                        <a:rPr lang="es-CR" sz="1600" dirty="0" smtClean="0"/>
                        <a:t>\t\n\r\f</a:t>
                      </a:r>
                      <a:r>
                        <a:rPr lang="en-US" sz="1600" baseline="0" noProof="0" dirty="0" smtClean="0"/>
                        <a:t>]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baseline="0" noProof="0" dirty="0" smtClean="0"/>
                        <a:t> no sea un </a:t>
                      </a:r>
                      <a:r>
                        <a:rPr lang="en-US" sz="1600" baseline="0" noProof="0" dirty="0" err="1" smtClean="0"/>
                        <a:t>espacio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\d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*, ?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Cero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+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Una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$ - \z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Fin de </a:t>
                      </a:r>
                      <a:r>
                        <a:rPr lang="en-US" sz="1600" noProof="0" dirty="0" err="1" smtClean="0"/>
                        <a:t>línea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{</a:t>
                      </a:r>
                      <a:r>
                        <a:rPr lang="en-US" sz="1600" noProof="0" dirty="0" err="1" smtClean="0"/>
                        <a:t>m,n</a:t>
                      </a:r>
                      <a:r>
                        <a:rPr lang="en-US" sz="1600" noProof="0" dirty="0" smtClean="0"/>
                        <a:t>}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Al </a:t>
                      </a:r>
                      <a:r>
                        <a:rPr lang="en-US" sz="1600" noProof="0" dirty="0" err="1" smtClean="0"/>
                        <a:t>menos</a:t>
                      </a:r>
                      <a:r>
                        <a:rPr lang="en-US" sz="1600" noProof="0" dirty="0" smtClean="0"/>
                        <a:t> M </a:t>
                      </a:r>
                      <a:r>
                        <a:rPr lang="en-US" sz="1600" noProof="0" dirty="0" err="1" smtClean="0"/>
                        <a:t>elementos</a:t>
                      </a:r>
                      <a:r>
                        <a:rPr lang="en-US" sz="1600" noProof="0" dirty="0" smtClean="0"/>
                        <a:t> y </a:t>
                      </a:r>
                      <a:r>
                        <a:rPr lang="en-US" sz="1600" noProof="0" dirty="0" err="1" smtClean="0"/>
                        <a:t>máximo</a:t>
                      </a:r>
                      <a:r>
                        <a:rPr lang="en-US" sz="1600" noProof="0" dirty="0" smtClean="0"/>
                        <a:t> 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()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Agrupar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Elementos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||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Operador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lógico</a:t>
                      </a:r>
                      <a:r>
                        <a:rPr lang="en-US" sz="1600" baseline="0" noProof="0" dirty="0" smtClean="0"/>
                        <a:t> OR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1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3</a:t>
            </a:r>
            <a:r>
              <a:rPr lang="es-ES" dirty="0" smtClean="0">
                <a:latin typeface="Calibri" charset="0"/>
              </a:rPr>
              <a:t>: Expresiones regulares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525963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Asumiendo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tenemos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 con </a:t>
            </a:r>
            <a:r>
              <a:rPr lang="en-US" sz="2800" dirty="0" err="1" smtClean="0">
                <a:latin typeface="Calibri" charset="0"/>
              </a:rPr>
              <a:t>textos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semejantes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este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separar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cada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uno</a:t>
            </a:r>
            <a:r>
              <a:rPr lang="en-US" dirty="0">
                <a:latin typeface="Calibri" charset="0"/>
              </a:rPr>
              <a:t> de los </a:t>
            </a:r>
            <a:r>
              <a:rPr lang="en-US" dirty="0" err="1">
                <a:latin typeface="Calibri" charset="0"/>
              </a:rPr>
              <a:t>elementos</a:t>
            </a:r>
            <a:r>
              <a:rPr lang="en-US" dirty="0">
                <a:latin typeface="Calibri" charset="0"/>
              </a:rPr>
              <a:t> (</a:t>
            </a:r>
            <a:r>
              <a:rPr lang="en-US" dirty="0" err="1">
                <a:latin typeface="Calibri" charset="0"/>
              </a:rPr>
              <a:t>cédula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nombre</a:t>
            </a:r>
            <a:r>
              <a:rPr lang="en-US" dirty="0">
                <a:latin typeface="Calibri" charset="0"/>
              </a:rPr>
              <a:t> y </a:t>
            </a:r>
            <a:r>
              <a:rPr lang="en-US" dirty="0" err="1">
                <a:latin typeface="Calibri" charset="0"/>
              </a:rPr>
              <a:t>fecha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nacimiento</a:t>
            </a:r>
            <a:r>
              <a:rPr lang="en-US" dirty="0">
                <a:latin typeface="Calibri" charset="0"/>
              </a:rPr>
              <a:t>)</a:t>
            </a:r>
          </a:p>
          <a:p>
            <a:pPr marL="914400" lvl="1" indent="-514350"/>
            <a:r>
              <a:rPr lang="en-US" sz="2400" dirty="0" smtClean="0">
                <a:latin typeface="Calibri" charset="0"/>
              </a:rPr>
              <a:t>0-0000-0000Juan Perez Osorio27/06/1973</a:t>
            </a:r>
          </a:p>
          <a:p>
            <a:pPr marL="0" indent="0">
              <a:buNone/>
            </a:pPr>
            <a:r>
              <a:rPr lang="en-US" sz="2800" dirty="0" smtClean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HTML, </a:t>
            </a:r>
            <a:r>
              <a:rPr lang="en-US" sz="2800" dirty="0" err="1" smtClean="0">
                <a:latin typeface="Calibri" charset="0"/>
              </a:rPr>
              <a:t>mostrar</a:t>
            </a:r>
            <a:r>
              <a:rPr lang="en-US" sz="2800" dirty="0" smtClean="0">
                <a:latin typeface="Calibri" charset="0"/>
              </a:rPr>
              <a:t>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únicamente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texto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usando</a:t>
            </a:r>
            <a:r>
              <a:rPr lang="en-US" sz="2800" dirty="0" smtClean="0">
                <a:latin typeface="Calibri" charset="0"/>
              </a:rPr>
              <a:t> REGEX</a:t>
            </a:r>
          </a:p>
          <a:p>
            <a:r>
              <a:rPr lang="en-US" sz="2800" dirty="0" smtClean="0">
                <a:latin typeface="Calibri" charset="0"/>
              </a:rPr>
              <a:t>&lt;</a:t>
            </a:r>
            <a:r>
              <a:rPr lang="en-US" sz="2800" dirty="0">
                <a:latin typeface="Calibri" charset="0"/>
              </a:rPr>
              <a:t>div&gt;Hello &lt;span&gt;world&lt;/span</a:t>
            </a:r>
            <a:r>
              <a:rPr lang="en-US" sz="2800" dirty="0" smtClean="0">
                <a:latin typeface="Calibri" charset="0"/>
              </a:rPr>
              <a:t>&gt;&lt;a </a:t>
            </a:r>
            <a:r>
              <a:rPr lang="en-US" sz="2800" dirty="0" err="1" smtClean="0">
                <a:latin typeface="Calibri" charset="0"/>
              </a:rPr>
              <a:t>href</a:t>
            </a:r>
            <a:r>
              <a:rPr lang="en-US" sz="2800" dirty="0" smtClean="0">
                <a:latin typeface="Calibri" charset="0"/>
              </a:rPr>
              <a:t>=‘</a:t>
            </a:r>
            <a:r>
              <a:rPr lang="en-US" sz="2800" dirty="0" err="1" smtClean="0">
                <a:latin typeface="Calibri" charset="0"/>
              </a:rPr>
              <a:t>mailto:name@host.com</a:t>
            </a:r>
            <a:r>
              <a:rPr lang="en-US" sz="2800" dirty="0" smtClean="0">
                <a:latin typeface="Calibri" charset="0"/>
              </a:rPr>
              <a:t>’&gt;name’s email&lt;/a&gt;&lt;</a:t>
            </a:r>
            <a:r>
              <a:rPr lang="en-US" sz="2800" dirty="0">
                <a:latin typeface="Calibri" charset="0"/>
              </a:rPr>
              <a:t>/div</a:t>
            </a:r>
            <a:r>
              <a:rPr lang="en-US" sz="2800" dirty="0" smtClean="0">
                <a:latin typeface="Calibri" charset="0"/>
              </a:rPr>
              <a:t>&gt;</a:t>
            </a:r>
          </a:p>
          <a:p>
            <a:endParaRPr lang="en-US" sz="2800" dirty="0">
              <a:latin typeface="Calibri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alibri" charset="0"/>
              </a:rPr>
              <a:t>Pista</a:t>
            </a:r>
            <a:r>
              <a:rPr lang="en-US" sz="2800" b="1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Pueden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usar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rubular.com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probar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REGEX</a:t>
            </a:r>
          </a:p>
        </p:txBody>
      </p:sp>
    </p:spTree>
    <p:extLst>
      <p:ext uri="{BB962C8B-B14F-4D97-AF65-F5344CB8AC3E}">
        <p14:creationId xmlns:p14="http://schemas.microsoft.com/office/powerpoint/2010/main" val="119970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(1</a:t>
            </a:r>
            <a:r>
              <a:rPr lang="es-CR" sz="2000" dirty="0" smtClean="0">
                <a:latin typeface="Calibri" charset="0"/>
              </a:rPr>
              <a:t>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Un bloque es una sección de código entre “{}” o “do</a:t>
            </a:r>
            <a:r>
              <a:rPr lang="es-CR" dirty="0">
                <a:latin typeface="Calibri" charset="0"/>
              </a:rPr>
              <a:t>..</a:t>
            </a:r>
            <a:r>
              <a:rPr lang="es-CR" dirty="0" smtClean="0">
                <a:latin typeface="Calibri" charset="0"/>
              </a:rPr>
              <a:t>end”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Bloques de código pueden recibir parámetros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Cualquier método puede recibir un bloque de código (por ejemplo, ya vimos que el delete_if y select reciben un bloque con las condiciones)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(2</a:t>
            </a:r>
            <a:r>
              <a:rPr lang="es-CR" sz="2000" dirty="0" smtClean="0">
                <a:latin typeface="Calibri" charset="0"/>
              </a:rPr>
              <a:t>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Un ejemplo que ya vimos fue con el “delete_if” </a:t>
            </a:r>
            <a:r>
              <a:rPr lang="es-CR" dirty="0">
                <a:latin typeface="Calibri" charset="0"/>
              </a:rPr>
              <a:t>y </a:t>
            </a:r>
            <a:r>
              <a:rPr lang="es-CR" dirty="0" smtClean="0">
                <a:latin typeface="Calibri" charset="0"/>
              </a:rPr>
              <a:t>“select”, a los cuales se les pasa un parámetro con las condiciones de selección</a:t>
            </a:r>
          </a:p>
          <a:p>
            <a:r>
              <a:rPr lang="es-CR" dirty="0" smtClean="0">
                <a:latin typeface="Calibri" charset="0"/>
              </a:rPr>
              <a:t>Otro ejemplo de bloques simples sería: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greet2(texto)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“mi parametro es #{texto}”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yield</a:t>
            </a:r>
          </a:p>
          <a:p>
            <a:pPr marL="457200" lvl="1" indent="0">
              <a:buNone/>
            </a:pPr>
            <a:r>
              <a:rPr lang="es-CR" dirty="0">
                <a:latin typeface="Calibri" charset="0"/>
              </a:rPr>
              <a:t>e</a:t>
            </a:r>
            <a:r>
              <a:rPr lang="es-CR" dirty="0" smtClean="0">
                <a:latin typeface="Calibri" charset="0"/>
              </a:rPr>
              <a:t>nd</a:t>
            </a:r>
            <a:endParaRPr lang="es-CR" dirty="0">
              <a:latin typeface="Calibri" charset="0"/>
            </a:endParaRPr>
          </a:p>
          <a:p>
            <a:pPr marL="457200" lvl="1" indent="0">
              <a:buNone/>
            </a:pPr>
            <a:r>
              <a:rPr lang="es-CR" dirty="0" smtClean="0">
                <a:latin typeface="Calibri" charset="0"/>
              </a:rPr>
              <a:t>greet2 (“argumento”) </a:t>
            </a:r>
            <a:r>
              <a:rPr lang="es-CR" dirty="0">
                <a:latin typeface="Calibri" charset="0"/>
              </a:rPr>
              <a:t>{puts </a:t>
            </a:r>
            <a:r>
              <a:rPr lang="es-CR" dirty="0" smtClean="0">
                <a:latin typeface="Calibri" charset="0"/>
              </a:rPr>
              <a:t>“Hola #{argumento}”}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y</a:t>
            </a:r>
            <a:r>
              <a:rPr lang="es-CR" dirty="0" smtClean="0">
                <a:latin typeface="Calibri" charset="0"/>
              </a:rPr>
              <a:t>ield:</a:t>
            </a:r>
          </a:p>
          <a:p>
            <a:pPr lvl="1"/>
            <a:r>
              <a:rPr lang="es-CR" dirty="0" smtClean="0">
                <a:latin typeface="Calibri" charset="0"/>
              </a:rPr>
              <a:t>Le dice al m</a:t>
            </a:r>
            <a:r>
              <a:rPr lang="es-CR" dirty="0" smtClean="0">
                <a:latin typeface="Calibri" charset="0"/>
              </a:rPr>
              <a:t>étodo que ejecute el bloque de código que se le provee al método (puede pasar parámetros)</a:t>
            </a:r>
          </a:p>
          <a:p>
            <a:r>
              <a:rPr lang="es-CR" dirty="0">
                <a:latin typeface="Calibri" charset="0"/>
              </a:rPr>
              <a:t>b</a:t>
            </a:r>
            <a:r>
              <a:rPr lang="es-CR" dirty="0" smtClean="0">
                <a:latin typeface="Calibri" charset="0"/>
              </a:rPr>
              <a:t>lock_given?</a:t>
            </a:r>
          </a:p>
          <a:p>
            <a:pPr lvl="1"/>
            <a:r>
              <a:rPr lang="es-CR" dirty="0" smtClean="0">
                <a:latin typeface="Calibri" charset="0"/>
              </a:rPr>
              <a:t>Verifica si se le provee un bloque a la funci</a:t>
            </a:r>
            <a:r>
              <a:rPr lang="es-CR" dirty="0" smtClean="0">
                <a:latin typeface="Calibri" charset="0"/>
              </a:rPr>
              <a:t>ón o no</a:t>
            </a:r>
          </a:p>
          <a:p>
            <a:r>
              <a:rPr lang="es-CR" dirty="0" smtClean="0">
                <a:latin typeface="Calibri" charset="0"/>
              </a:rPr>
              <a:t>Parámetros:</a:t>
            </a:r>
          </a:p>
          <a:p>
            <a:pPr lvl="1"/>
            <a:r>
              <a:rPr lang="es-CR" dirty="0" smtClean="0">
                <a:latin typeface="Calibri" charset="0"/>
              </a:rPr>
              <a:t>Un bloque puede recibir parámetros de ejecución, para ello se ocupamos enviarlos a la hora de ejecutar el yield</a:t>
            </a:r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(4/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5688632" cy="280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def greet2(texto</a:t>
            </a:r>
            <a:r>
              <a:rPr lang="es-CR" sz="2400" dirty="0" smtClean="0">
                <a:latin typeface="Calibri" charset="0"/>
              </a:rPr>
              <a:t>)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</a:t>
            </a:r>
            <a:r>
              <a:rPr lang="es-CR" sz="2400" dirty="0">
                <a:latin typeface="Calibri" charset="0"/>
              </a:rPr>
              <a:t> yield rand(10), rand(50</a:t>
            </a:r>
            <a:r>
              <a:rPr lang="es-CR" sz="2400" dirty="0" smtClean="0">
                <a:latin typeface="Calibri" charset="0"/>
              </a:rPr>
              <a:t>) if block_given?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  <a:endParaRPr lang="es-CR" sz="2400" dirty="0">
              <a:latin typeface="Calibri" charset="0"/>
            </a:endParaRP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end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greet2 (</a:t>
            </a:r>
            <a:r>
              <a:rPr lang="es-CR" sz="2400" dirty="0" smtClean="0">
                <a:latin typeface="Calibri" charset="0"/>
              </a:rPr>
              <a:t>“hola!!!”</a:t>
            </a:r>
            <a:r>
              <a:rPr lang="es-CR" sz="2400" dirty="0">
                <a:latin typeface="Calibri" charset="0"/>
              </a:rPr>
              <a:t>) </a:t>
            </a:r>
            <a:r>
              <a:rPr lang="ro-RO" sz="2400" dirty="0">
                <a:latin typeface="Calibri" charset="0"/>
              </a:rPr>
              <a:t>{ |x,y| puts "#{x}, #{y}" }</a:t>
            </a:r>
            <a:endParaRPr lang="es-CR" sz="2400" dirty="0">
              <a:latin typeface="Calibri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2987824" y="3861049"/>
            <a:ext cx="5976664" cy="2736304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def greet2(texto, &amp;my_block)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  puts “el saludo para mi gente es: #{texto}”</a:t>
            </a:r>
          </a:p>
          <a:p>
            <a:pPr marL="0" lvl="1" indent="0">
              <a:buNone/>
            </a:pPr>
            <a:r>
              <a:rPr lang="es-CR" sz="2400" dirty="0" smtClean="0">
                <a:latin typeface="Calibri" charset="0"/>
              </a:rPr>
              <a:t>  puts my_block.call(rand(10), rand(50))</a:t>
            </a:r>
          </a:p>
          <a:p>
            <a:pPr marL="0" lvl="1" indent="0">
              <a:buNone/>
            </a:pPr>
            <a:r>
              <a:rPr lang="es-CR" sz="2400" dirty="0">
                <a:latin typeface="Calibri" charset="0"/>
              </a:rPr>
              <a:t> </a:t>
            </a:r>
            <a:r>
              <a:rPr lang="es-CR" sz="2400" dirty="0" smtClean="0">
                <a:latin typeface="Calibri" charset="0"/>
              </a:rPr>
              <a:t> puts “un placer haberlo visto”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end</a:t>
            </a:r>
          </a:p>
          <a:p>
            <a:pPr marL="0" lvl="1" indent="0">
              <a:buFont typeface="Arial" charset="0"/>
              <a:buNone/>
            </a:pPr>
            <a:r>
              <a:rPr lang="es-CR" sz="2400" dirty="0" smtClean="0">
                <a:latin typeface="Calibri" charset="0"/>
              </a:rPr>
              <a:t>greet2 (“hola!!!!”) </a:t>
            </a:r>
            <a:r>
              <a:rPr lang="ro-RO" sz="2400" dirty="0" smtClean="0">
                <a:latin typeface="Calibri" charset="0"/>
              </a:rPr>
              <a:t>{ |x,y| "#{x}, #{y}" }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(5/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312368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bloques no son objetos, pero pueden convertirse en ellos gracias a la clase Proc.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</a:t>
            </a:r>
            <a:r>
              <a:rPr lang="es-CR" dirty="0">
                <a:latin typeface="Calibri" charset="0"/>
              </a:rPr>
              <a:t>objetos tipo proc son bloques que se han unido a un conjuto de variables locales.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Esto </a:t>
            </a:r>
            <a:r>
              <a:rPr lang="es-CR" dirty="0">
                <a:latin typeface="Calibri" charset="0"/>
              </a:rPr>
              <a:t>se hace gracias al método lambda del módulo Kernel</a:t>
            </a:r>
            <a:r>
              <a:rPr lang="es-CR" dirty="0" smtClean="0">
                <a:latin typeface="Calibri" charset="0"/>
              </a:rPr>
              <a:t>.</a:t>
            </a:r>
            <a:endParaRPr lang="es-CR" dirty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7624" y="4941168"/>
            <a:ext cx="4572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es-CR" sz="3200" dirty="0">
                <a:latin typeface="Calibri" charset="0"/>
              </a:rPr>
              <a:t>prc = lambda{ "hola" }</a:t>
            </a:r>
          </a:p>
          <a:p>
            <a:pPr marL="0" indent="0">
              <a:buNone/>
            </a:pPr>
            <a:r>
              <a:rPr lang="es-CR" sz="3200" dirty="0">
                <a:latin typeface="Calibri" charset="0"/>
              </a:rPr>
              <a:t>puts prc.call</a:t>
            </a:r>
          </a:p>
        </p:txBody>
      </p:sp>
    </p:spTree>
    <p:extLst>
      <p:ext uri="{BB962C8B-B14F-4D97-AF65-F5344CB8AC3E}">
        <p14:creationId xmlns:p14="http://schemas.microsoft.com/office/powerpoint/2010/main" val="2004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6</a:t>
            </a:r>
            <a:r>
              <a:rPr lang="es-CR" sz="2000" dirty="0" smtClean="0">
                <a:latin typeface="Calibri" charset="0"/>
              </a:rPr>
              <a:t>/6)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R" dirty="0">
                <a:latin typeface="Calibri" charset="0"/>
              </a:rPr>
              <a:t>prc = lambda {puts 'Hola'}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prc.call </a:t>
            </a:r>
            <a:r>
              <a:rPr lang="es-CR" dirty="0">
                <a:latin typeface="Calibri" charset="0"/>
              </a:rPr>
              <a:t>#llamamos al bloque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#otro ejemplo</a:t>
            </a:r>
          </a:p>
          <a:p>
            <a:pPr marL="0" indent="0">
              <a:buNone/>
            </a:pPr>
            <a:r>
              <a:rPr lang="es-CR" dirty="0" smtClean="0">
                <a:latin typeface="Calibri" charset="0"/>
              </a:rPr>
              <a:t>toast </a:t>
            </a:r>
            <a:r>
              <a:rPr lang="es-CR" dirty="0">
                <a:latin typeface="Calibri" charset="0"/>
              </a:rPr>
              <a:t>= lambda do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 puts </a:t>
            </a:r>
            <a:r>
              <a:rPr lang="es-CR" dirty="0">
                <a:latin typeface="Calibri" charset="0"/>
              </a:rPr>
              <a:t>'Gracias'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end</a:t>
            </a:r>
          </a:p>
          <a:p>
            <a:pPr marL="0" indent="0">
              <a:buNone/>
            </a:pPr>
            <a:r>
              <a:rPr lang="es-CR" dirty="0">
                <a:latin typeface="Calibri" charset="0"/>
              </a:rPr>
              <a:t>toast.call</a:t>
            </a:r>
            <a:endParaRPr lang="es-CR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arreglos asociativos que pueden usar cualquier valor como llave</a:t>
            </a:r>
          </a:p>
          <a:p>
            <a:r>
              <a:rPr lang="es-CR" dirty="0" smtClean="0">
                <a:latin typeface="Calibri" charset="0"/>
              </a:rPr>
              <a:t>Por lo general las llaves de un arreglo son símbolos o strings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elementos de un Hash no están ordenados y dependen del orden en que se agregan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2801938" y="4508500"/>
            <a:ext cx="37052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/>
              <a:t>person = {}</a:t>
            </a:r>
          </a:p>
          <a:p>
            <a:pPr eaLnBrk="1" hangingPunct="1"/>
            <a:r>
              <a:rPr lang="es-CR" sz="2000"/>
              <a:t>person[:name] = ‘John Connor’</a:t>
            </a:r>
          </a:p>
          <a:p>
            <a:pPr eaLnBrk="1" hangingPunct="1"/>
            <a:r>
              <a:rPr lang="es-CR" sz="2000"/>
              <a:t>person.store :age, 26</a:t>
            </a:r>
          </a:p>
          <a:p>
            <a:pPr eaLnBrk="1" hangingPunct="1"/>
            <a:r>
              <a:rPr lang="es-CR" sz="2000"/>
              <a:t>puts person.keys.inspect</a:t>
            </a:r>
          </a:p>
          <a:p>
            <a:pPr eaLnBrk="1" hangingPunct="1"/>
            <a:r>
              <a:rPr lang="es-CR" sz="2000"/>
              <a:t>puts person.values.inspect</a:t>
            </a:r>
          </a:p>
          <a:p>
            <a:pPr eaLnBrk="1" hangingPunct="1"/>
            <a:r>
              <a:rPr lang="es-CR" sz="2000"/>
              <a:t>puts person[:name]</a:t>
            </a:r>
          </a:p>
          <a:p>
            <a:pPr eaLnBrk="1" hangingPunct="1"/>
            <a:endParaRPr lang="es-CR" sz="2000"/>
          </a:p>
          <a:p>
            <a:pPr eaLnBrk="1" hangingPunct="1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11890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4: Bloques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Hacer un m</a:t>
            </a:r>
            <a:r>
              <a:rPr lang="es-ES_tradnl" dirty="0" smtClean="0"/>
              <a:t>étodo “suma” que reciba de parámetro un arreglo de números y un bloque</a:t>
            </a:r>
          </a:p>
          <a:p>
            <a:pPr lvl="1"/>
            <a:r>
              <a:rPr lang="es-ES_tradnl" dirty="0" smtClean="0"/>
              <a:t>Arreglo de prueba: [7,6,5,4,3,2,1]</a:t>
            </a:r>
          </a:p>
          <a:p>
            <a:pPr lvl="1"/>
            <a:r>
              <a:rPr lang="es-ES_tradnl" dirty="0" smtClean="0"/>
              <a:t>Bloque: {|total, valor| total + valor }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La clase </a:t>
            </a:r>
            <a:r>
              <a:rPr lang="es-ES_tradnl" dirty="0" err="1" smtClean="0"/>
              <a:t>Array</a:t>
            </a:r>
            <a:r>
              <a:rPr lang="es-ES_tradnl" dirty="0" smtClean="0"/>
              <a:t> tiene un método llamado “</a:t>
            </a:r>
            <a:r>
              <a:rPr lang="es-ES_tradnl" dirty="0" err="1" smtClean="0"/>
              <a:t>map</a:t>
            </a:r>
            <a:r>
              <a:rPr lang="es-ES_tradnl" dirty="0" smtClean="0"/>
              <a:t>” o “</a:t>
            </a:r>
            <a:r>
              <a:rPr lang="es-ES_tradnl" dirty="0" err="1" smtClean="0"/>
              <a:t>collect</a:t>
            </a:r>
            <a:r>
              <a:rPr lang="es-ES_tradnl" dirty="0" smtClean="0"/>
              <a:t>”, utilizar ese método para convertir:</a:t>
            </a:r>
          </a:p>
          <a:p>
            <a:pPr lvl="1"/>
            <a:r>
              <a:rPr lang="es-ES_tradnl" dirty="0" smtClean="0"/>
              <a:t>[‘agua’, ‘tierra’, ‘aire’, ‘fuego’] en: [{</a:t>
            </a:r>
            <a:r>
              <a:rPr lang="es-ES_tradnl" dirty="0" err="1" smtClean="0"/>
              <a:t>name</a:t>
            </a:r>
            <a:r>
              <a:rPr lang="es-ES_tradnl" dirty="0" smtClean="0"/>
              <a:t>: ‘agua’, id: 1},{</a:t>
            </a:r>
            <a:r>
              <a:rPr lang="es-ES_tradnl" dirty="0" err="1" smtClean="0"/>
              <a:t>name</a:t>
            </a:r>
            <a:r>
              <a:rPr lang="es-ES_tradnl" dirty="0" smtClean="0"/>
              <a:t>: ‘tierra’, id:2}, …]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14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Modulos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similares a las clases (con ciertas diferencias), pueden contener métodos, variables, constantes, Clases y otros elementos.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No </a:t>
            </a:r>
            <a:r>
              <a:rPr lang="es-CR" dirty="0" smtClean="0">
                <a:latin typeface="Calibri" charset="0"/>
              </a:rPr>
              <a:t>es posible crear clases que hereden de los módulos, pero cualquier clase/módulo puede incluir funcionalidad de otros módulos.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módulos se utilizan para añadir funcionalidades generalizables o librerías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(2/3)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196752"/>
            <a:ext cx="316835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module </a:t>
            </a:r>
            <a:r>
              <a:rPr lang="en-US" sz="2400" dirty="0"/>
              <a:t>Trig  </a:t>
            </a:r>
          </a:p>
          <a:p>
            <a:pPr marL="0" indent="0">
              <a:buNone/>
            </a:pPr>
            <a:r>
              <a:rPr lang="en-US" sz="2400" dirty="0"/>
              <a:t>  PI = 3.1416  </a:t>
            </a:r>
          </a:p>
          <a:p>
            <a:pPr marL="0" indent="0">
              <a:buNone/>
            </a:pPr>
            <a:r>
              <a:rPr lang="en-US" sz="2400" dirty="0"/>
              <a:t>  #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Trig.sin</a:t>
            </a:r>
            <a:r>
              <a:rPr lang="en-US" sz="2400" dirty="0"/>
              <a:t>(x)  </a:t>
            </a:r>
          </a:p>
          <a:p>
            <a:pPr marL="0" indent="0">
              <a:buNone/>
            </a:pPr>
            <a:r>
              <a:rPr lang="en-US" sz="2400" dirty="0"/>
              <a:t>    # ...  </a:t>
            </a:r>
          </a:p>
          <a:p>
            <a:pPr marL="0" indent="0">
              <a:buNone/>
            </a:pPr>
            <a:r>
              <a:rPr lang="en-US" sz="2400" dirty="0"/>
              <a:t>  end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# …</a:t>
            </a:r>
          </a:p>
          <a:p>
            <a:pPr marL="0" indent="0">
              <a:buNone/>
            </a:pPr>
            <a:r>
              <a:rPr lang="en-US" sz="2400" dirty="0" smtClean="0"/>
              <a:t>  end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end  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467544" y="5733256"/>
            <a:ext cx="273630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require 'trig'  </a:t>
            </a:r>
          </a:p>
          <a:p>
            <a:pPr marL="0" indent="0">
              <a:buNone/>
            </a:pPr>
            <a:r>
              <a:rPr lang="en-US" sz="2400" dirty="0" err="1"/>
              <a:t>Trig.sin</a:t>
            </a:r>
            <a:r>
              <a:rPr lang="en-US" sz="2400" dirty="0"/>
              <a:t>(Trig::PI/4)</a:t>
            </a:r>
            <a:endParaRPr lang="es-ES_tradnl" sz="2400" dirty="0"/>
          </a:p>
        </p:txBody>
      </p:sp>
      <p:sp>
        <p:nvSpPr>
          <p:cNvPr id="5" name="Rectángulo 4"/>
          <p:cNvSpPr/>
          <p:nvPr/>
        </p:nvSpPr>
        <p:spPr>
          <a:xfrm>
            <a:off x="3491880" y="980728"/>
            <a:ext cx="59046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latin typeface="+mn-lt"/>
              </a:rPr>
              <a:t>module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initialize</a:t>
            </a:r>
            <a:r>
              <a:rPr lang="es-ES_tradnl" dirty="0">
                <a:latin typeface="+mn-lt"/>
              </a:rPr>
              <a:t>(nombre)  </a:t>
            </a:r>
          </a:p>
          <a:p>
            <a:r>
              <a:rPr lang="es-ES_tradnl" dirty="0">
                <a:latin typeface="+mn-lt"/>
              </a:rPr>
              <a:t>    @nombre =nombre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to_s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  @nombre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end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module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D 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def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quien_soy</a:t>
            </a:r>
            <a:r>
              <a:rPr lang="es-ES_tradnl" dirty="0">
                <a:latin typeface="+mn-lt"/>
              </a:rPr>
              <a:t>?</a:t>
            </a:r>
          </a:p>
          <a:p>
            <a:r>
              <a:rPr lang="es-ES_tradnl" dirty="0">
                <a:latin typeface="+mn-lt"/>
              </a:rPr>
              <a:t>    "#{</a:t>
            </a:r>
            <a:r>
              <a:rPr lang="es-ES_tradnl" dirty="0" err="1">
                <a:latin typeface="+mn-lt"/>
              </a:rPr>
              <a:t>self.class.name</a:t>
            </a:r>
            <a:r>
              <a:rPr lang="es-ES_tradnl" dirty="0">
                <a:latin typeface="+mn-lt"/>
              </a:rPr>
              <a:t>} (\##{</a:t>
            </a:r>
            <a:r>
              <a:rPr lang="es-ES_tradnl" dirty="0" err="1">
                <a:latin typeface="+mn-lt"/>
              </a:rPr>
              <a:t>self.object_id</a:t>
            </a:r>
            <a:r>
              <a:rPr lang="es-ES_tradnl" dirty="0">
                <a:latin typeface="+mn-lt"/>
              </a:rPr>
              <a:t>}): #{</a:t>
            </a:r>
            <a:r>
              <a:rPr lang="es-ES_tradnl" dirty="0" err="1">
                <a:latin typeface="+mn-lt"/>
              </a:rPr>
              <a:t>self.to_s</a:t>
            </a:r>
            <a:r>
              <a:rPr lang="es-ES_tradnl" dirty="0">
                <a:latin typeface="+mn-lt"/>
              </a:rPr>
              <a:t>}"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 err="1">
                <a:latin typeface="+mn-lt"/>
              </a:rPr>
              <a:t>end</a:t>
            </a:r>
            <a:endParaRPr lang="es-ES_tradnl" dirty="0">
              <a:latin typeface="+mn-lt"/>
            </a:endParaRPr>
          </a:p>
          <a:p>
            <a:r>
              <a:rPr lang="es-ES_tradnl" dirty="0">
                <a:latin typeface="+mn-lt"/>
              </a:rPr>
              <a:t>  </a:t>
            </a:r>
          </a:p>
          <a:p>
            <a:r>
              <a:rPr lang="es-ES_tradnl" dirty="0" err="1">
                <a:latin typeface="+mn-lt"/>
              </a:rPr>
              <a:t>class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OchoPistas</a:t>
            </a:r>
            <a:r>
              <a:rPr lang="es-ES_tradnl" dirty="0">
                <a:latin typeface="+mn-lt"/>
              </a:rPr>
              <a:t> </a:t>
            </a:r>
          </a:p>
          <a:p>
            <a:r>
              <a:rPr lang="es-ES_tradnl" dirty="0">
                <a:latin typeface="+mn-lt"/>
              </a:rPr>
              <a:t>  </a:t>
            </a:r>
            <a:r>
              <a:rPr lang="es-ES_tradnl" dirty="0" err="1">
                <a:latin typeface="+mn-lt"/>
              </a:rPr>
              <a:t>include</a:t>
            </a:r>
            <a:r>
              <a:rPr lang="es-ES_tradnl" dirty="0">
                <a:latin typeface="+mn-lt"/>
              </a:rPr>
              <a:t> </a:t>
            </a:r>
            <a:r>
              <a:rPr lang="es-ES_tradnl" dirty="0" err="1">
                <a:latin typeface="+mn-lt"/>
              </a:rPr>
              <a:t>Debug</a:t>
            </a:r>
            <a:r>
              <a:rPr lang="es-ES_tradnl" dirty="0">
                <a:latin typeface="+mn-lt"/>
              </a:rPr>
              <a:t>  </a:t>
            </a:r>
            <a:endParaRPr lang="es-ES_tradnl" dirty="0" smtClean="0">
              <a:latin typeface="+mn-lt"/>
            </a:endParaRPr>
          </a:p>
          <a:p>
            <a:r>
              <a:rPr lang="es-ES_tradnl" dirty="0" err="1" smtClean="0">
                <a:latin typeface="+mn-lt"/>
              </a:rPr>
              <a:t>end</a:t>
            </a:r>
            <a:r>
              <a:rPr lang="es-ES_tradnl" dirty="0" smtClean="0">
                <a:latin typeface="+mn-lt"/>
              </a:rPr>
              <a:t> </a:t>
            </a:r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352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Módulos </a:t>
            </a:r>
            <a:r>
              <a:rPr lang="es-ES_tradnl" sz="2000" dirty="0" smtClean="0"/>
              <a:t>(3/3)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2 m</a:t>
            </a:r>
            <a:r>
              <a:rPr lang="es-ES_tradnl" dirty="0" smtClean="0"/>
              <a:t>étodos para incluir funcionalidad de un módulo en una clase:</a:t>
            </a:r>
          </a:p>
          <a:p>
            <a:pPr lvl="1"/>
            <a:r>
              <a:rPr lang="es-ES_tradnl" b="1" dirty="0" err="1" smtClean="0"/>
              <a:t>Include</a:t>
            </a:r>
            <a:r>
              <a:rPr lang="es-ES_tradnl" dirty="0" smtClean="0"/>
              <a:t>: Incluye los métodos del módulo como si fueran métodos de instancia.</a:t>
            </a:r>
          </a:p>
          <a:p>
            <a:pPr lvl="1"/>
            <a:r>
              <a:rPr lang="es-ES_tradnl" b="1" dirty="0" err="1" smtClean="0"/>
              <a:t>Extend</a:t>
            </a:r>
            <a:r>
              <a:rPr lang="es-ES_tradnl" dirty="0" smtClean="0"/>
              <a:t>: Incluye los métodos del módulo como si fuera métodos de clase (tienen q llamarse usando </a:t>
            </a:r>
            <a:r>
              <a:rPr lang="es-ES_tradnl" dirty="0" err="1" smtClean="0"/>
              <a:t>Clase.mi_metodo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585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Usando librerías adicionales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Para cargar librerías en Ruby se utiliza </a:t>
            </a:r>
            <a:r>
              <a:rPr lang="es-CR" b="1" dirty="0" smtClean="0">
                <a:latin typeface="Calibri" charset="0"/>
              </a:rPr>
              <a:t>require</a:t>
            </a:r>
            <a:r>
              <a:rPr lang="es-CR" dirty="0" smtClean="0">
                <a:latin typeface="Calibri" charset="0"/>
              </a:rPr>
              <a:t> o </a:t>
            </a:r>
            <a:r>
              <a:rPr lang="es-CR" b="1" dirty="0">
                <a:latin typeface="Calibri" charset="0"/>
              </a:rPr>
              <a:t>load</a:t>
            </a:r>
          </a:p>
          <a:p>
            <a:r>
              <a:rPr lang="es-CR" b="1" dirty="0">
                <a:latin typeface="Calibri" charset="0"/>
              </a:rPr>
              <a:t>Require</a:t>
            </a: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carga el archivo únicamente una vez, sin importar si tenemos la misma instrucción más de 2 veces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Load: </a:t>
            </a:r>
            <a:r>
              <a:rPr lang="es-CR" dirty="0" smtClean="0">
                <a:latin typeface="Calibri" charset="0"/>
              </a:rPr>
              <a:t>Lee el archivo cada vez que se utiliza la línea de carga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5</a:t>
            </a:r>
            <a:r>
              <a:rPr lang="es-ES" dirty="0" smtClean="0">
                <a:latin typeface="Calibri" charset="0"/>
              </a:rPr>
              <a:t>: </a:t>
            </a:r>
            <a:r>
              <a:rPr lang="es-ES" dirty="0" err="1" smtClean="0">
                <a:latin typeface="Calibri" charset="0"/>
              </a:rPr>
              <a:t>Modulos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MiNumero</a:t>
            </a:r>
            <a:r>
              <a:rPr lang="en-US" sz="2800" dirty="0" smtClean="0">
                <a:latin typeface="Calibri" charset="0"/>
              </a:rPr>
              <a:t>”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incluya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los </a:t>
            </a:r>
            <a:r>
              <a:rPr lang="en-US" sz="2800" dirty="0" err="1" smtClean="0">
                <a:latin typeface="Calibri" charset="0"/>
              </a:rPr>
              <a:t>módulos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suma</a:t>
            </a:r>
            <a:r>
              <a:rPr lang="en-US" sz="2800" dirty="0" smtClean="0">
                <a:latin typeface="Calibri" charset="0"/>
              </a:rPr>
              <a:t>” y “</a:t>
            </a:r>
            <a:r>
              <a:rPr lang="en-US" sz="2800" dirty="0" err="1" smtClean="0">
                <a:latin typeface="Calibri" charset="0"/>
              </a:rPr>
              <a:t>resta</a:t>
            </a:r>
            <a:r>
              <a:rPr lang="en-US" sz="2800" dirty="0" smtClean="0">
                <a:latin typeface="Calibri" charset="0"/>
              </a:rPr>
              <a:t>” (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módulo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multiplicacion</a:t>
            </a:r>
            <a:r>
              <a:rPr lang="en-US" sz="2800" dirty="0" smtClean="0">
                <a:latin typeface="Calibri" charset="0"/>
              </a:rPr>
              <a:t>” </a:t>
            </a:r>
            <a:r>
              <a:rPr lang="en-US" sz="2800" dirty="0" err="1" smtClean="0">
                <a:latin typeface="Calibri" charset="0"/>
              </a:rPr>
              <a:t>cuyos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serán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.</a:t>
            </a:r>
          </a:p>
          <a:p>
            <a:pPr lvl="1"/>
            <a:r>
              <a:rPr lang="en-US" sz="2400" dirty="0" err="1" smtClean="0">
                <a:latin typeface="Calibri" charset="0"/>
              </a:rPr>
              <a:t>Una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interacción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correcta</a:t>
            </a:r>
            <a:r>
              <a:rPr lang="en-US" sz="2400" dirty="0" smtClean="0">
                <a:latin typeface="Calibri" charset="0"/>
              </a:rPr>
              <a:t> con la </a:t>
            </a:r>
            <a:r>
              <a:rPr lang="en-US" sz="2400" dirty="0" err="1" smtClean="0">
                <a:latin typeface="Calibri" charset="0"/>
              </a:rPr>
              <a:t>clase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matemática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 err="1" smtClean="0">
                <a:latin typeface="Calibri" charset="0"/>
              </a:rPr>
              <a:t>es</a:t>
            </a:r>
            <a:r>
              <a:rPr lang="en-US" sz="2400" dirty="0" smtClean="0">
                <a:latin typeface="Calibri" charset="0"/>
              </a:rPr>
              <a:t>:</a:t>
            </a:r>
          </a:p>
          <a:p>
            <a:pPr lvl="2"/>
            <a:r>
              <a:rPr lang="en-US" sz="2000" dirty="0">
                <a:latin typeface="Calibri" charset="0"/>
              </a:rPr>
              <a:t>m</a:t>
            </a:r>
            <a:r>
              <a:rPr lang="en-US" sz="2000" dirty="0" smtClean="0">
                <a:latin typeface="Calibri" charset="0"/>
              </a:rPr>
              <a:t>ate = </a:t>
            </a:r>
            <a:r>
              <a:rPr lang="en-US" sz="2000" dirty="0" err="1" smtClean="0">
                <a:latin typeface="Calibri" charset="0"/>
              </a:rPr>
              <a:t>MiNumero.new</a:t>
            </a:r>
            <a:r>
              <a:rPr lang="en-US" sz="2000" dirty="0" smtClean="0">
                <a:latin typeface="Calibri" charset="0"/>
              </a:rPr>
              <a:t>(15)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</a:t>
            </a:r>
            <a:r>
              <a:rPr lang="en-US" sz="2000" dirty="0" err="1" smtClean="0">
                <a:latin typeface="Calibri" charset="0"/>
              </a:rPr>
              <a:t>ate.sumar</a:t>
            </a:r>
            <a:r>
              <a:rPr lang="en-US" sz="2000" dirty="0" smtClean="0">
                <a:latin typeface="Calibri" charset="0"/>
              </a:rPr>
              <a:t>(15)    		</a:t>
            </a:r>
            <a:r>
              <a:rPr lang="en-US" sz="2000" dirty="0" smtClean="0">
                <a:latin typeface="Calibri" charset="0"/>
                <a:sym typeface="Wingdings"/>
              </a:rPr>
              <a:t> 30</a:t>
            </a:r>
          </a:p>
          <a:p>
            <a:pPr lvl="2"/>
            <a:r>
              <a:rPr lang="en-US" sz="2000" dirty="0" err="1">
                <a:latin typeface="Calibri" charset="0"/>
                <a:sym typeface="Wingdings"/>
              </a:rPr>
              <a:t>m</a:t>
            </a:r>
            <a:r>
              <a:rPr lang="en-US" sz="2000" dirty="0" err="1" smtClean="0">
                <a:latin typeface="Calibri" charset="0"/>
                <a:sym typeface="Wingdings"/>
              </a:rPr>
              <a:t>ate.restar</a:t>
            </a:r>
            <a:r>
              <a:rPr lang="en-US" sz="2000" dirty="0" smtClean="0">
                <a:latin typeface="Calibri" charset="0"/>
                <a:sym typeface="Wingdings"/>
              </a:rPr>
              <a:t>(4)       		 11</a:t>
            </a:r>
          </a:p>
          <a:p>
            <a:pPr lvl="2"/>
            <a:r>
              <a:rPr lang="en-US" sz="2000" dirty="0" err="1" smtClean="0">
                <a:latin typeface="Calibri" charset="0"/>
              </a:rPr>
              <a:t>MiNumero.multiplicar</a:t>
            </a:r>
            <a:r>
              <a:rPr lang="en-US" sz="2000" dirty="0" smtClean="0">
                <a:latin typeface="Calibri" charset="0"/>
              </a:rPr>
              <a:t>(4,6) 	</a:t>
            </a:r>
            <a:r>
              <a:rPr lang="en-US" sz="2000" dirty="0" smtClean="0">
                <a:latin typeface="Calibri" charset="0"/>
                <a:sym typeface="Wingdings"/>
              </a:rPr>
              <a:t> 24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6: Archivos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1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147248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El manejo de excepciones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6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4691063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Toda excepci</a:t>
            </a:r>
            <a:r>
              <a:rPr lang="es-CR" dirty="0" smtClean="0">
                <a:latin typeface="Calibri" charset="0"/>
              </a:rPr>
              <a:t>ón hereda de una clase común de Excepción</a:t>
            </a:r>
          </a:p>
          <a:p>
            <a:r>
              <a:rPr lang="es-CR" dirty="0" smtClean="0">
                <a:latin typeface="Calibri" charset="0"/>
              </a:rPr>
              <a:t>Para levantar una excepción, se utiliza </a:t>
            </a:r>
            <a:r>
              <a:rPr lang="es-CR" dirty="0" smtClean="0">
                <a:latin typeface="Calibri" charset="0"/>
              </a:rPr>
              <a:t>“</a:t>
            </a:r>
            <a:r>
              <a:rPr lang="es-CR" dirty="0">
                <a:latin typeface="Calibri" charset="0"/>
              </a:rPr>
              <a:t>raise”</a:t>
            </a:r>
          </a:p>
          <a:p>
            <a:r>
              <a:rPr lang="es-CR" dirty="0" smtClean="0">
                <a:latin typeface="Calibri" charset="0"/>
              </a:rPr>
              <a:t>Una de las excepciones m</a:t>
            </a:r>
            <a:r>
              <a:rPr lang="es-CR" dirty="0" smtClean="0">
                <a:latin typeface="Calibri" charset="0"/>
              </a:rPr>
              <a:t>ás comunes en ruby es </a:t>
            </a:r>
            <a:r>
              <a:rPr lang="es-CR" dirty="0" smtClean="0">
                <a:latin typeface="Calibri" charset="0"/>
              </a:rPr>
              <a:t>“</a:t>
            </a:r>
            <a:r>
              <a:rPr lang="es-CR" dirty="0">
                <a:latin typeface="Calibri" charset="0"/>
              </a:rPr>
              <a:t>Runtime Exception”</a:t>
            </a:r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5219700" y="1824038"/>
            <a:ext cx="349521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f = File.open("testfile") </a:t>
            </a:r>
          </a:p>
          <a:p>
            <a:pPr eaLnBrk="1" hangingPunct="1"/>
            <a:r>
              <a:rPr lang="es-CR" dirty="0"/>
              <a:t>begin   </a:t>
            </a:r>
          </a:p>
          <a:p>
            <a:pPr eaLnBrk="1" hangingPunct="1"/>
            <a:r>
              <a:rPr lang="es-CR" dirty="0"/>
              <a:t>  # .. </a:t>
            </a:r>
            <a:r>
              <a:rPr lang="es-CR" dirty="0" smtClean="0"/>
              <a:t>proceso</a:t>
            </a:r>
            <a:endParaRPr lang="es-CR" dirty="0"/>
          </a:p>
          <a:p>
            <a:pPr eaLnBrk="1" hangingPunct="1"/>
            <a:r>
              <a:rPr lang="es-CR" dirty="0"/>
              <a:t>  raise Exception, “FAIL here!!”</a:t>
            </a:r>
          </a:p>
          <a:p>
            <a:pPr eaLnBrk="1" hangingPunct="1"/>
            <a:r>
              <a:rPr lang="es-CR" dirty="0"/>
              <a:t>rescue OneTypeOfException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Manejar un tipo de excepci</a:t>
            </a:r>
            <a:r>
              <a:rPr lang="es-CR" dirty="0" smtClean="0"/>
              <a:t>ó</a:t>
            </a:r>
            <a:r>
              <a:rPr lang="es-CR" dirty="0" smtClean="0"/>
              <a:t>n</a:t>
            </a:r>
            <a:endParaRPr lang="es-CR" dirty="0"/>
          </a:p>
          <a:p>
            <a:pPr eaLnBrk="1" hangingPunct="1"/>
            <a:r>
              <a:rPr lang="es-CR" dirty="0"/>
              <a:t>rescue AnotherTypeOfException   </a:t>
            </a:r>
          </a:p>
          <a:p>
            <a:pPr eaLnBrk="1" hangingPunct="1"/>
            <a:r>
              <a:rPr lang="es-CR" dirty="0"/>
              <a:t>  retry</a:t>
            </a:r>
          </a:p>
          <a:p>
            <a:pPr eaLnBrk="1" hangingPunct="1"/>
            <a:r>
              <a:rPr lang="es-CR" dirty="0"/>
              <a:t>else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cualquier otra excepcion</a:t>
            </a:r>
            <a:endParaRPr lang="es-CR" dirty="0"/>
          </a:p>
          <a:p>
            <a:pPr eaLnBrk="1" hangingPunct="1"/>
            <a:r>
              <a:rPr lang="es-CR" dirty="0"/>
              <a:t>ensure   </a:t>
            </a:r>
          </a:p>
          <a:p>
            <a:pPr eaLnBrk="1" hangingPunct="1"/>
            <a:r>
              <a:rPr lang="es-CR" dirty="0"/>
              <a:t>  # </a:t>
            </a:r>
            <a:r>
              <a:rPr lang="es-CR" dirty="0" smtClean="0"/>
              <a:t>siempre ejecutelo</a:t>
            </a:r>
            <a:endParaRPr lang="es-CR" dirty="0"/>
          </a:p>
          <a:p>
            <a:pPr eaLnBrk="1" hangingPunct="1"/>
            <a:r>
              <a:rPr lang="es-CR" dirty="0"/>
              <a:t>  f.close unless f.nil? 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428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hashes son de las estructuras de datos más utilizadas en </a:t>
            </a:r>
            <a:r>
              <a:rPr lang="es-CR" dirty="0" smtClean="0">
                <a:latin typeface="Calibri" charset="0"/>
              </a:rPr>
              <a:t>Rails</a:t>
            </a:r>
          </a:p>
          <a:p>
            <a:r>
              <a:rPr lang="es-CR" dirty="0" smtClean="0">
                <a:latin typeface="Calibri" charset="0"/>
              </a:rPr>
              <a:t>En Rails veremos que hay 2 tipos adicionales de Hashes: Ordenados y con acceso indiferente</a:t>
            </a:r>
          </a:p>
          <a:p>
            <a:pPr lvl="1"/>
            <a:r>
              <a:rPr lang="es-CR" dirty="0" smtClean="0">
                <a:latin typeface="Calibri" charset="0"/>
              </a:rPr>
              <a:t>Hash ordenado: se ordena a partir de la llave</a:t>
            </a:r>
          </a:p>
          <a:p>
            <a:pPr lvl="1"/>
            <a:r>
              <a:rPr lang="es-CR" dirty="0" smtClean="0">
                <a:latin typeface="Calibri" charset="0"/>
              </a:rPr>
              <a:t>Hash de acceso indiferente: Permite accesar a sus valores tanto por la llave en string o en símbolo.</a:t>
            </a:r>
          </a:p>
        </p:txBody>
      </p:sp>
    </p:spTree>
    <p:extLst>
      <p:ext uri="{BB962C8B-B14F-4D97-AF65-F5344CB8AC3E}">
        <p14:creationId xmlns:p14="http://schemas.microsoft.com/office/powerpoint/2010/main" val="19698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Tarea</a:t>
            </a:r>
            <a:endParaRPr lang="es-CR" dirty="0">
              <a:latin typeface="Calibri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11238" y="3886200"/>
            <a:ext cx="7016750" cy="1752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+mn-ea"/>
              </a:rPr>
              <a:t>Entrega</a:t>
            </a:r>
            <a:r>
              <a:rPr lang="en-US" dirty="0" smtClean="0">
                <a:ea typeface="+mn-ea"/>
              </a:rPr>
              <a:t>: 27 de </a:t>
            </a:r>
            <a:r>
              <a:rPr lang="en-US" dirty="0" err="1" smtClean="0">
                <a:ea typeface="+mn-ea"/>
              </a:rPr>
              <a:t>abril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8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Referencias Bibliográficas</a:t>
            </a:r>
            <a:endParaRPr lang="es-CR" dirty="0">
              <a:latin typeface="Calibri" charset="0"/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Por lo general, la generación de JSON se facilita mucho desde un hash</a:t>
            </a:r>
          </a:p>
          <a:p>
            <a:r>
              <a:rPr lang="es-CR" dirty="0">
                <a:latin typeface="Calibri" charset="0"/>
              </a:rPr>
              <a:t>Algunos métodos comunes son:</a:t>
            </a:r>
          </a:p>
          <a:p>
            <a:pPr lvl="1"/>
            <a:r>
              <a:rPr lang="es-CR" dirty="0">
                <a:latin typeface="Calibri" charset="0"/>
              </a:rPr>
              <a:t>each_key, each_value, each_pair, each: iteradores</a:t>
            </a:r>
          </a:p>
          <a:p>
            <a:pPr lvl="1"/>
            <a:r>
              <a:rPr lang="es-CR" dirty="0">
                <a:latin typeface="Calibri" charset="0"/>
              </a:rPr>
              <a:t>values, keys: Obtener las llaves y los valores</a:t>
            </a:r>
          </a:p>
          <a:p>
            <a:pPr lvl="1"/>
            <a:r>
              <a:rPr lang="es-CR" dirty="0">
                <a:latin typeface="Calibri" charset="0"/>
              </a:rPr>
              <a:t> merge, merge!: mezclar 2 </a:t>
            </a:r>
            <a:r>
              <a:rPr lang="es-CR" dirty="0" smtClean="0">
                <a:latin typeface="Calibri" charset="0"/>
              </a:rPr>
              <a:t>hashes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1: Hashes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smtClean="0">
                <a:latin typeface="Calibri" charset="0"/>
              </a:rPr>
              <a:t>users = [{name: “</a:t>
            </a:r>
            <a:r>
              <a:rPr lang="en-US" sz="2400" dirty="0">
                <a:latin typeface="Calibri" charset="0"/>
              </a:rPr>
              <a:t>J</a:t>
            </a:r>
            <a:r>
              <a:rPr lang="en-US" sz="2400" dirty="0" smtClean="0">
                <a:latin typeface="Calibri" charset="0"/>
              </a:rPr>
              <a:t>uan”, </a:t>
            </a:r>
            <a:r>
              <a:rPr lang="en-US" sz="2400" dirty="0" err="1" smtClean="0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“Perez”, children: [“Ana”, “Pablo”]}</a:t>
            </a:r>
            <a:r>
              <a:rPr lang="en-US" sz="2400" dirty="0">
                <a:latin typeface="Calibri" charset="0"/>
              </a:rPr>
              <a:t>, {name: </a:t>
            </a:r>
            <a:r>
              <a:rPr lang="en-US" sz="2400" dirty="0" smtClean="0">
                <a:latin typeface="Calibri" charset="0"/>
              </a:rPr>
              <a:t>“Martina”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dirty="0" err="1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 smtClean="0">
                <a:latin typeface="Calibri" charset="0"/>
              </a:rPr>
              <a:t>“Juarez”</a:t>
            </a:r>
            <a:r>
              <a:rPr lang="en-US" sz="2400" dirty="0">
                <a:latin typeface="Calibri" charset="0"/>
              </a:rPr>
              <a:t>, children: </a:t>
            </a:r>
            <a:r>
              <a:rPr lang="en-US" sz="2400" dirty="0" smtClean="0">
                <a:latin typeface="Calibri" charset="0"/>
              </a:rPr>
              <a:t>nil}, …]</a:t>
            </a:r>
          </a:p>
          <a:p>
            <a:r>
              <a:rPr lang="en-US" dirty="0" err="1" smtClean="0">
                <a:latin typeface="Calibri" charset="0"/>
              </a:rPr>
              <a:t>Imprimir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detalles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de los </a:t>
            </a:r>
            <a:r>
              <a:rPr lang="en-US" dirty="0" err="1" smtClean="0">
                <a:latin typeface="Calibri" charset="0"/>
              </a:rPr>
              <a:t>usuarios</a:t>
            </a:r>
            <a:r>
              <a:rPr lang="en-US" dirty="0" smtClean="0">
                <a:latin typeface="Calibri" charset="0"/>
              </a:rPr>
              <a:t>. En </a:t>
            </a:r>
            <a:r>
              <a:rPr lang="en-US" dirty="0" err="1" smtClean="0">
                <a:latin typeface="Calibri" charset="0"/>
              </a:rPr>
              <a:t>caso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tengan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, se </a:t>
            </a:r>
            <a:r>
              <a:rPr lang="en-US" dirty="0" err="1" smtClean="0">
                <a:latin typeface="Calibri" charset="0"/>
              </a:rPr>
              <a:t>deberá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mostrar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: “Sin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185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Todas las clases en Ruby heredan de Object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Definir una clase en Ruby es simple, solamente es necesario agregar “class” seguido del nombre de la clase en formato CamelCase.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El método inicializador de la clase es llamado “initialize”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Para crear una nueva instancia de una clase se utiliza: Class.new</a:t>
            </a:r>
            <a:r>
              <a:rPr lang="es-CR" sz="2800" dirty="0">
                <a:latin typeface="Calibri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638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3 Marcador de contenido"/>
          <p:cNvSpPr>
            <a:spLocks noGrp="1"/>
          </p:cNvSpPr>
          <p:nvPr>
            <p:ph idx="1"/>
          </p:nvPr>
        </p:nvSpPr>
        <p:spPr>
          <a:xfrm>
            <a:off x="1835150" y="1169988"/>
            <a:ext cx="5188477" cy="5022915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class Dog </a:t>
            </a: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def </a:t>
            </a:r>
            <a:r>
              <a:rPr lang="es-CR" sz="1800" dirty="0">
                <a:latin typeface="Calibri" charset="0"/>
              </a:rPr>
              <a:t>initialize(breed, name)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@breed = breed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@name = name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bark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 puts </a:t>
            </a:r>
            <a:r>
              <a:rPr lang="es-CR" sz="1800" dirty="0" smtClean="0">
                <a:latin typeface="Calibri" charset="0"/>
              </a:rPr>
              <a:t>‘guau! guau!</a:t>
            </a:r>
            <a:r>
              <a:rPr lang="es-CR" sz="1800" dirty="0">
                <a:latin typeface="Calibri" charset="0"/>
              </a:rPr>
              <a:t>'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greed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puts </a:t>
            </a:r>
            <a:r>
              <a:rPr lang="es-CR" sz="1800" dirty="0" smtClean="0">
                <a:latin typeface="Calibri" charset="0"/>
              </a:rPr>
              <a:t>“Soy un #</a:t>
            </a:r>
            <a:r>
              <a:rPr lang="es-CR" sz="1800" dirty="0">
                <a:latin typeface="Calibri" charset="0"/>
              </a:rPr>
              <a:t>{@breed</a:t>
            </a:r>
            <a:r>
              <a:rPr lang="es-CR" sz="1800" dirty="0" smtClean="0">
                <a:latin typeface="Calibri" charset="0"/>
              </a:rPr>
              <a:t>} y mi nombre es #</a:t>
            </a:r>
            <a:r>
              <a:rPr lang="es-CR" sz="1800" dirty="0">
                <a:latin typeface="Calibri" charset="0"/>
              </a:rPr>
              <a:t>{@name}"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d = dog.new(‘Collie', ‘Lassie')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d.greed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d.bark</a:t>
            </a:r>
          </a:p>
        </p:txBody>
      </p:sp>
    </p:spTree>
    <p:extLst>
      <p:ext uri="{BB962C8B-B14F-4D97-AF65-F5344CB8AC3E}">
        <p14:creationId xmlns:p14="http://schemas.microsoft.com/office/powerpoint/2010/main" val="314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3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Se pueden declarar métodos de clase utilizando la palabra ‘self’ antes de la declaración del método. Ej:</a:t>
            </a:r>
          </a:p>
          <a:p>
            <a:pPr lvl="1"/>
            <a:r>
              <a:rPr lang="es-CR" sz="2400" dirty="0" smtClean="0">
                <a:latin typeface="Calibri" charset="0"/>
              </a:rPr>
              <a:t>“def self.list_all”</a:t>
            </a:r>
          </a:p>
          <a:p>
            <a:r>
              <a:rPr lang="es-CR" sz="2800" dirty="0" smtClean="0">
                <a:latin typeface="Calibri" charset="0"/>
              </a:rPr>
              <a:t>Algunos métodos interesantes para todo objeto:</a:t>
            </a:r>
          </a:p>
          <a:p>
            <a:pPr lvl="1"/>
            <a:r>
              <a:rPr lang="es-CR" sz="2400" dirty="0" smtClean="0">
                <a:latin typeface="Calibri" charset="0"/>
              </a:rPr>
              <a:t>respond_to?: verifica si el método tiene un método específico. Ej: string.respond_to?(“patito”)</a:t>
            </a:r>
          </a:p>
          <a:p>
            <a:pPr lvl="1"/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nstance_of? </a:t>
            </a:r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s_a? Verifica si la instancia es de una clase determinada. Ej: num = 10; num.is_a? Fixnum</a:t>
            </a:r>
          </a:p>
          <a:p>
            <a:pPr lvl="1"/>
            <a:r>
              <a:rPr lang="es-CR" sz="2400" dirty="0" smtClean="0">
                <a:latin typeface="Calibri" charset="0"/>
              </a:rPr>
              <a:t>object_id: Permite ver el identificador el objeto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1325</TotalTime>
  <Words>2639</Words>
  <Application>Microsoft Macintosh PowerPoint</Application>
  <PresentationFormat>Presentación en pantalla (4:3)</PresentationFormat>
  <Paragraphs>323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160</vt:lpstr>
      <vt:lpstr>Introducción a Ruby</vt:lpstr>
      <vt:lpstr>Símbolos</vt:lpstr>
      <vt:lpstr>Hashes (1/3)</vt:lpstr>
      <vt:lpstr>Hashes (2/3)</vt:lpstr>
      <vt:lpstr>Hashes (3/3)</vt:lpstr>
      <vt:lpstr>Trabajo 1: Hashes</vt:lpstr>
      <vt:lpstr>Clases (1/3)</vt:lpstr>
      <vt:lpstr>Clases (2/3)</vt:lpstr>
      <vt:lpstr>Clases (3/3)</vt:lpstr>
      <vt:lpstr>Clases: Accessors</vt:lpstr>
      <vt:lpstr>Clases: Control de Acceso</vt:lpstr>
      <vt:lpstr>Clases: Herencia (1/2)</vt:lpstr>
      <vt:lpstr>Presentación de PowerPoint</vt:lpstr>
      <vt:lpstr>Clases: Modificar clase</vt:lpstr>
      <vt:lpstr>Clases: Sobrecarga de métodos</vt:lpstr>
      <vt:lpstr>Clases: Congelar un objeto</vt:lpstr>
      <vt:lpstr>Clases: Duplicar un objeto</vt:lpstr>
      <vt:lpstr>Trabajo 2: Clases</vt:lpstr>
      <vt:lpstr>Trabajo 2: Clases</vt:lpstr>
      <vt:lpstr>Trabajo 2: Clases</vt:lpstr>
      <vt:lpstr>Expresiones regulares</vt:lpstr>
      <vt:lpstr>Expresiones Regulares</vt:lpstr>
      <vt:lpstr>Trabajo 3: Expresiones regulares</vt:lpstr>
      <vt:lpstr>Bloques de código (1/6)</vt:lpstr>
      <vt:lpstr>Bloques de código (2/6)</vt:lpstr>
      <vt:lpstr>Bloques de código (3/6)</vt:lpstr>
      <vt:lpstr>Bloques de código (4/6)</vt:lpstr>
      <vt:lpstr>Bloques de código (5/6)</vt:lpstr>
      <vt:lpstr>Bloques de código (6/6)</vt:lpstr>
      <vt:lpstr>Trabajo 4: Bloques</vt:lpstr>
      <vt:lpstr>Modulos (1/3)</vt:lpstr>
      <vt:lpstr>Módulos (2/3)</vt:lpstr>
      <vt:lpstr>Módulos (3/3)</vt:lpstr>
      <vt:lpstr>Usando librerías adicionales</vt:lpstr>
      <vt:lpstr>Trabajo 5: Modulos</vt:lpstr>
      <vt:lpstr>Manejo de archivos (1/3)</vt:lpstr>
      <vt:lpstr>Trabajo 6: Archivos</vt:lpstr>
      <vt:lpstr>Excepciones (1/2)</vt:lpstr>
      <vt:lpstr>Excepciones (2/2)</vt:lpstr>
      <vt:lpstr>Tarea</vt:lpstr>
      <vt:lpstr>Referencias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133</cp:revision>
  <dcterms:created xsi:type="dcterms:W3CDTF">2011-06-04T03:05:17Z</dcterms:created>
  <dcterms:modified xsi:type="dcterms:W3CDTF">2015-04-12T06:06:07Z</dcterms:modified>
</cp:coreProperties>
</file>