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y fecha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y fecha</a:t>
            </a:r>
          </a:p>
        </p:txBody>
      </p:sp>
      <p:sp>
        <p:nvSpPr>
          <p:cNvPr id="12" name="Título de presentació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ivel de texto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Hech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ivel de texto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Información del hecho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Información del hecho</a:t>
            </a:r>
          </a:p>
        </p:txBody>
      </p:sp>
      <p:sp>
        <p:nvSpPr>
          <p:cNvPr id="10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ció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Atribución</a:t>
            </a:r>
          </a:p>
        </p:txBody>
      </p:sp>
      <p:sp>
        <p:nvSpPr>
          <p:cNvPr id="116" name="Nivel de texto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“Frase celebre”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n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n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n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n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ítulo de presentació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23" name="Autor y fecha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y fecha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diapositiva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Título de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43" name="Subtítulo de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ítulo de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61" name="Nivel de texto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ítulo de diapositiva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ción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72" name="Número de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e diapositiva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80" name="Subtítulo de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8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e agenda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89" name="Subtítulo de agend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agenda</a:t>
            </a:r>
          </a:p>
        </p:txBody>
      </p:sp>
      <p:sp>
        <p:nvSpPr>
          <p:cNvPr id="9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Temas de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Título de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www.json.org/json-en.html" TargetMode="External"/><Relationship Id="rId3" Type="http://schemas.openxmlformats.org/officeDocument/2006/relationships/hyperlink" Target="https://maark.com/insights/graphql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misiontic.jpeg" descr="misiontic.jpe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3333" b="0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25400">
            <a:solidFill>
              <a:srgbClr val="FFFFFF"/>
            </a:solidFill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oncept’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Concept’s</a:t>
            </a:r>
          </a:p>
        </p:txBody>
      </p:sp>
      <p:sp>
        <p:nvSpPr>
          <p:cNvPr id="181" name="Query Is the information that we sent to API and the only data that we need to show on the response.…"/>
          <p:cNvSpPr txBox="1"/>
          <p:nvPr>
            <p:ph type="body" idx="1"/>
          </p:nvPr>
        </p:nvSpPr>
        <p:spPr>
          <a:xfrm>
            <a:off x="1206500" y="2763273"/>
            <a:ext cx="21971000" cy="9630658"/>
          </a:xfrm>
          <a:prstGeom prst="rect">
            <a:avLst/>
          </a:prstGeom>
        </p:spPr>
        <p:txBody>
          <a:bodyPr/>
          <a:lstStyle/>
          <a:p>
            <a:pPr marL="603504" indent="-603504" defTabSz="2413955">
              <a:spcBef>
                <a:spcPts val="4400"/>
              </a:spcBef>
              <a:defRPr sz="4752"/>
            </a:pPr>
            <a:r>
              <a:rPr b="1"/>
              <a:t>Query</a:t>
            </a:r>
            <a:br/>
            <a:r>
              <a:t>Is the information that we sent to API and the only data that we need to show on the response.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rPr b="1"/>
              <a:t>Mutation</a:t>
            </a:r>
            <a:br/>
            <a:r>
              <a:t>At difference with query, this operation allow to operate data (create, update, delete.)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rPr b="1"/>
              <a:t>Subscription</a:t>
            </a:r>
            <a:br/>
            <a:r>
              <a:t>Is a real time implementation to know what changes happens on the databases. Like a newsletter subscription.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rPr b="1"/>
              <a:t>Schema</a:t>
            </a:r>
            <a:br>
              <a:rPr b="1"/>
            </a:br>
            <a:r>
              <a:t>Define the objects and atributes that you can access on de data set or database.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Advanta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Advantages</a:t>
            </a:r>
          </a:p>
        </p:txBody>
      </p:sp>
      <p:sp>
        <p:nvSpPr>
          <p:cNvPr id="184" name="God for colme system and microservices.…"/>
          <p:cNvSpPr txBox="1"/>
          <p:nvPr>
            <p:ph type="body" idx="1"/>
          </p:nvPr>
        </p:nvSpPr>
        <p:spPr>
          <a:xfrm>
            <a:off x="1206500" y="2763273"/>
            <a:ext cx="21971000" cy="9630658"/>
          </a:xfrm>
          <a:prstGeom prst="rect">
            <a:avLst/>
          </a:prstGeom>
        </p:spPr>
        <p:txBody>
          <a:bodyPr/>
          <a:lstStyle/>
          <a:p>
            <a:pPr/>
            <a:r>
              <a:t>God for colme system and microservices.</a:t>
            </a:r>
          </a:p>
          <a:p>
            <a:pPr/>
            <a:r>
              <a:t>Fetching data with a single API call.</a:t>
            </a:r>
          </a:p>
          <a:p>
            <a:pPr/>
            <a:r>
              <a:t>Fetching data with specific information.</a:t>
            </a:r>
          </a:p>
          <a:p>
            <a:pPr/>
            <a:r>
              <a:t>Detailed error messages</a:t>
            </a:r>
          </a:p>
          <a:p>
            <a:pPr/>
            <a:r>
              <a:t>Autogenerating API documentation</a:t>
            </a:r>
          </a:p>
          <a:p>
            <a:pPr/>
            <a:r>
              <a:t>Code-sharing</a:t>
            </a:r>
          </a:p>
          <a:p>
            <a:pPr/>
            <a:r>
              <a:t>Rapid application prototyping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Disadvantages"/>
          <p:cNvSpPr txBox="1"/>
          <p:nvPr>
            <p:ph type="title"/>
          </p:nvPr>
        </p:nvSpPr>
        <p:spPr>
          <a:xfrm>
            <a:off x="1206500" y="1411255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Disadvantages</a:t>
            </a:r>
          </a:p>
        </p:txBody>
      </p:sp>
      <p:sp>
        <p:nvSpPr>
          <p:cNvPr id="187" name="Performance issues with complex queries.…"/>
          <p:cNvSpPr txBox="1"/>
          <p:nvPr>
            <p:ph type="body" idx="1"/>
          </p:nvPr>
        </p:nvSpPr>
        <p:spPr>
          <a:xfrm>
            <a:off x="1206500" y="3288552"/>
            <a:ext cx="21971000" cy="6456846"/>
          </a:xfrm>
          <a:prstGeom prst="rect">
            <a:avLst/>
          </a:prstGeom>
        </p:spPr>
        <p:txBody>
          <a:bodyPr/>
          <a:lstStyle/>
          <a:p>
            <a:pPr/>
            <a:r>
              <a:t>Performance issues with complex queries.</a:t>
            </a:r>
          </a:p>
          <a:p>
            <a:pPr/>
            <a:r>
              <a:t>File uploading.</a:t>
            </a:r>
          </a:p>
          <a:p>
            <a:pPr/>
            <a:r>
              <a:t>Web caching complexity.</a:t>
            </a:r>
          </a:p>
          <a:p>
            <a:pPr/>
            <a:r>
              <a:t>No recommend on small applications.</a:t>
            </a:r>
          </a:p>
          <a:p>
            <a:pPr/>
            <a:r>
              <a:t>Takes a while to understand.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raphQL vs Rest AP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GraphQL vs Rest API</a:t>
            </a:r>
          </a:p>
        </p:txBody>
      </p:sp>
      <p:graphicFrame>
        <p:nvGraphicFramePr>
          <p:cNvPr id="190" name="Tabla"/>
          <p:cNvGraphicFramePr/>
          <p:nvPr/>
        </p:nvGraphicFramePr>
        <p:xfrm>
          <a:off x="1022911" y="2756613"/>
          <a:ext cx="23007067" cy="1020708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11497183"/>
                <a:gridCol w="11497183"/>
              </a:tblGrid>
              <a:tr h="145634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6000"/>
                        <a:t>GraphQL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6000"/>
                        <a:t>Rest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145634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Offering efficiency and flexibility for solving common problems when interring API’s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An architecture style largely viewed as a conventional standard for design API’s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145634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Lacks automatic caching mechanism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Using caching automatically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145634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Deploy over HTTP using a single endpoint that provides full capabilities of expose services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Deploy over set a URL’s where each of then exposes a single resource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145634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No API versioning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Support multiple versioning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145634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JSON representation only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Sopport multiple languages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145634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Complicate to handling HTTP methods an identify errors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Uses HTTP and easy to identify errors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al uses and experiences"/>
          <p:cNvSpPr txBox="1"/>
          <p:nvPr>
            <p:ph type="title"/>
          </p:nvPr>
        </p:nvSpPr>
        <p:spPr>
          <a:xfrm>
            <a:off x="1206500" y="2105993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Real uses and experiences</a:t>
            </a:r>
          </a:p>
        </p:txBody>
      </p:sp>
      <p:sp>
        <p:nvSpPr>
          <p:cNvPr id="193" name="Shopify - https://shopify.engineering/using-graphql-for-high-performing-mobile-applications…"/>
          <p:cNvSpPr txBox="1"/>
          <p:nvPr>
            <p:ph type="body" idx="1"/>
          </p:nvPr>
        </p:nvSpPr>
        <p:spPr>
          <a:xfrm>
            <a:off x="1206500" y="4477341"/>
            <a:ext cx="21971000" cy="6455874"/>
          </a:xfrm>
          <a:prstGeom prst="rect">
            <a:avLst/>
          </a:prstGeom>
        </p:spPr>
        <p:txBody>
          <a:bodyPr/>
          <a:lstStyle/>
          <a:p>
            <a:pPr/>
            <a:r>
              <a:rPr b="1"/>
              <a:t>Shopify</a:t>
            </a:r>
            <a:r>
              <a:t> - https://shopify.engineering/using-graphql-for-high-performing-mobile-applications</a:t>
            </a:r>
          </a:p>
          <a:p>
            <a:pPr/>
            <a:r>
              <a:rPr b="1"/>
              <a:t>Sainsbury’s</a:t>
            </a:r>
            <a:r>
              <a:t> - https://medium.com/sainsburys-engineering/our-graphql-experience-a8bf511341a2</a:t>
            </a:r>
          </a:p>
          <a:p>
            <a:pPr/>
            <a:r>
              <a:rPr b="1"/>
              <a:t>Facebook</a:t>
            </a:r>
            <a:r>
              <a:t> - https://m.facebook.com/story.php?story_fbid=1268985559916551&amp;id=19292868552&amp;_rdr-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onclusions."/>
          <p:cNvSpPr txBox="1"/>
          <p:nvPr>
            <p:ph type="title" idx="4294967295"/>
          </p:nvPr>
        </p:nvSpPr>
        <p:spPr>
          <a:xfrm>
            <a:off x="1206500" y="1435100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Conclusions.</a:t>
            </a:r>
          </a:p>
        </p:txBody>
      </p:sp>
      <p:sp>
        <p:nvSpPr>
          <p:cNvPr id="196" name="GraphQL is a great option for build a services but not is the best options, it depends of System Information need.…"/>
          <p:cNvSpPr txBox="1"/>
          <p:nvPr>
            <p:ph type="body" idx="4294967295"/>
          </p:nvPr>
        </p:nvSpPr>
        <p:spPr>
          <a:xfrm>
            <a:off x="1206500" y="3178183"/>
            <a:ext cx="21971000" cy="9707333"/>
          </a:xfrm>
          <a:prstGeom prst="rect">
            <a:avLst/>
          </a:prstGeom>
        </p:spPr>
        <p:txBody>
          <a:bodyPr/>
          <a:lstStyle/>
          <a:p>
            <a:pPr/>
            <a:r>
              <a:t>GraphQL is a great option for build a services but not is the best options, it depends of System Information need.</a:t>
            </a:r>
          </a:p>
          <a:p>
            <a:pPr/>
            <a:r>
              <a:t>GraphQL is not mature technology that means that can be change in the future and make features that solves security and performance problemas that it have.</a:t>
            </a:r>
          </a:p>
          <a:p>
            <a:pPr/>
            <a:r>
              <a:t>It solved a specific problems that have with a traditional rest implementation have.</a:t>
            </a:r>
          </a:p>
          <a:p>
            <a:pPr/>
            <a:r>
              <a:t>Mixed implementation of both technologies is possible and isn’t a bad practice to implement System Information.</a:t>
            </a:r>
          </a:p>
          <a:p>
            <a:pPr/>
            <a:r>
              <a:t>It isn’t popular technology that meas don’t have a great community that uses and improve the product.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Documentation."/>
          <p:cNvSpPr txBox="1"/>
          <p:nvPr>
            <p:ph type="title" idx="4294967295"/>
          </p:nvPr>
        </p:nvSpPr>
        <p:spPr>
          <a:xfrm>
            <a:off x="1206500" y="1355962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Documentation.</a:t>
            </a:r>
          </a:p>
        </p:txBody>
      </p:sp>
      <p:sp>
        <p:nvSpPr>
          <p:cNvPr id="199" name="https://www.json.org/json-en.html…"/>
          <p:cNvSpPr txBox="1"/>
          <p:nvPr>
            <p:ph type="body" idx="4294967295"/>
          </p:nvPr>
        </p:nvSpPr>
        <p:spPr>
          <a:xfrm>
            <a:off x="1206500" y="3482050"/>
            <a:ext cx="21971000" cy="8524916"/>
          </a:xfrm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https://www.json.org/json-en.html</a:t>
            </a:r>
          </a:p>
          <a:p>
            <a:pPr/>
            <a:r>
              <a:t>https://www.redhat.com/es/topics/api/what-is-a-rest-api</a:t>
            </a:r>
          </a:p>
          <a:p>
            <a:pPr/>
            <a:r>
              <a:t>https://platzi.com/blog/introduccion-a-graphql/</a:t>
            </a:r>
          </a:p>
          <a:p>
            <a:pPr/>
            <a:r>
              <a:t>https://graphql.org/learn/</a:t>
            </a:r>
          </a:p>
          <a:p>
            <a:pPr/>
            <a:r>
              <a:t>https://blog.api.rakuten.net/graphql-vs-rest/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https://maark.com/insights/graphql</a:t>
            </a:r>
          </a:p>
          <a:p>
            <a:pPr/>
            <a:r>
              <a:t>https://blog.postman.com/the-future-of-graphql/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misiontic.jpeg" descr="misiontic.jpe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3333" b="0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25400">
            <a:solidFill>
              <a:srgbClr val="FFFFFF"/>
            </a:solidFill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raphQL"/>
          <p:cNvSpPr txBox="1"/>
          <p:nvPr>
            <p:ph type="subTitle" sz="quarter" idx="1"/>
          </p:nvPr>
        </p:nvSpPr>
        <p:spPr>
          <a:xfrm>
            <a:off x="1298618" y="5380033"/>
            <a:ext cx="21878882" cy="2076485"/>
          </a:xfrm>
          <a:prstGeom prst="rect">
            <a:avLst/>
          </a:prstGeom>
        </p:spPr>
        <p:txBody>
          <a:bodyPr anchor="b"/>
          <a:lstStyle>
            <a:lvl1pPr algn="ctr" defTabSz="2438338">
              <a:lnSpc>
                <a:spcPct val="80000"/>
              </a:lnSpc>
              <a:defRPr spc="-100" sz="10000"/>
            </a:lvl1pPr>
          </a:lstStyle>
          <a:p>
            <a:pPr/>
            <a:r>
              <a:t>GraphQL</a:t>
            </a:r>
          </a:p>
        </p:txBody>
      </p:sp>
      <p:sp>
        <p:nvSpPr>
          <p:cNvPr id="154" name="A query language API’s"/>
          <p:cNvSpPr txBox="1"/>
          <p:nvPr/>
        </p:nvSpPr>
        <p:spPr>
          <a:xfrm>
            <a:off x="1206500" y="7401187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A query language API’s</a:t>
            </a:r>
          </a:p>
        </p:txBody>
      </p:sp>
      <p:sp>
        <p:nvSpPr>
          <p:cNvPr id="155" name="By Carlos Agudelo"/>
          <p:cNvSpPr txBox="1"/>
          <p:nvPr/>
        </p:nvSpPr>
        <p:spPr>
          <a:xfrm>
            <a:off x="1201340" y="11859862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3600">
                <a:solidFill>
                  <a:srgbClr val="000000"/>
                </a:solidFill>
              </a:defRPr>
            </a:lvl1pPr>
          </a:lstStyle>
          <a:p>
            <a:pPr/>
            <a:r>
              <a:t>By Carlos Agudelo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Order."/>
          <p:cNvSpPr txBox="1"/>
          <p:nvPr>
            <p:ph type="title" idx="4294967295"/>
          </p:nvPr>
        </p:nvSpPr>
        <p:spPr>
          <a:xfrm>
            <a:off x="618531" y="2232749"/>
            <a:ext cx="23146938" cy="1433164"/>
          </a:xfrm>
          <a:prstGeom prst="rect">
            <a:avLst/>
          </a:prstGeom>
        </p:spPr>
        <p:txBody>
          <a:bodyPr/>
          <a:lstStyle/>
          <a:p>
            <a:pPr/>
            <a:r>
              <a:t>Order.</a:t>
            </a:r>
          </a:p>
        </p:txBody>
      </p:sp>
      <p:sp>
        <p:nvSpPr>
          <p:cNvPr id="158" name="RestAPI review…"/>
          <p:cNvSpPr txBox="1"/>
          <p:nvPr>
            <p:ph type="body" idx="4294967295"/>
          </p:nvPr>
        </p:nvSpPr>
        <p:spPr>
          <a:xfrm>
            <a:off x="618531" y="4118616"/>
            <a:ext cx="23146938" cy="7364635"/>
          </a:xfrm>
          <a:prstGeom prst="rect">
            <a:avLst/>
          </a:prstGeom>
        </p:spPr>
        <p:txBody>
          <a:bodyPr/>
          <a:lstStyle/>
          <a:p>
            <a:pPr/>
            <a:r>
              <a:t>RestAPI review</a:t>
            </a:r>
          </a:p>
          <a:p>
            <a:pPr/>
            <a:r>
              <a:t>What’s GraphQL?</a:t>
            </a:r>
          </a:p>
          <a:p>
            <a:pPr/>
            <a:r>
              <a:t>Important concept's</a:t>
            </a:r>
          </a:p>
          <a:p>
            <a:pPr/>
            <a:r>
              <a:t>Comparative RestAPI vs GraphQL</a:t>
            </a:r>
          </a:p>
          <a:p>
            <a:pPr/>
            <a:r>
              <a:t>Industry usages.</a:t>
            </a:r>
          </a:p>
          <a:p>
            <a:pPr/>
            <a:r>
              <a:t>Real time code / Start class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stful"/>
          <p:cNvSpPr txBox="1"/>
          <p:nvPr>
            <p:ph type="title" idx="4294967295"/>
          </p:nvPr>
        </p:nvSpPr>
        <p:spPr>
          <a:xfrm>
            <a:off x="1012911" y="3701187"/>
            <a:ext cx="21971004" cy="2663502"/>
          </a:xfrm>
          <a:prstGeom prst="rect">
            <a:avLst/>
          </a:prstGeom>
        </p:spPr>
        <p:txBody>
          <a:bodyPr anchor="b"/>
          <a:lstStyle>
            <a:lvl1pPr>
              <a:defRPr spc="-260" sz="13000"/>
            </a:lvl1pPr>
          </a:lstStyle>
          <a:p>
            <a:pPr/>
            <a:r>
              <a:t>Restful</a:t>
            </a:r>
          </a:p>
        </p:txBody>
      </p:sp>
      <p:sp>
        <p:nvSpPr>
          <p:cNvPr id="161" name="Architectural style for an application program interface to communicate with another machines."/>
          <p:cNvSpPr txBox="1"/>
          <p:nvPr>
            <p:ph type="body" sz="quarter" idx="4294967295"/>
          </p:nvPr>
        </p:nvSpPr>
        <p:spPr>
          <a:xfrm>
            <a:off x="985267" y="6523696"/>
            <a:ext cx="11815536" cy="3937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Architectural style for an application program interface to communicate with another machines.</a:t>
            </a:r>
          </a:p>
        </p:txBody>
      </p:sp>
      <p:pic>
        <p:nvPicPr>
          <p:cNvPr id="162" name="graphQL_2.png" descr="graphQL_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23056" y="1792775"/>
            <a:ext cx="10175677" cy="1013045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raphQL_1.png" descr="graphQL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84102" y="114018"/>
            <a:ext cx="13815796" cy="134879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tandard connect. Use HTTP methods and responses uniq identification response and custom response…"/>
          <p:cNvSpPr txBox="1"/>
          <p:nvPr>
            <p:ph type="body" idx="4294967295"/>
          </p:nvPr>
        </p:nvSpPr>
        <p:spPr>
          <a:xfrm>
            <a:off x="1317085" y="3172794"/>
            <a:ext cx="22821339" cy="9279212"/>
          </a:xfrm>
          <a:prstGeom prst="rect">
            <a:avLst/>
          </a:prstGeom>
        </p:spPr>
        <p:txBody>
          <a:bodyPr numCol="2" spcCol="1141066"/>
          <a:lstStyle/>
          <a:p>
            <a:pPr/>
            <a:r>
              <a:rPr b="1"/>
              <a:t>Standard connect.</a:t>
            </a:r>
            <a:br/>
            <a:r>
              <a:rPr sz="4000"/>
              <a:t>Use HTTP methods and responses uniq identification response and custom response</a:t>
            </a:r>
          </a:p>
          <a:p>
            <a:pPr/>
            <a:r>
              <a:rPr b="1"/>
              <a:t>High scalability</a:t>
            </a:r>
            <a:br/>
            <a:r>
              <a:rPr sz="4000"/>
              <a:t>Easy to extend, versioning and add new features.</a:t>
            </a:r>
          </a:p>
          <a:p>
            <a:pPr/>
            <a:r>
              <a:rPr b="1"/>
              <a:t>Using multiples format</a:t>
            </a:r>
            <a:br/>
            <a:r>
              <a:rPr sz="4000"/>
              <a:t>Allow work with JSON, XML, HTML and TXT</a:t>
            </a:r>
          </a:p>
          <a:p>
            <a:pPr/>
            <a:r>
              <a:rPr b="1"/>
              <a:t>Easy understanding</a:t>
            </a:r>
            <a:br/>
            <a:r>
              <a:rPr sz="4000"/>
              <a:t>Allow to make Wonderfull queries with code less</a:t>
            </a:r>
          </a:p>
          <a:p>
            <a:pPr/>
            <a:r>
              <a:rPr b="1"/>
              <a:t>Simple</a:t>
            </a:r>
            <a:br/>
            <a:r>
              <a:rPr sz="4000"/>
              <a:t>Language understanble by humans and machine to ease maintenance.</a:t>
            </a:r>
            <a:endParaRPr sz="4000"/>
          </a:p>
          <a:p>
            <a:pPr/>
            <a:r>
              <a:rPr b="1"/>
              <a:t>Security</a:t>
            </a:r>
            <a:br>
              <a:rPr sz="4000"/>
            </a:br>
            <a:r>
              <a:rPr sz="4000"/>
              <a:t>Integrate with multiples tools to provide most security lawyers on information.</a:t>
            </a:r>
            <a:endParaRPr sz="4000"/>
          </a:p>
          <a:p>
            <a:pPr/>
            <a:r>
              <a:rPr b="1"/>
              <a:t>Cachable</a:t>
            </a:r>
            <a:br>
              <a:rPr sz="4000"/>
            </a:br>
            <a:r>
              <a:rPr sz="4000"/>
              <a:t>Is easily cacheable providing a faster information transportation.</a:t>
            </a:r>
            <a:endParaRPr sz="4000"/>
          </a:p>
          <a:p>
            <a:pPr/>
            <a:r>
              <a:rPr b="1"/>
              <a:t>Highly usage</a:t>
            </a:r>
            <a:br/>
            <a:r>
              <a:rPr sz="4000"/>
              <a:t>Is usage from 15 years ago on several implementations.</a:t>
            </a:r>
          </a:p>
        </p:txBody>
      </p:sp>
      <p:sp>
        <p:nvSpPr>
          <p:cNvPr id="167" name="Features."/>
          <p:cNvSpPr txBox="1"/>
          <p:nvPr>
            <p:ph type="title" idx="4294967295"/>
          </p:nvPr>
        </p:nvSpPr>
        <p:spPr>
          <a:xfrm>
            <a:off x="1206500" y="129164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Features.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Examples"/>
          <p:cNvSpPr txBox="1"/>
          <p:nvPr>
            <p:ph type="title"/>
          </p:nvPr>
        </p:nvSpPr>
        <p:spPr>
          <a:xfrm>
            <a:off x="1340524" y="1786931"/>
            <a:ext cx="21971001" cy="1433163"/>
          </a:xfrm>
          <a:prstGeom prst="rect">
            <a:avLst/>
          </a:prstGeom>
        </p:spPr>
        <p:txBody>
          <a:bodyPr/>
          <a:lstStyle/>
          <a:p>
            <a:pPr/>
            <a:r>
              <a:t>Examples</a:t>
            </a:r>
          </a:p>
        </p:txBody>
      </p:sp>
      <p:pic>
        <p:nvPicPr>
          <p:cNvPr id="170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28674" y="4015306"/>
            <a:ext cx="11490978" cy="65332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n" descr="Image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4348" y="3931364"/>
            <a:ext cx="11549982" cy="670117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GET request"/>
          <p:cNvSpPr txBox="1"/>
          <p:nvPr/>
        </p:nvSpPr>
        <p:spPr>
          <a:xfrm>
            <a:off x="4492542" y="11219904"/>
            <a:ext cx="311556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</a:defRPr>
            </a:lvl1pPr>
          </a:lstStyle>
          <a:p>
            <a:pPr/>
            <a:r>
              <a:t>GET request</a:t>
            </a:r>
          </a:p>
        </p:txBody>
      </p:sp>
      <p:sp>
        <p:nvSpPr>
          <p:cNvPr id="173" name="POST request"/>
          <p:cNvSpPr txBox="1"/>
          <p:nvPr/>
        </p:nvSpPr>
        <p:spPr>
          <a:xfrm>
            <a:off x="16441883" y="11219904"/>
            <a:ext cx="346456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</a:defRPr>
            </a:lvl1pPr>
          </a:lstStyle>
          <a:p>
            <a:pPr/>
            <a:r>
              <a:t>POST request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raphQL_4.png" descr="graphQL_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8459" y="3332260"/>
            <a:ext cx="20147082" cy="70514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Query language for your API’s and server side runtimes and mobile applications"/>
          <p:cNvSpPr txBox="1"/>
          <p:nvPr>
            <p:ph type="body" sz="quarter" idx="1"/>
          </p:nvPr>
        </p:nvSpPr>
        <p:spPr>
          <a:xfrm>
            <a:off x="2945676" y="1587522"/>
            <a:ext cx="18492648" cy="1606695"/>
          </a:xfrm>
          <a:prstGeom prst="rect">
            <a:avLst/>
          </a:prstGeom>
        </p:spPr>
        <p:txBody>
          <a:bodyPr anchor="ctr"/>
          <a:lstStyle>
            <a:lvl1pPr marL="0" indent="0" algn="ctr" defTabSz="1560536">
              <a:spcBef>
                <a:spcPts val="2800"/>
              </a:spcBef>
              <a:buSzTx/>
              <a:buNone/>
              <a:defRPr b="1" sz="5119"/>
            </a:lvl1pPr>
          </a:lstStyle>
          <a:p>
            <a:pPr/>
            <a:r>
              <a:t>Query language for your API’s and server side runtimes and mobile applications </a:t>
            </a:r>
          </a:p>
        </p:txBody>
      </p:sp>
      <p:sp>
        <p:nvSpPr>
          <p:cNvPr id="178" name="Dynamic data Respond the data that you specific need it and the format that you want.…"/>
          <p:cNvSpPr txBox="1"/>
          <p:nvPr/>
        </p:nvSpPr>
        <p:spPr>
          <a:xfrm>
            <a:off x="781330" y="4314258"/>
            <a:ext cx="22821340" cy="7372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141066">
            <a:normAutofit fontScale="100000" lnSpcReduction="0"/>
          </a:bodyPr>
          <a:lstStyle/>
          <a:p>
            <a:pPr marL="573023" indent="-573023" algn="l" defTabSz="2292038">
              <a:lnSpc>
                <a:spcPct val="90000"/>
              </a:lnSpc>
              <a:spcBef>
                <a:spcPts val="4200"/>
              </a:spcBef>
              <a:buSzPct val="123000"/>
              <a:buChar char="•"/>
              <a:defRPr sz="4512">
                <a:solidFill>
                  <a:srgbClr val="000000"/>
                </a:solidFill>
              </a:defRPr>
            </a:pPr>
            <a:r>
              <a:rPr b="1"/>
              <a:t>Dynamic data</a:t>
            </a:r>
            <a:br/>
            <a:r>
              <a:rPr sz="3759"/>
              <a:t>Respond the data that you specific need it and the format that you want.</a:t>
            </a:r>
            <a:endParaRPr sz="3759"/>
          </a:p>
          <a:p>
            <a:pPr marL="573023" indent="-573023" algn="l" defTabSz="2292038">
              <a:lnSpc>
                <a:spcPct val="90000"/>
              </a:lnSpc>
              <a:spcBef>
                <a:spcPts val="4200"/>
              </a:spcBef>
              <a:buSzPct val="123000"/>
              <a:buChar char="•"/>
              <a:defRPr sz="4512">
                <a:solidFill>
                  <a:srgbClr val="000000"/>
                </a:solidFill>
              </a:defRPr>
            </a:pPr>
            <a:r>
              <a:rPr b="1"/>
              <a:t>Uniq URL</a:t>
            </a:r>
            <a:br>
              <a:rPr sz="3759"/>
            </a:br>
            <a:r>
              <a:rPr sz="3759"/>
              <a:t>Use a specific url and uniq HTTPS method to operate the data.</a:t>
            </a:r>
            <a:endParaRPr sz="3759"/>
          </a:p>
          <a:p>
            <a:pPr marL="573023" indent="-573023" algn="l" defTabSz="2292038">
              <a:lnSpc>
                <a:spcPct val="90000"/>
              </a:lnSpc>
              <a:spcBef>
                <a:spcPts val="4200"/>
              </a:spcBef>
              <a:buSzPct val="123000"/>
              <a:buChar char="•"/>
              <a:defRPr sz="4512">
                <a:solidFill>
                  <a:srgbClr val="000000"/>
                </a:solidFill>
              </a:defRPr>
            </a:pPr>
            <a:r>
              <a:rPr b="1"/>
              <a:t>Multi language.</a:t>
            </a:r>
            <a:br>
              <a:rPr sz="3759"/>
            </a:br>
            <a:r>
              <a:rPr sz="3759"/>
              <a:t>You can use this implementation on all several exist languages.</a:t>
            </a:r>
            <a:endParaRPr sz="3759"/>
          </a:p>
          <a:p>
            <a:pPr marL="573023" indent="-573023" algn="l" defTabSz="2292038">
              <a:lnSpc>
                <a:spcPct val="90000"/>
              </a:lnSpc>
              <a:spcBef>
                <a:spcPts val="4200"/>
              </a:spcBef>
              <a:buSzPct val="123000"/>
              <a:buChar char="•"/>
              <a:defRPr sz="4512">
                <a:solidFill>
                  <a:srgbClr val="000000"/>
                </a:solidFill>
              </a:defRPr>
            </a:pPr>
            <a:r>
              <a:rPr b="1"/>
              <a:t>Usability</a:t>
            </a:r>
            <a:br>
              <a:rPr sz="3759"/>
            </a:br>
            <a:r>
              <a:rPr sz="3759"/>
              <a:t>Easy to develop, test, deploy versioning and maintenance.</a:t>
            </a:r>
            <a:endParaRPr sz="3759"/>
          </a:p>
          <a:p>
            <a:pPr marL="573023" indent="-573023" algn="l" defTabSz="2292038">
              <a:lnSpc>
                <a:spcPct val="90000"/>
              </a:lnSpc>
              <a:spcBef>
                <a:spcPts val="4200"/>
              </a:spcBef>
              <a:buSzPct val="123000"/>
              <a:buChar char="•"/>
              <a:defRPr sz="4512">
                <a:solidFill>
                  <a:srgbClr val="000000"/>
                </a:solidFill>
              </a:defRPr>
            </a:pPr>
            <a:r>
              <a:rPr b="1"/>
              <a:t>High performance</a:t>
            </a:r>
            <a:br>
              <a:rPr sz="3759"/>
            </a:br>
            <a:r>
              <a:rPr sz="3759"/>
              <a:t>Saving no necessary data, get data and response a fastest.</a:t>
            </a:r>
            <a:endParaRPr sz="3759"/>
          </a:p>
          <a:p>
            <a:pPr marL="573023" indent="-573023" algn="l" defTabSz="2292038">
              <a:lnSpc>
                <a:spcPct val="90000"/>
              </a:lnSpc>
              <a:spcBef>
                <a:spcPts val="4200"/>
              </a:spcBef>
              <a:buSzPct val="123000"/>
              <a:buChar char="•"/>
              <a:defRPr sz="4512">
                <a:solidFill>
                  <a:srgbClr val="000000"/>
                </a:solidFill>
              </a:defRPr>
            </a:pPr>
            <a:r>
              <a:rPr b="1"/>
              <a:t>Security</a:t>
            </a:r>
            <a:br>
              <a:rPr sz="3759"/>
            </a:br>
            <a:r>
              <a:rPr sz="3759"/>
              <a:t>Provides custom lawyers and tools to manage a great security system.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