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7" r:id="rId6"/>
    <p:sldId id="266" r:id="rId7"/>
    <p:sldId id="261" r:id="rId8"/>
    <p:sldId id="262" r:id="rId9"/>
    <p:sldId id="258" r:id="rId10"/>
    <p:sldId id="268" r:id="rId11"/>
    <p:sldId id="265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A0CE-B7FF-46EA-8E6F-E94203A2A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AC7C5-FD20-43AA-A192-A4ECD9184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D9E3-DD4B-48C0-A981-CFD6BAA1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142D-D37C-42C0-8CDD-62F3F7053D4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A56CB-AE48-4D71-A5BF-30A8FE90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5E1C4-378F-4314-8B2F-ED58B950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49C4-F735-4DAF-B76D-0015CB80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5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B425-924D-45DB-9CD9-765C8A1A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B09FC-5BB3-4F36-ABD9-8E9F9C7F6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9E88F-15AD-45DE-8264-9BCBA93A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142D-D37C-42C0-8CDD-62F3F7053D4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AB6BB-67CA-4F6D-BAAC-173B3957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79F00-EFD4-460F-B2C0-11B48CA1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49C4-F735-4DAF-B76D-0015CB80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2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35D67-3A30-4D4E-8927-D7E2E0411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E86B1-CA61-4531-8E6D-CAB6B9730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9D7AB-462D-4CD6-9EC5-E7F9B402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142D-D37C-42C0-8CDD-62F3F7053D4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0C916-BE3A-46FF-8DEC-03C8FBEB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3EE48-DE01-4EFB-8946-2C9196B6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49C4-F735-4DAF-B76D-0015CB80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CF5-AEE3-4358-BB4C-B5B26050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53392-1A0D-4EBE-B443-E52D71AE2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77797-6F0D-4D49-BE44-9522BB159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142D-D37C-42C0-8CDD-62F3F7053D4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B4D4-7043-41D2-955B-9B97DA14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1F403-1278-4686-A903-6B1D4440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49C4-F735-4DAF-B76D-0015CB80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B7B2-E875-4F14-9DD0-46216FCE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A79EB-DB15-4C21-BAD6-040908203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6B260-F1E8-4E44-BF61-5F9EB375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142D-D37C-42C0-8CDD-62F3F7053D4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9281C-C645-4316-ACBB-2018E633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126E9-D5FF-4B96-A0B8-ED2AD053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49C4-F735-4DAF-B76D-0015CB80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0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7348-3786-490A-B3B7-DD846F9A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EB6E-C244-46FA-93F9-3C36D412B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EF20F-5B86-42FA-A772-20E0E3B40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84D99-6AC7-45DB-AF87-491163FF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142D-D37C-42C0-8CDD-62F3F7053D4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E3F2F-B3B6-4934-85B1-3D53C500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E6561-BA8F-407E-9970-F5607407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49C4-F735-4DAF-B76D-0015CB80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8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50CD-A4AE-4B86-94C9-0A32D7BC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7F73D-C324-4B77-999E-1A28FF757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31084-7CC1-4A0A-BEFE-A20E67160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2AD1A-243A-45B1-84AC-8AE1C52EA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ED8E8-2D7F-41BF-8F5F-3FB2FF04D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DAE06-B99B-48EB-A20E-3259367AB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142D-D37C-42C0-8CDD-62F3F7053D4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C57A0F-F8C2-4E0B-B6A5-8981D8B4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2C45B-FD19-4BA7-BA74-C5F4EED2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49C4-F735-4DAF-B76D-0015CB80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0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8F35-4A8C-413F-BF50-BC8E84D4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66F2E-5114-473C-BC32-CF13AAC4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142D-D37C-42C0-8CDD-62F3F7053D4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82C49-FE1F-4A10-9367-B46AD097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BCA7D-8888-4A26-A3EB-C6204112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49C4-F735-4DAF-B76D-0015CB80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3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CEAB0-627E-4123-9A9A-D0445A02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142D-D37C-42C0-8CDD-62F3F7053D4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6DCE4-EB9F-4880-97A5-57D7BF52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97F03-6846-41B6-A1C4-32D177B1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49C4-F735-4DAF-B76D-0015CB80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A19C-5D37-450A-B5A3-7D163240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7445-BC65-428E-A5BE-CCA6BEE1B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2EADC-E95F-437D-AE58-C80F8A9B1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9DD5F-DE5B-47DF-B608-628F75EF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142D-D37C-42C0-8CDD-62F3F7053D4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4D614-37CA-41FA-BFEE-372E8EAB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9238-6A57-4727-9CA4-583CA8B5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49C4-F735-4DAF-B76D-0015CB80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3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6D01-FB54-4F44-8026-B13F5DDDB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8D158-2BDA-407A-9099-10A471EE1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37D03-F080-4342-A059-DCE3CF296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E7D2C-96F2-48EC-B75A-1AEA81166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142D-D37C-42C0-8CDD-62F3F7053D4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5A5CE-9019-4FF5-A0AC-4EC31B7D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D9FA3-0FAD-4589-9AB9-EF58FE8D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49C4-F735-4DAF-B76D-0015CB80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4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606EF7-DF4A-4830-8CBF-45C9A7DE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E9ECB-DE1F-4D6B-B1C2-4727F5543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DDFEB-B34C-4940-B5E0-64B720808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D142D-D37C-42C0-8CDD-62F3F7053D4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40D91-B7AF-421B-A54E-24BD37FB9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48F87-9CB3-461F-B964-D183C7E61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D49C4-F735-4DAF-B76D-0015CB80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3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dobe Garamond Pro" panose="020205020605060204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dobe Garamond Pro" panose="020205020605060204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dobe Garamond Pro" panose="020205020605060204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obe Garamond Pro" panose="020205020605060204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obe Garamond Pro" panose="020205020605060204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33A2-8F1C-422D-9713-B8BF37BA0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 Budget Analysis</a:t>
            </a:r>
            <a:br>
              <a:rPr lang="en-US" dirty="0"/>
            </a:br>
            <a:r>
              <a:rPr lang="en-US" dirty="0"/>
              <a:t>Model Issues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71ABC6C-CFCE-43C8-A131-EC5B65058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19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79146-6F5C-4461-942D-00A928DD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 Alternative Adaptive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6FD3-E76A-484E-9CCA-4DBE9A3B1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IF/Else, use </a:t>
            </a:r>
          </a:p>
        </p:txBody>
      </p:sp>
    </p:spTree>
    <p:extLst>
      <p:ext uri="{BB962C8B-B14F-4D97-AF65-F5344CB8AC3E}">
        <p14:creationId xmlns:p14="http://schemas.microsoft.com/office/powerpoint/2010/main" val="1379500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0A42-BCB8-431C-8DBE-8ECF4191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Weird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8EA0C-ECD8-4C1A-9CB3-E06CB815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Weird Bug found at AQ:10 – AZ:10</a:t>
            </a:r>
          </a:p>
          <a:p>
            <a:r>
              <a:rPr lang="en-US" dirty="0"/>
              <a:t>Weird formula found at I2 and I12. Could not make sense of what was the idea behind these formulas.</a:t>
            </a:r>
          </a:p>
        </p:txBody>
      </p:sp>
    </p:spTree>
    <p:extLst>
      <p:ext uri="{BB962C8B-B14F-4D97-AF65-F5344CB8AC3E}">
        <p14:creationId xmlns:p14="http://schemas.microsoft.com/office/powerpoint/2010/main" val="285341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F2C3A-666D-4CC9-9354-D88293DF5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Looking for problems in </a:t>
            </a:r>
            <a:br>
              <a:rPr lang="en-US" dirty="0"/>
            </a:br>
            <a:r>
              <a:rPr lang="en-US" dirty="0"/>
              <a:t>Clunky Statements (If/else, and MAX/MIN)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E6033-6D9A-4B51-8479-C64A9B47C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general, I don’t like having MIN/MAX or IF/ELSE statements in models like these, as these </a:t>
            </a:r>
            <a:r>
              <a:rPr lang="en-US" dirty="0" err="1"/>
              <a:t>stataments</a:t>
            </a:r>
            <a:r>
              <a:rPr lang="en-US" dirty="0"/>
              <a:t> usually introduce noisy behavior and bugs.</a:t>
            </a:r>
          </a:p>
          <a:p>
            <a:endParaRPr lang="en-US" dirty="0"/>
          </a:p>
          <a:p>
            <a:r>
              <a:rPr lang="en-US" dirty="0"/>
              <a:t>I1 through I11 cells contain IF statements I don’t understand. Can we get rid of them?</a:t>
            </a:r>
          </a:p>
          <a:p>
            <a:r>
              <a:rPr lang="en-US" dirty="0"/>
              <a:t>Shocks to the Economy are activated. Should we keep them?</a:t>
            </a:r>
          </a:p>
        </p:txBody>
      </p:sp>
    </p:spTree>
    <p:extLst>
      <p:ext uri="{BB962C8B-B14F-4D97-AF65-F5344CB8AC3E}">
        <p14:creationId xmlns:p14="http://schemas.microsoft.com/office/powerpoint/2010/main" val="342210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E928-644F-4F00-94A7-BC7EE21D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57B72-5C4F-4450-B29D-210AD3CE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Solow Swan Model has </a:t>
            </a:r>
          </a:p>
          <a:p>
            <a:r>
              <a:rPr lang="en-US" dirty="0"/>
              <a:t>Excel Models are hard to diagnose and debug. Reimplementing the model in R would help me better understand what is going on and debug the model sequentially. Is it worth it if it takes a full day of effort?</a:t>
            </a:r>
          </a:p>
        </p:txBody>
      </p:sp>
    </p:spTree>
    <p:extLst>
      <p:ext uri="{BB962C8B-B14F-4D97-AF65-F5344CB8AC3E}">
        <p14:creationId xmlns:p14="http://schemas.microsoft.com/office/powerpoint/2010/main" val="364828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0A42-BCB8-431C-8DBE-8ECF4191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8EA0C-ECD8-4C1A-9CB3-E06CB815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Symptoms:</a:t>
            </a:r>
          </a:p>
          <a:p>
            <a:pPr lvl="1"/>
            <a:r>
              <a:rPr lang="en-US" dirty="0"/>
              <a:t>Model produces unexpected behavior: GDP collapses in 46% of cases in the baseline model.</a:t>
            </a:r>
          </a:p>
          <a:p>
            <a:pPr lvl="1"/>
            <a:r>
              <a:rPr lang="en-US" dirty="0"/>
              <a:t>Model produces exponential GDP growth, which may be unreasonable over the 75 year time-horizon we are looking at.</a:t>
            </a:r>
          </a:p>
          <a:p>
            <a:pPr lvl="1"/>
            <a:r>
              <a:rPr lang="en-US" dirty="0"/>
              <a:t>Model also produces tooth saw behavior we think is unrealistic. Expenditure rebounds immediately after a period of adjustment.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4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0A42-BCB8-431C-8DBE-8ECF4191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914"/>
            <a:ext cx="10515600" cy="514441"/>
          </a:xfrm>
        </p:spPr>
        <p:txBody>
          <a:bodyPr>
            <a:normAutofit fontScale="90000"/>
          </a:bodyPr>
          <a:lstStyle/>
          <a:p>
            <a:r>
              <a:rPr lang="en-US" dirty="0"/>
              <a:t>GDP Growth Behavior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02C3935-EE5A-44DB-95ED-2CCA2AA51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098" y="766355"/>
            <a:ext cx="8346702" cy="5847125"/>
          </a:xfrm>
          <a:prstGeom prst="rect">
            <a:avLst/>
          </a:prstGeom>
        </p:spPr>
      </p:pic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08128C47-1710-45E8-B50B-9AD6A2385AAE}"/>
              </a:ext>
            </a:extLst>
          </p:cNvPr>
          <p:cNvSpPr/>
          <p:nvPr/>
        </p:nvSpPr>
        <p:spPr>
          <a:xfrm>
            <a:off x="348343" y="1550126"/>
            <a:ext cx="1881051" cy="4589417"/>
          </a:xfrm>
          <a:prstGeom prst="wedgeRectCallout">
            <a:avLst>
              <a:gd name="adj1" fmla="val 86574"/>
              <a:gd name="adj2" fmla="val -24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behavior is consistent across strategies, even in the absence of economic shocks.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This behavior may or may not be acceptable for our purposes.</a:t>
            </a:r>
          </a:p>
        </p:txBody>
      </p:sp>
    </p:spTree>
    <p:extLst>
      <p:ext uri="{BB962C8B-B14F-4D97-AF65-F5344CB8AC3E}">
        <p14:creationId xmlns:p14="http://schemas.microsoft.com/office/powerpoint/2010/main" val="24984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0A42-BCB8-431C-8DBE-8ECF4191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708"/>
            <a:ext cx="10515600" cy="941161"/>
          </a:xfrm>
        </p:spPr>
        <p:txBody>
          <a:bodyPr>
            <a:normAutofit/>
          </a:bodyPr>
          <a:lstStyle/>
          <a:p>
            <a:r>
              <a:rPr lang="en-US" sz="3600" dirty="0"/>
              <a:t>GDP Collapse Behavior – under the Baseline Strategy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468606-3E74-4385-9ED2-9C697117F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658" y="1599581"/>
            <a:ext cx="6898101" cy="4832335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49512D7-9997-4330-9361-8EEB32E94539}"/>
              </a:ext>
            </a:extLst>
          </p:cNvPr>
          <p:cNvSpPr/>
          <p:nvPr/>
        </p:nvSpPr>
        <p:spPr>
          <a:xfrm>
            <a:off x="838200" y="1673271"/>
            <a:ext cx="2375263" cy="4589417"/>
          </a:xfrm>
          <a:prstGeom prst="wedgeRectCallout">
            <a:avLst>
              <a:gd name="adj1" fmla="val 84599"/>
              <a:gd name="adj2" fmla="val -359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 the baseline strategy, the economy collapses fairly often.</a:t>
            </a:r>
          </a:p>
        </p:txBody>
      </p:sp>
    </p:spTree>
    <p:extLst>
      <p:ext uri="{BB962C8B-B14F-4D97-AF65-F5344CB8AC3E}">
        <p14:creationId xmlns:p14="http://schemas.microsoft.com/office/powerpoint/2010/main" val="207444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0A42-BCB8-431C-8DBE-8ECF4191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70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GDP Collapse Behavior – under the Baseline Strategy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468606-3E74-4385-9ED2-9C697117F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658" y="1599581"/>
            <a:ext cx="6898101" cy="4832335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49512D7-9997-4330-9361-8EEB32E94539}"/>
              </a:ext>
            </a:extLst>
          </p:cNvPr>
          <p:cNvSpPr/>
          <p:nvPr/>
        </p:nvSpPr>
        <p:spPr>
          <a:xfrm>
            <a:off x="838200" y="1673271"/>
            <a:ext cx="2375263" cy="4589417"/>
          </a:xfrm>
          <a:prstGeom prst="wedgeRectCallout">
            <a:avLst>
              <a:gd name="adj1" fmla="val 84599"/>
              <a:gd name="adj2" fmla="val -359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 </a:t>
            </a:r>
          </a:p>
        </p:txBody>
      </p:sp>
    </p:spTree>
    <p:extLst>
      <p:ext uri="{BB962C8B-B14F-4D97-AF65-F5344CB8AC3E}">
        <p14:creationId xmlns:p14="http://schemas.microsoft.com/office/powerpoint/2010/main" val="228759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0A42-BCB8-431C-8DBE-8ECF4191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70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GDP Collapse Behavior – Strategy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468606-3E74-4385-9ED2-9C697117F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44" y="1791169"/>
            <a:ext cx="6898101" cy="483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1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0A42-BCB8-431C-8DBE-8ECF4191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conceptual problem – Can we claim we are using a Solow-Swan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8EA0C-ECD8-4C1A-9CB3-E06CB815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Solow-Swan Model includes a feedback loop on the capital stock through depreciation, and a feedback loop relating GDP and Capital;</a:t>
            </a:r>
          </a:p>
          <a:p>
            <a:r>
              <a:rPr lang="en-US" dirty="0"/>
              <a:t>In our model, Capital Grows through an exogenous variable, and is completely detached from GDP;</a:t>
            </a:r>
          </a:p>
          <a:p>
            <a:r>
              <a:rPr lang="en-US" b="1" dirty="0"/>
              <a:t>Can we claim our model is a “Solow Swan” model without having Capital defined endogenously in the model?</a:t>
            </a:r>
          </a:p>
          <a:p>
            <a:r>
              <a:rPr lang="en-US" dirty="0"/>
              <a:t>I’ve looked at System Dynamics Implementations of the Solow Swan model (because that’s how I think I would implement this model), and they are not complicated.</a:t>
            </a:r>
          </a:p>
          <a:p>
            <a:r>
              <a:rPr lang="en-US" dirty="0"/>
              <a:t>Also, next figure suggests that the model is breaking when capital stock growth is “too low”.</a:t>
            </a:r>
          </a:p>
        </p:txBody>
      </p:sp>
    </p:spTree>
    <p:extLst>
      <p:ext uri="{BB962C8B-B14F-4D97-AF65-F5344CB8AC3E}">
        <p14:creationId xmlns:p14="http://schemas.microsoft.com/office/powerpoint/2010/main" val="1694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CEA4-9BC5-445D-9F56-CFAD7DFE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Having Capital Growth Rate as an exogenous variable seems to break our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97BA6-7EE9-4A3E-8EB7-BA19F0EE3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483" y="1944613"/>
            <a:ext cx="8243032" cy="4818276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193FFDA-BA31-439E-87D7-595BC897DAA8}"/>
              </a:ext>
            </a:extLst>
          </p:cNvPr>
          <p:cNvSpPr/>
          <p:nvPr/>
        </p:nvSpPr>
        <p:spPr>
          <a:xfrm>
            <a:off x="425240" y="2185852"/>
            <a:ext cx="1622755" cy="940526"/>
          </a:xfrm>
          <a:prstGeom prst="wedgeRectCallout">
            <a:avLst>
              <a:gd name="adj1" fmla="val 76430"/>
              <a:gd name="adj2" fmla="val 699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 this be exogenous??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3855F33-E05D-4ABF-9DE0-C4B259C9C748}"/>
              </a:ext>
            </a:extLst>
          </p:cNvPr>
          <p:cNvSpPr/>
          <p:nvPr/>
        </p:nvSpPr>
        <p:spPr>
          <a:xfrm>
            <a:off x="310107" y="3500847"/>
            <a:ext cx="1622755" cy="3095040"/>
          </a:xfrm>
          <a:prstGeom prst="wedgeRectCallout">
            <a:avLst>
              <a:gd name="adj1" fmla="val 88773"/>
              <a:gd name="adj2" fmla="val -485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the Swan Solow model, </a:t>
            </a:r>
            <a:r>
              <a:rPr lang="en-US" dirty="0" err="1"/>
              <a:t>dK</a:t>
            </a:r>
            <a:r>
              <a:rPr lang="en-US" dirty="0"/>
              <a:t> is determined endogenously, which closes the loop between Capital and GDP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E4E48B4-7C09-4CF0-8592-5E45BC890FD5}"/>
              </a:ext>
            </a:extLst>
          </p:cNvPr>
          <p:cNvSpPr/>
          <p:nvPr/>
        </p:nvSpPr>
        <p:spPr>
          <a:xfrm>
            <a:off x="10217515" y="3213463"/>
            <a:ext cx="1622755" cy="940526"/>
          </a:xfrm>
          <a:prstGeom prst="wedgeRectCallout">
            <a:avLst>
              <a:gd name="adj1" fmla="val -76516"/>
              <a:gd name="adj2" fmla="val 45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 this be exogenous??</a:t>
            </a:r>
          </a:p>
        </p:txBody>
      </p:sp>
    </p:spTree>
    <p:extLst>
      <p:ext uri="{BB962C8B-B14F-4D97-AF65-F5344CB8AC3E}">
        <p14:creationId xmlns:p14="http://schemas.microsoft.com/office/powerpoint/2010/main" val="99058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3AA9-6DDC-41E2-98ED-E17042EFA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Issues /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70719-05A6-40B5-AA92-561B91C51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dGDP</a:t>
            </a:r>
            <a:r>
              <a:rPr lang="en-US" dirty="0"/>
              <a:t> is capped at -5%. Was this an intentional fix?</a:t>
            </a:r>
          </a:p>
          <a:p>
            <a:r>
              <a:rPr lang="en-US" dirty="0"/>
              <a:t>Economic shocks are active., pre-scheduled and with fixed magnitude. This seem arbitrary and hard to justify in a DMDU analysis. Is this intentional? How do we want to deal with this?</a:t>
            </a:r>
          </a:p>
          <a:p>
            <a:r>
              <a:rPr lang="en-US" dirty="0"/>
              <a:t>There is a RAND() formula in the G1 cell. It does not affect most of the cells, but it does change results when GDP collapses.</a:t>
            </a:r>
          </a:p>
          <a:p>
            <a:r>
              <a:rPr lang="en-US" dirty="0"/>
              <a:t>Need Lags Alert: F39 -&gt; F44 – What does that mean?</a:t>
            </a:r>
          </a:p>
        </p:txBody>
      </p:sp>
    </p:spTree>
    <p:extLst>
      <p:ext uri="{BB962C8B-B14F-4D97-AF65-F5344CB8AC3E}">
        <p14:creationId xmlns:p14="http://schemas.microsoft.com/office/powerpoint/2010/main" val="9747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552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Adobe Garamond Pro</vt:lpstr>
      <vt:lpstr>Arial</vt:lpstr>
      <vt:lpstr>Calibri</vt:lpstr>
      <vt:lpstr>Franklin Gothic Book</vt:lpstr>
      <vt:lpstr>Office Theme</vt:lpstr>
      <vt:lpstr>US Budget Analysis Model Issues</vt:lpstr>
      <vt:lpstr>Model Diagnostics</vt:lpstr>
      <vt:lpstr>GDP Growth Behavior</vt:lpstr>
      <vt:lpstr>GDP Collapse Behavior – under the Baseline Strategy</vt:lpstr>
      <vt:lpstr>GDP Collapse Behavior – under the Baseline Strategy</vt:lpstr>
      <vt:lpstr>GDP Collapse Behavior – Strategy 1</vt:lpstr>
      <vt:lpstr>A conceptual problem – Can we claim we are using a Solow-Swan Model?</vt:lpstr>
      <vt:lpstr>Having Capital Growth Rate as an exogenous variable seems to break our model</vt:lpstr>
      <vt:lpstr>Model Issues / Questions</vt:lpstr>
      <vt:lpstr>Testing an Alternative Adaptive Function</vt:lpstr>
      <vt:lpstr>Weird Bugs</vt:lpstr>
      <vt:lpstr>Looking for problems in  Clunky Statements (If/else, and MAX/MIN)</vt:lpstr>
      <vt:lpstr>Options for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Nascimento de Lima, Pedro</dc:creator>
  <cp:lastModifiedBy>Nascimento de Lima, Pedro</cp:lastModifiedBy>
  <cp:revision>22</cp:revision>
  <dcterms:created xsi:type="dcterms:W3CDTF">2020-02-24T00:13:42Z</dcterms:created>
  <dcterms:modified xsi:type="dcterms:W3CDTF">2020-02-24T04:54:10Z</dcterms:modified>
</cp:coreProperties>
</file>