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4"/>
  </p:notesMasterIdLst>
  <p:sldIdLst>
    <p:sldId id="256" r:id="rId2"/>
    <p:sldId id="257" r:id="rId3"/>
    <p:sldId id="281" r:id="rId4"/>
    <p:sldId id="282" r:id="rId5"/>
    <p:sldId id="283" r:id="rId6"/>
    <p:sldId id="284" r:id="rId7"/>
    <p:sldId id="286" r:id="rId8"/>
    <p:sldId id="287" r:id="rId9"/>
    <p:sldId id="288" r:id="rId10"/>
    <p:sldId id="285" r:id="rId11"/>
    <p:sldId id="289" r:id="rId12"/>
    <p:sldId id="290" r:id="rId13"/>
    <p:sldId id="291" r:id="rId14"/>
    <p:sldId id="292" r:id="rId15"/>
    <p:sldId id="293" r:id="rId16"/>
    <p:sldId id="294" r:id="rId17"/>
    <p:sldId id="296" r:id="rId18"/>
    <p:sldId id="295" r:id="rId19"/>
    <p:sldId id="297" r:id="rId20"/>
    <p:sldId id="298" r:id="rId21"/>
    <p:sldId id="299" r:id="rId22"/>
    <p:sldId id="300" r:id="rId23"/>
    <p:sldId id="301" r:id="rId24"/>
    <p:sldId id="302" r:id="rId25"/>
    <p:sldId id="303" r:id="rId26"/>
    <p:sldId id="304" r:id="rId27"/>
    <p:sldId id="305" r:id="rId28"/>
    <p:sldId id="306" r:id="rId29"/>
    <p:sldId id="307" r:id="rId30"/>
    <p:sldId id="308" r:id="rId31"/>
    <p:sldId id="309" r:id="rId32"/>
    <p:sldId id="310" r:id="rId33"/>
    <p:sldId id="311" r:id="rId34"/>
    <p:sldId id="312" r:id="rId35"/>
    <p:sldId id="313" r:id="rId36"/>
    <p:sldId id="315" r:id="rId37"/>
    <p:sldId id="314" r:id="rId38"/>
    <p:sldId id="316" r:id="rId39"/>
    <p:sldId id="317" r:id="rId40"/>
    <p:sldId id="318" r:id="rId41"/>
    <p:sldId id="319" r:id="rId42"/>
    <p:sldId id="320" r:id="rId43"/>
  </p:sldIdLst>
  <p:sldSz cx="9144000" cy="5143500" type="screen16x9"/>
  <p:notesSz cx="6858000" cy="9144000"/>
  <p:embeddedFontLst>
    <p:embeddedFont>
      <p:font typeface="Yu Gothic UI Light" panose="020B0300000000000000" pitchFamily="34" charset="-128"/>
      <p:regular r:id="rId45"/>
    </p:embeddedFont>
    <p:embeddedFont>
      <p:font typeface="Calibri" panose="020F0502020204030204" pitchFamily="3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0" roundtripDataSignature="AMtx7mhA8TY4nPvytHaU5i7GyYGJaIj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04" d="100"/>
          <a:sy n="204" d="100"/>
        </p:scale>
        <p:origin x="2244" y="1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52762322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p1:notes"/>
          <p:cNvSpPr txBox="1">
            <a:spLocks noGrp="1"/>
          </p:cNvSpPr>
          <p:nvPr>
            <p:ph type="body" idx="1"/>
          </p:nvPr>
        </p:nvSpPr>
        <p:spPr>
          <a:xfrm>
            <a:off x="685959" y="4400041"/>
            <a:ext cx="5486100" cy="3600600"/>
          </a:xfrm>
          <a:prstGeom prst="rect">
            <a:avLst/>
          </a:prstGeom>
          <a:noFill/>
          <a:ln>
            <a:noFill/>
          </a:ln>
        </p:spPr>
        <p:txBody>
          <a:bodyPr spcFirstLastPara="1" wrap="square" lIns="89650" tIns="44800" rIns="89650" bIns="44800" anchor="t" anchorCtr="0">
            <a:noAutofit/>
          </a:bodyPr>
          <a:lstStyle/>
          <a:p>
            <a:pPr marL="0" lvl="0" indent="0" algn="l" rtl="0">
              <a:lnSpc>
                <a:spcPct val="100000"/>
              </a:lnSpc>
              <a:spcBef>
                <a:spcPts val="0"/>
              </a:spcBef>
              <a:spcAft>
                <a:spcPts val="0"/>
              </a:spcAft>
              <a:buSzPts val="1100"/>
              <a:buNone/>
            </a:pPr>
            <a:endParaRPr sz="1400"/>
          </a:p>
        </p:txBody>
      </p:sp>
      <p:sp>
        <p:nvSpPr>
          <p:cNvPr id="132" name="Google Shape;132;p1:notes"/>
          <p:cNvSpPr txBox="1">
            <a:spLocks noGrp="1"/>
          </p:cNvSpPr>
          <p:nvPr>
            <p:ph type="sldNum" idx="12"/>
          </p:nvPr>
        </p:nvSpPr>
        <p:spPr>
          <a:xfrm>
            <a:off x="3884995" y="8685442"/>
            <a:ext cx="2971500" cy="458700"/>
          </a:xfrm>
          <a:prstGeom prst="rect">
            <a:avLst/>
          </a:prstGeom>
          <a:noFill/>
          <a:ln>
            <a:noFill/>
          </a:ln>
        </p:spPr>
        <p:txBody>
          <a:bodyPr spcFirstLastPara="1" wrap="square" lIns="89650" tIns="44800" rIns="8965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pt-BR" sz="1400" b="0" i="0" u="none" strike="noStrike" cap="none">
                <a:solidFill>
                  <a:srgbClr val="000000"/>
                </a:solidFill>
                <a:latin typeface="Arial"/>
                <a:ea typeface="Arial"/>
                <a:cs typeface="Arial"/>
                <a:sym typeface="Arial"/>
              </a:rPr>
              <a:t>1</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802511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txBox="1">
            <a:spLocks noGrp="1"/>
          </p:cNvSpPr>
          <p:nvPr>
            <p:ph type="body" idx="1"/>
          </p:nvPr>
        </p:nvSpPr>
        <p:spPr>
          <a:xfrm>
            <a:off x="685959" y="4400041"/>
            <a:ext cx="5486100" cy="3600600"/>
          </a:xfrm>
          <a:prstGeom prst="rect">
            <a:avLst/>
          </a:prstGeom>
          <a:noFill/>
          <a:ln>
            <a:noFill/>
          </a:ln>
        </p:spPr>
        <p:txBody>
          <a:bodyPr spcFirstLastPara="1" wrap="square" lIns="89650" tIns="89650" rIns="89650" bIns="89650" anchor="t" anchorCtr="0">
            <a:noAutofit/>
          </a:bodyPr>
          <a:lstStyle/>
          <a:p>
            <a:pPr marL="0" lvl="0" indent="0" algn="l" rtl="0">
              <a:lnSpc>
                <a:spcPct val="100000"/>
              </a:lnSpc>
              <a:spcBef>
                <a:spcPts val="0"/>
              </a:spcBef>
              <a:spcAft>
                <a:spcPts val="0"/>
              </a:spcAft>
              <a:buSzPts val="1100"/>
              <a:buNone/>
            </a:pPr>
            <a:endParaRPr/>
          </a:p>
        </p:txBody>
      </p:sp>
      <p:sp>
        <p:nvSpPr>
          <p:cNvPr id="140" name="Google Shape;14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36695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txBox="1">
            <a:spLocks noGrp="1"/>
          </p:cNvSpPr>
          <p:nvPr>
            <p:ph type="body" idx="1"/>
          </p:nvPr>
        </p:nvSpPr>
        <p:spPr>
          <a:xfrm>
            <a:off x="685959" y="4400041"/>
            <a:ext cx="5486100" cy="3600600"/>
          </a:xfrm>
          <a:prstGeom prst="rect">
            <a:avLst/>
          </a:prstGeom>
          <a:noFill/>
          <a:ln>
            <a:noFill/>
          </a:ln>
        </p:spPr>
        <p:txBody>
          <a:bodyPr spcFirstLastPara="1" wrap="square" lIns="89650" tIns="89650" rIns="89650" bIns="89650" anchor="t" anchorCtr="0">
            <a:noAutofit/>
          </a:bodyPr>
          <a:lstStyle/>
          <a:p>
            <a:pPr marL="0" lvl="0" indent="0" algn="l" rtl="0">
              <a:lnSpc>
                <a:spcPct val="100000"/>
              </a:lnSpc>
              <a:spcBef>
                <a:spcPts val="0"/>
              </a:spcBef>
              <a:spcAft>
                <a:spcPts val="0"/>
              </a:spcAft>
              <a:buSzPts val="1100"/>
              <a:buNone/>
            </a:pPr>
            <a:endParaRPr/>
          </a:p>
        </p:txBody>
      </p:sp>
      <p:sp>
        <p:nvSpPr>
          <p:cNvPr id="140" name="Google Shape;14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87860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txBox="1">
            <a:spLocks noGrp="1"/>
          </p:cNvSpPr>
          <p:nvPr>
            <p:ph type="body" idx="1"/>
          </p:nvPr>
        </p:nvSpPr>
        <p:spPr>
          <a:xfrm>
            <a:off x="685959" y="4400041"/>
            <a:ext cx="5486100" cy="3600600"/>
          </a:xfrm>
          <a:prstGeom prst="rect">
            <a:avLst/>
          </a:prstGeom>
          <a:noFill/>
          <a:ln>
            <a:noFill/>
          </a:ln>
        </p:spPr>
        <p:txBody>
          <a:bodyPr spcFirstLastPara="1" wrap="square" lIns="89650" tIns="89650" rIns="89650" bIns="89650" anchor="t" anchorCtr="0">
            <a:noAutofit/>
          </a:bodyPr>
          <a:lstStyle/>
          <a:p>
            <a:pPr marL="0" lvl="0" indent="0" algn="l" rtl="0">
              <a:lnSpc>
                <a:spcPct val="100000"/>
              </a:lnSpc>
              <a:spcBef>
                <a:spcPts val="0"/>
              </a:spcBef>
              <a:spcAft>
                <a:spcPts val="0"/>
              </a:spcAft>
              <a:buSzPts val="1100"/>
              <a:buNone/>
            </a:pPr>
            <a:endParaRPr/>
          </a:p>
        </p:txBody>
      </p:sp>
      <p:sp>
        <p:nvSpPr>
          <p:cNvPr id="140" name="Google Shape;14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2990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txBox="1">
            <a:spLocks noGrp="1"/>
          </p:cNvSpPr>
          <p:nvPr>
            <p:ph type="body" idx="1"/>
          </p:nvPr>
        </p:nvSpPr>
        <p:spPr>
          <a:xfrm>
            <a:off x="685959" y="4400041"/>
            <a:ext cx="5486100" cy="3600600"/>
          </a:xfrm>
          <a:prstGeom prst="rect">
            <a:avLst/>
          </a:prstGeom>
          <a:noFill/>
          <a:ln>
            <a:noFill/>
          </a:ln>
        </p:spPr>
        <p:txBody>
          <a:bodyPr spcFirstLastPara="1" wrap="square" lIns="89650" tIns="89650" rIns="89650" bIns="89650" anchor="t" anchorCtr="0">
            <a:noAutofit/>
          </a:bodyPr>
          <a:lstStyle/>
          <a:p>
            <a:pPr marL="0" lvl="0" indent="0" algn="l" rtl="0">
              <a:lnSpc>
                <a:spcPct val="100000"/>
              </a:lnSpc>
              <a:spcBef>
                <a:spcPts val="0"/>
              </a:spcBef>
              <a:spcAft>
                <a:spcPts val="0"/>
              </a:spcAft>
              <a:buSzPts val="1100"/>
              <a:buNone/>
            </a:pPr>
            <a:endParaRPr/>
          </a:p>
        </p:txBody>
      </p:sp>
      <p:sp>
        <p:nvSpPr>
          <p:cNvPr id="140" name="Google Shape;14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602552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txBox="1">
            <a:spLocks noGrp="1"/>
          </p:cNvSpPr>
          <p:nvPr>
            <p:ph type="body" idx="1"/>
          </p:nvPr>
        </p:nvSpPr>
        <p:spPr>
          <a:xfrm>
            <a:off x="685959" y="4400041"/>
            <a:ext cx="5486100" cy="3600600"/>
          </a:xfrm>
          <a:prstGeom prst="rect">
            <a:avLst/>
          </a:prstGeom>
          <a:noFill/>
          <a:ln>
            <a:noFill/>
          </a:ln>
        </p:spPr>
        <p:txBody>
          <a:bodyPr spcFirstLastPara="1" wrap="square" lIns="89650" tIns="89650" rIns="89650" bIns="89650" anchor="t" anchorCtr="0">
            <a:noAutofit/>
          </a:bodyPr>
          <a:lstStyle/>
          <a:p>
            <a:pPr marL="0" lvl="0" indent="0" algn="l" rtl="0">
              <a:lnSpc>
                <a:spcPct val="100000"/>
              </a:lnSpc>
              <a:spcBef>
                <a:spcPts val="0"/>
              </a:spcBef>
              <a:spcAft>
                <a:spcPts val="0"/>
              </a:spcAft>
              <a:buSzPts val="1100"/>
              <a:buNone/>
            </a:pPr>
            <a:endParaRPr/>
          </a:p>
        </p:txBody>
      </p:sp>
      <p:sp>
        <p:nvSpPr>
          <p:cNvPr id="140" name="Google Shape;14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17155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txBox="1">
            <a:spLocks noGrp="1"/>
          </p:cNvSpPr>
          <p:nvPr>
            <p:ph type="body" idx="1"/>
          </p:nvPr>
        </p:nvSpPr>
        <p:spPr>
          <a:xfrm>
            <a:off x="685959" y="4400041"/>
            <a:ext cx="5486100" cy="3600600"/>
          </a:xfrm>
          <a:prstGeom prst="rect">
            <a:avLst/>
          </a:prstGeom>
          <a:noFill/>
          <a:ln>
            <a:noFill/>
          </a:ln>
        </p:spPr>
        <p:txBody>
          <a:bodyPr spcFirstLastPara="1" wrap="square" lIns="89650" tIns="89650" rIns="89650" bIns="89650" anchor="t" anchorCtr="0">
            <a:noAutofit/>
          </a:bodyPr>
          <a:lstStyle/>
          <a:p>
            <a:pPr marL="0" lvl="0" indent="0" algn="l" rtl="0">
              <a:lnSpc>
                <a:spcPct val="100000"/>
              </a:lnSpc>
              <a:spcBef>
                <a:spcPts val="0"/>
              </a:spcBef>
              <a:spcAft>
                <a:spcPts val="0"/>
              </a:spcAft>
              <a:buSzPts val="1100"/>
              <a:buNone/>
            </a:pPr>
            <a:endParaRPr/>
          </a:p>
        </p:txBody>
      </p:sp>
      <p:sp>
        <p:nvSpPr>
          <p:cNvPr id="140" name="Google Shape;14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72419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txBox="1">
            <a:spLocks noGrp="1"/>
          </p:cNvSpPr>
          <p:nvPr>
            <p:ph type="body" idx="1"/>
          </p:nvPr>
        </p:nvSpPr>
        <p:spPr>
          <a:xfrm>
            <a:off x="685959" y="4400041"/>
            <a:ext cx="5486100" cy="3600600"/>
          </a:xfrm>
          <a:prstGeom prst="rect">
            <a:avLst/>
          </a:prstGeom>
          <a:noFill/>
          <a:ln>
            <a:noFill/>
          </a:ln>
        </p:spPr>
        <p:txBody>
          <a:bodyPr spcFirstLastPara="1" wrap="square" lIns="89650" tIns="89650" rIns="89650" bIns="89650" anchor="t" anchorCtr="0">
            <a:noAutofit/>
          </a:bodyPr>
          <a:lstStyle/>
          <a:p>
            <a:pPr marL="0" lvl="0" indent="0" algn="l" rtl="0">
              <a:lnSpc>
                <a:spcPct val="100000"/>
              </a:lnSpc>
              <a:spcBef>
                <a:spcPts val="0"/>
              </a:spcBef>
              <a:spcAft>
                <a:spcPts val="0"/>
              </a:spcAft>
              <a:buSzPts val="1100"/>
              <a:buNone/>
            </a:pPr>
            <a:endParaRPr/>
          </a:p>
        </p:txBody>
      </p:sp>
      <p:sp>
        <p:nvSpPr>
          <p:cNvPr id="140" name="Google Shape;14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036086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txBox="1">
            <a:spLocks noGrp="1"/>
          </p:cNvSpPr>
          <p:nvPr>
            <p:ph type="body" idx="1"/>
          </p:nvPr>
        </p:nvSpPr>
        <p:spPr>
          <a:xfrm>
            <a:off x="685959" y="4400041"/>
            <a:ext cx="5486100" cy="3600600"/>
          </a:xfrm>
          <a:prstGeom prst="rect">
            <a:avLst/>
          </a:prstGeom>
          <a:noFill/>
          <a:ln>
            <a:noFill/>
          </a:ln>
        </p:spPr>
        <p:txBody>
          <a:bodyPr spcFirstLastPara="1" wrap="square" lIns="89650" tIns="89650" rIns="89650" bIns="89650" anchor="t" anchorCtr="0">
            <a:noAutofit/>
          </a:bodyPr>
          <a:lstStyle/>
          <a:p>
            <a:pPr marL="0" lvl="0" indent="0" algn="l" rtl="0">
              <a:lnSpc>
                <a:spcPct val="100000"/>
              </a:lnSpc>
              <a:spcBef>
                <a:spcPts val="0"/>
              </a:spcBef>
              <a:spcAft>
                <a:spcPts val="0"/>
              </a:spcAft>
              <a:buSzPts val="1100"/>
              <a:buNone/>
            </a:pPr>
            <a:endParaRPr/>
          </a:p>
        </p:txBody>
      </p:sp>
      <p:sp>
        <p:nvSpPr>
          <p:cNvPr id="140" name="Google Shape;14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2397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txBox="1">
            <a:spLocks noGrp="1"/>
          </p:cNvSpPr>
          <p:nvPr>
            <p:ph type="body" idx="1"/>
          </p:nvPr>
        </p:nvSpPr>
        <p:spPr>
          <a:xfrm>
            <a:off x="685959" y="4400041"/>
            <a:ext cx="5486100" cy="3600600"/>
          </a:xfrm>
          <a:prstGeom prst="rect">
            <a:avLst/>
          </a:prstGeom>
          <a:noFill/>
          <a:ln>
            <a:noFill/>
          </a:ln>
        </p:spPr>
        <p:txBody>
          <a:bodyPr spcFirstLastPara="1" wrap="square" lIns="89650" tIns="89650" rIns="89650" bIns="89650" anchor="t" anchorCtr="0">
            <a:noAutofit/>
          </a:bodyPr>
          <a:lstStyle/>
          <a:p>
            <a:pPr marL="0" lvl="0" indent="0" algn="l" rtl="0">
              <a:lnSpc>
                <a:spcPct val="100000"/>
              </a:lnSpc>
              <a:spcBef>
                <a:spcPts val="0"/>
              </a:spcBef>
              <a:spcAft>
                <a:spcPts val="0"/>
              </a:spcAft>
              <a:buSzPts val="1100"/>
              <a:buNone/>
            </a:pPr>
            <a:endParaRPr/>
          </a:p>
        </p:txBody>
      </p:sp>
      <p:sp>
        <p:nvSpPr>
          <p:cNvPr id="140" name="Google Shape;14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105185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txBox="1">
            <a:spLocks noGrp="1"/>
          </p:cNvSpPr>
          <p:nvPr>
            <p:ph type="body" idx="1"/>
          </p:nvPr>
        </p:nvSpPr>
        <p:spPr>
          <a:xfrm>
            <a:off x="685959" y="4400041"/>
            <a:ext cx="5486100" cy="3600600"/>
          </a:xfrm>
          <a:prstGeom prst="rect">
            <a:avLst/>
          </a:prstGeom>
          <a:noFill/>
          <a:ln>
            <a:noFill/>
          </a:ln>
        </p:spPr>
        <p:txBody>
          <a:bodyPr spcFirstLastPara="1" wrap="square" lIns="89650" tIns="89650" rIns="89650" bIns="89650" anchor="t" anchorCtr="0">
            <a:noAutofit/>
          </a:bodyPr>
          <a:lstStyle/>
          <a:p>
            <a:pPr marL="0" lvl="0" indent="0" algn="l" rtl="0">
              <a:lnSpc>
                <a:spcPct val="100000"/>
              </a:lnSpc>
              <a:spcBef>
                <a:spcPts val="0"/>
              </a:spcBef>
              <a:spcAft>
                <a:spcPts val="0"/>
              </a:spcAft>
              <a:buSzPts val="1100"/>
              <a:buNone/>
            </a:pPr>
            <a:endParaRPr/>
          </a:p>
        </p:txBody>
      </p:sp>
      <p:sp>
        <p:nvSpPr>
          <p:cNvPr id="140" name="Google Shape;14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09297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txBox="1">
            <a:spLocks noGrp="1"/>
          </p:cNvSpPr>
          <p:nvPr>
            <p:ph type="body" idx="1"/>
          </p:nvPr>
        </p:nvSpPr>
        <p:spPr>
          <a:xfrm>
            <a:off x="685959" y="4400041"/>
            <a:ext cx="5486100" cy="3600600"/>
          </a:xfrm>
          <a:prstGeom prst="rect">
            <a:avLst/>
          </a:prstGeom>
          <a:noFill/>
          <a:ln>
            <a:noFill/>
          </a:ln>
        </p:spPr>
        <p:txBody>
          <a:bodyPr spcFirstLastPara="1" wrap="square" lIns="89650" tIns="89650" rIns="89650" bIns="89650" anchor="t" anchorCtr="0">
            <a:noAutofit/>
          </a:bodyPr>
          <a:lstStyle/>
          <a:p>
            <a:pPr marL="0" lvl="0" indent="0" algn="l" rtl="0">
              <a:lnSpc>
                <a:spcPct val="100000"/>
              </a:lnSpc>
              <a:spcBef>
                <a:spcPts val="0"/>
              </a:spcBef>
              <a:spcAft>
                <a:spcPts val="0"/>
              </a:spcAft>
              <a:buSzPts val="1100"/>
              <a:buNone/>
            </a:pPr>
            <a:endParaRPr/>
          </a:p>
        </p:txBody>
      </p:sp>
      <p:sp>
        <p:nvSpPr>
          <p:cNvPr id="140" name="Google Shape;14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46657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txBox="1">
            <a:spLocks noGrp="1"/>
          </p:cNvSpPr>
          <p:nvPr>
            <p:ph type="body" idx="1"/>
          </p:nvPr>
        </p:nvSpPr>
        <p:spPr>
          <a:xfrm>
            <a:off x="685959" y="4400041"/>
            <a:ext cx="5486100" cy="3600600"/>
          </a:xfrm>
          <a:prstGeom prst="rect">
            <a:avLst/>
          </a:prstGeom>
          <a:noFill/>
          <a:ln>
            <a:noFill/>
          </a:ln>
        </p:spPr>
        <p:txBody>
          <a:bodyPr spcFirstLastPara="1" wrap="square" lIns="89650" tIns="89650" rIns="89650" bIns="89650" anchor="t" anchorCtr="0">
            <a:noAutofit/>
          </a:bodyPr>
          <a:lstStyle/>
          <a:p>
            <a:pPr marL="0" lvl="0" indent="0" algn="l" rtl="0">
              <a:lnSpc>
                <a:spcPct val="100000"/>
              </a:lnSpc>
              <a:spcBef>
                <a:spcPts val="0"/>
              </a:spcBef>
              <a:spcAft>
                <a:spcPts val="0"/>
              </a:spcAft>
              <a:buSzPts val="1100"/>
              <a:buNone/>
            </a:pPr>
            <a:endParaRPr/>
          </a:p>
        </p:txBody>
      </p:sp>
      <p:sp>
        <p:nvSpPr>
          <p:cNvPr id="140" name="Google Shape;14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66724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txBox="1">
            <a:spLocks noGrp="1"/>
          </p:cNvSpPr>
          <p:nvPr>
            <p:ph type="body" idx="1"/>
          </p:nvPr>
        </p:nvSpPr>
        <p:spPr>
          <a:xfrm>
            <a:off x="685959" y="4400041"/>
            <a:ext cx="5486100" cy="3600600"/>
          </a:xfrm>
          <a:prstGeom prst="rect">
            <a:avLst/>
          </a:prstGeom>
          <a:noFill/>
          <a:ln>
            <a:noFill/>
          </a:ln>
        </p:spPr>
        <p:txBody>
          <a:bodyPr spcFirstLastPara="1" wrap="square" lIns="89650" tIns="89650" rIns="89650" bIns="89650" anchor="t" anchorCtr="0">
            <a:noAutofit/>
          </a:bodyPr>
          <a:lstStyle/>
          <a:p>
            <a:pPr marL="0" lvl="0" indent="0" algn="l" rtl="0">
              <a:lnSpc>
                <a:spcPct val="100000"/>
              </a:lnSpc>
              <a:spcBef>
                <a:spcPts val="0"/>
              </a:spcBef>
              <a:spcAft>
                <a:spcPts val="0"/>
              </a:spcAft>
              <a:buSzPts val="1100"/>
              <a:buNone/>
            </a:pPr>
            <a:endParaRPr/>
          </a:p>
        </p:txBody>
      </p:sp>
      <p:sp>
        <p:nvSpPr>
          <p:cNvPr id="140" name="Google Shape;14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080603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txBox="1">
            <a:spLocks noGrp="1"/>
          </p:cNvSpPr>
          <p:nvPr>
            <p:ph type="body" idx="1"/>
          </p:nvPr>
        </p:nvSpPr>
        <p:spPr>
          <a:xfrm>
            <a:off x="685959" y="4400041"/>
            <a:ext cx="5486100" cy="3600600"/>
          </a:xfrm>
          <a:prstGeom prst="rect">
            <a:avLst/>
          </a:prstGeom>
          <a:noFill/>
          <a:ln>
            <a:noFill/>
          </a:ln>
        </p:spPr>
        <p:txBody>
          <a:bodyPr spcFirstLastPara="1" wrap="square" lIns="89650" tIns="89650" rIns="89650" bIns="89650" anchor="t" anchorCtr="0">
            <a:noAutofit/>
          </a:bodyPr>
          <a:lstStyle/>
          <a:p>
            <a:pPr marL="0" lvl="0" indent="0" algn="l" rtl="0">
              <a:lnSpc>
                <a:spcPct val="100000"/>
              </a:lnSpc>
              <a:spcBef>
                <a:spcPts val="0"/>
              </a:spcBef>
              <a:spcAft>
                <a:spcPts val="0"/>
              </a:spcAft>
              <a:buSzPts val="1100"/>
              <a:buNone/>
            </a:pPr>
            <a:endParaRPr/>
          </a:p>
        </p:txBody>
      </p:sp>
      <p:sp>
        <p:nvSpPr>
          <p:cNvPr id="140" name="Google Shape;14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362223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txBox="1">
            <a:spLocks noGrp="1"/>
          </p:cNvSpPr>
          <p:nvPr>
            <p:ph type="body" idx="1"/>
          </p:nvPr>
        </p:nvSpPr>
        <p:spPr>
          <a:xfrm>
            <a:off x="685959" y="4400041"/>
            <a:ext cx="5486100" cy="3600600"/>
          </a:xfrm>
          <a:prstGeom prst="rect">
            <a:avLst/>
          </a:prstGeom>
          <a:noFill/>
          <a:ln>
            <a:noFill/>
          </a:ln>
        </p:spPr>
        <p:txBody>
          <a:bodyPr spcFirstLastPara="1" wrap="square" lIns="89650" tIns="89650" rIns="89650" bIns="89650" anchor="t" anchorCtr="0">
            <a:noAutofit/>
          </a:bodyPr>
          <a:lstStyle/>
          <a:p>
            <a:pPr marL="0" lvl="0" indent="0" algn="l" rtl="0">
              <a:lnSpc>
                <a:spcPct val="100000"/>
              </a:lnSpc>
              <a:spcBef>
                <a:spcPts val="0"/>
              </a:spcBef>
              <a:spcAft>
                <a:spcPts val="0"/>
              </a:spcAft>
              <a:buSzPts val="1100"/>
              <a:buNone/>
            </a:pPr>
            <a:endParaRPr/>
          </a:p>
        </p:txBody>
      </p:sp>
      <p:sp>
        <p:nvSpPr>
          <p:cNvPr id="140" name="Google Shape;14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953236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txBox="1">
            <a:spLocks noGrp="1"/>
          </p:cNvSpPr>
          <p:nvPr>
            <p:ph type="body" idx="1"/>
          </p:nvPr>
        </p:nvSpPr>
        <p:spPr>
          <a:xfrm>
            <a:off x="685959" y="4400041"/>
            <a:ext cx="5486100" cy="3600600"/>
          </a:xfrm>
          <a:prstGeom prst="rect">
            <a:avLst/>
          </a:prstGeom>
          <a:noFill/>
          <a:ln>
            <a:noFill/>
          </a:ln>
        </p:spPr>
        <p:txBody>
          <a:bodyPr spcFirstLastPara="1" wrap="square" lIns="89650" tIns="89650" rIns="89650" bIns="89650" anchor="t" anchorCtr="0">
            <a:noAutofit/>
          </a:bodyPr>
          <a:lstStyle/>
          <a:p>
            <a:pPr marL="0" lvl="0" indent="0" algn="l" rtl="0">
              <a:lnSpc>
                <a:spcPct val="100000"/>
              </a:lnSpc>
              <a:spcBef>
                <a:spcPts val="0"/>
              </a:spcBef>
              <a:spcAft>
                <a:spcPts val="0"/>
              </a:spcAft>
              <a:buSzPts val="1100"/>
              <a:buNone/>
            </a:pPr>
            <a:endParaRPr/>
          </a:p>
        </p:txBody>
      </p:sp>
      <p:sp>
        <p:nvSpPr>
          <p:cNvPr id="140" name="Google Shape;14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110656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txBox="1">
            <a:spLocks noGrp="1"/>
          </p:cNvSpPr>
          <p:nvPr>
            <p:ph type="body" idx="1"/>
          </p:nvPr>
        </p:nvSpPr>
        <p:spPr>
          <a:xfrm>
            <a:off x="685959" y="4400041"/>
            <a:ext cx="5486100" cy="3600600"/>
          </a:xfrm>
          <a:prstGeom prst="rect">
            <a:avLst/>
          </a:prstGeom>
          <a:noFill/>
          <a:ln>
            <a:noFill/>
          </a:ln>
        </p:spPr>
        <p:txBody>
          <a:bodyPr spcFirstLastPara="1" wrap="square" lIns="89650" tIns="89650" rIns="89650" bIns="89650" anchor="t" anchorCtr="0">
            <a:noAutofit/>
          </a:bodyPr>
          <a:lstStyle/>
          <a:p>
            <a:pPr marL="0" lvl="0" indent="0" algn="l" rtl="0">
              <a:lnSpc>
                <a:spcPct val="100000"/>
              </a:lnSpc>
              <a:spcBef>
                <a:spcPts val="0"/>
              </a:spcBef>
              <a:spcAft>
                <a:spcPts val="0"/>
              </a:spcAft>
              <a:buSzPts val="1100"/>
              <a:buNone/>
            </a:pPr>
            <a:endParaRPr/>
          </a:p>
        </p:txBody>
      </p:sp>
      <p:sp>
        <p:nvSpPr>
          <p:cNvPr id="140" name="Google Shape;14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337037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txBox="1">
            <a:spLocks noGrp="1"/>
          </p:cNvSpPr>
          <p:nvPr>
            <p:ph type="body" idx="1"/>
          </p:nvPr>
        </p:nvSpPr>
        <p:spPr>
          <a:xfrm>
            <a:off x="685959" y="4400041"/>
            <a:ext cx="5486100" cy="3600600"/>
          </a:xfrm>
          <a:prstGeom prst="rect">
            <a:avLst/>
          </a:prstGeom>
          <a:noFill/>
          <a:ln>
            <a:noFill/>
          </a:ln>
        </p:spPr>
        <p:txBody>
          <a:bodyPr spcFirstLastPara="1" wrap="square" lIns="89650" tIns="89650" rIns="89650" bIns="89650" anchor="t" anchorCtr="0">
            <a:noAutofit/>
          </a:bodyPr>
          <a:lstStyle/>
          <a:p>
            <a:pPr marL="0" lvl="0" indent="0" algn="l" rtl="0">
              <a:lnSpc>
                <a:spcPct val="100000"/>
              </a:lnSpc>
              <a:spcBef>
                <a:spcPts val="0"/>
              </a:spcBef>
              <a:spcAft>
                <a:spcPts val="0"/>
              </a:spcAft>
              <a:buSzPts val="1100"/>
              <a:buNone/>
            </a:pPr>
            <a:endParaRPr/>
          </a:p>
        </p:txBody>
      </p:sp>
      <p:sp>
        <p:nvSpPr>
          <p:cNvPr id="140" name="Google Shape;14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96381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txBox="1">
            <a:spLocks noGrp="1"/>
          </p:cNvSpPr>
          <p:nvPr>
            <p:ph type="body" idx="1"/>
          </p:nvPr>
        </p:nvSpPr>
        <p:spPr>
          <a:xfrm>
            <a:off x="685959" y="4400041"/>
            <a:ext cx="5486100" cy="3600600"/>
          </a:xfrm>
          <a:prstGeom prst="rect">
            <a:avLst/>
          </a:prstGeom>
          <a:noFill/>
          <a:ln>
            <a:noFill/>
          </a:ln>
        </p:spPr>
        <p:txBody>
          <a:bodyPr spcFirstLastPara="1" wrap="square" lIns="89650" tIns="89650" rIns="89650" bIns="89650" anchor="t" anchorCtr="0">
            <a:noAutofit/>
          </a:bodyPr>
          <a:lstStyle/>
          <a:p>
            <a:pPr marL="0" lvl="0" indent="0" algn="l" rtl="0">
              <a:lnSpc>
                <a:spcPct val="100000"/>
              </a:lnSpc>
              <a:spcBef>
                <a:spcPts val="0"/>
              </a:spcBef>
              <a:spcAft>
                <a:spcPts val="0"/>
              </a:spcAft>
              <a:buSzPts val="1100"/>
              <a:buNone/>
            </a:pPr>
            <a:endParaRPr/>
          </a:p>
        </p:txBody>
      </p:sp>
      <p:sp>
        <p:nvSpPr>
          <p:cNvPr id="140" name="Google Shape;14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855760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txBox="1">
            <a:spLocks noGrp="1"/>
          </p:cNvSpPr>
          <p:nvPr>
            <p:ph type="body" idx="1"/>
          </p:nvPr>
        </p:nvSpPr>
        <p:spPr>
          <a:xfrm>
            <a:off x="685959" y="4400041"/>
            <a:ext cx="5486100" cy="3600600"/>
          </a:xfrm>
          <a:prstGeom prst="rect">
            <a:avLst/>
          </a:prstGeom>
          <a:noFill/>
          <a:ln>
            <a:noFill/>
          </a:ln>
        </p:spPr>
        <p:txBody>
          <a:bodyPr spcFirstLastPara="1" wrap="square" lIns="89650" tIns="89650" rIns="89650" bIns="89650" anchor="t" anchorCtr="0">
            <a:noAutofit/>
          </a:bodyPr>
          <a:lstStyle/>
          <a:p>
            <a:pPr marL="0" lvl="0" indent="0" algn="l" rtl="0">
              <a:lnSpc>
                <a:spcPct val="100000"/>
              </a:lnSpc>
              <a:spcBef>
                <a:spcPts val="0"/>
              </a:spcBef>
              <a:spcAft>
                <a:spcPts val="0"/>
              </a:spcAft>
              <a:buSzPts val="1100"/>
              <a:buNone/>
            </a:pPr>
            <a:endParaRPr/>
          </a:p>
        </p:txBody>
      </p:sp>
      <p:sp>
        <p:nvSpPr>
          <p:cNvPr id="140" name="Google Shape;14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021864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txBox="1">
            <a:spLocks noGrp="1"/>
          </p:cNvSpPr>
          <p:nvPr>
            <p:ph type="body" idx="1"/>
          </p:nvPr>
        </p:nvSpPr>
        <p:spPr>
          <a:xfrm>
            <a:off x="685959" y="4400041"/>
            <a:ext cx="5486100" cy="3600600"/>
          </a:xfrm>
          <a:prstGeom prst="rect">
            <a:avLst/>
          </a:prstGeom>
          <a:noFill/>
          <a:ln>
            <a:noFill/>
          </a:ln>
        </p:spPr>
        <p:txBody>
          <a:bodyPr spcFirstLastPara="1" wrap="square" lIns="89650" tIns="89650" rIns="89650" bIns="89650" anchor="t" anchorCtr="0">
            <a:noAutofit/>
          </a:bodyPr>
          <a:lstStyle/>
          <a:p>
            <a:pPr marL="0" lvl="0" indent="0" algn="l" rtl="0">
              <a:lnSpc>
                <a:spcPct val="100000"/>
              </a:lnSpc>
              <a:spcBef>
                <a:spcPts val="0"/>
              </a:spcBef>
              <a:spcAft>
                <a:spcPts val="0"/>
              </a:spcAft>
              <a:buSzPts val="1100"/>
              <a:buNone/>
            </a:pPr>
            <a:endParaRPr/>
          </a:p>
        </p:txBody>
      </p:sp>
      <p:sp>
        <p:nvSpPr>
          <p:cNvPr id="140" name="Google Shape;14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62485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txBox="1">
            <a:spLocks noGrp="1"/>
          </p:cNvSpPr>
          <p:nvPr>
            <p:ph type="body" idx="1"/>
          </p:nvPr>
        </p:nvSpPr>
        <p:spPr>
          <a:xfrm>
            <a:off x="685959" y="4400041"/>
            <a:ext cx="5486100" cy="3600600"/>
          </a:xfrm>
          <a:prstGeom prst="rect">
            <a:avLst/>
          </a:prstGeom>
          <a:noFill/>
          <a:ln>
            <a:noFill/>
          </a:ln>
        </p:spPr>
        <p:txBody>
          <a:bodyPr spcFirstLastPara="1" wrap="square" lIns="89650" tIns="89650" rIns="89650" bIns="89650" anchor="t" anchorCtr="0">
            <a:noAutofit/>
          </a:bodyPr>
          <a:lstStyle/>
          <a:p>
            <a:pPr marL="0" lvl="0" indent="0" algn="l" rtl="0">
              <a:lnSpc>
                <a:spcPct val="100000"/>
              </a:lnSpc>
              <a:spcBef>
                <a:spcPts val="0"/>
              </a:spcBef>
              <a:spcAft>
                <a:spcPts val="0"/>
              </a:spcAft>
              <a:buSzPts val="1100"/>
              <a:buNone/>
            </a:pPr>
            <a:endParaRPr/>
          </a:p>
        </p:txBody>
      </p:sp>
      <p:sp>
        <p:nvSpPr>
          <p:cNvPr id="140" name="Google Shape;14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072380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txBox="1">
            <a:spLocks noGrp="1"/>
          </p:cNvSpPr>
          <p:nvPr>
            <p:ph type="body" idx="1"/>
          </p:nvPr>
        </p:nvSpPr>
        <p:spPr>
          <a:xfrm>
            <a:off x="685959" y="4400041"/>
            <a:ext cx="5486100" cy="3600600"/>
          </a:xfrm>
          <a:prstGeom prst="rect">
            <a:avLst/>
          </a:prstGeom>
          <a:noFill/>
          <a:ln>
            <a:noFill/>
          </a:ln>
        </p:spPr>
        <p:txBody>
          <a:bodyPr spcFirstLastPara="1" wrap="square" lIns="89650" tIns="89650" rIns="89650" bIns="89650" anchor="t" anchorCtr="0">
            <a:noAutofit/>
          </a:bodyPr>
          <a:lstStyle/>
          <a:p>
            <a:pPr marL="0" lvl="0" indent="0" algn="l" rtl="0">
              <a:lnSpc>
                <a:spcPct val="100000"/>
              </a:lnSpc>
              <a:spcBef>
                <a:spcPts val="0"/>
              </a:spcBef>
              <a:spcAft>
                <a:spcPts val="0"/>
              </a:spcAft>
              <a:buSzPts val="1100"/>
              <a:buNone/>
            </a:pPr>
            <a:endParaRPr/>
          </a:p>
        </p:txBody>
      </p:sp>
      <p:sp>
        <p:nvSpPr>
          <p:cNvPr id="140" name="Google Shape;14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95843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txBox="1">
            <a:spLocks noGrp="1"/>
          </p:cNvSpPr>
          <p:nvPr>
            <p:ph type="body" idx="1"/>
          </p:nvPr>
        </p:nvSpPr>
        <p:spPr>
          <a:xfrm>
            <a:off x="685959" y="4400041"/>
            <a:ext cx="5486100" cy="3600600"/>
          </a:xfrm>
          <a:prstGeom prst="rect">
            <a:avLst/>
          </a:prstGeom>
          <a:noFill/>
          <a:ln>
            <a:noFill/>
          </a:ln>
        </p:spPr>
        <p:txBody>
          <a:bodyPr spcFirstLastPara="1" wrap="square" lIns="89650" tIns="89650" rIns="89650" bIns="89650" anchor="t" anchorCtr="0">
            <a:noAutofit/>
          </a:bodyPr>
          <a:lstStyle/>
          <a:p>
            <a:pPr marL="0" lvl="0" indent="0" algn="l" rtl="0">
              <a:lnSpc>
                <a:spcPct val="100000"/>
              </a:lnSpc>
              <a:spcBef>
                <a:spcPts val="0"/>
              </a:spcBef>
              <a:spcAft>
                <a:spcPts val="0"/>
              </a:spcAft>
              <a:buSzPts val="1100"/>
              <a:buNone/>
            </a:pPr>
            <a:endParaRPr/>
          </a:p>
        </p:txBody>
      </p:sp>
      <p:sp>
        <p:nvSpPr>
          <p:cNvPr id="140" name="Google Shape;14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605959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txBox="1">
            <a:spLocks noGrp="1"/>
          </p:cNvSpPr>
          <p:nvPr>
            <p:ph type="body" idx="1"/>
          </p:nvPr>
        </p:nvSpPr>
        <p:spPr>
          <a:xfrm>
            <a:off x="685959" y="4400041"/>
            <a:ext cx="5486100" cy="3600600"/>
          </a:xfrm>
          <a:prstGeom prst="rect">
            <a:avLst/>
          </a:prstGeom>
          <a:noFill/>
          <a:ln>
            <a:noFill/>
          </a:ln>
        </p:spPr>
        <p:txBody>
          <a:bodyPr spcFirstLastPara="1" wrap="square" lIns="89650" tIns="89650" rIns="89650" bIns="89650" anchor="t" anchorCtr="0">
            <a:noAutofit/>
          </a:bodyPr>
          <a:lstStyle/>
          <a:p>
            <a:pPr marL="0" lvl="0" indent="0" algn="l" rtl="0">
              <a:lnSpc>
                <a:spcPct val="100000"/>
              </a:lnSpc>
              <a:spcBef>
                <a:spcPts val="0"/>
              </a:spcBef>
              <a:spcAft>
                <a:spcPts val="0"/>
              </a:spcAft>
              <a:buSzPts val="1100"/>
              <a:buNone/>
            </a:pPr>
            <a:endParaRPr/>
          </a:p>
        </p:txBody>
      </p:sp>
      <p:sp>
        <p:nvSpPr>
          <p:cNvPr id="140" name="Google Shape;14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67609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txBox="1">
            <a:spLocks noGrp="1"/>
          </p:cNvSpPr>
          <p:nvPr>
            <p:ph type="body" idx="1"/>
          </p:nvPr>
        </p:nvSpPr>
        <p:spPr>
          <a:xfrm>
            <a:off x="685959" y="4400041"/>
            <a:ext cx="5486100" cy="3600600"/>
          </a:xfrm>
          <a:prstGeom prst="rect">
            <a:avLst/>
          </a:prstGeom>
          <a:noFill/>
          <a:ln>
            <a:noFill/>
          </a:ln>
        </p:spPr>
        <p:txBody>
          <a:bodyPr spcFirstLastPara="1" wrap="square" lIns="89650" tIns="89650" rIns="89650" bIns="89650" anchor="t" anchorCtr="0">
            <a:noAutofit/>
          </a:bodyPr>
          <a:lstStyle/>
          <a:p>
            <a:pPr marL="0" lvl="0" indent="0" algn="l" rtl="0">
              <a:lnSpc>
                <a:spcPct val="100000"/>
              </a:lnSpc>
              <a:spcBef>
                <a:spcPts val="0"/>
              </a:spcBef>
              <a:spcAft>
                <a:spcPts val="0"/>
              </a:spcAft>
              <a:buSzPts val="1100"/>
              <a:buNone/>
            </a:pPr>
            <a:endParaRPr/>
          </a:p>
        </p:txBody>
      </p:sp>
      <p:sp>
        <p:nvSpPr>
          <p:cNvPr id="140" name="Google Shape;14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40393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txBox="1">
            <a:spLocks noGrp="1"/>
          </p:cNvSpPr>
          <p:nvPr>
            <p:ph type="body" idx="1"/>
          </p:nvPr>
        </p:nvSpPr>
        <p:spPr>
          <a:xfrm>
            <a:off x="685959" y="4400041"/>
            <a:ext cx="5486100" cy="3600600"/>
          </a:xfrm>
          <a:prstGeom prst="rect">
            <a:avLst/>
          </a:prstGeom>
          <a:noFill/>
          <a:ln>
            <a:noFill/>
          </a:ln>
        </p:spPr>
        <p:txBody>
          <a:bodyPr spcFirstLastPara="1" wrap="square" lIns="89650" tIns="89650" rIns="89650" bIns="89650" anchor="t" anchorCtr="0">
            <a:noAutofit/>
          </a:bodyPr>
          <a:lstStyle/>
          <a:p>
            <a:pPr marL="0" lvl="0" indent="0" algn="l" rtl="0">
              <a:lnSpc>
                <a:spcPct val="100000"/>
              </a:lnSpc>
              <a:spcBef>
                <a:spcPts val="0"/>
              </a:spcBef>
              <a:spcAft>
                <a:spcPts val="0"/>
              </a:spcAft>
              <a:buSzPts val="1100"/>
              <a:buNone/>
            </a:pPr>
            <a:endParaRPr/>
          </a:p>
        </p:txBody>
      </p:sp>
      <p:sp>
        <p:nvSpPr>
          <p:cNvPr id="140" name="Google Shape;14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61852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txBox="1">
            <a:spLocks noGrp="1"/>
          </p:cNvSpPr>
          <p:nvPr>
            <p:ph type="body" idx="1"/>
          </p:nvPr>
        </p:nvSpPr>
        <p:spPr>
          <a:xfrm>
            <a:off x="685959" y="4400041"/>
            <a:ext cx="5486100" cy="3600600"/>
          </a:xfrm>
          <a:prstGeom prst="rect">
            <a:avLst/>
          </a:prstGeom>
          <a:noFill/>
          <a:ln>
            <a:noFill/>
          </a:ln>
        </p:spPr>
        <p:txBody>
          <a:bodyPr spcFirstLastPara="1" wrap="square" lIns="89650" tIns="89650" rIns="89650" bIns="89650" anchor="t" anchorCtr="0">
            <a:noAutofit/>
          </a:bodyPr>
          <a:lstStyle/>
          <a:p>
            <a:pPr marL="0" lvl="0" indent="0" algn="l" rtl="0">
              <a:lnSpc>
                <a:spcPct val="100000"/>
              </a:lnSpc>
              <a:spcBef>
                <a:spcPts val="0"/>
              </a:spcBef>
              <a:spcAft>
                <a:spcPts val="0"/>
              </a:spcAft>
              <a:buSzPts val="1100"/>
              <a:buNone/>
            </a:pPr>
            <a:endParaRPr/>
          </a:p>
        </p:txBody>
      </p:sp>
      <p:sp>
        <p:nvSpPr>
          <p:cNvPr id="140" name="Google Shape;14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443512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txBox="1">
            <a:spLocks noGrp="1"/>
          </p:cNvSpPr>
          <p:nvPr>
            <p:ph type="body" idx="1"/>
          </p:nvPr>
        </p:nvSpPr>
        <p:spPr>
          <a:xfrm>
            <a:off x="685959" y="4400041"/>
            <a:ext cx="5486100" cy="3600600"/>
          </a:xfrm>
          <a:prstGeom prst="rect">
            <a:avLst/>
          </a:prstGeom>
          <a:noFill/>
          <a:ln>
            <a:noFill/>
          </a:ln>
        </p:spPr>
        <p:txBody>
          <a:bodyPr spcFirstLastPara="1" wrap="square" lIns="89650" tIns="89650" rIns="89650" bIns="89650" anchor="t" anchorCtr="0">
            <a:noAutofit/>
          </a:bodyPr>
          <a:lstStyle/>
          <a:p>
            <a:pPr marL="0" lvl="0" indent="0" algn="l" rtl="0">
              <a:lnSpc>
                <a:spcPct val="100000"/>
              </a:lnSpc>
              <a:spcBef>
                <a:spcPts val="0"/>
              </a:spcBef>
              <a:spcAft>
                <a:spcPts val="0"/>
              </a:spcAft>
              <a:buSzPts val="1100"/>
              <a:buNone/>
            </a:pPr>
            <a:endParaRPr/>
          </a:p>
        </p:txBody>
      </p:sp>
      <p:sp>
        <p:nvSpPr>
          <p:cNvPr id="140" name="Google Shape;14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882701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txBox="1">
            <a:spLocks noGrp="1"/>
          </p:cNvSpPr>
          <p:nvPr>
            <p:ph type="body" idx="1"/>
          </p:nvPr>
        </p:nvSpPr>
        <p:spPr>
          <a:xfrm>
            <a:off x="685959" y="4400041"/>
            <a:ext cx="5486100" cy="3600600"/>
          </a:xfrm>
          <a:prstGeom prst="rect">
            <a:avLst/>
          </a:prstGeom>
          <a:noFill/>
          <a:ln>
            <a:noFill/>
          </a:ln>
        </p:spPr>
        <p:txBody>
          <a:bodyPr spcFirstLastPara="1" wrap="square" lIns="89650" tIns="89650" rIns="89650" bIns="89650" anchor="t" anchorCtr="0">
            <a:noAutofit/>
          </a:bodyPr>
          <a:lstStyle/>
          <a:p>
            <a:pPr marL="0" lvl="0" indent="0" algn="l" rtl="0">
              <a:lnSpc>
                <a:spcPct val="100000"/>
              </a:lnSpc>
              <a:spcBef>
                <a:spcPts val="0"/>
              </a:spcBef>
              <a:spcAft>
                <a:spcPts val="0"/>
              </a:spcAft>
              <a:buSzPts val="1100"/>
              <a:buNone/>
            </a:pPr>
            <a:endParaRPr/>
          </a:p>
        </p:txBody>
      </p:sp>
      <p:sp>
        <p:nvSpPr>
          <p:cNvPr id="140" name="Google Shape;14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935324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txBox="1">
            <a:spLocks noGrp="1"/>
          </p:cNvSpPr>
          <p:nvPr>
            <p:ph type="body" idx="1"/>
          </p:nvPr>
        </p:nvSpPr>
        <p:spPr>
          <a:xfrm>
            <a:off x="685959" y="4400041"/>
            <a:ext cx="5486100" cy="3600600"/>
          </a:xfrm>
          <a:prstGeom prst="rect">
            <a:avLst/>
          </a:prstGeom>
          <a:noFill/>
          <a:ln>
            <a:noFill/>
          </a:ln>
        </p:spPr>
        <p:txBody>
          <a:bodyPr spcFirstLastPara="1" wrap="square" lIns="89650" tIns="89650" rIns="89650" bIns="89650" anchor="t" anchorCtr="0">
            <a:noAutofit/>
          </a:bodyPr>
          <a:lstStyle/>
          <a:p>
            <a:pPr marL="0" lvl="0" indent="0" algn="l" rtl="0">
              <a:lnSpc>
                <a:spcPct val="100000"/>
              </a:lnSpc>
              <a:spcBef>
                <a:spcPts val="0"/>
              </a:spcBef>
              <a:spcAft>
                <a:spcPts val="0"/>
              </a:spcAft>
              <a:buSzPts val="1100"/>
              <a:buNone/>
            </a:pPr>
            <a:endParaRPr/>
          </a:p>
        </p:txBody>
      </p:sp>
      <p:sp>
        <p:nvSpPr>
          <p:cNvPr id="140" name="Google Shape;14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33357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txBox="1">
            <a:spLocks noGrp="1"/>
          </p:cNvSpPr>
          <p:nvPr>
            <p:ph type="body" idx="1"/>
          </p:nvPr>
        </p:nvSpPr>
        <p:spPr>
          <a:xfrm>
            <a:off x="685959" y="4400041"/>
            <a:ext cx="5486100" cy="3600600"/>
          </a:xfrm>
          <a:prstGeom prst="rect">
            <a:avLst/>
          </a:prstGeom>
          <a:noFill/>
          <a:ln>
            <a:noFill/>
          </a:ln>
        </p:spPr>
        <p:txBody>
          <a:bodyPr spcFirstLastPara="1" wrap="square" lIns="89650" tIns="89650" rIns="89650" bIns="89650" anchor="t" anchorCtr="0">
            <a:noAutofit/>
          </a:bodyPr>
          <a:lstStyle/>
          <a:p>
            <a:pPr marL="0" lvl="0" indent="0" algn="l" rtl="0">
              <a:lnSpc>
                <a:spcPct val="100000"/>
              </a:lnSpc>
              <a:spcBef>
                <a:spcPts val="0"/>
              </a:spcBef>
              <a:spcAft>
                <a:spcPts val="0"/>
              </a:spcAft>
              <a:buSzPts val="1100"/>
              <a:buNone/>
            </a:pPr>
            <a:endParaRPr/>
          </a:p>
        </p:txBody>
      </p:sp>
      <p:sp>
        <p:nvSpPr>
          <p:cNvPr id="140" name="Google Shape;14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31493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txBox="1">
            <a:spLocks noGrp="1"/>
          </p:cNvSpPr>
          <p:nvPr>
            <p:ph type="body" idx="1"/>
          </p:nvPr>
        </p:nvSpPr>
        <p:spPr>
          <a:xfrm>
            <a:off x="685959" y="4400041"/>
            <a:ext cx="5486100" cy="3600600"/>
          </a:xfrm>
          <a:prstGeom prst="rect">
            <a:avLst/>
          </a:prstGeom>
          <a:noFill/>
          <a:ln>
            <a:noFill/>
          </a:ln>
        </p:spPr>
        <p:txBody>
          <a:bodyPr spcFirstLastPara="1" wrap="square" lIns="89650" tIns="89650" rIns="89650" bIns="89650" anchor="t" anchorCtr="0">
            <a:noAutofit/>
          </a:bodyPr>
          <a:lstStyle/>
          <a:p>
            <a:pPr marL="0" lvl="0" indent="0" algn="l" rtl="0">
              <a:lnSpc>
                <a:spcPct val="100000"/>
              </a:lnSpc>
              <a:spcBef>
                <a:spcPts val="0"/>
              </a:spcBef>
              <a:spcAft>
                <a:spcPts val="0"/>
              </a:spcAft>
              <a:buSzPts val="1100"/>
              <a:buNone/>
            </a:pPr>
            <a:endParaRPr/>
          </a:p>
        </p:txBody>
      </p:sp>
      <p:sp>
        <p:nvSpPr>
          <p:cNvPr id="140" name="Google Shape;14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82735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txBox="1">
            <a:spLocks noGrp="1"/>
          </p:cNvSpPr>
          <p:nvPr>
            <p:ph type="body" idx="1"/>
          </p:nvPr>
        </p:nvSpPr>
        <p:spPr>
          <a:xfrm>
            <a:off x="685959" y="4400041"/>
            <a:ext cx="5486100" cy="3600600"/>
          </a:xfrm>
          <a:prstGeom prst="rect">
            <a:avLst/>
          </a:prstGeom>
          <a:noFill/>
          <a:ln>
            <a:noFill/>
          </a:ln>
        </p:spPr>
        <p:txBody>
          <a:bodyPr spcFirstLastPara="1" wrap="square" lIns="89650" tIns="89650" rIns="89650" bIns="89650" anchor="t" anchorCtr="0">
            <a:noAutofit/>
          </a:bodyPr>
          <a:lstStyle/>
          <a:p>
            <a:pPr marL="0" lvl="0" indent="0" algn="l" rtl="0">
              <a:lnSpc>
                <a:spcPct val="100000"/>
              </a:lnSpc>
              <a:spcBef>
                <a:spcPts val="0"/>
              </a:spcBef>
              <a:spcAft>
                <a:spcPts val="0"/>
              </a:spcAft>
              <a:buSzPts val="1100"/>
              <a:buNone/>
            </a:pPr>
            <a:endParaRPr/>
          </a:p>
        </p:txBody>
      </p:sp>
      <p:sp>
        <p:nvSpPr>
          <p:cNvPr id="140" name="Google Shape;14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840182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txBox="1">
            <a:spLocks noGrp="1"/>
          </p:cNvSpPr>
          <p:nvPr>
            <p:ph type="body" idx="1"/>
          </p:nvPr>
        </p:nvSpPr>
        <p:spPr>
          <a:xfrm>
            <a:off x="685959" y="4400041"/>
            <a:ext cx="5486100" cy="3600600"/>
          </a:xfrm>
          <a:prstGeom prst="rect">
            <a:avLst/>
          </a:prstGeom>
          <a:noFill/>
          <a:ln>
            <a:noFill/>
          </a:ln>
        </p:spPr>
        <p:txBody>
          <a:bodyPr spcFirstLastPara="1" wrap="square" lIns="89650" tIns="89650" rIns="89650" bIns="89650" anchor="t" anchorCtr="0">
            <a:noAutofit/>
          </a:bodyPr>
          <a:lstStyle/>
          <a:p>
            <a:pPr marL="0" lvl="0" indent="0" algn="l" rtl="0">
              <a:lnSpc>
                <a:spcPct val="100000"/>
              </a:lnSpc>
              <a:spcBef>
                <a:spcPts val="0"/>
              </a:spcBef>
              <a:spcAft>
                <a:spcPts val="0"/>
              </a:spcAft>
              <a:buSzPts val="1100"/>
              <a:buNone/>
            </a:pPr>
            <a:endParaRPr/>
          </a:p>
        </p:txBody>
      </p:sp>
      <p:sp>
        <p:nvSpPr>
          <p:cNvPr id="140" name="Google Shape;14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867269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txBox="1">
            <a:spLocks noGrp="1"/>
          </p:cNvSpPr>
          <p:nvPr>
            <p:ph type="body" idx="1"/>
          </p:nvPr>
        </p:nvSpPr>
        <p:spPr>
          <a:xfrm>
            <a:off x="685959" y="4400041"/>
            <a:ext cx="5486100" cy="3600600"/>
          </a:xfrm>
          <a:prstGeom prst="rect">
            <a:avLst/>
          </a:prstGeom>
          <a:noFill/>
          <a:ln>
            <a:noFill/>
          </a:ln>
        </p:spPr>
        <p:txBody>
          <a:bodyPr spcFirstLastPara="1" wrap="square" lIns="89650" tIns="89650" rIns="89650" bIns="89650" anchor="t" anchorCtr="0">
            <a:noAutofit/>
          </a:bodyPr>
          <a:lstStyle/>
          <a:p>
            <a:pPr marL="0" lvl="0" indent="0" algn="l" rtl="0">
              <a:lnSpc>
                <a:spcPct val="100000"/>
              </a:lnSpc>
              <a:spcBef>
                <a:spcPts val="0"/>
              </a:spcBef>
              <a:spcAft>
                <a:spcPts val="0"/>
              </a:spcAft>
              <a:buSzPts val="1100"/>
              <a:buNone/>
            </a:pPr>
            <a:endParaRPr/>
          </a:p>
        </p:txBody>
      </p:sp>
      <p:sp>
        <p:nvSpPr>
          <p:cNvPr id="140" name="Google Shape;14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36820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txBox="1">
            <a:spLocks noGrp="1"/>
          </p:cNvSpPr>
          <p:nvPr>
            <p:ph type="body" idx="1"/>
          </p:nvPr>
        </p:nvSpPr>
        <p:spPr>
          <a:xfrm>
            <a:off x="685959" y="4400041"/>
            <a:ext cx="5486100" cy="3600600"/>
          </a:xfrm>
          <a:prstGeom prst="rect">
            <a:avLst/>
          </a:prstGeom>
          <a:noFill/>
          <a:ln>
            <a:noFill/>
          </a:ln>
        </p:spPr>
        <p:txBody>
          <a:bodyPr spcFirstLastPara="1" wrap="square" lIns="89650" tIns="89650" rIns="89650" bIns="89650" anchor="t" anchorCtr="0">
            <a:noAutofit/>
          </a:bodyPr>
          <a:lstStyle/>
          <a:p>
            <a:pPr marL="0" lvl="0" indent="0" algn="l" rtl="0">
              <a:lnSpc>
                <a:spcPct val="100000"/>
              </a:lnSpc>
              <a:spcBef>
                <a:spcPts val="0"/>
              </a:spcBef>
              <a:spcAft>
                <a:spcPts val="0"/>
              </a:spcAft>
              <a:buSzPts val="1100"/>
              <a:buNone/>
            </a:pPr>
            <a:endParaRPr/>
          </a:p>
        </p:txBody>
      </p:sp>
      <p:sp>
        <p:nvSpPr>
          <p:cNvPr id="140" name="Google Shape;14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79001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txBox="1">
            <a:spLocks noGrp="1"/>
          </p:cNvSpPr>
          <p:nvPr>
            <p:ph type="body" idx="1"/>
          </p:nvPr>
        </p:nvSpPr>
        <p:spPr>
          <a:xfrm>
            <a:off x="685959" y="4400041"/>
            <a:ext cx="5486100" cy="3600600"/>
          </a:xfrm>
          <a:prstGeom prst="rect">
            <a:avLst/>
          </a:prstGeom>
          <a:noFill/>
          <a:ln>
            <a:noFill/>
          </a:ln>
        </p:spPr>
        <p:txBody>
          <a:bodyPr spcFirstLastPara="1" wrap="square" lIns="89650" tIns="89650" rIns="89650" bIns="89650" anchor="t" anchorCtr="0">
            <a:noAutofit/>
          </a:bodyPr>
          <a:lstStyle/>
          <a:p>
            <a:pPr marL="0" lvl="0" indent="0" algn="l" rtl="0">
              <a:lnSpc>
                <a:spcPct val="100000"/>
              </a:lnSpc>
              <a:spcBef>
                <a:spcPts val="0"/>
              </a:spcBef>
              <a:spcAft>
                <a:spcPts val="0"/>
              </a:spcAft>
              <a:buSzPts val="1100"/>
              <a:buNone/>
            </a:pPr>
            <a:endParaRPr/>
          </a:p>
        </p:txBody>
      </p:sp>
      <p:sp>
        <p:nvSpPr>
          <p:cNvPr id="140" name="Google Shape;14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52375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txBox="1">
            <a:spLocks noGrp="1"/>
          </p:cNvSpPr>
          <p:nvPr>
            <p:ph type="body" idx="1"/>
          </p:nvPr>
        </p:nvSpPr>
        <p:spPr>
          <a:xfrm>
            <a:off x="685959" y="4400041"/>
            <a:ext cx="5486100" cy="3600600"/>
          </a:xfrm>
          <a:prstGeom prst="rect">
            <a:avLst/>
          </a:prstGeom>
          <a:noFill/>
          <a:ln>
            <a:noFill/>
          </a:ln>
        </p:spPr>
        <p:txBody>
          <a:bodyPr spcFirstLastPara="1" wrap="square" lIns="89650" tIns="89650" rIns="89650" bIns="89650" anchor="t" anchorCtr="0">
            <a:noAutofit/>
          </a:bodyPr>
          <a:lstStyle/>
          <a:p>
            <a:pPr marL="0" lvl="0" indent="0" algn="l" rtl="0">
              <a:lnSpc>
                <a:spcPct val="100000"/>
              </a:lnSpc>
              <a:spcBef>
                <a:spcPts val="0"/>
              </a:spcBef>
              <a:spcAft>
                <a:spcPts val="0"/>
              </a:spcAft>
              <a:buSzPts val="1100"/>
              <a:buNone/>
            </a:pPr>
            <a:endParaRPr/>
          </a:p>
        </p:txBody>
      </p:sp>
      <p:sp>
        <p:nvSpPr>
          <p:cNvPr id="140" name="Google Shape;14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4986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txBox="1">
            <a:spLocks noGrp="1"/>
          </p:cNvSpPr>
          <p:nvPr>
            <p:ph type="body" idx="1"/>
          </p:nvPr>
        </p:nvSpPr>
        <p:spPr>
          <a:xfrm>
            <a:off x="685959" y="4400041"/>
            <a:ext cx="5486100" cy="3600600"/>
          </a:xfrm>
          <a:prstGeom prst="rect">
            <a:avLst/>
          </a:prstGeom>
          <a:noFill/>
          <a:ln>
            <a:noFill/>
          </a:ln>
        </p:spPr>
        <p:txBody>
          <a:bodyPr spcFirstLastPara="1" wrap="square" lIns="89650" tIns="89650" rIns="89650" bIns="89650" anchor="t" anchorCtr="0">
            <a:noAutofit/>
          </a:bodyPr>
          <a:lstStyle/>
          <a:p>
            <a:pPr marL="0" lvl="0" indent="0" algn="l" rtl="0">
              <a:lnSpc>
                <a:spcPct val="100000"/>
              </a:lnSpc>
              <a:spcBef>
                <a:spcPts val="0"/>
              </a:spcBef>
              <a:spcAft>
                <a:spcPts val="0"/>
              </a:spcAft>
              <a:buSzPts val="1100"/>
              <a:buNone/>
            </a:pPr>
            <a:endParaRPr/>
          </a:p>
        </p:txBody>
      </p:sp>
      <p:sp>
        <p:nvSpPr>
          <p:cNvPr id="140" name="Google Shape;14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57233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txBox="1">
            <a:spLocks noGrp="1"/>
          </p:cNvSpPr>
          <p:nvPr>
            <p:ph type="body" idx="1"/>
          </p:nvPr>
        </p:nvSpPr>
        <p:spPr>
          <a:xfrm>
            <a:off x="685959" y="4400041"/>
            <a:ext cx="5486100" cy="3600600"/>
          </a:xfrm>
          <a:prstGeom prst="rect">
            <a:avLst/>
          </a:prstGeom>
          <a:noFill/>
          <a:ln>
            <a:noFill/>
          </a:ln>
        </p:spPr>
        <p:txBody>
          <a:bodyPr spcFirstLastPara="1" wrap="square" lIns="89650" tIns="89650" rIns="89650" bIns="89650" anchor="t" anchorCtr="0">
            <a:noAutofit/>
          </a:bodyPr>
          <a:lstStyle/>
          <a:p>
            <a:pPr marL="0" lvl="0" indent="0" algn="l" rtl="0">
              <a:lnSpc>
                <a:spcPct val="100000"/>
              </a:lnSpc>
              <a:spcBef>
                <a:spcPts val="0"/>
              </a:spcBef>
              <a:spcAft>
                <a:spcPts val="0"/>
              </a:spcAft>
              <a:buSzPts val="1100"/>
              <a:buNone/>
            </a:pPr>
            <a:endParaRPr/>
          </a:p>
        </p:txBody>
      </p:sp>
      <p:sp>
        <p:nvSpPr>
          <p:cNvPr id="140" name="Google Shape;14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51736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13"/>
        <p:cNvGrpSpPr/>
        <p:nvPr/>
      </p:nvGrpSpPr>
      <p:grpSpPr>
        <a:xfrm>
          <a:off x="0" y="0"/>
          <a:ext cx="0" cy="0"/>
          <a:chOff x="0" y="0"/>
          <a:chExt cx="0" cy="0"/>
        </a:xfrm>
      </p:grpSpPr>
      <p:sp>
        <p:nvSpPr>
          <p:cNvPr id="14" name="Google Shape;14;p18"/>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 name="Google Shape;15;p18"/>
          <p:cNvSpPr txBox="1">
            <a:spLocks noGrp="1"/>
          </p:cNvSpPr>
          <p:nvPr>
            <p:ph type="subTitle" idx="1"/>
          </p:nvPr>
        </p:nvSpPr>
        <p:spPr>
          <a:xfrm>
            <a:off x="1143000" y="2701529"/>
            <a:ext cx="6858000" cy="1241700"/>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16" name="Google Shape;16;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7" name="Google Shape;17;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 name="Google Shape;18;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a:t>
            </a:fld>
            <a:endParaRPr/>
          </a:p>
        </p:txBody>
      </p:sp>
      <p:cxnSp>
        <p:nvCxnSpPr>
          <p:cNvPr id="20" name="Google Shape;20;p18"/>
          <p:cNvCxnSpPr/>
          <p:nvPr/>
        </p:nvCxnSpPr>
        <p:spPr>
          <a:xfrm rot="10800000" flipH="1">
            <a:off x="142875" y="1257160"/>
            <a:ext cx="8943900" cy="18000"/>
          </a:xfrm>
          <a:prstGeom prst="straightConnector1">
            <a:avLst/>
          </a:prstGeom>
          <a:noFill/>
          <a:ln w="19050" cap="flat" cmpd="sng">
            <a:solidFill>
              <a:srgbClr val="006600"/>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72"/>
        <p:cNvGrpSpPr/>
        <p:nvPr/>
      </p:nvGrpSpPr>
      <p:grpSpPr>
        <a:xfrm>
          <a:off x="0" y="0"/>
          <a:ext cx="0" cy="0"/>
          <a:chOff x="0" y="0"/>
          <a:chExt cx="0" cy="0"/>
        </a:xfrm>
      </p:grpSpPr>
      <p:sp>
        <p:nvSpPr>
          <p:cNvPr id="73" name="Google Shape;73;p27"/>
          <p:cNvSpPr txBox="1">
            <a:spLocks noGrp="1"/>
          </p:cNvSpPr>
          <p:nvPr>
            <p:ph type="title"/>
          </p:nvPr>
        </p:nvSpPr>
        <p:spPr>
          <a:xfrm>
            <a:off x="1098550" y="273844"/>
            <a:ext cx="74169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4" name="Google Shape;74;p27"/>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5" name="Google Shape;75;p2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6" name="Google Shape;76;p2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7" name="Google Shape;77;p2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e texto verticais" type="vertTitleAndTx">
  <p:cSld name="VERTICAL_TITLE_AND_VERTICAL_TEXT">
    <p:spTree>
      <p:nvGrpSpPr>
        <p:cNvPr id="1" name="Shape 78"/>
        <p:cNvGrpSpPr/>
        <p:nvPr/>
      </p:nvGrpSpPr>
      <p:grpSpPr>
        <a:xfrm>
          <a:off x="0" y="0"/>
          <a:ext cx="0" cy="0"/>
          <a:chOff x="0" y="0"/>
          <a:chExt cx="0" cy="0"/>
        </a:xfrm>
      </p:grpSpPr>
      <p:sp>
        <p:nvSpPr>
          <p:cNvPr id="79" name="Google Shape;79;p28"/>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0" name="Google Shape;80;p28"/>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1" name="Google Shape;81;p2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2" name="Google Shape;82;p2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3" name="Google Shape;83;p2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ayout Personalizado">
  <p:cSld name="Layout Personalizado">
    <p:spTree>
      <p:nvGrpSpPr>
        <p:cNvPr id="1" name="Shape 84"/>
        <p:cNvGrpSpPr/>
        <p:nvPr/>
      </p:nvGrpSpPr>
      <p:grpSpPr>
        <a:xfrm>
          <a:off x="0" y="0"/>
          <a:ext cx="0" cy="0"/>
          <a:chOff x="0" y="0"/>
          <a:chExt cx="0" cy="0"/>
        </a:xfrm>
      </p:grpSpPr>
      <p:sp>
        <p:nvSpPr>
          <p:cNvPr id="85" name="Google Shape;85;p29"/>
          <p:cNvSpPr txBox="1">
            <a:spLocks noGrp="1"/>
          </p:cNvSpPr>
          <p:nvPr>
            <p:ph type="title"/>
          </p:nvPr>
        </p:nvSpPr>
        <p:spPr>
          <a:xfrm>
            <a:off x="1098550" y="273844"/>
            <a:ext cx="74169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6" name="Google Shape;86;p2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7" name="Google Shape;87;p2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8" name="Google Shape;88;p2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r>
              <a:rPr lang="pt-BR"/>
              <a:t>© carloseduardodantas@iftm.edu.br</a:t>
            </a:r>
            <a:fld id="{00000000-1234-1234-1234-123412341234}" type="slidenum">
              <a:rPr lang="pt-B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Layout Personalizado">
  <p:cSld name="1_Layout Personalizado">
    <p:spTree>
      <p:nvGrpSpPr>
        <p:cNvPr id="1" name="Shape 89"/>
        <p:cNvGrpSpPr/>
        <p:nvPr/>
      </p:nvGrpSpPr>
      <p:grpSpPr>
        <a:xfrm>
          <a:off x="0" y="0"/>
          <a:ext cx="0" cy="0"/>
          <a:chOff x="0" y="0"/>
          <a:chExt cx="0" cy="0"/>
        </a:xfrm>
      </p:grpSpPr>
      <p:sp>
        <p:nvSpPr>
          <p:cNvPr id="90" name="Google Shape;90;p30"/>
          <p:cNvSpPr txBox="1">
            <a:spLocks noGrp="1"/>
          </p:cNvSpPr>
          <p:nvPr>
            <p:ph type="title"/>
          </p:nvPr>
        </p:nvSpPr>
        <p:spPr>
          <a:xfrm>
            <a:off x="1098550" y="273844"/>
            <a:ext cx="74169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1" name="Google Shape;91;p3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2" name="Google Shape;92;p3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3" name="Google Shape;93;p3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r>
              <a:rPr lang="pt-BR"/>
              <a:t>© carloseduardodantas@iftm.edu.br</a:t>
            </a:r>
            <a:fld id="{00000000-1234-1234-1234-123412341234}" type="slidenum">
              <a:rPr lang="pt-B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_Layout Personalizado">
  <p:cSld name="2_Layout Personalizado">
    <p:spTree>
      <p:nvGrpSpPr>
        <p:cNvPr id="1" name="Shape 94"/>
        <p:cNvGrpSpPr/>
        <p:nvPr/>
      </p:nvGrpSpPr>
      <p:grpSpPr>
        <a:xfrm>
          <a:off x="0" y="0"/>
          <a:ext cx="0" cy="0"/>
          <a:chOff x="0" y="0"/>
          <a:chExt cx="0" cy="0"/>
        </a:xfrm>
      </p:grpSpPr>
      <p:sp>
        <p:nvSpPr>
          <p:cNvPr id="95" name="Google Shape;95;p31"/>
          <p:cNvSpPr txBox="1">
            <a:spLocks noGrp="1"/>
          </p:cNvSpPr>
          <p:nvPr>
            <p:ph type="title"/>
          </p:nvPr>
        </p:nvSpPr>
        <p:spPr>
          <a:xfrm>
            <a:off x="1098550" y="273844"/>
            <a:ext cx="74169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6" name="Google Shape;96;p3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7" name="Google Shape;97;p3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8" name="Google Shape;98;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r>
              <a:rPr lang="pt-BR"/>
              <a:t>© carloseduardodantas@iftm.edu.br</a:t>
            </a:r>
            <a:fld id="{00000000-1234-1234-1234-123412341234}" type="slidenum">
              <a:rPr lang="pt-B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_Layout Personalizado">
  <p:cSld name="3_Layout Personalizado">
    <p:spTree>
      <p:nvGrpSpPr>
        <p:cNvPr id="1" name="Shape 99"/>
        <p:cNvGrpSpPr/>
        <p:nvPr/>
      </p:nvGrpSpPr>
      <p:grpSpPr>
        <a:xfrm>
          <a:off x="0" y="0"/>
          <a:ext cx="0" cy="0"/>
          <a:chOff x="0" y="0"/>
          <a:chExt cx="0" cy="0"/>
        </a:xfrm>
      </p:grpSpPr>
      <p:sp>
        <p:nvSpPr>
          <p:cNvPr id="100" name="Google Shape;100;p32"/>
          <p:cNvSpPr txBox="1">
            <a:spLocks noGrp="1"/>
          </p:cNvSpPr>
          <p:nvPr>
            <p:ph type="title"/>
          </p:nvPr>
        </p:nvSpPr>
        <p:spPr>
          <a:xfrm>
            <a:off x="1098550" y="273844"/>
            <a:ext cx="74169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1" name="Google Shape;101;p3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2" name="Google Shape;102;p3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3" name="Google Shape;103;p3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r>
              <a:rPr lang="pt-BR"/>
              <a:t>© carloseduardodantas@iftm.edu.br</a:t>
            </a:r>
            <a:fld id="{00000000-1234-1234-1234-123412341234}" type="slidenum">
              <a:rPr lang="pt-B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Layout Personalizado">
  <p:cSld name="4_Layout Personalizado">
    <p:spTree>
      <p:nvGrpSpPr>
        <p:cNvPr id="1" name="Shape 104"/>
        <p:cNvGrpSpPr/>
        <p:nvPr/>
      </p:nvGrpSpPr>
      <p:grpSpPr>
        <a:xfrm>
          <a:off x="0" y="0"/>
          <a:ext cx="0" cy="0"/>
          <a:chOff x="0" y="0"/>
          <a:chExt cx="0" cy="0"/>
        </a:xfrm>
      </p:grpSpPr>
      <p:sp>
        <p:nvSpPr>
          <p:cNvPr id="105" name="Google Shape;105;p33"/>
          <p:cNvSpPr txBox="1">
            <a:spLocks noGrp="1"/>
          </p:cNvSpPr>
          <p:nvPr>
            <p:ph type="title"/>
          </p:nvPr>
        </p:nvSpPr>
        <p:spPr>
          <a:xfrm>
            <a:off x="1098550" y="273844"/>
            <a:ext cx="74169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6" name="Google Shape;106;p3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7" name="Google Shape;107;p3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8" name="Google Shape;108;p3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r>
              <a:rPr lang="pt-BR"/>
              <a:t>© carloseduardodantas@iftm.edu.br</a:t>
            </a:r>
            <a:fld id="{00000000-1234-1234-1234-123412341234}" type="slidenum">
              <a:rPr lang="pt-B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5_Layout Personalizado">
  <p:cSld name="5_Layout Personalizado">
    <p:spTree>
      <p:nvGrpSpPr>
        <p:cNvPr id="1" name="Shape 109"/>
        <p:cNvGrpSpPr/>
        <p:nvPr/>
      </p:nvGrpSpPr>
      <p:grpSpPr>
        <a:xfrm>
          <a:off x="0" y="0"/>
          <a:ext cx="0" cy="0"/>
          <a:chOff x="0" y="0"/>
          <a:chExt cx="0" cy="0"/>
        </a:xfrm>
      </p:grpSpPr>
      <p:sp>
        <p:nvSpPr>
          <p:cNvPr id="110" name="Google Shape;110;p34"/>
          <p:cNvSpPr txBox="1">
            <a:spLocks noGrp="1"/>
          </p:cNvSpPr>
          <p:nvPr>
            <p:ph type="title"/>
          </p:nvPr>
        </p:nvSpPr>
        <p:spPr>
          <a:xfrm>
            <a:off x="1098550" y="273844"/>
            <a:ext cx="74169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1" name="Google Shape;111;p3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2" name="Google Shape;112;p3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3" name="Google Shape;113;p3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r>
              <a:rPr lang="pt-BR"/>
              <a:t>© carloseduardodantas@iftm.edu.br</a:t>
            </a:r>
            <a:fld id="{00000000-1234-1234-1234-123412341234}" type="slidenum">
              <a:rPr lang="pt-B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6_Layout Personalizado">
  <p:cSld name="6_Layout Personalizado">
    <p:spTree>
      <p:nvGrpSpPr>
        <p:cNvPr id="1" name="Shape 114"/>
        <p:cNvGrpSpPr/>
        <p:nvPr/>
      </p:nvGrpSpPr>
      <p:grpSpPr>
        <a:xfrm>
          <a:off x="0" y="0"/>
          <a:ext cx="0" cy="0"/>
          <a:chOff x="0" y="0"/>
          <a:chExt cx="0" cy="0"/>
        </a:xfrm>
      </p:grpSpPr>
      <p:sp>
        <p:nvSpPr>
          <p:cNvPr id="115" name="Google Shape;115;p35"/>
          <p:cNvSpPr txBox="1">
            <a:spLocks noGrp="1"/>
          </p:cNvSpPr>
          <p:nvPr>
            <p:ph type="title"/>
          </p:nvPr>
        </p:nvSpPr>
        <p:spPr>
          <a:xfrm>
            <a:off x="1098550" y="273844"/>
            <a:ext cx="74169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6" name="Google Shape;116;p3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7" name="Google Shape;117;p3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8" name="Google Shape;118;p3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7_Layout Personalizado">
  <p:cSld name="7_Layout Personalizado">
    <p:spTree>
      <p:nvGrpSpPr>
        <p:cNvPr id="1" name="Shape 119"/>
        <p:cNvGrpSpPr/>
        <p:nvPr/>
      </p:nvGrpSpPr>
      <p:grpSpPr>
        <a:xfrm>
          <a:off x="0" y="0"/>
          <a:ext cx="0" cy="0"/>
          <a:chOff x="0" y="0"/>
          <a:chExt cx="0" cy="0"/>
        </a:xfrm>
      </p:grpSpPr>
      <p:sp>
        <p:nvSpPr>
          <p:cNvPr id="120" name="Google Shape;120;p36"/>
          <p:cNvSpPr txBox="1">
            <a:spLocks noGrp="1"/>
          </p:cNvSpPr>
          <p:nvPr>
            <p:ph type="title"/>
          </p:nvPr>
        </p:nvSpPr>
        <p:spPr>
          <a:xfrm>
            <a:off x="1098550" y="273844"/>
            <a:ext cx="74169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1" name="Google Shape;121;p3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2" name="Google Shape;122;p3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3" name="Google Shape;123;p3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21"/>
        <p:cNvGrpSpPr/>
        <p:nvPr/>
      </p:nvGrpSpPr>
      <p:grpSpPr>
        <a:xfrm>
          <a:off x="0" y="0"/>
          <a:ext cx="0" cy="0"/>
          <a:chOff x="0" y="0"/>
          <a:chExt cx="0" cy="0"/>
        </a:xfrm>
      </p:grpSpPr>
      <p:sp>
        <p:nvSpPr>
          <p:cNvPr id="22" name="Google Shape;22;p19"/>
          <p:cNvSpPr txBox="1">
            <a:spLocks noGrp="1"/>
          </p:cNvSpPr>
          <p:nvPr>
            <p:ph type="title"/>
          </p:nvPr>
        </p:nvSpPr>
        <p:spPr>
          <a:xfrm>
            <a:off x="1098550" y="273844"/>
            <a:ext cx="74169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3" name="Google Shape;23;p19"/>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4" name="Google Shape;24;p1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5" name="Google Shape;25;p1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6" name="Google Shape;26;p1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8_Layout Personalizado">
  <p:cSld name="8_Layout Personalizado">
    <p:spTree>
      <p:nvGrpSpPr>
        <p:cNvPr id="1" name="Shape 124"/>
        <p:cNvGrpSpPr/>
        <p:nvPr/>
      </p:nvGrpSpPr>
      <p:grpSpPr>
        <a:xfrm>
          <a:off x="0" y="0"/>
          <a:ext cx="0" cy="0"/>
          <a:chOff x="0" y="0"/>
          <a:chExt cx="0" cy="0"/>
        </a:xfrm>
      </p:grpSpPr>
      <p:sp>
        <p:nvSpPr>
          <p:cNvPr id="125" name="Google Shape;125;p37"/>
          <p:cNvSpPr txBox="1">
            <a:spLocks noGrp="1"/>
          </p:cNvSpPr>
          <p:nvPr>
            <p:ph type="title"/>
          </p:nvPr>
        </p:nvSpPr>
        <p:spPr>
          <a:xfrm>
            <a:off x="1098550" y="273844"/>
            <a:ext cx="74169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6" name="Google Shape;126;p3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7" name="Google Shape;127;p3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8" name="Google Shape;128;p3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27"/>
        <p:cNvGrpSpPr/>
        <p:nvPr/>
      </p:nvGrpSpPr>
      <p:grpSpPr>
        <a:xfrm>
          <a:off x="0" y="0"/>
          <a:ext cx="0" cy="0"/>
          <a:chOff x="0" y="0"/>
          <a:chExt cx="0" cy="0"/>
        </a:xfrm>
      </p:grpSpPr>
      <p:sp>
        <p:nvSpPr>
          <p:cNvPr id="28" name="Google Shape;28;p20"/>
          <p:cNvSpPr txBox="1">
            <a:spLocks noGrp="1"/>
          </p:cNvSpPr>
          <p:nvPr>
            <p:ph type="title"/>
          </p:nvPr>
        </p:nvSpPr>
        <p:spPr>
          <a:xfrm>
            <a:off x="623888" y="1282303"/>
            <a:ext cx="7886700" cy="21396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9" name="Google Shape;29;p20"/>
          <p:cNvSpPr txBox="1">
            <a:spLocks noGrp="1"/>
          </p:cNvSpPr>
          <p:nvPr>
            <p:ph type="body" idx="1"/>
          </p:nvPr>
        </p:nvSpPr>
        <p:spPr>
          <a:xfrm>
            <a:off x="623888" y="3442097"/>
            <a:ext cx="7886700" cy="11250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30" name="Google Shape;30;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1" name="Google Shape;31;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2" name="Google Shape;32;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33"/>
        <p:cNvGrpSpPr/>
        <p:nvPr/>
      </p:nvGrpSpPr>
      <p:grpSpPr>
        <a:xfrm>
          <a:off x="0" y="0"/>
          <a:ext cx="0" cy="0"/>
          <a:chOff x="0" y="0"/>
          <a:chExt cx="0" cy="0"/>
        </a:xfrm>
      </p:grpSpPr>
      <p:sp>
        <p:nvSpPr>
          <p:cNvPr id="34" name="Google Shape;34;p21"/>
          <p:cNvSpPr txBox="1">
            <a:spLocks noGrp="1"/>
          </p:cNvSpPr>
          <p:nvPr>
            <p:ph type="title"/>
          </p:nvPr>
        </p:nvSpPr>
        <p:spPr>
          <a:xfrm>
            <a:off x="1098550" y="273844"/>
            <a:ext cx="74169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dirty="0"/>
          </a:p>
        </p:txBody>
      </p:sp>
      <p:sp>
        <p:nvSpPr>
          <p:cNvPr id="35" name="Google Shape;35;p21"/>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 name="Google Shape;36;p21"/>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7" name="Google Shape;37;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8" name="Google Shape;38;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9" name="Google Shape;39;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40"/>
        <p:cNvGrpSpPr/>
        <p:nvPr/>
      </p:nvGrpSpPr>
      <p:grpSpPr>
        <a:xfrm>
          <a:off x="0" y="0"/>
          <a:ext cx="0" cy="0"/>
          <a:chOff x="0" y="0"/>
          <a:chExt cx="0" cy="0"/>
        </a:xfrm>
      </p:grpSpPr>
      <p:sp>
        <p:nvSpPr>
          <p:cNvPr id="41" name="Google Shape;41;p22"/>
          <p:cNvSpPr txBox="1">
            <a:spLocks noGrp="1"/>
          </p:cNvSpPr>
          <p:nvPr>
            <p:ph type="title"/>
          </p:nvPr>
        </p:nvSpPr>
        <p:spPr>
          <a:xfrm>
            <a:off x="914400" y="273844"/>
            <a:ext cx="76020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2" name="Google Shape;42;p22"/>
          <p:cNvSpPr txBox="1">
            <a:spLocks noGrp="1"/>
          </p:cNvSpPr>
          <p:nvPr>
            <p:ph type="body" idx="1"/>
          </p:nvPr>
        </p:nvSpPr>
        <p:spPr>
          <a:xfrm>
            <a:off x="629841" y="1260872"/>
            <a:ext cx="3868200" cy="6180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43" name="Google Shape;43;p22"/>
          <p:cNvSpPr txBox="1">
            <a:spLocks noGrp="1"/>
          </p:cNvSpPr>
          <p:nvPr>
            <p:ph type="body" idx="2"/>
          </p:nvPr>
        </p:nvSpPr>
        <p:spPr>
          <a:xfrm>
            <a:off x="629841" y="1878806"/>
            <a:ext cx="3868200" cy="27633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4" name="Google Shape;44;p22"/>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45" name="Google Shape;45;p22"/>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6" name="Google Shape;46;p2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7" name="Google Shape;47;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8" name="Google Shape;48;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49"/>
        <p:cNvGrpSpPr/>
        <p:nvPr/>
      </p:nvGrpSpPr>
      <p:grpSpPr>
        <a:xfrm>
          <a:off x="0" y="0"/>
          <a:ext cx="0" cy="0"/>
          <a:chOff x="0" y="0"/>
          <a:chExt cx="0" cy="0"/>
        </a:xfrm>
      </p:grpSpPr>
      <p:sp>
        <p:nvSpPr>
          <p:cNvPr id="50" name="Google Shape;50;p23"/>
          <p:cNvSpPr txBox="1">
            <a:spLocks noGrp="1"/>
          </p:cNvSpPr>
          <p:nvPr>
            <p:ph type="title"/>
          </p:nvPr>
        </p:nvSpPr>
        <p:spPr>
          <a:xfrm>
            <a:off x="1098550" y="273844"/>
            <a:ext cx="74169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1" name="Google Shape;51;p2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2" name="Google Shape;52;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3" name="Google Shape;53;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54"/>
        <p:cNvGrpSpPr/>
        <p:nvPr/>
      </p:nvGrpSpPr>
      <p:grpSpPr>
        <a:xfrm>
          <a:off x="0" y="0"/>
          <a:ext cx="0" cy="0"/>
          <a:chOff x="0" y="0"/>
          <a:chExt cx="0" cy="0"/>
        </a:xfrm>
      </p:grpSpPr>
      <p:sp>
        <p:nvSpPr>
          <p:cNvPr id="55" name="Google Shape;55;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6" name="Google Shape;56;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7" name="Google Shape;57;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58"/>
        <p:cNvGrpSpPr/>
        <p:nvPr/>
      </p:nvGrpSpPr>
      <p:grpSpPr>
        <a:xfrm>
          <a:off x="0" y="0"/>
          <a:ext cx="0" cy="0"/>
          <a:chOff x="0" y="0"/>
          <a:chExt cx="0" cy="0"/>
        </a:xfrm>
      </p:grpSpPr>
      <p:sp>
        <p:nvSpPr>
          <p:cNvPr id="59" name="Google Shape;59;p25"/>
          <p:cNvSpPr txBox="1">
            <a:spLocks noGrp="1"/>
          </p:cNvSpPr>
          <p:nvPr>
            <p:ph type="title"/>
          </p:nvPr>
        </p:nvSpPr>
        <p:spPr>
          <a:xfrm>
            <a:off x="629841" y="342900"/>
            <a:ext cx="2949300" cy="12003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0" name="Google Shape;60;p25"/>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61" name="Google Shape;61;p25"/>
          <p:cNvSpPr txBox="1">
            <a:spLocks noGrp="1"/>
          </p:cNvSpPr>
          <p:nvPr>
            <p:ph type="body" idx="2"/>
          </p:nvPr>
        </p:nvSpPr>
        <p:spPr>
          <a:xfrm>
            <a:off x="629841" y="1543050"/>
            <a:ext cx="2949300" cy="28587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2" name="Google Shape;62;p2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3" name="Google Shape;63;p2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4" name="Google Shape;64;p2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65"/>
        <p:cNvGrpSpPr/>
        <p:nvPr/>
      </p:nvGrpSpPr>
      <p:grpSpPr>
        <a:xfrm>
          <a:off x="0" y="0"/>
          <a:ext cx="0" cy="0"/>
          <a:chOff x="0" y="0"/>
          <a:chExt cx="0" cy="0"/>
        </a:xfrm>
      </p:grpSpPr>
      <p:sp>
        <p:nvSpPr>
          <p:cNvPr id="66" name="Google Shape;66;p26"/>
          <p:cNvSpPr txBox="1">
            <a:spLocks noGrp="1"/>
          </p:cNvSpPr>
          <p:nvPr>
            <p:ph type="title"/>
          </p:nvPr>
        </p:nvSpPr>
        <p:spPr>
          <a:xfrm>
            <a:off x="629841" y="342900"/>
            <a:ext cx="2949300" cy="12003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7" name="Google Shape;67;p26"/>
          <p:cNvSpPr>
            <a:spLocks noGrp="1"/>
          </p:cNvSpPr>
          <p:nvPr>
            <p:ph type="pic" idx="2"/>
          </p:nvPr>
        </p:nvSpPr>
        <p:spPr>
          <a:xfrm>
            <a:off x="3887391" y="740569"/>
            <a:ext cx="4629300" cy="3655200"/>
          </a:xfrm>
          <a:prstGeom prst="rect">
            <a:avLst/>
          </a:prstGeom>
          <a:noFill/>
          <a:ln>
            <a:noFill/>
          </a:ln>
        </p:spPr>
      </p:sp>
      <p:sp>
        <p:nvSpPr>
          <p:cNvPr id="68" name="Google Shape;68;p26"/>
          <p:cNvSpPr txBox="1">
            <a:spLocks noGrp="1"/>
          </p:cNvSpPr>
          <p:nvPr>
            <p:ph type="body" idx="1"/>
          </p:nvPr>
        </p:nvSpPr>
        <p:spPr>
          <a:xfrm>
            <a:off x="629841" y="1543050"/>
            <a:ext cx="2949300" cy="28587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9" name="Google Shape;69;p2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0" name="Google Shape;70;p2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1" name="Google Shape;71;p2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1098550" y="273844"/>
            <a:ext cx="74169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17"/>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a:t>
            </a:fld>
            <a:endParaRPr/>
          </a:p>
        </p:txBody>
      </p:sp>
      <p:pic>
        <p:nvPicPr>
          <p:cNvPr id="11" name="Google Shape;11;p17" descr="https://scontent-gru.xx.fbcdn.net/hphotos-xfp1/v/t1.0-9/10550955_973364799357819_6866990541106677591_n.jpg?oh=75a66e5426574f3d9cd5df61457c91b4&amp;oe=557DE048"/>
          <p:cNvPicPr preferRelativeResize="0"/>
          <p:nvPr/>
        </p:nvPicPr>
        <p:blipFill rotWithShape="1">
          <a:blip r:embed="rId22">
            <a:alphaModFix/>
          </a:blip>
          <a:srcRect/>
          <a:stretch/>
        </p:blipFill>
        <p:spPr>
          <a:xfrm>
            <a:off x="73819" y="34528"/>
            <a:ext cx="1126331" cy="1126331"/>
          </a:xfrm>
          <a:prstGeom prst="rect">
            <a:avLst/>
          </a:prstGeom>
          <a:noFill/>
          <a:ln>
            <a:noFill/>
          </a:ln>
        </p:spPr>
      </p:pic>
      <p:cxnSp>
        <p:nvCxnSpPr>
          <p:cNvPr id="12" name="Google Shape;12;p17"/>
          <p:cNvCxnSpPr/>
          <p:nvPr/>
        </p:nvCxnSpPr>
        <p:spPr>
          <a:xfrm rot="10800000" flipH="1">
            <a:off x="142875" y="1267961"/>
            <a:ext cx="8925000" cy="7200"/>
          </a:xfrm>
          <a:prstGeom prst="straightConnector1">
            <a:avLst/>
          </a:prstGeom>
          <a:noFill/>
          <a:ln w="19050" cap="flat" cmpd="sng">
            <a:solidFill>
              <a:srgbClr val="006600"/>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mailto:carloseduardodantas@iftm.edu.br"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hyperlink" Target="mailto:julyasstudy@gmail.com" TargetMode="External"/><Relationship Id="rId4" Type="http://schemas.openxmlformats.org/officeDocument/2006/relationships/hyperlink" Target="https://carloseduardoxp.github.io/"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
          <p:cNvSpPr txBox="1">
            <a:spLocks noGrp="1"/>
          </p:cNvSpPr>
          <p:nvPr>
            <p:ph type="ctrTitle"/>
          </p:nvPr>
        </p:nvSpPr>
        <p:spPr>
          <a:xfrm>
            <a:off x="95638" y="352835"/>
            <a:ext cx="8285700" cy="980700"/>
          </a:xfrm>
          <a:prstGeom prst="rect">
            <a:avLst/>
          </a:prstGeom>
          <a:noFill/>
          <a:ln>
            <a:noFill/>
          </a:ln>
        </p:spPr>
        <p:txBody>
          <a:bodyPr spcFirstLastPara="1" wrap="square" lIns="68575" tIns="34275" rIns="68575" bIns="34275" anchor="b" anchorCtr="0">
            <a:noAutofit/>
          </a:bodyPr>
          <a:lstStyle/>
          <a:p>
            <a:pPr marL="0" lvl="0" indent="0" algn="ctr" rtl="0">
              <a:lnSpc>
                <a:spcPct val="150000"/>
              </a:lnSpc>
              <a:spcBef>
                <a:spcPts val="0"/>
              </a:spcBef>
              <a:spcAft>
                <a:spcPts val="0"/>
              </a:spcAft>
              <a:buClr>
                <a:schemeClr val="dk1"/>
              </a:buClr>
              <a:buSzPts val="1800"/>
              <a:buFont typeface="Arial"/>
              <a:buNone/>
            </a:pPr>
            <a:r>
              <a:rPr lang="pt-BR" sz="1800" b="1" dirty="0">
                <a:latin typeface="Arial"/>
                <a:ea typeface="Arial"/>
                <a:cs typeface="Arial"/>
                <a:sym typeface="Arial"/>
              </a:rPr>
              <a:t>Instituto Federal de Educação, Ciência e Tecnologia</a:t>
            </a:r>
            <a:br>
              <a:rPr lang="pt-BR" sz="1800" b="1" dirty="0">
                <a:latin typeface="Arial"/>
                <a:ea typeface="Arial"/>
                <a:cs typeface="Arial"/>
                <a:sym typeface="Arial"/>
              </a:rPr>
            </a:br>
            <a:r>
              <a:rPr lang="pt-BR" sz="1800" b="1" dirty="0">
                <a:latin typeface="Arial"/>
                <a:ea typeface="Arial"/>
                <a:cs typeface="Arial"/>
                <a:sym typeface="Arial"/>
              </a:rPr>
              <a:t>Triângulo Mineiro – Campus Uberlândia Centro</a:t>
            </a:r>
            <a:br>
              <a:rPr lang="pt-BR" sz="1800" b="1" dirty="0">
                <a:latin typeface="Arial"/>
                <a:ea typeface="Arial"/>
                <a:cs typeface="Arial"/>
                <a:sym typeface="Arial"/>
              </a:rPr>
            </a:br>
            <a:r>
              <a:rPr lang="pt-BR" sz="1800" b="1" dirty="0" smtClean="0">
                <a:latin typeface="Arial"/>
                <a:ea typeface="Arial"/>
                <a:cs typeface="Arial"/>
                <a:sym typeface="Arial"/>
              </a:rPr>
              <a:t>XI Encontro de Práticas Docentes 2024</a:t>
            </a:r>
            <a:endParaRPr sz="1800" b="1" dirty="0">
              <a:latin typeface="Arial"/>
              <a:ea typeface="Arial"/>
              <a:cs typeface="Arial"/>
              <a:sym typeface="Arial"/>
            </a:endParaRPr>
          </a:p>
        </p:txBody>
      </p:sp>
      <p:cxnSp>
        <p:nvCxnSpPr>
          <p:cNvPr id="136" name="Google Shape;136;p1"/>
          <p:cNvCxnSpPr/>
          <p:nvPr/>
        </p:nvCxnSpPr>
        <p:spPr>
          <a:xfrm rot="10800000" flipH="1">
            <a:off x="142875" y="1257160"/>
            <a:ext cx="8943900" cy="18000"/>
          </a:xfrm>
          <a:prstGeom prst="straightConnector1">
            <a:avLst/>
          </a:prstGeom>
          <a:noFill/>
          <a:ln w="19050" cap="flat" cmpd="sng">
            <a:solidFill>
              <a:srgbClr val="006600"/>
            </a:solidFill>
            <a:prstDash val="solid"/>
            <a:miter lim="800000"/>
            <a:headEnd type="none" w="sm" len="sm"/>
            <a:tailEnd type="none" w="sm" len="sm"/>
          </a:ln>
        </p:spPr>
      </p:cxnSp>
      <p:sp>
        <p:nvSpPr>
          <p:cNvPr id="137" name="Google Shape;137;p1"/>
          <p:cNvSpPr txBox="1"/>
          <p:nvPr/>
        </p:nvSpPr>
        <p:spPr>
          <a:xfrm>
            <a:off x="406756" y="3261584"/>
            <a:ext cx="8285700" cy="1881916"/>
          </a:xfrm>
          <a:prstGeom prst="rect">
            <a:avLst/>
          </a:prstGeom>
          <a:noFill/>
          <a:ln>
            <a:noFill/>
          </a:ln>
        </p:spPr>
        <p:txBody>
          <a:bodyPr spcFirstLastPara="1" wrap="square" lIns="68575" tIns="34275" rIns="68575" bIns="34275" anchor="b" anchorCtr="0">
            <a:noAutofit/>
          </a:bodyPr>
          <a:lstStyle/>
          <a:p>
            <a:pPr lvl="0" algn="ctr">
              <a:lnSpc>
                <a:spcPct val="150000"/>
              </a:lnSpc>
              <a:buClr>
                <a:schemeClr val="dk1"/>
              </a:buClr>
              <a:buSzPts val="2400"/>
            </a:pPr>
            <a:endParaRPr lang="pt-BR" sz="1800" b="1" dirty="0">
              <a:solidFill>
                <a:schemeClr val="dk1"/>
              </a:solidFill>
              <a:sym typeface="Calibri"/>
            </a:endParaRPr>
          </a:p>
          <a:p>
            <a:pPr lvl="0" algn="ctr">
              <a:lnSpc>
                <a:spcPct val="150000"/>
              </a:lnSpc>
              <a:buClr>
                <a:schemeClr val="dk1"/>
              </a:buClr>
              <a:buSzPts val="2400"/>
            </a:pPr>
            <a:r>
              <a:rPr lang="pt-BR" sz="2800" b="1" dirty="0" smtClean="0"/>
              <a:t>Do </a:t>
            </a:r>
            <a:r>
              <a:rPr lang="pt-BR" sz="2800" b="1" dirty="0"/>
              <a:t>GitHub para sua Pesquisa: extraindo dados usando a API </a:t>
            </a:r>
            <a:r>
              <a:rPr lang="pt-BR" sz="2800" b="1" dirty="0" smtClean="0"/>
              <a:t>GraphQL</a:t>
            </a:r>
            <a:endParaRPr sz="2100" b="1" i="0" u="none" strike="noStrike" cap="none" dirty="0">
              <a:solidFill>
                <a:schemeClr val="dk1"/>
              </a:solidFill>
              <a:latin typeface="Arial"/>
              <a:ea typeface="Arial"/>
              <a:cs typeface="Arial"/>
              <a:sym typeface="Arial"/>
            </a:endParaRPr>
          </a:p>
          <a:p>
            <a:pPr marL="0" marR="0" lvl="0" indent="0" algn="ctr" rtl="0">
              <a:lnSpc>
                <a:spcPct val="150000"/>
              </a:lnSpc>
              <a:spcBef>
                <a:spcPts val="0"/>
              </a:spcBef>
              <a:spcAft>
                <a:spcPts val="0"/>
              </a:spcAft>
              <a:buClr>
                <a:schemeClr val="dk1"/>
              </a:buClr>
              <a:buSzPts val="1800"/>
              <a:buFont typeface="Arial"/>
              <a:buNone/>
            </a:pPr>
            <a:r>
              <a:rPr lang="pt-BR" sz="1800" b="0" i="0" u="none" strike="noStrike" cap="none" dirty="0" smtClean="0">
                <a:solidFill>
                  <a:schemeClr val="dk1"/>
                </a:solidFill>
                <a:latin typeface="Arial"/>
                <a:ea typeface="Arial"/>
                <a:cs typeface="Arial"/>
                <a:sym typeface="Arial"/>
              </a:rPr>
              <a:t>Carlos </a:t>
            </a:r>
            <a:r>
              <a:rPr lang="pt-BR" sz="1800" b="0" i="0" u="none" strike="noStrike" cap="none" dirty="0">
                <a:solidFill>
                  <a:schemeClr val="dk1"/>
                </a:solidFill>
                <a:latin typeface="Arial"/>
                <a:ea typeface="Arial"/>
                <a:cs typeface="Arial"/>
                <a:sym typeface="Arial"/>
              </a:rPr>
              <a:t>Eduardo de Carvalho Dantas</a:t>
            </a:r>
            <a:endParaRPr sz="1100" b="0" i="0" u="none" strike="noStrike" cap="none" dirty="0">
              <a:solidFill>
                <a:srgbClr val="000000"/>
              </a:solidFill>
              <a:latin typeface="Arial"/>
              <a:ea typeface="Arial"/>
              <a:cs typeface="Arial"/>
              <a:sym typeface="Arial"/>
            </a:endParaRPr>
          </a:p>
          <a:p>
            <a:pPr marL="0" marR="0" lvl="0" indent="0" algn="ctr" rtl="0">
              <a:lnSpc>
                <a:spcPct val="150000"/>
              </a:lnSpc>
              <a:spcBef>
                <a:spcPts val="0"/>
              </a:spcBef>
              <a:spcAft>
                <a:spcPts val="0"/>
              </a:spcAft>
              <a:buClr>
                <a:schemeClr val="dk1"/>
              </a:buClr>
              <a:buSzPts val="1500"/>
              <a:buFont typeface="Arial"/>
              <a:buNone/>
            </a:pPr>
            <a:r>
              <a:rPr lang="pt-BR" sz="1500" b="0" i="0" u="sng" strike="noStrike" cap="none" dirty="0">
                <a:solidFill>
                  <a:schemeClr val="hlink"/>
                </a:solidFill>
                <a:latin typeface="Arial"/>
                <a:ea typeface="Arial"/>
                <a:cs typeface="Arial"/>
                <a:sym typeface="Arial"/>
                <a:hlinkClick r:id="rId3"/>
              </a:rPr>
              <a:t>carloseduardodantas@iftm.edu.br</a:t>
            </a:r>
            <a:endParaRPr sz="1500" b="0" i="0" u="none" strike="noStrike" cap="none" dirty="0">
              <a:solidFill>
                <a:schemeClr val="dk1"/>
              </a:solidFill>
              <a:latin typeface="Arial"/>
              <a:ea typeface="Arial"/>
              <a:cs typeface="Arial"/>
              <a:sym typeface="Arial"/>
            </a:endParaRPr>
          </a:p>
          <a:p>
            <a:pPr marL="0" marR="0" lvl="0" indent="0" algn="ctr" rtl="0">
              <a:lnSpc>
                <a:spcPct val="150000"/>
              </a:lnSpc>
              <a:spcBef>
                <a:spcPts val="0"/>
              </a:spcBef>
              <a:spcAft>
                <a:spcPts val="0"/>
              </a:spcAft>
              <a:buClr>
                <a:schemeClr val="dk1"/>
              </a:buClr>
              <a:buSzPts val="1500"/>
              <a:buFont typeface="Arial"/>
              <a:buNone/>
            </a:pPr>
            <a:r>
              <a:rPr lang="pt-BR" sz="1500" b="0" i="0" u="none" strike="noStrike" cap="none" dirty="0">
                <a:solidFill>
                  <a:schemeClr val="dk1"/>
                </a:solidFill>
                <a:latin typeface="Arial"/>
                <a:ea typeface="Arial"/>
                <a:cs typeface="Arial"/>
                <a:sym typeface="Arial"/>
                <a:hlinkClick r:id="rId4"/>
              </a:rPr>
              <a:t>https://carloseduardoxp.github.io</a:t>
            </a:r>
            <a:r>
              <a:rPr lang="pt-BR" sz="1500" b="0" i="0" u="none" strike="noStrike" cap="none" dirty="0" smtClean="0">
                <a:solidFill>
                  <a:schemeClr val="dk1"/>
                </a:solidFill>
                <a:latin typeface="Arial"/>
                <a:ea typeface="Arial"/>
                <a:cs typeface="Arial"/>
                <a:sym typeface="Arial"/>
                <a:hlinkClick r:id="rId4"/>
              </a:rPr>
              <a:t>/</a:t>
            </a:r>
            <a:endParaRPr lang="pt-BR" sz="1500" b="0" i="0" u="none" strike="noStrike" cap="none" dirty="0" smtClean="0">
              <a:solidFill>
                <a:schemeClr val="dk1"/>
              </a:solidFill>
              <a:latin typeface="Arial"/>
              <a:ea typeface="Arial"/>
              <a:cs typeface="Arial"/>
              <a:sym typeface="Arial"/>
            </a:endParaRPr>
          </a:p>
          <a:p>
            <a:pPr marL="0" marR="0" lvl="0" indent="0" algn="ctr" rtl="0">
              <a:lnSpc>
                <a:spcPct val="150000"/>
              </a:lnSpc>
              <a:spcBef>
                <a:spcPts val="0"/>
              </a:spcBef>
              <a:spcAft>
                <a:spcPts val="0"/>
              </a:spcAft>
              <a:buClr>
                <a:schemeClr val="dk1"/>
              </a:buClr>
              <a:buSzPts val="1500"/>
              <a:buFont typeface="Arial"/>
              <a:buNone/>
            </a:pPr>
            <a:endParaRPr lang="pt-BR" sz="1500" dirty="0">
              <a:solidFill>
                <a:schemeClr val="dk1"/>
              </a:solidFill>
            </a:endParaRPr>
          </a:p>
          <a:p>
            <a:pPr marL="0" marR="0" lvl="0" indent="0" algn="ctr" rtl="0">
              <a:lnSpc>
                <a:spcPct val="150000"/>
              </a:lnSpc>
              <a:spcBef>
                <a:spcPts val="0"/>
              </a:spcBef>
              <a:spcAft>
                <a:spcPts val="0"/>
              </a:spcAft>
              <a:buClr>
                <a:schemeClr val="dk1"/>
              </a:buClr>
              <a:buSzPts val="1500"/>
              <a:buFont typeface="Arial"/>
              <a:buNone/>
            </a:pPr>
            <a:r>
              <a:rPr lang="pt-BR" sz="1500" b="0" i="0" u="none" strike="noStrike" cap="none" dirty="0" smtClean="0">
                <a:solidFill>
                  <a:schemeClr val="dk1"/>
                </a:solidFill>
                <a:latin typeface="Arial"/>
                <a:ea typeface="Arial"/>
                <a:cs typeface="Arial"/>
                <a:sym typeface="Arial"/>
              </a:rPr>
              <a:t>Julyanara Rodrigues Silva</a:t>
            </a:r>
          </a:p>
          <a:p>
            <a:pPr lvl="0" algn="ctr">
              <a:lnSpc>
                <a:spcPct val="150000"/>
              </a:lnSpc>
              <a:buClr>
                <a:schemeClr val="dk1"/>
              </a:buClr>
              <a:buSzPts val="1500"/>
            </a:pPr>
            <a:r>
              <a:rPr lang="pt-BR" sz="1500" dirty="0" smtClean="0">
                <a:solidFill>
                  <a:schemeClr val="dk1"/>
                </a:solidFill>
                <a:hlinkClick r:id="rId5"/>
              </a:rPr>
              <a:t>julyasstudy@gmail.com</a:t>
            </a:r>
            <a:endParaRPr lang="pt-BR" sz="1500" dirty="0" smtClean="0">
              <a:solidFill>
                <a:schemeClr val="dk1"/>
              </a:solidFill>
            </a:endParaRPr>
          </a:p>
          <a:p>
            <a:pPr lvl="0" algn="ctr">
              <a:lnSpc>
                <a:spcPct val="150000"/>
              </a:lnSpc>
              <a:buClr>
                <a:schemeClr val="dk1"/>
              </a:buClr>
              <a:buSzPts val="1500"/>
            </a:pPr>
            <a:endParaRPr lang="pt-BR" sz="1500" dirty="0" smtClean="0">
              <a:solidFill>
                <a:schemeClr val="dk1"/>
              </a:solidFill>
            </a:endParaRPr>
          </a:p>
        </p:txBody>
      </p:sp>
      <p:pic>
        <p:nvPicPr>
          <p:cNvPr id="1026" name="Picture 2" descr="https://iftm.edu.br/eventos/img/FIG-g18-405-800-6t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49886" y="4665"/>
            <a:ext cx="1894114" cy="123798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7"/>
          <a:stretch>
            <a:fillRect/>
          </a:stretch>
        </p:blipFill>
        <p:spPr>
          <a:xfrm>
            <a:off x="199536" y="2511791"/>
            <a:ext cx="2123787" cy="1730493"/>
          </a:xfrm>
          <a:prstGeom prst="rect">
            <a:avLst/>
          </a:prstGeom>
        </p:spPr>
      </p:pic>
      <p:pic>
        <p:nvPicPr>
          <p:cNvPr id="1028" name="Picture 4" descr="Why build on Cloudlets' GraphQL APIs rather than on REST APIs - LIVEBAS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96207" y="2544643"/>
            <a:ext cx="1890568" cy="18905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
          <p:cNvSpPr txBox="1">
            <a:spLocks noGrp="1"/>
          </p:cNvSpPr>
          <p:nvPr>
            <p:ph type="title"/>
          </p:nvPr>
        </p:nvSpPr>
        <p:spPr>
          <a:xfrm>
            <a:off x="930728" y="273844"/>
            <a:ext cx="75846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Arial"/>
              <a:buNone/>
            </a:pPr>
            <a:r>
              <a:rPr lang="pt-BR" sz="2400" dirty="0" smtClean="0">
                <a:latin typeface="Arial"/>
                <a:ea typeface="Arial"/>
                <a:cs typeface="Arial"/>
                <a:sym typeface="Arial"/>
              </a:rPr>
              <a:t>Conjunto de Dados (dataset) – Exemplo 4</a:t>
            </a:r>
            <a:endParaRPr sz="2400" dirty="0">
              <a:latin typeface="Arial"/>
              <a:ea typeface="Arial"/>
              <a:cs typeface="Arial"/>
              <a:sym typeface="Arial"/>
            </a:endParaRPr>
          </a:p>
        </p:txBody>
      </p:sp>
      <p:sp>
        <p:nvSpPr>
          <p:cNvPr id="5" name="Rectangle 4"/>
          <p:cNvSpPr/>
          <p:nvPr/>
        </p:nvSpPr>
        <p:spPr>
          <a:xfrm>
            <a:off x="3200400" y="4835723"/>
            <a:ext cx="5943600" cy="307777"/>
          </a:xfrm>
          <a:prstGeom prst="rect">
            <a:avLst/>
          </a:prstGeom>
        </p:spPr>
        <p:txBody>
          <a:bodyPr wrap="square">
            <a:spAutoFit/>
          </a:bodyPr>
          <a:lstStyle/>
          <a:p>
            <a:r>
              <a:rPr lang="pt-BR" dirty="0"/>
              <a:t>Fonte:https://sol.sbc.org.br/index.php/vem/article/view/30288/30094</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939273"/>
            <a:ext cx="4170784" cy="71670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3149" y="1348853"/>
            <a:ext cx="4210934" cy="159042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2771" y="3020082"/>
            <a:ext cx="4931229" cy="328748"/>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70784" y="3762511"/>
            <a:ext cx="5031244" cy="704101"/>
          </a:xfrm>
          <a:prstGeom prst="rect">
            <a:avLst/>
          </a:prstGeom>
        </p:spPr>
      </p:pic>
    </p:spTree>
    <p:extLst>
      <p:ext uri="{BB962C8B-B14F-4D97-AF65-F5344CB8AC3E}">
        <p14:creationId xmlns:p14="http://schemas.microsoft.com/office/powerpoint/2010/main" val="2353688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
          <p:cNvSpPr txBox="1">
            <a:spLocks noGrp="1"/>
          </p:cNvSpPr>
          <p:nvPr>
            <p:ph type="title"/>
          </p:nvPr>
        </p:nvSpPr>
        <p:spPr>
          <a:xfrm>
            <a:off x="930728" y="273844"/>
            <a:ext cx="75846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Arial"/>
              <a:buNone/>
            </a:pPr>
            <a:r>
              <a:rPr lang="pt-BR" sz="2400" dirty="0" smtClean="0">
                <a:latin typeface="Arial"/>
                <a:ea typeface="Arial"/>
                <a:cs typeface="Arial"/>
                <a:sym typeface="Arial"/>
              </a:rPr>
              <a:t>Conjunto de Dados (dataset) – Exemplo 5</a:t>
            </a:r>
            <a:endParaRPr sz="2400" dirty="0">
              <a:latin typeface="Arial"/>
              <a:ea typeface="Arial"/>
              <a:cs typeface="Arial"/>
              <a:sym typeface="Arial"/>
            </a:endParaRPr>
          </a:p>
        </p:txBody>
      </p:sp>
      <p:sp>
        <p:nvSpPr>
          <p:cNvPr id="5" name="Rectangle 4"/>
          <p:cNvSpPr/>
          <p:nvPr/>
        </p:nvSpPr>
        <p:spPr>
          <a:xfrm>
            <a:off x="1021702" y="4835723"/>
            <a:ext cx="8122298" cy="307777"/>
          </a:xfrm>
          <a:prstGeom prst="rect">
            <a:avLst/>
          </a:prstGeom>
        </p:spPr>
        <p:txBody>
          <a:bodyPr wrap="square">
            <a:spAutoFit/>
          </a:bodyPr>
          <a:lstStyle/>
          <a:p>
            <a:r>
              <a:rPr lang="pt-BR" dirty="0"/>
              <a:t>Fonte:https://www.computer.org/csdl/proceedings-article/icsme/2023/278300a110/1SN6kzpHUKA</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528" y="2472407"/>
            <a:ext cx="2455023" cy="152095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0187" y="1361283"/>
            <a:ext cx="5516532" cy="149824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12854" y="2952762"/>
            <a:ext cx="4020111" cy="495369"/>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62411" y="3741616"/>
            <a:ext cx="4191585" cy="800212"/>
          </a:xfrm>
          <a:prstGeom prst="rect">
            <a:avLst/>
          </a:prstGeom>
        </p:spPr>
      </p:pic>
    </p:spTree>
    <p:extLst>
      <p:ext uri="{BB962C8B-B14F-4D97-AF65-F5344CB8AC3E}">
        <p14:creationId xmlns:p14="http://schemas.microsoft.com/office/powerpoint/2010/main" val="3432505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
          <p:cNvSpPr txBox="1">
            <a:spLocks noGrp="1"/>
          </p:cNvSpPr>
          <p:nvPr>
            <p:ph type="title"/>
          </p:nvPr>
        </p:nvSpPr>
        <p:spPr>
          <a:xfrm>
            <a:off x="930728" y="273844"/>
            <a:ext cx="75846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Arial"/>
              <a:buNone/>
            </a:pPr>
            <a:r>
              <a:rPr lang="pt-BR" sz="2400" dirty="0" smtClean="0">
                <a:latin typeface="Arial"/>
                <a:ea typeface="Arial"/>
                <a:cs typeface="Arial"/>
                <a:sym typeface="Arial"/>
              </a:rPr>
              <a:t>Que tipos de dataset podem ser criados a partir do GitHub?</a:t>
            </a:r>
            <a:endParaRPr sz="2400" dirty="0">
              <a:latin typeface="Arial"/>
              <a:ea typeface="Arial"/>
              <a:cs typeface="Arial"/>
              <a:sym typeface="Arial"/>
            </a:endParaRPr>
          </a:p>
        </p:txBody>
      </p:sp>
      <p:sp>
        <p:nvSpPr>
          <p:cNvPr id="5" name="Rectangle 4"/>
          <p:cNvSpPr/>
          <p:nvPr/>
        </p:nvSpPr>
        <p:spPr>
          <a:xfrm>
            <a:off x="601824" y="1444046"/>
            <a:ext cx="8122298" cy="2954655"/>
          </a:xfrm>
          <a:prstGeom prst="rect">
            <a:avLst/>
          </a:prstGeom>
        </p:spPr>
        <p:txBody>
          <a:bodyPr wrap="square">
            <a:spAutoFit/>
          </a:bodyPr>
          <a:lstStyle/>
          <a:p>
            <a:pPr marL="285750" indent="-285750">
              <a:buFont typeface="Arial" panose="020B0604020202020204" pitchFamily="34" charset="0"/>
              <a:buChar char="•"/>
            </a:pPr>
            <a:r>
              <a:rPr lang="pt-BR" sz="1800" b="1" dirty="0">
                <a:solidFill>
                  <a:schemeClr val="bg2"/>
                </a:solidFill>
              </a:rPr>
              <a:t>Avaliação do Código-Fonte Produzido por </a:t>
            </a:r>
            <a:r>
              <a:rPr lang="pt-BR" sz="1800" b="1" dirty="0" smtClean="0">
                <a:solidFill>
                  <a:schemeClr val="bg2"/>
                </a:solidFill>
              </a:rPr>
              <a:t>Desenvolvedores</a:t>
            </a:r>
          </a:p>
          <a:p>
            <a:pPr marL="285750" indent="-285750">
              <a:buFont typeface="Arial" panose="020B0604020202020204" pitchFamily="34" charset="0"/>
              <a:buChar char="•"/>
            </a:pPr>
            <a:endParaRPr lang="pt-BR" dirty="0"/>
          </a:p>
          <a:p>
            <a:pPr marL="285750" lvl="1" indent="-285750">
              <a:buFont typeface="Arial" panose="020B0604020202020204" pitchFamily="34" charset="0"/>
              <a:buChar char="•"/>
            </a:pPr>
            <a:endParaRPr lang="pt-BR" b="1" dirty="0" smtClean="0"/>
          </a:p>
          <a:p>
            <a:pPr marL="285750" lvl="1" indent="-285750">
              <a:buFont typeface="Arial" panose="020B0604020202020204" pitchFamily="34" charset="0"/>
              <a:buChar char="•"/>
            </a:pPr>
            <a:r>
              <a:rPr lang="pt-BR" b="1" dirty="0" smtClean="0"/>
              <a:t>Qualidade </a:t>
            </a:r>
            <a:r>
              <a:rPr lang="pt-BR" b="1" dirty="0"/>
              <a:t>do Código:</a:t>
            </a:r>
            <a:r>
              <a:rPr lang="pt-BR" dirty="0"/>
              <a:t> Clareza, organização e ausência de duplicações</a:t>
            </a:r>
            <a:r>
              <a:rPr lang="pt-BR" dirty="0" smtClean="0"/>
              <a:t>.</a:t>
            </a:r>
          </a:p>
          <a:p>
            <a:pPr marL="285750" indent="-285750">
              <a:buFont typeface="Arial" panose="020B0604020202020204" pitchFamily="34" charset="0"/>
              <a:buChar char="•"/>
            </a:pPr>
            <a:r>
              <a:rPr lang="pt-BR" b="1" dirty="0"/>
              <a:t>Manutenibilidade:</a:t>
            </a:r>
            <a:r>
              <a:rPr lang="pt-BR" dirty="0"/>
              <a:t> Facilidade de entender e modificar o código no futuro.</a:t>
            </a:r>
            <a:endParaRPr lang="pt-BR" dirty="0" smtClean="0"/>
          </a:p>
          <a:p>
            <a:pPr marL="285750" indent="-285750">
              <a:buFont typeface="Arial" panose="020B0604020202020204" pitchFamily="34" charset="0"/>
              <a:buChar char="•"/>
            </a:pPr>
            <a:r>
              <a:rPr lang="pt-BR" b="1" dirty="0"/>
              <a:t>Performance:</a:t>
            </a:r>
            <a:r>
              <a:rPr lang="pt-BR" dirty="0"/>
              <a:t> Eficiência em termos de tempo de execução e uso de recursos</a:t>
            </a:r>
            <a:r>
              <a:rPr lang="pt-BR" dirty="0" smtClean="0"/>
              <a:t>.</a:t>
            </a:r>
          </a:p>
          <a:p>
            <a:pPr marL="285750" indent="-285750">
              <a:buFont typeface="Arial" panose="020B0604020202020204" pitchFamily="34" charset="0"/>
              <a:buChar char="•"/>
            </a:pPr>
            <a:r>
              <a:rPr lang="pt-BR" b="1" dirty="0"/>
              <a:t>Conformidade:</a:t>
            </a:r>
            <a:r>
              <a:rPr lang="pt-BR" dirty="0"/>
              <a:t> Adesão aos padrões de codificação e boas práticas</a:t>
            </a:r>
            <a:r>
              <a:rPr lang="pt-BR" dirty="0" smtClean="0"/>
              <a:t>.</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smtClean="0"/>
          </a:p>
          <a:p>
            <a:pPr marL="285750" indent="-285750">
              <a:buFont typeface="Arial" panose="020B0604020202020204" pitchFamily="34" charset="0"/>
              <a:buChar char="•"/>
            </a:pPr>
            <a:endParaRPr lang="pt-BR" dirty="0" smtClean="0"/>
          </a:p>
          <a:p>
            <a:pPr marL="285750" indent="-285750">
              <a:buFont typeface="Arial" panose="020B0604020202020204" pitchFamily="34" charset="0"/>
              <a:buChar char="•"/>
            </a:pPr>
            <a:r>
              <a:rPr lang="pt-BR" dirty="0" smtClean="0"/>
              <a:t>Snapshot específicos</a:t>
            </a:r>
          </a:p>
          <a:p>
            <a:pPr marL="285750" lvl="2" indent="-285750">
              <a:buFont typeface="Arial" panose="020B0604020202020204" pitchFamily="34" charset="0"/>
              <a:buChar char="•"/>
            </a:pPr>
            <a:r>
              <a:rPr lang="pt-BR" dirty="0" smtClean="0"/>
              <a:t>Antes ou depois de commits/pull requests</a:t>
            </a:r>
          </a:p>
          <a:p>
            <a:pPr marL="285750" indent="-285750">
              <a:buFont typeface="Arial" panose="020B0604020202020204" pitchFamily="34" charset="0"/>
              <a:buChar char="•"/>
            </a:pPr>
            <a:endParaRPr lang="pt-BR" dirty="0"/>
          </a:p>
        </p:txBody>
      </p:sp>
      <p:pic>
        <p:nvPicPr>
          <p:cNvPr id="7170" name="Picture 2" descr="Why your team doesn't need to use pull requests - Infrastructure as Co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1753" y="3452326"/>
            <a:ext cx="4321341" cy="1607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252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
          <p:cNvSpPr txBox="1">
            <a:spLocks noGrp="1"/>
          </p:cNvSpPr>
          <p:nvPr>
            <p:ph type="title"/>
          </p:nvPr>
        </p:nvSpPr>
        <p:spPr>
          <a:xfrm>
            <a:off x="930728" y="273844"/>
            <a:ext cx="75846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Arial"/>
              <a:buNone/>
            </a:pPr>
            <a:r>
              <a:rPr lang="pt-BR" sz="2400" dirty="0" smtClean="0">
                <a:latin typeface="Arial"/>
                <a:ea typeface="Arial"/>
                <a:cs typeface="Arial"/>
                <a:sym typeface="Arial"/>
              </a:rPr>
              <a:t>Pra que avaliamos o código-fonte produzido por desenvolvedores?</a:t>
            </a:r>
            <a:endParaRPr sz="2400" dirty="0">
              <a:latin typeface="Arial"/>
              <a:ea typeface="Arial"/>
              <a:cs typeface="Arial"/>
              <a:sym typeface="Arial"/>
            </a:endParaRPr>
          </a:p>
        </p:txBody>
      </p:sp>
      <p:sp>
        <p:nvSpPr>
          <p:cNvPr id="5" name="Rectangle 4"/>
          <p:cNvSpPr/>
          <p:nvPr/>
        </p:nvSpPr>
        <p:spPr>
          <a:xfrm>
            <a:off x="285016" y="1656976"/>
            <a:ext cx="8122298" cy="1569660"/>
          </a:xfrm>
          <a:prstGeom prst="rect">
            <a:avLst/>
          </a:prstGeom>
        </p:spPr>
        <p:txBody>
          <a:bodyPr wrap="square">
            <a:spAutoFit/>
          </a:bodyPr>
          <a:lstStyle/>
          <a:p>
            <a:pPr marL="285750" indent="-285750">
              <a:buFont typeface="Arial" panose="020B0604020202020204" pitchFamily="34" charset="0"/>
              <a:buChar char="•"/>
            </a:pPr>
            <a:r>
              <a:rPr lang="pt-BR" sz="1600" dirty="0" smtClean="0"/>
              <a:t>Aperfeiçoar </a:t>
            </a:r>
            <a:r>
              <a:rPr lang="pt-BR" sz="1600" dirty="0"/>
              <a:t>Sistemas de </a:t>
            </a:r>
            <a:r>
              <a:rPr lang="pt-BR" sz="1600" dirty="0" smtClean="0"/>
              <a:t>Recomendação</a:t>
            </a:r>
          </a:p>
          <a:p>
            <a:pPr marL="285750" indent="-285750">
              <a:buFont typeface="Arial" panose="020B0604020202020204" pitchFamily="34" charset="0"/>
              <a:buChar char="•"/>
            </a:pPr>
            <a:r>
              <a:rPr lang="pt-BR" sz="1600" dirty="0" smtClean="0"/>
              <a:t>Reconhecer padrões</a:t>
            </a:r>
          </a:p>
          <a:p>
            <a:pPr marL="285750" indent="-285750">
              <a:buFont typeface="Arial" panose="020B0604020202020204" pitchFamily="34" charset="0"/>
              <a:buChar char="•"/>
            </a:pPr>
            <a:r>
              <a:rPr lang="pt-BR" sz="1600" dirty="0"/>
              <a:t>Identificar Melhorias no Processo de </a:t>
            </a:r>
            <a:r>
              <a:rPr lang="pt-BR" sz="1600" dirty="0" smtClean="0"/>
              <a:t>Desenvolvimento</a:t>
            </a:r>
            <a:endParaRPr lang="pt-BR" sz="1600" dirty="0"/>
          </a:p>
          <a:p>
            <a:pPr marL="285750" indent="-285750">
              <a:buFont typeface="Arial" panose="020B0604020202020204" pitchFamily="34" charset="0"/>
              <a:buChar char="•"/>
            </a:pPr>
            <a:r>
              <a:rPr lang="pt-BR" sz="1600" dirty="0"/>
              <a:t>Prevenir e Resolver Bugs</a:t>
            </a:r>
            <a:endParaRPr lang="pt-BR" sz="1600" dirty="0" smtClean="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p:txBody>
      </p:sp>
      <p:pic>
        <p:nvPicPr>
          <p:cNvPr id="13314" name="Picture 2" descr="SonarLint: Resolva os problemas antes que eles existam! | Portal Tecnologia  Benn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5102" y="4242188"/>
            <a:ext cx="3718250" cy="835154"/>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File:Checkstyle Logo.png - Wikiped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788" y="4180114"/>
            <a:ext cx="3813240" cy="724516"/>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How to set up ESLint in VS Code for React Native applications that use  TypeScript | by Josiah T Mahachi | Med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0728" y="2863534"/>
            <a:ext cx="3814600" cy="1041358"/>
          </a:xfrm>
          <a:prstGeom prst="rect">
            <a:avLst/>
          </a:prstGeom>
          <a:noFill/>
          <a:extLst>
            <a:ext uri="{909E8E84-426E-40DD-AFC4-6F175D3DCCD1}">
              <a14:hiddenFill xmlns:a14="http://schemas.microsoft.com/office/drawing/2010/main">
                <a:solidFill>
                  <a:srgbClr val="FFFFFF"/>
                </a:solidFill>
              </a14:hiddenFill>
            </a:ext>
          </a:extLst>
        </p:spPr>
      </p:pic>
      <p:pic>
        <p:nvPicPr>
          <p:cNvPr id="13320" name="Picture 8" descr="PM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48771" y="1503696"/>
            <a:ext cx="2750911" cy="1127874"/>
          </a:xfrm>
          <a:prstGeom prst="rect">
            <a:avLst/>
          </a:prstGeom>
          <a:noFill/>
          <a:extLst>
            <a:ext uri="{909E8E84-426E-40DD-AFC4-6F175D3DCCD1}">
              <a14:hiddenFill xmlns:a14="http://schemas.microsoft.com/office/drawing/2010/main">
                <a:solidFill>
                  <a:srgbClr val="FFFFFF"/>
                </a:solidFill>
              </a14:hiddenFill>
            </a:ext>
          </a:extLst>
        </p:spPr>
      </p:pic>
      <p:pic>
        <p:nvPicPr>
          <p:cNvPr id="13322" name="Picture 10" descr="SpotBug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4538" y="2904216"/>
            <a:ext cx="2883739" cy="1211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413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
          <p:cNvSpPr txBox="1">
            <a:spLocks noGrp="1"/>
          </p:cNvSpPr>
          <p:nvPr>
            <p:ph type="title"/>
          </p:nvPr>
        </p:nvSpPr>
        <p:spPr>
          <a:xfrm>
            <a:off x="930728" y="273844"/>
            <a:ext cx="7835382"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Arial"/>
              <a:buNone/>
            </a:pPr>
            <a:r>
              <a:rPr lang="pt-BR" sz="2400" dirty="0" smtClean="0">
                <a:latin typeface="Arial"/>
                <a:ea typeface="Arial"/>
                <a:cs typeface="Arial"/>
                <a:sym typeface="Arial"/>
              </a:rPr>
              <a:t>Como extrair dados do GitHub para construir o dataset?</a:t>
            </a:r>
            <a:endParaRPr sz="2400" dirty="0">
              <a:latin typeface="Arial"/>
              <a:ea typeface="Arial"/>
              <a:cs typeface="Arial"/>
              <a:sym typeface="Arial"/>
            </a:endParaRPr>
          </a:p>
        </p:txBody>
      </p:sp>
      <p:sp>
        <p:nvSpPr>
          <p:cNvPr id="5" name="Rectangle 4"/>
          <p:cNvSpPr/>
          <p:nvPr/>
        </p:nvSpPr>
        <p:spPr>
          <a:xfrm>
            <a:off x="266354" y="1521611"/>
            <a:ext cx="8122298" cy="1569660"/>
          </a:xfrm>
          <a:prstGeom prst="rect">
            <a:avLst/>
          </a:prstGeom>
        </p:spPr>
        <p:txBody>
          <a:bodyPr wrap="square">
            <a:spAutoFit/>
          </a:bodyPr>
          <a:lstStyle/>
          <a:p>
            <a:pPr marL="285750" indent="-285750">
              <a:buFont typeface="Arial" panose="020B0604020202020204" pitchFamily="34" charset="0"/>
              <a:buChar char="•"/>
            </a:pPr>
            <a:r>
              <a:rPr lang="pt-BR" sz="1600" dirty="0" smtClean="0"/>
              <a:t>Graphql é uma API que permite criar consultas personalizadas para buscar os dados desejados no GitHub </a:t>
            </a:r>
          </a:p>
          <a:p>
            <a:pPr marL="285750" indent="-285750">
              <a:buFont typeface="Arial" panose="020B0604020202020204" pitchFamily="34" charset="0"/>
              <a:buChar char="•"/>
            </a:pPr>
            <a:r>
              <a:rPr lang="pt-BR" sz="1600" dirty="0"/>
              <a:t>Os dados extraídos podem ser armazenados em arquivos CSV ou inseridos em bancos de dados, possibilitando a criação de um dataset estruturado</a:t>
            </a:r>
            <a:r>
              <a:rPr lang="pt-BR" sz="1600" dirty="0" smtClean="0"/>
              <a:t>.</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r>
              <a:rPr lang="pt-BR" sz="1600" b="1" dirty="0" smtClean="0">
                <a:solidFill>
                  <a:schemeClr val="bg2"/>
                </a:solidFill>
              </a:rPr>
              <a:t>Link documentação</a:t>
            </a:r>
            <a:r>
              <a:rPr lang="pt-BR" sz="1600" dirty="0" smtClean="0"/>
              <a:t>: https</a:t>
            </a:r>
            <a:r>
              <a:rPr lang="pt-BR" sz="1600" dirty="0"/>
              <a:t>://docs.github.com/en/graphql</a:t>
            </a:r>
          </a:p>
        </p:txBody>
      </p:sp>
      <p:pic>
        <p:nvPicPr>
          <p:cNvPr id="14338" name="Picture 2" descr="Passo a Passo app em GraphQL. GraphQL: Revolucionando a Comunicação… | by  Alex José Silva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4984" y="3163999"/>
            <a:ext cx="4505065" cy="1933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6842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
          <p:cNvSpPr txBox="1">
            <a:spLocks noGrp="1"/>
          </p:cNvSpPr>
          <p:nvPr>
            <p:ph type="title"/>
          </p:nvPr>
        </p:nvSpPr>
        <p:spPr>
          <a:xfrm>
            <a:off x="930728" y="273844"/>
            <a:ext cx="7835382" cy="994200"/>
          </a:xfrm>
          <a:prstGeom prst="rect">
            <a:avLst/>
          </a:prstGeom>
          <a:noFill/>
          <a:ln>
            <a:noFill/>
          </a:ln>
        </p:spPr>
        <p:txBody>
          <a:bodyPr spcFirstLastPara="1" wrap="square" lIns="68575" tIns="34275" rIns="68575" bIns="34275" anchor="ctr" anchorCtr="0">
            <a:normAutofit/>
          </a:bodyPr>
          <a:lstStyle/>
          <a:p>
            <a:pPr lvl="0">
              <a:buSzPts val="2400"/>
            </a:pPr>
            <a:r>
              <a:rPr lang="pt-BR" sz="2400" dirty="0"/>
              <a:t>Query </a:t>
            </a:r>
            <a:r>
              <a:rPr lang="pt-BR" sz="2400" dirty="0" smtClean="0"/>
              <a:t>1: Exemplo </a:t>
            </a:r>
            <a:r>
              <a:rPr lang="pt-BR" sz="2400" dirty="0"/>
              <a:t>Prático de Consulta com </a:t>
            </a:r>
            <a:r>
              <a:rPr lang="pt-BR" sz="2400" dirty="0" smtClean="0"/>
              <a:t>GraphQL - Repositories</a:t>
            </a:r>
            <a:endParaRPr sz="2400" dirty="0">
              <a:latin typeface="Arial"/>
              <a:ea typeface="Arial"/>
              <a:cs typeface="Arial"/>
              <a:sym typeface="Arial"/>
            </a:endParaRPr>
          </a:p>
        </p:txBody>
      </p:sp>
      <p:sp>
        <p:nvSpPr>
          <p:cNvPr id="5" name="Rectangle 4"/>
          <p:cNvSpPr/>
          <p:nvPr/>
        </p:nvSpPr>
        <p:spPr>
          <a:xfrm>
            <a:off x="2176365" y="1978088"/>
            <a:ext cx="8122298" cy="3077766"/>
          </a:xfrm>
          <a:prstGeom prst="rect">
            <a:avLst/>
          </a:prstGeom>
        </p:spPr>
        <p:txBody>
          <a:bodyPr wrap="square">
            <a:spAutoFit/>
          </a:bodyPr>
          <a:lstStyle/>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query {</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search(query: "language:Python stars:&gt;50", type: REPOSITORY, first: 5) {</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edges {</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node {</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 on Repository {</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name</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owner {</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login</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stargazerCount</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url</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a:t>
            </a:r>
          </a:p>
        </p:txBody>
      </p:sp>
      <p:sp>
        <p:nvSpPr>
          <p:cNvPr id="2" name="Rounded Rectangle 1"/>
          <p:cNvSpPr/>
          <p:nvPr/>
        </p:nvSpPr>
        <p:spPr>
          <a:xfrm>
            <a:off x="125963" y="1516223"/>
            <a:ext cx="970384" cy="9237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Início de uma consulta graphql</a:t>
            </a:r>
            <a:endParaRPr lang="pt-BR" dirty="0"/>
          </a:p>
        </p:txBody>
      </p:sp>
      <p:cxnSp>
        <p:nvCxnSpPr>
          <p:cNvPr id="4" name="Straight Arrow Connector 3"/>
          <p:cNvCxnSpPr>
            <a:stCxn id="2" idx="3"/>
          </p:cNvCxnSpPr>
          <p:nvPr/>
        </p:nvCxnSpPr>
        <p:spPr>
          <a:xfrm>
            <a:off x="1096347" y="1978089"/>
            <a:ext cx="1138335" cy="163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567404" y="1268044"/>
            <a:ext cx="3346580" cy="5859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Query específica. Retorna os primeiros 5 repositórios Python com pelo menos 50 estrelas </a:t>
            </a:r>
            <a:endParaRPr lang="pt-BR" dirty="0"/>
          </a:p>
        </p:txBody>
      </p:sp>
      <p:cxnSp>
        <p:nvCxnSpPr>
          <p:cNvPr id="10" name="Straight Arrow Connector 9"/>
          <p:cNvCxnSpPr/>
          <p:nvPr/>
        </p:nvCxnSpPr>
        <p:spPr>
          <a:xfrm flipH="1">
            <a:off x="4156788" y="1853999"/>
            <a:ext cx="691631" cy="334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5445967" y="3314558"/>
            <a:ext cx="2670110" cy="12273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 On Repository – significa que serão retornados campos que estão dentro de Repository, como seu nome, o owner, url e quantidade de estrelas.</a:t>
            </a:r>
            <a:endParaRPr lang="pt-BR" dirty="0"/>
          </a:p>
        </p:txBody>
      </p:sp>
      <p:cxnSp>
        <p:nvCxnSpPr>
          <p:cNvPr id="13" name="Straight Arrow Connector 12"/>
          <p:cNvCxnSpPr/>
          <p:nvPr/>
        </p:nvCxnSpPr>
        <p:spPr>
          <a:xfrm flipV="1">
            <a:off x="1269353" y="2603242"/>
            <a:ext cx="1184598" cy="711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57928" y="3296814"/>
            <a:ext cx="2228072" cy="11187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Edge – lista de dados paginados, retornados pela consulta</a:t>
            </a:r>
          </a:p>
          <a:p>
            <a:pPr algn="ctr"/>
            <a:r>
              <a:rPr lang="pt-BR" dirty="0" smtClean="0"/>
              <a:t>Node – dados que queremos acessar</a:t>
            </a:r>
            <a:endParaRPr lang="pt-BR" dirty="0"/>
          </a:p>
        </p:txBody>
      </p:sp>
      <p:cxnSp>
        <p:nvCxnSpPr>
          <p:cNvPr id="20" name="Straight Arrow Connector 19"/>
          <p:cNvCxnSpPr>
            <a:stCxn id="12" idx="1"/>
          </p:cNvCxnSpPr>
          <p:nvPr/>
        </p:nvCxnSpPr>
        <p:spPr>
          <a:xfrm flipH="1" flipV="1">
            <a:off x="3794451" y="2932253"/>
            <a:ext cx="1651516" cy="995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1863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
          <p:cNvSpPr txBox="1">
            <a:spLocks noGrp="1"/>
          </p:cNvSpPr>
          <p:nvPr>
            <p:ph type="title"/>
          </p:nvPr>
        </p:nvSpPr>
        <p:spPr>
          <a:xfrm>
            <a:off x="930728" y="273844"/>
            <a:ext cx="7835382" cy="994200"/>
          </a:xfrm>
          <a:prstGeom prst="rect">
            <a:avLst/>
          </a:prstGeom>
          <a:noFill/>
          <a:ln>
            <a:noFill/>
          </a:ln>
        </p:spPr>
        <p:txBody>
          <a:bodyPr spcFirstLastPara="1" wrap="square" lIns="68575" tIns="34275" rIns="68575" bIns="34275" anchor="ctr" anchorCtr="0">
            <a:normAutofit/>
          </a:bodyPr>
          <a:lstStyle/>
          <a:p>
            <a:pPr lvl="0">
              <a:buSzPts val="2400"/>
            </a:pPr>
            <a:r>
              <a:rPr lang="pt-BR" sz="2400" dirty="0" smtClean="0">
                <a:latin typeface="+mj-lt"/>
              </a:rPr>
              <a:t>Executando a consulta do Graphql no Graphql Explorer</a:t>
            </a:r>
            <a:endParaRPr sz="2400" dirty="0">
              <a:latin typeface="+mj-lt"/>
              <a:ea typeface="Arial"/>
              <a:cs typeface="Arial"/>
              <a:sym typeface="Arial"/>
            </a:endParaRPr>
          </a:p>
        </p:txBody>
      </p:sp>
      <p:sp>
        <p:nvSpPr>
          <p:cNvPr id="2" name="Rounded Rectangle 1"/>
          <p:cNvSpPr/>
          <p:nvPr/>
        </p:nvSpPr>
        <p:spPr>
          <a:xfrm>
            <a:off x="125963" y="1516223"/>
            <a:ext cx="1450910" cy="1511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O github possui uma interface para executarmos as consultas Graphql</a:t>
            </a:r>
            <a:endParaRPr lang="pt-B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4606" y="1460241"/>
            <a:ext cx="5661708" cy="3461730"/>
          </a:xfrm>
          <a:prstGeom prst="rect">
            <a:avLst/>
          </a:prstGeom>
        </p:spPr>
      </p:pic>
      <p:cxnSp>
        <p:nvCxnSpPr>
          <p:cNvPr id="4" name="Straight Arrow Connector 3"/>
          <p:cNvCxnSpPr>
            <a:stCxn id="2" idx="3"/>
          </p:cNvCxnSpPr>
          <p:nvPr/>
        </p:nvCxnSpPr>
        <p:spPr>
          <a:xfrm>
            <a:off x="1576873" y="2272004"/>
            <a:ext cx="1175658" cy="340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104602" y="4806391"/>
            <a:ext cx="4927952" cy="307777"/>
          </a:xfrm>
          <a:prstGeom prst="rect">
            <a:avLst/>
          </a:prstGeom>
        </p:spPr>
        <p:txBody>
          <a:bodyPr wrap="none">
            <a:spAutoFit/>
          </a:bodyPr>
          <a:lstStyle/>
          <a:p>
            <a:r>
              <a:rPr lang="pt-BR" dirty="0" smtClean="0"/>
              <a:t>Fonte: https</a:t>
            </a:r>
            <a:r>
              <a:rPr lang="pt-BR" dirty="0"/>
              <a:t>://docs.github.com/en/graphql/overview/explorer</a:t>
            </a:r>
          </a:p>
        </p:txBody>
      </p:sp>
    </p:spTree>
    <p:extLst>
      <p:ext uri="{BB962C8B-B14F-4D97-AF65-F5344CB8AC3E}">
        <p14:creationId xmlns:p14="http://schemas.microsoft.com/office/powerpoint/2010/main" val="1889545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
          <p:cNvSpPr txBox="1">
            <a:spLocks noGrp="1"/>
          </p:cNvSpPr>
          <p:nvPr>
            <p:ph type="title"/>
          </p:nvPr>
        </p:nvSpPr>
        <p:spPr>
          <a:xfrm>
            <a:off x="930728" y="273844"/>
            <a:ext cx="7835382" cy="994200"/>
          </a:xfrm>
          <a:prstGeom prst="rect">
            <a:avLst/>
          </a:prstGeom>
          <a:noFill/>
          <a:ln>
            <a:noFill/>
          </a:ln>
        </p:spPr>
        <p:txBody>
          <a:bodyPr spcFirstLastPara="1" wrap="square" lIns="68575" tIns="34275" rIns="68575" bIns="34275" anchor="ctr" anchorCtr="0">
            <a:normAutofit/>
          </a:bodyPr>
          <a:lstStyle/>
          <a:p>
            <a:pPr lvl="0">
              <a:buSzPts val="2400"/>
            </a:pPr>
            <a:r>
              <a:rPr lang="pt-BR" sz="2400" dirty="0" smtClean="0">
                <a:latin typeface="+mj-lt"/>
              </a:rPr>
              <a:t>Executando a consulta do Graphql no Graphql Explorer</a:t>
            </a:r>
            <a:endParaRPr sz="2400" dirty="0">
              <a:latin typeface="+mj-lt"/>
              <a:ea typeface="Arial"/>
              <a:cs typeface="Arial"/>
              <a:sym typeface="Arial"/>
            </a:endParaRPr>
          </a:p>
        </p:txBody>
      </p:sp>
      <p:sp>
        <p:nvSpPr>
          <p:cNvPr id="7" name="Rectangle 6"/>
          <p:cNvSpPr/>
          <p:nvPr/>
        </p:nvSpPr>
        <p:spPr>
          <a:xfrm>
            <a:off x="151622" y="1614194"/>
            <a:ext cx="4872913" cy="3077766"/>
          </a:xfrm>
          <a:prstGeom prst="rect">
            <a:avLst/>
          </a:prstGeom>
        </p:spPr>
        <p:txBody>
          <a:bodyPr wrap="square">
            <a:spAutoFit/>
          </a:bodyPr>
          <a:lstStyle/>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query {</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search(query: "language:Python stars:&gt;50", type: REPOSITORY, first: 5) {</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edges {</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node {</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 on Repository {</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name</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owner {</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login</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stargazerCount</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url</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a:t>
            </a:r>
          </a:p>
        </p:txBody>
      </p:sp>
      <p:sp>
        <p:nvSpPr>
          <p:cNvPr id="8" name="Rectangle 7"/>
          <p:cNvSpPr/>
          <p:nvPr/>
        </p:nvSpPr>
        <p:spPr>
          <a:xfrm>
            <a:off x="5024535" y="1318725"/>
            <a:ext cx="4872913" cy="3785652"/>
          </a:xfrm>
          <a:prstGeom prst="rect">
            <a:avLst/>
          </a:prstGeom>
        </p:spPr>
        <p:txBody>
          <a:bodyPr wrap="square">
            <a:spAutoFit/>
          </a:bodyPr>
          <a:lstStyle/>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"data": {</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"search": {</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"edges": [</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"node": {</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"name": "public-apis",</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"owner": {</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"login": "public-apis"</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"stargazerCount": 319146,</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"url": "https://github.com/public-apis/public-apis"</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"node": {</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"name": "system-design-primer",</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"owner": {</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"login": "donnemartin"</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a:t>
            </a:r>
            <a:r>
              <a:rPr lang="pt-BR" sz="1200" dirty="0" smtClean="0">
                <a:latin typeface="Yu Gothic UI Light" panose="020B0300000000000000" pitchFamily="34" charset="-128"/>
                <a:ea typeface="Yu Gothic UI Light" panose="020B0300000000000000" pitchFamily="34" charset="-128"/>
                <a:cs typeface="Calibri" panose="020F0502020204030204" pitchFamily="34" charset="0"/>
              </a:rPr>
              <a:t>},</a:t>
            </a:r>
            <a:endParaRPr lang="pt-BR" sz="1200" dirty="0">
              <a:latin typeface="Yu Gothic UI Light" panose="020B0300000000000000" pitchFamily="34" charset="-128"/>
              <a:ea typeface="Yu Gothic UI Light" panose="020B0300000000000000" pitchFamily="34" charset="-128"/>
              <a:cs typeface="Calibri" panose="020F0502020204030204" pitchFamily="34" charset="0"/>
            </a:endParaRPr>
          </a:p>
        </p:txBody>
      </p:sp>
      <p:cxnSp>
        <p:nvCxnSpPr>
          <p:cNvPr id="9" name="Straight Arrow Connector 8"/>
          <p:cNvCxnSpPr/>
          <p:nvPr/>
        </p:nvCxnSpPr>
        <p:spPr>
          <a:xfrm flipV="1">
            <a:off x="1096347" y="2556588"/>
            <a:ext cx="4478694" cy="116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160106" y="2910373"/>
            <a:ext cx="4478694" cy="116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1685731" y="3322474"/>
            <a:ext cx="3889310" cy="108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930728" y="3494314"/>
            <a:ext cx="4644313" cy="112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7637884" y="1409240"/>
            <a:ext cx="1450910" cy="6994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Primeiro repository encontrado</a:t>
            </a:r>
            <a:endParaRPr lang="pt-BR" dirty="0"/>
          </a:p>
        </p:txBody>
      </p:sp>
      <p:cxnSp>
        <p:nvCxnSpPr>
          <p:cNvPr id="18" name="Straight Arrow Connector 17"/>
          <p:cNvCxnSpPr/>
          <p:nvPr/>
        </p:nvCxnSpPr>
        <p:spPr>
          <a:xfrm flipH="1">
            <a:off x="6134878" y="1800808"/>
            <a:ext cx="1503007" cy="555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7667432" y="3606599"/>
            <a:ext cx="1450910" cy="6994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Segundo repository encontrado</a:t>
            </a:r>
            <a:endParaRPr lang="pt-BR" dirty="0"/>
          </a:p>
        </p:txBody>
      </p:sp>
      <p:cxnSp>
        <p:nvCxnSpPr>
          <p:cNvPr id="23" name="Straight Arrow Connector 22"/>
          <p:cNvCxnSpPr/>
          <p:nvPr/>
        </p:nvCxnSpPr>
        <p:spPr>
          <a:xfrm flipH="1">
            <a:off x="6134878" y="3965037"/>
            <a:ext cx="1532555" cy="238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587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
          <p:cNvSpPr txBox="1">
            <a:spLocks noGrp="1"/>
          </p:cNvSpPr>
          <p:nvPr>
            <p:ph type="title"/>
          </p:nvPr>
        </p:nvSpPr>
        <p:spPr>
          <a:xfrm>
            <a:off x="930728" y="273844"/>
            <a:ext cx="7835382" cy="994200"/>
          </a:xfrm>
          <a:prstGeom prst="rect">
            <a:avLst/>
          </a:prstGeom>
          <a:noFill/>
          <a:ln>
            <a:noFill/>
          </a:ln>
        </p:spPr>
        <p:txBody>
          <a:bodyPr spcFirstLastPara="1" wrap="square" lIns="68575" tIns="34275" rIns="68575" bIns="34275" anchor="ctr" anchorCtr="0">
            <a:normAutofit/>
          </a:bodyPr>
          <a:lstStyle/>
          <a:p>
            <a:pPr lvl="0">
              <a:buSzPts val="2400"/>
            </a:pPr>
            <a:r>
              <a:rPr lang="pt-BR" sz="2400" dirty="0" smtClean="0"/>
              <a:t>Query 2: Exemplo </a:t>
            </a:r>
            <a:r>
              <a:rPr lang="pt-BR" sz="2400" dirty="0"/>
              <a:t>Prático de Consulta com </a:t>
            </a:r>
            <a:r>
              <a:rPr lang="pt-BR" sz="2400" dirty="0" smtClean="0"/>
              <a:t>GraphQL</a:t>
            </a:r>
            <a:endParaRPr sz="2400" dirty="0">
              <a:latin typeface="Arial"/>
              <a:ea typeface="Arial"/>
              <a:cs typeface="Arial"/>
              <a:sym typeface="Arial"/>
            </a:endParaRPr>
          </a:p>
        </p:txBody>
      </p:sp>
      <p:sp>
        <p:nvSpPr>
          <p:cNvPr id="2" name="Rounded Rectangle 1"/>
          <p:cNvSpPr/>
          <p:nvPr/>
        </p:nvSpPr>
        <p:spPr>
          <a:xfrm>
            <a:off x="1124338" y="1348272"/>
            <a:ext cx="7021287" cy="4152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Está buscando por issues abertas dentro dos 2.700 repositórios apache, e que contenham a string de busca “duplicate code”</a:t>
            </a:r>
            <a:endParaRPr lang="pt-BR" dirty="0"/>
          </a:p>
        </p:txBody>
      </p:sp>
      <p:cxnSp>
        <p:nvCxnSpPr>
          <p:cNvPr id="4" name="Straight Arrow Connector 3"/>
          <p:cNvCxnSpPr/>
          <p:nvPr/>
        </p:nvCxnSpPr>
        <p:spPr>
          <a:xfrm flipH="1">
            <a:off x="4208106" y="1763486"/>
            <a:ext cx="209941" cy="475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847461" y="1987420"/>
            <a:ext cx="8122298" cy="3231654"/>
          </a:xfrm>
          <a:prstGeom prst="rect">
            <a:avLst/>
          </a:prstGeom>
        </p:spPr>
        <p:txBody>
          <a:bodyPr wrap="square">
            <a:spAutoFit/>
          </a:bodyPr>
          <a:lstStyle/>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query {</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search(query: "is:issue is:open org:apache duplicate code", type: ISSUE, first: 5) {</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edges {</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node {</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 on Issue {</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title</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bodyText</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url</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createdAt</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repository {</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nameWithOwner</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  }</a:t>
            </a:r>
          </a:p>
          <a:p>
            <a:r>
              <a:rPr lang="pt-BR" sz="1200" dirty="0">
                <a:latin typeface="Yu Gothic UI Light" panose="020B0300000000000000" pitchFamily="34" charset="-128"/>
                <a:ea typeface="Yu Gothic UI Light" panose="020B0300000000000000" pitchFamily="34" charset="-128"/>
                <a:cs typeface="Calibri" panose="020F0502020204030204" pitchFamily="34" charset="0"/>
              </a:rPr>
              <a:t>}</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8491" y="2967090"/>
            <a:ext cx="4185509" cy="636157"/>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9880" y="2743156"/>
            <a:ext cx="1771897" cy="428685"/>
          </a:xfrm>
          <a:prstGeom prst="rect">
            <a:avLst/>
          </a:prstGeom>
        </p:spPr>
      </p:pic>
      <p:sp>
        <p:nvSpPr>
          <p:cNvPr id="16" name="Rounded Rectangle 15"/>
          <p:cNvSpPr/>
          <p:nvPr/>
        </p:nvSpPr>
        <p:spPr>
          <a:xfrm>
            <a:off x="4265643" y="3753097"/>
            <a:ext cx="3030895" cy="12273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Agora está retornando campos relacionados a Issues, como o título da issue, a data de criação, a url, o texto digitado no corpo da issue, etc.</a:t>
            </a:r>
            <a:endParaRPr lang="pt-BR" dirty="0"/>
          </a:p>
        </p:txBody>
      </p:sp>
      <p:cxnSp>
        <p:nvCxnSpPr>
          <p:cNvPr id="17" name="Straight Arrow Connector 16"/>
          <p:cNvCxnSpPr/>
          <p:nvPr/>
        </p:nvCxnSpPr>
        <p:spPr>
          <a:xfrm flipH="1" flipV="1">
            <a:off x="2990461" y="3277236"/>
            <a:ext cx="1275183" cy="1089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5686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
          <p:cNvSpPr txBox="1">
            <a:spLocks noGrp="1"/>
          </p:cNvSpPr>
          <p:nvPr>
            <p:ph type="title"/>
          </p:nvPr>
        </p:nvSpPr>
        <p:spPr>
          <a:xfrm>
            <a:off x="930728" y="273844"/>
            <a:ext cx="7835382" cy="994200"/>
          </a:xfrm>
          <a:prstGeom prst="rect">
            <a:avLst/>
          </a:prstGeom>
          <a:noFill/>
          <a:ln>
            <a:noFill/>
          </a:ln>
        </p:spPr>
        <p:txBody>
          <a:bodyPr spcFirstLastPara="1" wrap="square" lIns="68575" tIns="34275" rIns="68575" bIns="34275" anchor="ctr" anchorCtr="0">
            <a:normAutofit/>
          </a:bodyPr>
          <a:lstStyle/>
          <a:p>
            <a:pPr lvl="0">
              <a:buSzPts val="2400"/>
            </a:pPr>
            <a:r>
              <a:rPr lang="pt-BR" sz="2400" dirty="0" smtClean="0">
                <a:latin typeface="+mj-lt"/>
              </a:rPr>
              <a:t>Executando a consulta do Graphql no Graphql Explorer</a:t>
            </a:r>
            <a:endParaRPr sz="2400" dirty="0">
              <a:latin typeface="+mj-lt"/>
              <a:ea typeface="Arial"/>
              <a:cs typeface="Arial"/>
              <a:sym typeface="Arial"/>
            </a:endParaRPr>
          </a:p>
        </p:txBody>
      </p:sp>
      <p:sp>
        <p:nvSpPr>
          <p:cNvPr id="7" name="Rectangle 6"/>
          <p:cNvSpPr/>
          <p:nvPr/>
        </p:nvSpPr>
        <p:spPr>
          <a:xfrm>
            <a:off x="-24494" y="1432727"/>
            <a:ext cx="4872913" cy="3647152"/>
          </a:xfrm>
          <a:prstGeom prst="rect">
            <a:avLst/>
          </a:prstGeom>
        </p:spPr>
        <p:txBody>
          <a:bodyPr wrap="square">
            <a:spAutoFit/>
          </a:bodyPr>
          <a:lstStyle/>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a:t>
            </a:r>
          </a:p>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  "data": {</a:t>
            </a:r>
          </a:p>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    "search": {</a:t>
            </a:r>
          </a:p>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      "edges": [</a:t>
            </a:r>
          </a:p>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        {</a:t>
            </a:r>
          </a:p>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          "node": {</a:t>
            </a:r>
          </a:p>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            "title": "[Improvement] too many duplicated code in Gravitino error handler",</a:t>
            </a:r>
          </a:p>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            "bodyText": "What would you like to be improved?\nThere are many duplicated code in error handler in both server side and client side, we can move the general exception handling in BaseExceptionHandler\n      if (e instanceof IllegalArgumentException) {\n        return Utils.illegalArguments(errorMsg, e);\n\n      } else if (e instanceof NotFoundException) {\n        return Utils.notFound(errorMsg, e);\n\n      } else if (e instanceof NotInUseException) {\n        return Utils.notInUse(errorMsg, e);\n\n      } else {\n        return super.handle(op, credential, parent, e);\n      }\nHow should we improve?\nNo response",</a:t>
            </a:r>
          </a:p>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            "url": "</a:t>
            </a:r>
            <a:r>
              <a:rPr lang="pt-BR" sz="1050" b="1" u="sng" dirty="0">
                <a:latin typeface="Yu Gothic UI Light" panose="020B0300000000000000" pitchFamily="34" charset="-128"/>
                <a:ea typeface="Yu Gothic UI Light" panose="020B0300000000000000" pitchFamily="34" charset="-128"/>
                <a:cs typeface="Calibri" panose="020F0502020204030204" pitchFamily="34" charset="0"/>
              </a:rPr>
              <a:t>https://github.com/apache/gravitino/issues/5687</a:t>
            </a:r>
            <a:r>
              <a:rPr lang="pt-BR" sz="1050" dirty="0">
                <a:latin typeface="Yu Gothic UI Light" panose="020B0300000000000000" pitchFamily="34" charset="-128"/>
                <a:ea typeface="Yu Gothic UI Light" panose="020B0300000000000000" pitchFamily="34" charset="-128"/>
                <a:cs typeface="Calibri" panose="020F0502020204030204" pitchFamily="34" charset="0"/>
              </a:rPr>
              <a:t>",</a:t>
            </a:r>
          </a:p>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            "createdAt": "2024-11-27T06:50:56Z",</a:t>
            </a:r>
          </a:p>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            "repository": {</a:t>
            </a:r>
          </a:p>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              "nameWithOwner": "apache/gravitino"</a:t>
            </a:r>
          </a:p>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            }</a:t>
            </a:r>
          </a:p>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          }</a:t>
            </a:r>
          </a:p>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        </a:t>
            </a:r>
            <a:r>
              <a:rPr lang="pt-BR" sz="1050" dirty="0" smtClean="0">
                <a:latin typeface="Yu Gothic UI Light" panose="020B0300000000000000" pitchFamily="34" charset="-128"/>
                <a:ea typeface="Yu Gothic UI Light" panose="020B0300000000000000" pitchFamily="34" charset="-128"/>
                <a:cs typeface="Calibri" panose="020F0502020204030204" pitchFamily="34" charset="0"/>
              </a:rPr>
              <a:t>},</a:t>
            </a:r>
            <a:endParaRPr lang="pt-BR" sz="1050" dirty="0">
              <a:latin typeface="Yu Gothic UI Light" panose="020B0300000000000000" pitchFamily="34" charset="-128"/>
              <a:ea typeface="Yu Gothic UI Light" panose="020B0300000000000000" pitchFamily="34" charset="-128"/>
              <a:cs typeface="Calibri" panose="020F050202020403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5025" y="1609530"/>
            <a:ext cx="4087718" cy="2904152"/>
          </a:xfrm>
          <a:prstGeom prst="rect">
            <a:avLst/>
          </a:prstGeom>
        </p:spPr>
      </p:pic>
      <p:cxnSp>
        <p:nvCxnSpPr>
          <p:cNvPr id="18" name="Straight Arrow Connector 17"/>
          <p:cNvCxnSpPr/>
          <p:nvPr/>
        </p:nvCxnSpPr>
        <p:spPr>
          <a:xfrm flipV="1">
            <a:off x="1399592" y="1819469"/>
            <a:ext cx="3448827" cy="625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3837992" y="3512976"/>
            <a:ext cx="1578428" cy="12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8510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
          <p:cNvSpPr txBox="1">
            <a:spLocks noGrp="1"/>
          </p:cNvSpPr>
          <p:nvPr>
            <p:ph type="title"/>
          </p:nvPr>
        </p:nvSpPr>
        <p:spPr>
          <a:xfrm>
            <a:off x="930728" y="273844"/>
            <a:ext cx="7584600" cy="994200"/>
          </a:xfrm>
          <a:prstGeom prst="rect">
            <a:avLst/>
          </a:prstGeom>
          <a:noFill/>
          <a:ln>
            <a:noFill/>
          </a:ln>
        </p:spPr>
        <p:txBody>
          <a:bodyPr spcFirstLastPara="1" wrap="square" lIns="68575" tIns="34275" rIns="68575" bIns="34275" anchor="ctr" anchorCtr="0">
            <a:normAutofit/>
          </a:bodyPr>
          <a:lstStyle/>
          <a:p>
            <a:pPr lvl="0">
              <a:buSzPts val="2400"/>
            </a:pPr>
            <a:r>
              <a:rPr lang="pt-BR" sz="2400" dirty="0"/>
              <a:t>O Caminho de uma Pesquisa de Impacto</a:t>
            </a:r>
            <a:endParaRPr sz="2400" dirty="0">
              <a:latin typeface="Arial"/>
              <a:ea typeface="Arial"/>
              <a:cs typeface="Arial"/>
              <a:sym typeface="Arial"/>
            </a:endParaRPr>
          </a:p>
        </p:txBody>
      </p:sp>
      <p:sp>
        <p:nvSpPr>
          <p:cNvPr id="3" name="Rectangle 2"/>
          <p:cNvSpPr/>
          <p:nvPr/>
        </p:nvSpPr>
        <p:spPr>
          <a:xfrm>
            <a:off x="303245" y="3037114"/>
            <a:ext cx="8411547" cy="42920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 name="Rectangle 5"/>
          <p:cNvSpPr/>
          <p:nvPr/>
        </p:nvSpPr>
        <p:spPr>
          <a:xfrm>
            <a:off x="247262" y="1601014"/>
            <a:ext cx="8598158" cy="2677656"/>
          </a:xfrm>
          <a:prstGeom prst="rect">
            <a:avLst/>
          </a:prstGeom>
        </p:spPr>
        <p:txBody>
          <a:bodyPr wrap="square">
            <a:spAutoFit/>
          </a:bodyPr>
          <a:lstStyle/>
          <a:p>
            <a:r>
              <a:rPr lang="pt-BR" dirty="0" smtClean="0"/>
              <a:t>1) </a:t>
            </a:r>
            <a:r>
              <a:rPr lang="pt-BR" b="1" dirty="0" smtClean="0">
                <a:solidFill>
                  <a:schemeClr val="bg2"/>
                </a:solidFill>
              </a:rPr>
              <a:t>Identificação </a:t>
            </a:r>
            <a:r>
              <a:rPr lang="pt-BR" b="1" dirty="0">
                <a:solidFill>
                  <a:schemeClr val="bg2"/>
                </a:solidFill>
              </a:rPr>
              <a:t>de um Problema ou Tema de Interesse</a:t>
            </a:r>
            <a:r>
              <a:rPr lang="pt-BR" dirty="0"/>
              <a:t>: O que você quer investigar?</a:t>
            </a:r>
          </a:p>
          <a:p>
            <a:endParaRPr lang="pt-BR" dirty="0" smtClean="0"/>
          </a:p>
          <a:p>
            <a:r>
              <a:rPr lang="pt-BR" dirty="0" smtClean="0"/>
              <a:t>2) </a:t>
            </a:r>
            <a:r>
              <a:rPr lang="pt-BR" b="1" dirty="0" smtClean="0">
                <a:solidFill>
                  <a:schemeClr val="bg2"/>
                </a:solidFill>
              </a:rPr>
              <a:t>Formulação </a:t>
            </a:r>
            <a:r>
              <a:rPr lang="pt-BR" b="1" dirty="0">
                <a:solidFill>
                  <a:schemeClr val="bg2"/>
                </a:solidFill>
              </a:rPr>
              <a:t>de Hipóteses</a:t>
            </a:r>
            <a:r>
              <a:rPr lang="pt-BR" dirty="0"/>
              <a:t>: Quais possíveis respostas ou teorias você quer testar?</a:t>
            </a:r>
          </a:p>
          <a:p>
            <a:endParaRPr lang="pt-BR" dirty="0" smtClean="0"/>
          </a:p>
          <a:p>
            <a:r>
              <a:rPr lang="pt-BR" dirty="0" smtClean="0"/>
              <a:t>3) </a:t>
            </a:r>
            <a:r>
              <a:rPr lang="pt-BR" b="1" dirty="0" smtClean="0">
                <a:solidFill>
                  <a:schemeClr val="bg2"/>
                </a:solidFill>
              </a:rPr>
              <a:t>Definição </a:t>
            </a:r>
            <a:r>
              <a:rPr lang="pt-BR" b="1" dirty="0">
                <a:solidFill>
                  <a:schemeClr val="bg2"/>
                </a:solidFill>
              </a:rPr>
              <a:t>de Perguntas de Pesquisa</a:t>
            </a:r>
            <a:r>
              <a:rPr lang="pt-BR" dirty="0"/>
              <a:t>: Que perguntas precisam ser respondidas para validar ou refutar as hipóteses</a:t>
            </a:r>
            <a:r>
              <a:rPr lang="pt-BR" dirty="0" smtClean="0"/>
              <a:t>?</a:t>
            </a:r>
          </a:p>
          <a:p>
            <a:endParaRPr lang="pt-BR" dirty="0"/>
          </a:p>
          <a:p>
            <a:r>
              <a:rPr lang="pt-BR" dirty="0" smtClean="0"/>
              <a:t>4) </a:t>
            </a:r>
            <a:r>
              <a:rPr lang="pt-BR" b="1" dirty="0" smtClean="0">
                <a:solidFill>
                  <a:schemeClr val="bg2"/>
                </a:solidFill>
              </a:rPr>
              <a:t>Construção </a:t>
            </a:r>
            <a:r>
              <a:rPr lang="pt-BR" b="1" dirty="0">
                <a:solidFill>
                  <a:schemeClr val="bg2"/>
                </a:solidFill>
              </a:rPr>
              <a:t>ou Seleção do Dataset</a:t>
            </a:r>
            <a:r>
              <a:rPr lang="pt-BR" dirty="0"/>
              <a:t>: Como obter os dados necessários para responder às perguntas?</a:t>
            </a:r>
          </a:p>
          <a:p>
            <a:endParaRPr lang="pt-BR" dirty="0" smtClean="0"/>
          </a:p>
          <a:p>
            <a:r>
              <a:rPr lang="pt-BR" dirty="0" smtClean="0"/>
              <a:t>5) </a:t>
            </a:r>
            <a:r>
              <a:rPr lang="pt-BR" b="1" dirty="0" smtClean="0">
                <a:solidFill>
                  <a:schemeClr val="bg2"/>
                </a:solidFill>
              </a:rPr>
              <a:t>Análise </a:t>
            </a:r>
            <a:r>
              <a:rPr lang="pt-BR" b="1" dirty="0">
                <a:solidFill>
                  <a:schemeClr val="bg2"/>
                </a:solidFill>
              </a:rPr>
              <a:t>de Dados</a:t>
            </a:r>
            <a:r>
              <a:rPr lang="pt-BR" dirty="0"/>
              <a:t>: Como os dados serão interpretados para gerar resultados?</a:t>
            </a:r>
          </a:p>
          <a:p>
            <a:endParaRPr lang="pt-BR" dirty="0" smtClean="0"/>
          </a:p>
          <a:p>
            <a:r>
              <a:rPr lang="pt-BR" dirty="0" smtClean="0"/>
              <a:t>6) </a:t>
            </a:r>
            <a:r>
              <a:rPr lang="pt-BR" b="1" dirty="0" smtClean="0">
                <a:solidFill>
                  <a:schemeClr val="bg2"/>
                </a:solidFill>
              </a:rPr>
              <a:t>Conclusões </a:t>
            </a:r>
            <a:r>
              <a:rPr lang="pt-BR" b="1" dirty="0">
                <a:solidFill>
                  <a:schemeClr val="bg2"/>
                </a:solidFill>
              </a:rPr>
              <a:t>e Comunicação</a:t>
            </a:r>
            <a:r>
              <a:rPr lang="pt-BR" dirty="0"/>
              <a:t>: Quais são os insights e como eles serão apresentados?</a:t>
            </a:r>
            <a:endParaRPr lang="pt-B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
          <p:cNvSpPr txBox="1">
            <a:spLocks noGrp="1"/>
          </p:cNvSpPr>
          <p:nvPr>
            <p:ph type="title"/>
          </p:nvPr>
        </p:nvSpPr>
        <p:spPr>
          <a:xfrm>
            <a:off x="930728" y="273844"/>
            <a:ext cx="7835382" cy="994200"/>
          </a:xfrm>
          <a:prstGeom prst="rect">
            <a:avLst/>
          </a:prstGeom>
          <a:noFill/>
          <a:ln>
            <a:noFill/>
          </a:ln>
        </p:spPr>
        <p:txBody>
          <a:bodyPr spcFirstLastPara="1" wrap="square" lIns="68575" tIns="34275" rIns="68575" bIns="34275" anchor="ctr" anchorCtr="0">
            <a:normAutofit/>
          </a:bodyPr>
          <a:lstStyle/>
          <a:p>
            <a:pPr lvl="0">
              <a:buSzPts val="2400"/>
            </a:pPr>
            <a:r>
              <a:rPr lang="pt-BR" sz="2400" dirty="0" smtClean="0"/>
              <a:t>Query 3: Exemplo </a:t>
            </a:r>
            <a:r>
              <a:rPr lang="pt-BR" sz="2400" dirty="0"/>
              <a:t>Prático de Consulta com </a:t>
            </a:r>
            <a:r>
              <a:rPr lang="pt-BR" sz="2400" dirty="0" smtClean="0"/>
              <a:t>GraphQL</a:t>
            </a:r>
            <a:endParaRPr sz="2400" dirty="0">
              <a:latin typeface="Arial"/>
              <a:ea typeface="Arial"/>
              <a:cs typeface="Arial"/>
              <a:sym typeface="Arial"/>
            </a:endParaRPr>
          </a:p>
        </p:txBody>
      </p:sp>
      <p:sp>
        <p:nvSpPr>
          <p:cNvPr id="2" name="Rounded Rectangle 1"/>
          <p:cNvSpPr/>
          <p:nvPr/>
        </p:nvSpPr>
        <p:spPr>
          <a:xfrm>
            <a:off x="1124338" y="1348272"/>
            <a:ext cx="7021287" cy="4152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Está buscando por discussões que envolvam a “String” ChatGPT</a:t>
            </a:r>
            <a:endParaRPr lang="pt-BR" dirty="0"/>
          </a:p>
        </p:txBody>
      </p:sp>
      <p:cxnSp>
        <p:nvCxnSpPr>
          <p:cNvPr id="4" name="Straight Arrow Connector 3"/>
          <p:cNvCxnSpPr/>
          <p:nvPr/>
        </p:nvCxnSpPr>
        <p:spPr>
          <a:xfrm flipH="1">
            <a:off x="4208106" y="1763486"/>
            <a:ext cx="209941" cy="475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796143" y="1763486"/>
            <a:ext cx="8122298" cy="3308598"/>
          </a:xfrm>
          <a:prstGeom prst="rect">
            <a:avLst/>
          </a:prstGeom>
        </p:spPr>
        <p:txBody>
          <a:bodyPr wrap="square">
            <a:spAutoFit/>
          </a:bodyPr>
          <a:lstStyle/>
          <a:p>
            <a:r>
              <a:rPr lang="pt-BR" sz="1100" dirty="0">
                <a:latin typeface="Yu Gothic UI Light" panose="020B0300000000000000" pitchFamily="34" charset="-128"/>
                <a:ea typeface="Yu Gothic UI Light" panose="020B0300000000000000" pitchFamily="34" charset="-128"/>
                <a:cs typeface="Calibri" panose="020F0502020204030204" pitchFamily="34" charset="0"/>
              </a:rPr>
              <a:t>query {</a:t>
            </a:r>
          </a:p>
          <a:p>
            <a:r>
              <a:rPr lang="pt-BR" sz="1100" dirty="0">
                <a:latin typeface="Yu Gothic UI Light" panose="020B0300000000000000" pitchFamily="34" charset="-128"/>
                <a:ea typeface="Yu Gothic UI Light" panose="020B0300000000000000" pitchFamily="34" charset="-128"/>
                <a:cs typeface="Calibri" panose="020F0502020204030204" pitchFamily="34" charset="0"/>
              </a:rPr>
              <a:t>  search(query: "is:discussion ChatGPT", type: DISCUSSION, first: 5) {</a:t>
            </a:r>
          </a:p>
          <a:p>
            <a:r>
              <a:rPr lang="pt-BR" sz="1100" dirty="0">
                <a:latin typeface="Yu Gothic UI Light" panose="020B0300000000000000" pitchFamily="34" charset="-128"/>
                <a:ea typeface="Yu Gothic UI Light" panose="020B0300000000000000" pitchFamily="34" charset="-128"/>
                <a:cs typeface="Calibri" panose="020F0502020204030204" pitchFamily="34" charset="0"/>
              </a:rPr>
              <a:t>    edges {</a:t>
            </a:r>
          </a:p>
          <a:p>
            <a:r>
              <a:rPr lang="pt-BR" sz="1100" dirty="0">
                <a:latin typeface="Yu Gothic UI Light" panose="020B0300000000000000" pitchFamily="34" charset="-128"/>
                <a:ea typeface="Yu Gothic UI Light" panose="020B0300000000000000" pitchFamily="34" charset="-128"/>
                <a:cs typeface="Calibri" panose="020F0502020204030204" pitchFamily="34" charset="0"/>
              </a:rPr>
              <a:t>      node {</a:t>
            </a:r>
          </a:p>
          <a:p>
            <a:r>
              <a:rPr lang="pt-BR" sz="1100" dirty="0">
                <a:latin typeface="Yu Gothic UI Light" panose="020B0300000000000000" pitchFamily="34" charset="-128"/>
                <a:ea typeface="Yu Gothic UI Light" panose="020B0300000000000000" pitchFamily="34" charset="-128"/>
                <a:cs typeface="Calibri" panose="020F0502020204030204" pitchFamily="34" charset="0"/>
              </a:rPr>
              <a:t>        ... on Discussion {</a:t>
            </a:r>
          </a:p>
          <a:p>
            <a:r>
              <a:rPr lang="pt-BR" sz="1100" dirty="0">
                <a:latin typeface="Yu Gothic UI Light" panose="020B0300000000000000" pitchFamily="34" charset="-128"/>
                <a:ea typeface="Yu Gothic UI Light" panose="020B0300000000000000" pitchFamily="34" charset="-128"/>
                <a:cs typeface="Calibri" panose="020F0502020204030204" pitchFamily="34" charset="0"/>
              </a:rPr>
              <a:t>          title</a:t>
            </a:r>
          </a:p>
          <a:p>
            <a:r>
              <a:rPr lang="pt-BR" sz="1100" dirty="0">
                <a:latin typeface="Yu Gothic UI Light" panose="020B0300000000000000" pitchFamily="34" charset="-128"/>
                <a:ea typeface="Yu Gothic UI Light" panose="020B0300000000000000" pitchFamily="34" charset="-128"/>
                <a:cs typeface="Calibri" panose="020F0502020204030204" pitchFamily="34" charset="0"/>
              </a:rPr>
              <a:t>          url</a:t>
            </a:r>
          </a:p>
          <a:p>
            <a:r>
              <a:rPr lang="pt-BR" sz="1100" dirty="0">
                <a:latin typeface="Yu Gothic UI Light" panose="020B0300000000000000" pitchFamily="34" charset="-128"/>
                <a:ea typeface="Yu Gothic UI Light" panose="020B0300000000000000" pitchFamily="34" charset="-128"/>
                <a:cs typeface="Calibri" panose="020F0502020204030204" pitchFamily="34" charset="0"/>
              </a:rPr>
              <a:t>          createdAt</a:t>
            </a:r>
          </a:p>
          <a:p>
            <a:r>
              <a:rPr lang="pt-BR" sz="1100" dirty="0">
                <a:latin typeface="Yu Gothic UI Light" panose="020B0300000000000000" pitchFamily="34" charset="-128"/>
                <a:ea typeface="Yu Gothic UI Light" panose="020B0300000000000000" pitchFamily="34" charset="-128"/>
                <a:cs typeface="Calibri" panose="020F0502020204030204" pitchFamily="34" charset="0"/>
              </a:rPr>
              <a:t>          repository {</a:t>
            </a:r>
          </a:p>
          <a:p>
            <a:r>
              <a:rPr lang="pt-BR" sz="1100" dirty="0">
                <a:latin typeface="Yu Gothic UI Light" panose="020B0300000000000000" pitchFamily="34" charset="-128"/>
                <a:ea typeface="Yu Gothic UI Light" panose="020B0300000000000000" pitchFamily="34" charset="-128"/>
                <a:cs typeface="Calibri" panose="020F0502020204030204" pitchFamily="34" charset="0"/>
              </a:rPr>
              <a:t>            nameWithOwner</a:t>
            </a:r>
          </a:p>
          <a:p>
            <a:r>
              <a:rPr lang="pt-BR" sz="1100" dirty="0">
                <a:latin typeface="Yu Gothic UI Light" panose="020B0300000000000000" pitchFamily="34" charset="-128"/>
                <a:ea typeface="Yu Gothic UI Light" panose="020B0300000000000000" pitchFamily="34" charset="-128"/>
                <a:cs typeface="Calibri" panose="020F0502020204030204" pitchFamily="34" charset="0"/>
              </a:rPr>
              <a:t>          }</a:t>
            </a:r>
          </a:p>
          <a:p>
            <a:r>
              <a:rPr lang="pt-BR" sz="1100" dirty="0">
                <a:latin typeface="Yu Gothic UI Light" panose="020B0300000000000000" pitchFamily="34" charset="-128"/>
                <a:ea typeface="Yu Gothic UI Light" panose="020B0300000000000000" pitchFamily="34" charset="-128"/>
                <a:cs typeface="Calibri" panose="020F0502020204030204" pitchFamily="34" charset="0"/>
              </a:rPr>
              <a:t>          category {</a:t>
            </a:r>
          </a:p>
          <a:p>
            <a:r>
              <a:rPr lang="pt-BR" sz="1100" dirty="0">
                <a:latin typeface="Yu Gothic UI Light" panose="020B0300000000000000" pitchFamily="34" charset="-128"/>
                <a:ea typeface="Yu Gothic UI Light" panose="020B0300000000000000" pitchFamily="34" charset="-128"/>
                <a:cs typeface="Calibri" panose="020F0502020204030204" pitchFamily="34" charset="0"/>
              </a:rPr>
              <a:t>            name</a:t>
            </a:r>
          </a:p>
          <a:p>
            <a:r>
              <a:rPr lang="pt-BR" sz="1100" dirty="0">
                <a:latin typeface="Yu Gothic UI Light" panose="020B0300000000000000" pitchFamily="34" charset="-128"/>
                <a:ea typeface="Yu Gothic UI Light" panose="020B0300000000000000" pitchFamily="34" charset="-128"/>
                <a:cs typeface="Calibri" panose="020F0502020204030204" pitchFamily="34" charset="0"/>
              </a:rPr>
              <a:t>          }</a:t>
            </a:r>
          </a:p>
          <a:p>
            <a:r>
              <a:rPr lang="pt-BR" sz="1100" dirty="0">
                <a:latin typeface="Yu Gothic UI Light" panose="020B0300000000000000" pitchFamily="34" charset="-128"/>
                <a:ea typeface="Yu Gothic UI Light" panose="020B0300000000000000" pitchFamily="34" charset="-128"/>
                <a:cs typeface="Calibri" panose="020F0502020204030204" pitchFamily="34" charset="0"/>
              </a:rPr>
              <a:t>        }</a:t>
            </a:r>
          </a:p>
          <a:p>
            <a:r>
              <a:rPr lang="pt-BR" sz="1100" dirty="0">
                <a:latin typeface="Yu Gothic UI Light" panose="020B0300000000000000" pitchFamily="34" charset="-128"/>
                <a:ea typeface="Yu Gothic UI Light" panose="020B0300000000000000" pitchFamily="34" charset="-128"/>
                <a:cs typeface="Calibri" panose="020F0502020204030204" pitchFamily="34" charset="0"/>
              </a:rPr>
              <a:t>      }</a:t>
            </a:r>
          </a:p>
          <a:p>
            <a:r>
              <a:rPr lang="pt-BR" sz="1100" dirty="0">
                <a:latin typeface="Yu Gothic UI Light" panose="020B0300000000000000" pitchFamily="34" charset="-128"/>
                <a:ea typeface="Yu Gothic UI Light" panose="020B0300000000000000" pitchFamily="34" charset="-128"/>
                <a:cs typeface="Calibri" panose="020F0502020204030204" pitchFamily="34" charset="0"/>
              </a:rPr>
              <a:t>    }</a:t>
            </a:r>
          </a:p>
          <a:p>
            <a:r>
              <a:rPr lang="pt-BR" sz="1100" dirty="0">
                <a:latin typeface="Yu Gothic UI Light" panose="020B0300000000000000" pitchFamily="34" charset="-128"/>
                <a:ea typeface="Yu Gothic UI Light" panose="020B0300000000000000" pitchFamily="34" charset="-128"/>
                <a:cs typeface="Calibri" panose="020F0502020204030204" pitchFamily="34" charset="0"/>
              </a:rPr>
              <a:t>  }</a:t>
            </a:r>
          </a:p>
          <a:p>
            <a:r>
              <a:rPr lang="pt-BR" sz="1100" dirty="0">
                <a:latin typeface="Yu Gothic UI Light" panose="020B0300000000000000" pitchFamily="34" charset="-128"/>
                <a:ea typeface="Yu Gothic UI Light" panose="020B0300000000000000" pitchFamily="34" charset="-128"/>
                <a:cs typeface="Calibri" panose="020F0502020204030204" pitchFamily="34" charset="0"/>
              </a:rPr>
              <a:t>}</a:t>
            </a:r>
          </a:p>
        </p:txBody>
      </p:sp>
      <p:sp>
        <p:nvSpPr>
          <p:cNvPr id="16" name="Rounded Rectangle 15"/>
          <p:cNvSpPr/>
          <p:nvPr/>
        </p:nvSpPr>
        <p:spPr>
          <a:xfrm>
            <a:off x="4932782" y="3260766"/>
            <a:ext cx="3030895" cy="12273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Agora está retornando campos relacionados a discussões, como o título, url, a data de criação, o repositório, etc.</a:t>
            </a:r>
            <a:endParaRPr lang="pt-BR" dirty="0"/>
          </a:p>
        </p:txBody>
      </p:sp>
      <p:cxnSp>
        <p:nvCxnSpPr>
          <p:cNvPr id="17" name="Straight Arrow Connector 16"/>
          <p:cNvCxnSpPr/>
          <p:nvPr/>
        </p:nvCxnSpPr>
        <p:spPr>
          <a:xfrm flipH="1" flipV="1">
            <a:off x="3382347" y="2972719"/>
            <a:ext cx="1550436" cy="948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9789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
          <p:cNvSpPr txBox="1">
            <a:spLocks noGrp="1"/>
          </p:cNvSpPr>
          <p:nvPr>
            <p:ph type="title"/>
          </p:nvPr>
        </p:nvSpPr>
        <p:spPr>
          <a:xfrm>
            <a:off x="930728" y="273844"/>
            <a:ext cx="7835382" cy="994200"/>
          </a:xfrm>
          <a:prstGeom prst="rect">
            <a:avLst/>
          </a:prstGeom>
          <a:noFill/>
          <a:ln>
            <a:noFill/>
          </a:ln>
        </p:spPr>
        <p:txBody>
          <a:bodyPr spcFirstLastPara="1" wrap="square" lIns="68575" tIns="34275" rIns="68575" bIns="34275" anchor="ctr" anchorCtr="0">
            <a:normAutofit/>
          </a:bodyPr>
          <a:lstStyle/>
          <a:p>
            <a:pPr lvl="0">
              <a:buSzPts val="2400"/>
            </a:pPr>
            <a:r>
              <a:rPr lang="pt-BR" sz="2400" dirty="0" smtClean="0">
                <a:latin typeface="+mj-lt"/>
              </a:rPr>
              <a:t>Executando a consulta do Graphql no Graphql Explorer</a:t>
            </a:r>
            <a:endParaRPr sz="2400" dirty="0">
              <a:latin typeface="+mj-lt"/>
              <a:ea typeface="Arial"/>
              <a:cs typeface="Arial"/>
              <a:sym typeface="Arial"/>
            </a:endParaRPr>
          </a:p>
        </p:txBody>
      </p:sp>
      <p:sp>
        <p:nvSpPr>
          <p:cNvPr id="7" name="Rectangle 6"/>
          <p:cNvSpPr/>
          <p:nvPr/>
        </p:nvSpPr>
        <p:spPr>
          <a:xfrm>
            <a:off x="-24494" y="1432727"/>
            <a:ext cx="4872913" cy="3808735"/>
          </a:xfrm>
          <a:prstGeom prst="rect">
            <a:avLst/>
          </a:prstGeom>
        </p:spPr>
        <p:txBody>
          <a:bodyPr wrap="square">
            <a:spAutoFit/>
          </a:bodyPr>
          <a:lstStyle/>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a:t>
            </a:r>
          </a:p>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  "data": {</a:t>
            </a:r>
          </a:p>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    "search": {</a:t>
            </a:r>
          </a:p>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      "edges": [</a:t>
            </a:r>
          </a:p>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        {</a:t>
            </a:r>
          </a:p>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          "node": {</a:t>
            </a:r>
          </a:p>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            "title": "`chatgpt-tooling` discussions",</a:t>
            </a:r>
          </a:p>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            "url": "</a:t>
            </a:r>
            <a:r>
              <a:rPr lang="pt-BR" sz="1050" b="1" u="sng" dirty="0">
                <a:latin typeface="Yu Gothic UI Light" panose="020B0300000000000000" pitchFamily="34" charset="-128"/>
                <a:ea typeface="Yu Gothic UI Light" panose="020B0300000000000000" pitchFamily="34" charset="-128"/>
                <a:cs typeface="Calibri" panose="020F0502020204030204" pitchFamily="34" charset="0"/>
              </a:rPr>
              <a:t>https://github.com/edward-cates/chatgpt-tooling/discussions/1</a:t>
            </a:r>
            <a:r>
              <a:rPr lang="pt-BR" sz="1050" dirty="0">
                <a:latin typeface="Yu Gothic UI Light" panose="020B0300000000000000" pitchFamily="34" charset="-128"/>
                <a:ea typeface="Yu Gothic UI Light" panose="020B0300000000000000" pitchFamily="34" charset="-128"/>
                <a:cs typeface="Calibri" panose="020F0502020204030204" pitchFamily="34" charset="0"/>
              </a:rPr>
              <a:t>",</a:t>
            </a:r>
          </a:p>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            "createdAt": "2024-12-03T01:20:41Z",</a:t>
            </a:r>
          </a:p>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            "repository": {</a:t>
            </a:r>
          </a:p>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              "nameWithOwner": "edward-cates/chatgpt-tooling"</a:t>
            </a:r>
          </a:p>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            },</a:t>
            </a:r>
          </a:p>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            "category": {</a:t>
            </a:r>
          </a:p>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              "name": "Announcements"</a:t>
            </a:r>
          </a:p>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            }</a:t>
            </a:r>
          </a:p>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          }</a:t>
            </a:r>
          </a:p>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        },</a:t>
            </a:r>
          </a:p>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        {</a:t>
            </a:r>
          </a:p>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          "node": {</a:t>
            </a:r>
          </a:p>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            "title": "ChatGPT vs. You",</a:t>
            </a:r>
          </a:p>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            "url": "</a:t>
            </a:r>
            <a:r>
              <a:rPr lang="pt-BR" sz="1050" b="1" u="sng" dirty="0">
                <a:latin typeface="Yu Gothic UI Light" panose="020B0300000000000000" pitchFamily="34" charset="-128"/>
                <a:ea typeface="Yu Gothic UI Light" panose="020B0300000000000000" pitchFamily="34" charset="-128"/>
                <a:cs typeface="Calibri" panose="020F0502020204030204" pitchFamily="34" charset="0"/>
              </a:rPr>
              <a:t>https://github.com/prosyslab-classroom/cs424-program-reasoning/discussions/449</a:t>
            </a:r>
            <a:r>
              <a:rPr lang="pt-BR" sz="1050" dirty="0">
                <a:latin typeface="Yu Gothic UI Light" panose="020B0300000000000000" pitchFamily="34" charset="-128"/>
                <a:ea typeface="Yu Gothic UI Light" panose="020B0300000000000000" pitchFamily="34" charset="-128"/>
                <a:cs typeface="Calibri" panose="020F0502020204030204" pitchFamily="34" charset="0"/>
              </a:rPr>
              <a:t>",</a:t>
            </a:r>
          </a:p>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            "createdAt": "2024-11-25T09:01:23Z</a:t>
            </a:r>
            <a:r>
              <a:rPr lang="pt-BR" sz="1050" dirty="0" smtClean="0">
                <a:latin typeface="Yu Gothic UI Light" panose="020B0300000000000000" pitchFamily="34" charset="-128"/>
                <a:ea typeface="Yu Gothic UI Light" panose="020B0300000000000000" pitchFamily="34" charset="-128"/>
                <a:cs typeface="Calibri" panose="020F0502020204030204" pitchFamily="34" charset="0"/>
              </a:rPr>
              <a:t>",</a:t>
            </a:r>
            <a:endParaRPr lang="pt-BR" sz="1050" dirty="0">
              <a:latin typeface="Yu Gothic UI Light" panose="020B0300000000000000" pitchFamily="34" charset="-128"/>
              <a:ea typeface="Yu Gothic UI Light" panose="020B0300000000000000" pitchFamily="34" charset="-128"/>
              <a:cs typeface="Calibri" panose="020F050202020403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1350" y="1268044"/>
            <a:ext cx="4632649" cy="2237975"/>
          </a:xfrm>
          <a:prstGeom prst="rect">
            <a:avLst/>
          </a:prstGeom>
        </p:spPr>
      </p:pic>
      <p:cxnSp>
        <p:nvCxnSpPr>
          <p:cNvPr id="18" name="Straight Arrow Connector 17"/>
          <p:cNvCxnSpPr/>
          <p:nvPr/>
        </p:nvCxnSpPr>
        <p:spPr>
          <a:xfrm flipV="1">
            <a:off x="1399592" y="1497563"/>
            <a:ext cx="3144416" cy="947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3544077" y="1971092"/>
            <a:ext cx="1037254" cy="1195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4222" y="3319281"/>
            <a:ext cx="4479778" cy="1824219"/>
          </a:xfrm>
          <a:prstGeom prst="rect">
            <a:avLst/>
          </a:prstGeom>
        </p:spPr>
      </p:pic>
      <p:cxnSp>
        <p:nvCxnSpPr>
          <p:cNvPr id="13" name="Straight Arrow Connector 12"/>
          <p:cNvCxnSpPr/>
          <p:nvPr/>
        </p:nvCxnSpPr>
        <p:spPr>
          <a:xfrm flipV="1">
            <a:off x="1856875" y="3506019"/>
            <a:ext cx="2845754" cy="1080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73139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
          <p:cNvSpPr txBox="1">
            <a:spLocks noGrp="1"/>
          </p:cNvSpPr>
          <p:nvPr>
            <p:ph type="title"/>
          </p:nvPr>
        </p:nvSpPr>
        <p:spPr>
          <a:xfrm>
            <a:off x="930728" y="273844"/>
            <a:ext cx="7835382" cy="994200"/>
          </a:xfrm>
          <a:prstGeom prst="rect">
            <a:avLst/>
          </a:prstGeom>
          <a:noFill/>
          <a:ln>
            <a:noFill/>
          </a:ln>
        </p:spPr>
        <p:txBody>
          <a:bodyPr spcFirstLastPara="1" wrap="square" lIns="68575" tIns="34275" rIns="68575" bIns="34275" anchor="ctr" anchorCtr="0">
            <a:normAutofit/>
          </a:bodyPr>
          <a:lstStyle/>
          <a:p>
            <a:pPr lvl="0">
              <a:buSzPts val="2400"/>
            </a:pPr>
            <a:r>
              <a:rPr lang="pt-BR" sz="2400" dirty="0" smtClean="0">
                <a:latin typeface="+mj-lt"/>
              </a:rPr>
              <a:t>Higienização do dataset</a:t>
            </a:r>
            <a:endParaRPr sz="2400" dirty="0">
              <a:latin typeface="+mj-lt"/>
              <a:ea typeface="Arial"/>
              <a:cs typeface="Arial"/>
              <a:sym typeface="Aria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6555" y="1891697"/>
            <a:ext cx="5470783" cy="2227768"/>
          </a:xfrm>
          <a:prstGeom prst="rect">
            <a:avLst/>
          </a:prstGeom>
        </p:spPr>
      </p:pic>
      <p:sp>
        <p:nvSpPr>
          <p:cNvPr id="10" name="Rounded Rectangle 9"/>
          <p:cNvSpPr/>
          <p:nvPr/>
        </p:nvSpPr>
        <p:spPr>
          <a:xfrm>
            <a:off x="0" y="2391897"/>
            <a:ext cx="3030895" cy="12273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Este exemplo destaca a importância de se realizar uma “higienização” na base de dados. Ou você entende o que está escrito?</a:t>
            </a:r>
            <a:endParaRPr lang="pt-BR" dirty="0"/>
          </a:p>
        </p:txBody>
      </p:sp>
      <p:cxnSp>
        <p:nvCxnSpPr>
          <p:cNvPr id="11" name="Straight Arrow Connector 10"/>
          <p:cNvCxnSpPr/>
          <p:nvPr/>
        </p:nvCxnSpPr>
        <p:spPr>
          <a:xfrm>
            <a:off x="3030895" y="3076455"/>
            <a:ext cx="617374" cy="193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5705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
          <p:cNvSpPr txBox="1">
            <a:spLocks noGrp="1"/>
          </p:cNvSpPr>
          <p:nvPr>
            <p:ph type="title"/>
          </p:nvPr>
        </p:nvSpPr>
        <p:spPr>
          <a:xfrm>
            <a:off x="930728" y="273844"/>
            <a:ext cx="7835382" cy="994200"/>
          </a:xfrm>
          <a:prstGeom prst="rect">
            <a:avLst/>
          </a:prstGeom>
          <a:noFill/>
          <a:ln>
            <a:noFill/>
          </a:ln>
        </p:spPr>
        <p:txBody>
          <a:bodyPr spcFirstLastPara="1" wrap="square" lIns="68575" tIns="34275" rIns="68575" bIns="34275" anchor="ctr" anchorCtr="0">
            <a:normAutofit/>
          </a:bodyPr>
          <a:lstStyle/>
          <a:p>
            <a:pPr lvl="0">
              <a:buSzPts val="2400"/>
            </a:pPr>
            <a:r>
              <a:rPr lang="pt-BR" sz="2400" dirty="0" smtClean="0">
                <a:latin typeface="+mj-lt"/>
              </a:rPr>
              <a:t>Documentação</a:t>
            </a:r>
            <a:endParaRPr sz="2400" dirty="0">
              <a:latin typeface="+mj-lt"/>
              <a:ea typeface="Arial"/>
              <a:cs typeface="Arial"/>
              <a:sym typeface="Arial"/>
            </a:endParaRPr>
          </a:p>
        </p:txBody>
      </p:sp>
      <p:sp>
        <p:nvSpPr>
          <p:cNvPr id="10" name="Rounded Rectangle 9"/>
          <p:cNvSpPr/>
          <p:nvPr/>
        </p:nvSpPr>
        <p:spPr>
          <a:xfrm>
            <a:off x="0" y="2391897"/>
            <a:ext cx="3030895" cy="12273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Na documentação oficinal é possível encontrar mais detalhes sobre os tipos de consultas que podem ser realizadas</a:t>
            </a:r>
            <a:endParaRPr lang="pt-BR" dirty="0"/>
          </a:p>
        </p:txBody>
      </p:sp>
      <p:cxnSp>
        <p:nvCxnSpPr>
          <p:cNvPr id="11" name="Straight Arrow Connector 10"/>
          <p:cNvCxnSpPr/>
          <p:nvPr/>
        </p:nvCxnSpPr>
        <p:spPr>
          <a:xfrm>
            <a:off x="3030895" y="3076455"/>
            <a:ext cx="617374" cy="193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20" y="1536761"/>
            <a:ext cx="3107152" cy="2864498"/>
          </a:xfrm>
          <a:prstGeom prst="rect">
            <a:avLst/>
          </a:prstGeom>
        </p:spPr>
      </p:pic>
      <p:sp>
        <p:nvSpPr>
          <p:cNvPr id="3" name="Rectangle 2"/>
          <p:cNvSpPr/>
          <p:nvPr/>
        </p:nvSpPr>
        <p:spPr>
          <a:xfrm>
            <a:off x="2495939" y="4514348"/>
            <a:ext cx="6550090" cy="307777"/>
          </a:xfrm>
          <a:prstGeom prst="rect">
            <a:avLst/>
          </a:prstGeom>
        </p:spPr>
        <p:txBody>
          <a:bodyPr wrap="square">
            <a:spAutoFit/>
          </a:bodyPr>
          <a:lstStyle/>
          <a:p>
            <a:r>
              <a:rPr lang="pt-BR" dirty="0" smtClean="0"/>
              <a:t>Fonte: https</a:t>
            </a:r>
            <a:r>
              <a:rPr lang="pt-BR" dirty="0"/>
              <a:t>://docs.github.com/en/graphql/reference/enums#searchtype</a:t>
            </a:r>
          </a:p>
        </p:txBody>
      </p:sp>
    </p:spTree>
    <p:extLst>
      <p:ext uri="{BB962C8B-B14F-4D97-AF65-F5344CB8AC3E}">
        <p14:creationId xmlns:p14="http://schemas.microsoft.com/office/powerpoint/2010/main" val="598016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
          <p:cNvSpPr txBox="1">
            <a:spLocks noGrp="1"/>
          </p:cNvSpPr>
          <p:nvPr>
            <p:ph type="title"/>
          </p:nvPr>
        </p:nvSpPr>
        <p:spPr>
          <a:xfrm>
            <a:off x="930728" y="273844"/>
            <a:ext cx="7835382" cy="994200"/>
          </a:xfrm>
          <a:prstGeom prst="rect">
            <a:avLst/>
          </a:prstGeom>
          <a:noFill/>
          <a:ln>
            <a:noFill/>
          </a:ln>
        </p:spPr>
        <p:txBody>
          <a:bodyPr spcFirstLastPara="1" wrap="square" lIns="68575" tIns="34275" rIns="68575" bIns="34275" anchor="ctr" anchorCtr="0">
            <a:normAutofit/>
          </a:bodyPr>
          <a:lstStyle/>
          <a:p>
            <a:pPr lvl="0">
              <a:buSzPts val="2400"/>
            </a:pPr>
            <a:r>
              <a:rPr lang="pt-BR" sz="2400" dirty="0" smtClean="0">
                <a:latin typeface="+mj-lt"/>
              </a:rPr>
              <a:t>Ok, mas como vou construir o dataset?</a:t>
            </a:r>
            <a:endParaRPr sz="2400" dirty="0">
              <a:latin typeface="+mj-lt"/>
              <a:ea typeface="Arial"/>
              <a:cs typeface="Arial"/>
              <a:sym typeface="Arial"/>
            </a:endParaRPr>
          </a:p>
        </p:txBody>
      </p:sp>
      <p:sp>
        <p:nvSpPr>
          <p:cNvPr id="7" name="Rectangle 6"/>
          <p:cNvSpPr/>
          <p:nvPr/>
        </p:nvSpPr>
        <p:spPr>
          <a:xfrm>
            <a:off x="223935" y="1377079"/>
            <a:ext cx="8598158" cy="1169551"/>
          </a:xfrm>
          <a:prstGeom prst="rect">
            <a:avLst/>
          </a:prstGeom>
        </p:spPr>
        <p:txBody>
          <a:bodyPr wrap="square">
            <a:spAutoFit/>
          </a:bodyPr>
          <a:lstStyle/>
          <a:p>
            <a:r>
              <a:rPr lang="pt-BR" dirty="0" smtClean="0"/>
              <a:t>Aqui temos 2 problemas:</a:t>
            </a:r>
          </a:p>
          <a:p>
            <a:endParaRPr lang="pt-BR" dirty="0"/>
          </a:p>
          <a:p>
            <a:pPr marL="342900" indent="-342900">
              <a:buAutoNum type="arabicParenR"/>
            </a:pPr>
            <a:r>
              <a:rPr lang="pt-BR" dirty="0" smtClean="0"/>
              <a:t>Dataset não pode ser limitado a “first 5 registros”. Precisamos de todas as ocorrências possíveis. Entretanto o Graphql está limitado a retonar 100 registros</a:t>
            </a:r>
          </a:p>
          <a:p>
            <a:pPr marL="342900" indent="-342900">
              <a:buAutoNum type="arabicParenR"/>
            </a:pPr>
            <a:endParaRPr lang="pt-BR" dirty="0"/>
          </a:p>
        </p:txBody>
      </p:sp>
      <p:pic>
        <p:nvPicPr>
          <p:cNvPr id="4" name="Picture 3"/>
          <p:cNvPicPr>
            <a:picLocks noChangeAspect="1"/>
          </p:cNvPicPr>
          <p:nvPr/>
        </p:nvPicPr>
        <p:blipFill>
          <a:blip r:embed="rId3"/>
          <a:stretch>
            <a:fillRect/>
          </a:stretch>
        </p:blipFill>
        <p:spPr>
          <a:xfrm>
            <a:off x="5466200" y="2101700"/>
            <a:ext cx="2735409" cy="3041800"/>
          </a:xfrm>
          <a:prstGeom prst="rect">
            <a:avLst/>
          </a:prstGeom>
        </p:spPr>
      </p:pic>
      <p:cxnSp>
        <p:nvCxnSpPr>
          <p:cNvPr id="9" name="Straight Arrow Connector 8"/>
          <p:cNvCxnSpPr/>
          <p:nvPr/>
        </p:nvCxnSpPr>
        <p:spPr>
          <a:xfrm>
            <a:off x="4660641" y="2327988"/>
            <a:ext cx="891073" cy="793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6046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
          <p:cNvSpPr txBox="1">
            <a:spLocks noGrp="1"/>
          </p:cNvSpPr>
          <p:nvPr>
            <p:ph type="title"/>
          </p:nvPr>
        </p:nvSpPr>
        <p:spPr>
          <a:xfrm>
            <a:off x="930728" y="273844"/>
            <a:ext cx="7835382" cy="994200"/>
          </a:xfrm>
          <a:prstGeom prst="rect">
            <a:avLst/>
          </a:prstGeom>
          <a:noFill/>
          <a:ln>
            <a:noFill/>
          </a:ln>
        </p:spPr>
        <p:txBody>
          <a:bodyPr spcFirstLastPara="1" wrap="square" lIns="68575" tIns="34275" rIns="68575" bIns="34275" anchor="ctr" anchorCtr="0">
            <a:normAutofit/>
          </a:bodyPr>
          <a:lstStyle/>
          <a:p>
            <a:pPr lvl="0">
              <a:buSzPts val="2400"/>
            </a:pPr>
            <a:r>
              <a:rPr lang="pt-BR" sz="2400" dirty="0" smtClean="0">
                <a:latin typeface="+mj-lt"/>
              </a:rPr>
              <a:t>Ok, mas como vou construir o dataset?</a:t>
            </a:r>
            <a:endParaRPr sz="2400" dirty="0">
              <a:latin typeface="+mj-lt"/>
              <a:ea typeface="Arial"/>
              <a:cs typeface="Arial"/>
              <a:sym typeface="Arial"/>
            </a:endParaRPr>
          </a:p>
        </p:txBody>
      </p:sp>
      <p:sp>
        <p:nvSpPr>
          <p:cNvPr id="7" name="Rectangle 6"/>
          <p:cNvSpPr/>
          <p:nvPr/>
        </p:nvSpPr>
        <p:spPr>
          <a:xfrm>
            <a:off x="223935" y="1377079"/>
            <a:ext cx="8598158" cy="954107"/>
          </a:xfrm>
          <a:prstGeom prst="rect">
            <a:avLst/>
          </a:prstGeom>
        </p:spPr>
        <p:txBody>
          <a:bodyPr wrap="square">
            <a:spAutoFit/>
          </a:bodyPr>
          <a:lstStyle/>
          <a:p>
            <a:r>
              <a:rPr lang="pt-BR" dirty="0" smtClean="0"/>
              <a:t>Aqui temos 2 problemas:</a:t>
            </a:r>
          </a:p>
          <a:p>
            <a:endParaRPr lang="pt-BR" dirty="0"/>
          </a:p>
          <a:p>
            <a:r>
              <a:rPr lang="pt-BR" dirty="0" smtClean="0"/>
              <a:t>2) Embora o Graphl Explorer seja útil para validarmos o script, o formato de resposta em Json não é amigável. Precisávamos de algo mais tabulado como uma planilha.</a:t>
            </a:r>
            <a:endParaRPr lang="pt-B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1113" y="2331186"/>
            <a:ext cx="3824997" cy="2350957"/>
          </a:xfrm>
          <a:prstGeom prst="rect">
            <a:avLst/>
          </a:prstGeom>
        </p:spPr>
      </p:pic>
      <p:sp>
        <p:nvSpPr>
          <p:cNvPr id="3" name="Rectangle 2"/>
          <p:cNvSpPr/>
          <p:nvPr/>
        </p:nvSpPr>
        <p:spPr>
          <a:xfrm>
            <a:off x="5125898" y="4785584"/>
            <a:ext cx="3563796" cy="307777"/>
          </a:xfrm>
          <a:prstGeom prst="rect">
            <a:avLst/>
          </a:prstGeom>
        </p:spPr>
        <p:txBody>
          <a:bodyPr wrap="none">
            <a:spAutoFit/>
          </a:bodyPr>
          <a:lstStyle/>
          <a:p>
            <a:r>
              <a:rPr lang="pt-BR" dirty="0" smtClean="0"/>
              <a:t>Fonte: https</a:t>
            </a:r>
            <a:r>
              <a:rPr lang="pt-BR" dirty="0"/>
              <a:t>://zenodo.org/records/8248511</a:t>
            </a:r>
          </a:p>
        </p:txBody>
      </p:sp>
      <p:sp>
        <p:nvSpPr>
          <p:cNvPr id="8" name="Rounded Rectangle 7"/>
          <p:cNvSpPr/>
          <p:nvPr/>
        </p:nvSpPr>
        <p:spPr>
          <a:xfrm>
            <a:off x="671804" y="3045039"/>
            <a:ext cx="3030895" cy="12273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O dataset do DevGPT foi construído para o Mining Challenge do MSR 2024, e possui 16,129 amostras de uso do ChatGPT no GitHub. Os dados estão no formato JSON</a:t>
            </a:r>
            <a:endParaRPr lang="pt-BR" dirty="0"/>
          </a:p>
        </p:txBody>
      </p:sp>
      <p:cxnSp>
        <p:nvCxnSpPr>
          <p:cNvPr id="10" name="Straight Arrow Connector 9"/>
          <p:cNvCxnSpPr/>
          <p:nvPr/>
        </p:nvCxnSpPr>
        <p:spPr>
          <a:xfrm>
            <a:off x="3702699" y="3729597"/>
            <a:ext cx="1238414" cy="217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553898" y="4523974"/>
            <a:ext cx="4572000" cy="523220"/>
          </a:xfrm>
          <a:prstGeom prst="rect">
            <a:avLst/>
          </a:prstGeom>
        </p:spPr>
        <p:txBody>
          <a:bodyPr>
            <a:spAutoFit/>
          </a:bodyPr>
          <a:lstStyle/>
          <a:p>
            <a:r>
              <a:rPr lang="pt-BR" dirty="0"/>
              <a:t>https://2024.msrconf.org/track/msr-2024-mining-challenge?#Call-for-Mining-Challenge-Papers-</a:t>
            </a:r>
          </a:p>
        </p:txBody>
      </p:sp>
    </p:spTree>
    <p:extLst>
      <p:ext uri="{BB962C8B-B14F-4D97-AF65-F5344CB8AC3E}">
        <p14:creationId xmlns:p14="http://schemas.microsoft.com/office/powerpoint/2010/main" val="3614980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
          <p:cNvSpPr txBox="1">
            <a:spLocks noGrp="1"/>
          </p:cNvSpPr>
          <p:nvPr>
            <p:ph type="title"/>
          </p:nvPr>
        </p:nvSpPr>
        <p:spPr>
          <a:xfrm>
            <a:off x="930728" y="273844"/>
            <a:ext cx="7835382" cy="994200"/>
          </a:xfrm>
          <a:prstGeom prst="rect">
            <a:avLst/>
          </a:prstGeom>
          <a:noFill/>
          <a:ln>
            <a:noFill/>
          </a:ln>
        </p:spPr>
        <p:txBody>
          <a:bodyPr spcFirstLastPara="1" wrap="square" lIns="68575" tIns="34275" rIns="68575" bIns="34275" anchor="ctr" anchorCtr="0">
            <a:normAutofit/>
          </a:bodyPr>
          <a:lstStyle/>
          <a:p>
            <a:pPr lvl="0">
              <a:buSzPts val="2400"/>
            </a:pPr>
            <a:r>
              <a:rPr lang="pt-BR" sz="2400" dirty="0" smtClean="0">
                <a:latin typeface="+mj-lt"/>
              </a:rPr>
              <a:t>Ok, mas como vou construir o dataset?</a:t>
            </a:r>
            <a:endParaRPr sz="2400" dirty="0">
              <a:latin typeface="+mj-lt"/>
              <a:ea typeface="Arial"/>
              <a:cs typeface="Arial"/>
              <a:sym typeface="Arial"/>
            </a:endParaRPr>
          </a:p>
        </p:txBody>
      </p:sp>
      <p:sp>
        <p:nvSpPr>
          <p:cNvPr id="7" name="Rectangle 6"/>
          <p:cNvSpPr/>
          <p:nvPr/>
        </p:nvSpPr>
        <p:spPr>
          <a:xfrm>
            <a:off x="223935" y="1377079"/>
            <a:ext cx="8598158" cy="2769989"/>
          </a:xfrm>
          <a:prstGeom prst="rect">
            <a:avLst/>
          </a:prstGeom>
        </p:spPr>
        <p:txBody>
          <a:bodyPr wrap="square">
            <a:spAutoFit/>
          </a:bodyPr>
          <a:lstStyle/>
          <a:p>
            <a:r>
              <a:rPr lang="pt-BR" sz="2000" b="1" dirty="0" smtClean="0">
                <a:solidFill>
                  <a:schemeClr val="bg2"/>
                </a:solidFill>
              </a:rPr>
              <a:t>Soluções:</a:t>
            </a:r>
          </a:p>
          <a:p>
            <a:endParaRPr lang="pt-BR" dirty="0"/>
          </a:p>
          <a:p>
            <a:r>
              <a:rPr lang="pt-BR" b="1" dirty="0"/>
              <a:t>Solução para o Problema 1: Paginação dos Resultados</a:t>
            </a:r>
            <a:r>
              <a:rPr lang="pt-BR" dirty="0"/>
              <a:t/>
            </a:r>
            <a:br>
              <a:rPr lang="pt-BR" dirty="0"/>
            </a:br>
            <a:r>
              <a:rPr lang="pt-BR" dirty="0"/>
              <a:t>A paginação é necessária para lidar com a quantidade limitada de </a:t>
            </a:r>
            <a:r>
              <a:rPr lang="pt-BR" dirty="0" smtClean="0"/>
              <a:t>registros (até 100) </a:t>
            </a:r>
            <a:r>
              <a:rPr lang="pt-BR" dirty="0"/>
              <a:t>que podem ser retornados em uma única consulta à API GraphQL do GitHub. É importante ressaltar que a API do GitHub também impõe um limite de requisições por hora para cada </a:t>
            </a:r>
            <a:r>
              <a:rPr lang="pt-BR" dirty="0" smtClean="0"/>
              <a:t>usuário.</a:t>
            </a:r>
          </a:p>
          <a:p>
            <a:endParaRPr lang="pt-BR" dirty="0" smtClean="0"/>
          </a:p>
          <a:p>
            <a:endParaRPr lang="pt-BR" dirty="0"/>
          </a:p>
          <a:p>
            <a:r>
              <a:rPr lang="pt-BR" b="1" dirty="0"/>
              <a:t>Solução para o Problema 2: Tabulação dos Dados</a:t>
            </a:r>
            <a:r>
              <a:rPr lang="pt-BR" dirty="0"/>
              <a:t/>
            </a:r>
            <a:br>
              <a:rPr lang="pt-BR" dirty="0"/>
            </a:br>
            <a:r>
              <a:rPr lang="pt-BR" dirty="0"/>
              <a:t>Para organizar os dados retornados pela API, pode-se criar um script em Python (ou outra linguagem de programação) que tabule as informações conforme desejado. O script pode, por exemplo, exportar os dados para um arquivo CSV ou inseri-los em um banco de dados. </a:t>
            </a:r>
            <a:endParaRPr lang="pt-BR" dirty="0"/>
          </a:p>
        </p:txBody>
      </p:sp>
    </p:spTree>
    <p:extLst>
      <p:ext uri="{BB962C8B-B14F-4D97-AF65-F5344CB8AC3E}">
        <p14:creationId xmlns:p14="http://schemas.microsoft.com/office/powerpoint/2010/main" val="23578187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
          <p:cNvSpPr txBox="1">
            <a:spLocks noGrp="1"/>
          </p:cNvSpPr>
          <p:nvPr>
            <p:ph type="title"/>
          </p:nvPr>
        </p:nvSpPr>
        <p:spPr>
          <a:xfrm>
            <a:off x="930728" y="273844"/>
            <a:ext cx="7835382" cy="994200"/>
          </a:xfrm>
          <a:prstGeom prst="rect">
            <a:avLst/>
          </a:prstGeom>
          <a:noFill/>
          <a:ln>
            <a:noFill/>
          </a:ln>
        </p:spPr>
        <p:txBody>
          <a:bodyPr spcFirstLastPara="1" wrap="square" lIns="68575" tIns="34275" rIns="68575" bIns="34275" anchor="ctr" anchorCtr="0">
            <a:normAutofit/>
          </a:bodyPr>
          <a:lstStyle/>
          <a:p>
            <a:pPr lvl="0">
              <a:buSzPts val="2400"/>
            </a:pPr>
            <a:r>
              <a:rPr lang="pt-BR" sz="2400" dirty="0" smtClean="0">
                <a:latin typeface="+mj-lt"/>
              </a:rPr>
              <a:t>Paginação dos Resultados</a:t>
            </a:r>
            <a:endParaRPr sz="2400" dirty="0">
              <a:latin typeface="+mj-lt"/>
              <a:ea typeface="Arial"/>
              <a:cs typeface="Arial"/>
              <a:sym typeface="Arial"/>
            </a:endParaRPr>
          </a:p>
        </p:txBody>
      </p:sp>
      <p:sp>
        <p:nvSpPr>
          <p:cNvPr id="4" name="Rectangle 3"/>
          <p:cNvSpPr/>
          <p:nvPr/>
        </p:nvSpPr>
        <p:spPr>
          <a:xfrm>
            <a:off x="1357604" y="1160742"/>
            <a:ext cx="8122298" cy="4093428"/>
          </a:xfrm>
          <a:prstGeom prst="rect">
            <a:avLst/>
          </a:prstGeom>
        </p:spPr>
        <p:txBody>
          <a:bodyPr wrap="square">
            <a:spAutoFit/>
          </a:bodyPr>
          <a:lstStyle/>
          <a:p>
            <a:r>
              <a:rPr lang="pt-BR" sz="1000" dirty="0">
                <a:latin typeface="Yu Gothic UI Light" panose="020B0300000000000000" pitchFamily="34" charset="-128"/>
                <a:ea typeface="Yu Gothic UI Light" panose="020B0300000000000000" pitchFamily="34" charset="-128"/>
                <a:cs typeface="Calibri" panose="020F0502020204030204" pitchFamily="34" charset="0"/>
              </a:rPr>
              <a:t>query {</a:t>
            </a:r>
          </a:p>
          <a:p>
            <a:r>
              <a:rPr lang="pt-BR" sz="1000" dirty="0">
                <a:latin typeface="Yu Gothic UI Light" panose="020B0300000000000000" pitchFamily="34" charset="-128"/>
                <a:ea typeface="Yu Gothic UI Light" panose="020B0300000000000000" pitchFamily="34" charset="-128"/>
                <a:cs typeface="Calibri" panose="020F0502020204030204" pitchFamily="34" charset="0"/>
              </a:rPr>
              <a:t>                  search(query: "chat.openai.com/share is:pr is:merged in:title,body</a:t>
            </a:r>
            <a:r>
              <a:rPr lang="pt-BR" sz="1000" dirty="0" smtClean="0">
                <a:latin typeface="Yu Gothic UI Light" panose="020B0300000000000000" pitchFamily="34" charset="-128"/>
                <a:ea typeface="Yu Gothic UI Light" panose="020B0300000000000000" pitchFamily="34" charset="-128"/>
                <a:cs typeface="Calibri" panose="020F0502020204030204" pitchFamily="34" charset="0"/>
              </a:rPr>
              <a:t>",type</a:t>
            </a:r>
            <a:r>
              <a:rPr lang="pt-BR" sz="1000" dirty="0">
                <a:latin typeface="Yu Gothic UI Light" panose="020B0300000000000000" pitchFamily="34" charset="-128"/>
                <a:ea typeface="Yu Gothic UI Light" panose="020B0300000000000000" pitchFamily="34" charset="-128"/>
                <a:cs typeface="Calibri" panose="020F0502020204030204" pitchFamily="34" charset="0"/>
              </a:rPr>
              <a:t>: </a:t>
            </a:r>
            <a:r>
              <a:rPr lang="pt-BR" sz="1000" dirty="0" smtClean="0">
                <a:latin typeface="Yu Gothic UI Light" panose="020B0300000000000000" pitchFamily="34" charset="-128"/>
                <a:ea typeface="Yu Gothic UI Light" panose="020B0300000000000000" pitchFamily="34" charset="-128"/>
                <a:cs typeface="Calibri" panose="020F0502020204030204" pitchFamily="34" charset="0"/>
              </a:rPr>
              <a:t>ISSUE,first</a:t>
            </a:r>
            <a:r>
              <a:rPr lang="pt-BR" sz="1000" dirty="0">
                <a:latin typeface="Yu Gothic UI Light" panose="020B0300000000000000" pitchFamily="34" charset="-128"/>
                <a:ea typeface="Yu Gothic UI Light" panose="020B0300000000000000" pitchFamily="34" charset="-128"/>
                <a:cs typeface="Calibri" panose="020F0502020204030204" pitchFamily="34" charset="0"/>
              </a:rPr>
              <a:t>: </a:t>
            </a:r>
            <a:r>
              <a:rPr lang="pt-BR" sz="1000" dirty="0" smtClean="0">
                <a:latin typeface="Yu Gothic UI Light" panose="020B0300000000000000" pitchFamily="34" charset="-128"/>
                <a:ea typeface="Yu Gothic UI Light" panose="020B0300000000000000" pitchFamily="34" charset="-128"/>
                <a:cs typeface="Calibri" panose="020F0502020204030204" pitchFamily="34" charset="0"/>
              </a:rPr>
              <a:t>100) </a:t>
            </a:r>
            <a:r>
              <a:rPr lang="pt-BR" sz="1000" dirty="0">
                <a:latin typeface="Yu Gothic UI Light" panose="020B0300000000000000" pitchFamily="34" charset="-128"/>
                <a:ea typeface="Yu Gothic UI Light" panose="020B0300000000000000" pitchFamily="34" charset="-128"/>
                <a:cs typeface="Calibri" panose="020F0502020204030204" pitchFamily="34" charset="0"/>
              </a:rPr>
              <a:t>{</a:t>
            </a:r>
          </a:p>
          <a:p>
            <a:r>
              <a:rPr lang="pt-BR" sz="1000" dirty="0">
                <a:latin typeface="Yu Gothic UI Light" panose="020B0300000000000000" pitchFamily="34" charset="-128"/>
                <a:ea typeface="Yu Gothic UI Light" panose="020B0300000000000000" pitchFamily="34" charset="-128"/>
                <a:cs typeface="Calibri" panose="020F0502020204030204" pitchFamily="34" charset="0"/>
              </a:rPr>
              <a:t>                        pageInfo {</a:t>
            </a:r>
          </a:p>
          <a:p>
            <a:r>
              <a:rPr lang="pt-BR" sz="1000" dirty="0">
                <a:latin typeface="Yu Gothic UI Light" panose="020B0300000000000000" pitchFamily="34" charset="-128"/>
                <a:ea typeface="Yu Gothic UI Light" panose="020B0300000000000000" pitchFamily="34" charset="-128"/>
                <a:cs typeface="Calibri" panose="020F0502020204030204" pitchFamily="34" charset="0"/>
              </a:rPr>
              <a:t>                            endCursor</a:t>
            </a:r>
          </a:p>
          <a:p>
            <a:r>
              <a:rPr lang="pt-BR" sz="1000" dirty="0">
                <a:latin typeface="Yu Gothic UI Light" panose="020B0300000000000000" pitchFamily="34" charset="-128"/>
                <a:ea typeface="Yu Gothic UI Light" panose="020B0300000000000000" pitchFamily="34" charset="-128"/>
                <a:cs typeface="Calibri" panose="020F0502020204030204" pitchFamily="34" charset="0"/>
              </a:rPr>
              <a:t>                            hasNextPage</a:t>
            </a:r>
          </a:p>
          <a:p>
            <a:r>
              <a:rPr lang="pt-BR" sz="1000" dirty="0">
                <a:latin typeface="Yu Gothic UI Light" panose="020B0300000000000000" pitchFamily="34" charset="-128"/>
                <a:ea typeface="Yu Gothic UI Light" panose="020B0300000000000000" pitchFamily="34" charset="-128"/>
                <a:cs typeface="Calibri" panose="020F0502020204030204" pitchFamily="34" charset="0"/>
              </a:rPr>
              <a:t>                        }</a:t>
            </a:r>
          </a:p>
          <a:p>
            <a:r>
              <a:rPr lang="pt-BR" sz="1000" dirty="0">
                <a:latin typeface="Yu Gothic UI Light" panose="020B0300000000000000" pitchFamily="34" charset="-128"/>
                <a:ea typeface="Yu Gothic UI Light" panose="020B0300000000000000" pitchFamily="34" charset="-128"/>
                <a:cs typeface="Calibri" panose="020F0502020204030204" pitchFamily="34" charset="0"/>
              </a:rPr>
              <a:t>                        issueCount</a:t>
            </a:r>
          </a:p>
          <a:p>
            <a:r>
              <a:rPr lang="pt-BR" sz="1000" dirty="0">
                <a:latin typeface="Yu Gothic UI Light" panose="020B0300000000000000" pitchFamily="34" charset="-128"/>
                <a:ea typeface="Yu Gothic UI Light" panose="020B0300000000000000" pitchFamily="34" charset="-128"/>
                <a:cs typeface="Calibri" panose="020F0502020204030204" pitchFamily="34" charset="0"/>
              </a:rPr>
              <a:t>                        edges {</a:t>
            </a:r>
          </a:p>
          <a:p>
            <a:r>
              <a:rPr lang="pt-BR" sz="1000" dirty="0">
                <a:latin typeface="Yu Gothic UI Light" panose="020B0300000000000000" pitchFamily="34" charset="-128"/>
                <a:ea typeface="Yu Gothic UI Light" panose="020B0300000000000000" pitchFamily="34" charset="-128"/>
                <a:cs typeface="Calibri" panose="020F0502020204030204" pitchFamily="34" charset="0"/>
              </a:rPr>
              <a:t>                            node {</a:t>
            </a:r>
          </a:p>
          <a:p>
            <a:r>
              <a:rPr lang="pt-BR" sz="1000" dirty="0">
                <a:latin typeface="Yu Gothic UI Light" panose="020B0300000000000000" pitchFamily="34" charset="-128"/>
                <a:ea typeface="Yu Gothic UI Light" panose="020B0300000000000000" pitchFamily="34" charset="-128"/>
                <a:cs typeface="Calibri" panose="020F0502020204030204" pitchFamily="34" charset="0"/>
              </a:rPr>
              <a:t>                                ... on PullRequest {</a:t>
            </a:r>
          </a:p>
          <a:p>
            <a:r>
              <a:rPr lang="pt-BR" sz="1000" dirty="0">
                <a:latin typeface="Yu Gothic UI Light" panose="020B0300000000000000" pitchFamily="34" charset="-128"/>
                <a:ea typeface="Yu Gothic UI Light" panose="020B0300000000000000" pitchFamily="34" charset="-128"/>
                <a:cs typeface="Calibri" panose="020F0502020204030204" pitchFamily="34" charset="0"/>
              </a:rPr>
              <a:t>                                    url</a:t>
            </a:r>
          </a:p>
          <a:p>
            <a:r>
              <a:rPr lang="pt-BR" sz="1000" dirty="0">
                <a:latin typeface="Yu Gothic UI Light" panose="020B0300000000000000" pitchFamily="34" charset="-128"/>
                <a:ea typeface="Yu Gothic UI Light" panose="020B0300000000000000" pitchFamily="34" charset="-128"/>
                <a:cs typeface="Calibri" panose="020F0502020204030204" pitchFamily="34" charset="0"/>
              </a:rPr>
              <a:t>                                    title</a:t>
            </a:r>
          </a:p>
          <a:p>
            <a:r>
              <a:rPr lang="pt-BR" sz="1000" dirty="0">
                <a:latin typeface="Yu Gothic UI Light" panose="020B0300000000000000" pitchFamily="34" charset="-128"/>
                <a:ea typeface="Yu Gothic UI Light" panose="020B0300000000000000" pitchFamily="34" charset="-128"/>
                <a:cs typeface="Calibri" panose="020F0502020204030204" pitchFamily="34" charset="0"/>
              </a:rPr>
              <a:t>                                    createdAt</a:t>
            </a:r>
          </a:p>
          <a:p>
            <a:r>
              <a:rPr lang="pt-BR" sz="1000" dirty="0">
                <a:latin typeface="Yu Gothic UI Light" panose="020B0300000000000000" pitchFamily="34" charset="-128"/>
                <a:ea typeface="Yu Gothic UI Light" panose="020B0300000000000000" pitchFamily="34" charset="-128"/>
                <a:cs typeface="Calibri" panose="020F0502020204030204" pitchFamily="34" charset="0"/>
              </a:rPr>
              <a:t>                                    mergedAt</a:t>
            </a:r>
          </a:p>
          <a:p>
            <a:r>
              <a:rPr lang="pt-BR" sz="1000" dirty="0" smtClean="0">
                <a:latin typeface="Yu Gothic UI Light" panose="020B0300000000000000" pitchFamily="34" charset="-128"/>
                <a:ea typeface="Yu Gothic UI Light" panose="020B0300000000000000" pitchFamily="34" charset="-128"/>
                <a:cs typeface="Calibri" panose="020F0502020204030204" pitchFamily="34" charset="0"/>
              </a:rPr>
              <a:t>	            repository </a:t>
            </a:r>
            <a:r>
              <a:rPr lang="pt-BR" sz="1000" dirty="0">
                <a:latin typeface="Yu Gothic UI Light" panose="020B0300000000000000" pitchFamily="34" charset="-128"/>
                <a:ea typeface="Yu Gothic UI Light" panose="020B0300000000000000" pitchFamily="34" charset="-128"/>
                <a:cs typeface="Calibri" panose="020F0502020204030204" pitchFamily="34" charset="0"/>
              </a:rPr>
              <a:t>{</a:t>
            </a:r>
          </a:p>
          <a:p>
            <a:r>
              <a:rPr lang="pt-BR" sz="1000" dirty="0">
                <a:latin typeface="Yu Gothic UI Light" panose="020B0300000000000000" pitchFamily="34" charset="-128"/>
                <a:ea typeface="Yu Gothic UI Light" panose="020B0300000000000000" pitchFamily="34" charset="-128"/>
                <a:cs typeface="Calibri" panose="020F0502020204030204" pitchFamily="34" charset="0"/>
              </a:rPr>
              <a:t>                                        stargazerCount</a:t>
            </a:r>
          </a:p>
          <a:p>
            <a:r>
              <a:rPr lang="pt-BR" sz="1000" dirty="0">
                <a:latin typeface="Yu Gothic UI Light" panose="020B0300000000000000" pitchFamily="34" charset="-128"/>
                <a:ea typeface="Yu Gothic UI Light" panose="020B0300000000000000" pitchFamily="34" charset="-128"/>
                <a:cs typeface="Calibri" panose="020F0502020204030204" pitchFamily="34" charset="0"/>
              </a:rPr>
              <a:t>                                        isFork</a:t>
            </a:r>
          </a:p>
          <a:p>
            <a:r>
              <a:rPr lang="pt-BR" sz="1000" dirty="0">
                <a:latin typeface="Yu Gothic UI Light" panose="020B0300000000000000" pitchFamily="34" charset="-128"/>
                <a:ea typeface="Yu Gothic UI Light" panose="020B0300000000000000" pitchFamily="34" charset="-128"/>
                <a:cs typeface="Calibri" panose="020F0502020204030204" pitchFamily="34" charset="0"/>
              </a:rPr>
              <a:t>                                        primaryLanguage {</a:t>
            </a:r>
          </a:p>
          <a:p>
            <a:r>
              <a:rPr lang="pt-BR" sz="1000" dirty="0">
                <a:latin typeface="Yu Gothic UI Light" panose="020B0300000000000000" pitchFamily="34" charset="-128"/>
                <a:ea typeface="Yu Gothic UI Light" panose="020B0300000000000000" pitchFamily="34" charset="-128"/>
                <a:cs typeface="Calibri" panose="020F0502020204030204" pitchFamily="34" charset="0"/>
              </a:rPr>
              <a:t>                                            name</a:t>
            </a:r>
          </a:p>
          <a:p>
            <a:r>
              <a:rPr lang="pt-BR" sz="1000" dirty="0">
                <a:latin typeface="Yu Gothic UI Light" panose="020B0300000000000000" pitchFamily="34" charset="-128"/>
                <a:ea typeface="Yu Gothic UI Light" panose="020B0300000000000000" pitchFamily="34" charset="-128"/>
                <a:cs typeface="Calibri" panose="020F0502020204030204" pitchFamily="34" charset="0"/>
              </a:rPr>
              <a:t>                                        }</a:t>
            </a:r>
          </a:p>
          <a:p>
            <a:r>
              <a:rPr lang="pt-BR" sz="1000" dirty="0">
                <a:latin typeface="Yu Gothic UI Light" panose="020B0300000000000000" pitchFamily="34" charset="-128"/>
                <a:ea typeface="Yu Gothic UI Light" panose="020B0300000000000000" pitchFamily="34" charset="-128"/>
                <a:cs typeface="Calibri" panose="020F0502020204030204" pitchFamily="34" charset="0"/>
              </a:rPr>
              <a:t>                                    }</a:t>
            </a:r>
          </a:p>
          <a:p>
            <a:r>
              <a:rPr lang="pt-BR" sz="1000" dirty="0">
                <a:latin typeface="Yu Gothic UI Light" panose="020B0300000000000000" pitchFamily="34" charset="-128"/>
                <a:ea typeface="Yu Gothic UI Light" panose="020B0300000000000000" pitchFamily="34" charset="-128"/>
                <a:cs typeface="Calibri" panose="020F0502020204030204" pitchFamily="34" charset="0"/>
              </a:rPr>
              <a:t>                                }</a:t>
            </a:r>
          </a:p>
          <a:p>
            <a:r>
              <a:rPr lang="pt-BR" sz="1000" dirty="0">
                <a:latin typeface="Yu Gothic UI Light" panose="020B0300000000000000" pitchFamily="34" charset="-128"/>
                <a:ea typeface="Yu Gothic UI Light" panose="020B0300000000000000" pitchFamily="34" charset="-128"/>
                <a:cs typeface="Calibri" panose="020F0502020204030204" pitchFamily="34" charset="0"/>
              </a:rPr>
              <a:t>                            }</a:t>
            </a:r>
          </a:p>
          <a:p>
            <a:r>
              <a:rPr lang="pt-BR" sz="1000" dirty="0">
                <a:latin typeface="Yu Gothic UI Light" panose="020B0300000000000000" pitchFamily="34" charset="-128"/>
                <a:ea typeface="Yu Gothic UI Light" panose="020B0300000000000000" pitchFamily="34" charset="-128"/>
                <a:cs typeface="Calibri" panose="020F0502020204030204" pitchFamily="34" charset="0"/>
              </a:rPr>
              <a:t>                        }</a:t>
            </a:r>
          </a:p>
          <a:p>
            <a:r>
              <a:rPr lang="pt-BR" sz="1000" dirty="0">
                <a:latin typeface="Yu Gothic UI Light" panose="020B0300000000000000" pitchFamily="34" charset="-128"/>
                <a:ea typeface="Yu Gothic UI Light" panose="020B0300000000000000" pitchFamily="34" charset="-128"/>
                <a:cs typeface="Calibri" panose="020F0502020204030204" pitchFamily="34" charset="0"/>
              </a:rPr>
              <a:t>                    }</a:t>
            </a:r>
          </a:p>
          <a:p>
            <a:r>
              <a:rPr lang="pt-BR" sz="1000" dirty="0">
                <a:latin typeface="Yu Gothic UI Light" panose="020B0300000000000000" pitchFamily="34" charset="-128"/>
                <a:ea typeface="Yu Gothic UI Light" panose="020B0300000000000000" pitchFamily="34" charset="-128"/>
                <a:cs typeface="Calibri" panose="020F0502020204030204" pitchFamily="34" charset="0"/>
              </a:rPr>
              <a:t>                }</a:t>
            </a:r>
          </a:p>
        </p:txBody>
      </p:sp>
      <p:sp>
        <p:nvSpPr>
          <p:cNvPr id="5" name="Rounded Rectangle 4"/>
          <p:cNvSpPr/>
          <p:nvPr/>
        </p:nvSpPr>
        <p:spPr>
          <a:xfrm>
            <a:off x="5901612" y="1883378"/>
            <a:ext cx="3030895" cy="12273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A query busca por pull requests em estado merged que possuem a string “chatgpt.openai.com/share” no título ou no corpo da pull request </a:t>
            </a:r>
            <a:endParaRPr lang="pt-BR" dirty="0"/>
          </a:p>
        </p:txBody>
      </p:sp>
      <p:cxnSp>
        <p:nvCxnSpPr>
          <p:cNvPr id="3" name="Straight Arrow Connector 2"/>
          <p:cNvCxnSpPr>
            <a:stCxn id="5" idx="1"/>
          </p:cNvCxnSpPr>
          <p:nvPr/>
        </p:nvCxnSpPr>
        <p:spPr>
          <a:xfrm flipH="1" flipV="1">
            <a:off x="4884576" y="1520890"/>
            <a:ext cx="1017036" cy="976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122852" y="2782717"/>
            <a:ext cx="1615752" cy="8868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issueCount retorna a quantidade total de registros</a:t>
            </a:r>
            <a:endParaRPr lang="pt-BR" dirty="0"/>
          </a:p>
        </p:txBody>
      </p:sp>
      <p:cxnSp>
        <p:nvCxnSpPr>
          <p:cNvPr id="9" name="Straight Arrow Connector 8"/>
          <p:cNvCxnSpPr/>
          <p:nvPr/>
        </p:nvCxnSpPr>
        <p:spPr>
          <a:xfrm flipV="1">
            <a:off x="930728" y="2206690"/>
            <a:ext cx="1308619" cy="576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5598367" y="3321698"/>
            <a:ext cx="1615752" cy="1083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endCursor retorna uma string com um cursor para a próxima página</a:t>
            </a:r>
            <a:endParaRPr lang="pt-BR" dirty="0"/>
          </a:p>
        </p:txBody>
      </p:sp>
      <p:cxnSp>
        <p:nvCxnSpPr>
          <p:cNvPr id="12" name="Straight Arrow Connector 11"/>
          <p:cNvCxnSpPr>
            <a:stCxn id="11" idx="1"/>
          </p:cNvCxnSpPr>
          <p:nvPr/>
        </p:nvCxnSpPr>
        <p:spPr>
          <a:xfrm flipH="1" flipV="1">
            <a:off x="3051110" y="1749491"/>
            <a:ext cx="2547257" cy="2113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3889310" y="3863438"/>
            <a:ext cx="1615752" cy="1083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hasNextPage é um booleano informando se tem mais páginas</a:t>
            </a:r>
            <a:endParaRPr lang="pt-BR" dirty="0"/>
          </a:p>
        </p:txBody>
      </p:sp>
      <p:cxnSp>
        <p:nvCxnSpPr>
          <p:cNvPr id="16" name="Straight Arrow Connector 15"/>
          <p:cNvCxnSpPr/>
          <p:nvPr/>
        </p:nvCxnSpPr>
        <p:spPr>
          <a:xfrm flipH="1" flipV="1">
            <a:off x="3077547" y="1964094"/>
            <a:ext cx="1655407" cy="1899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72169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
          <p:cNvSpPr txBox="1">
            <a:spLocks noGrp="1"/>
          </p:cNvSpPr>
          <p:nvPr>
            <p:ph type="title"/>
          </p:nvPr>
        </p:nvSpPr>
        <p:spPr>
          <a:xfrm>
            <a:off x="930728" y="273844"/>
            <a:ext cx="7835382" cy="994200"/>
          </a:xfrm>
          <a:prstGeom prst="rect">
            <a:avLst/>
          </a:prstGeom>
          <a:noFill/>
          <a:ln>
            <a:noFill/>
          </a:ln>
        </p:spPr>
        <p:txBody>
          <a:bodyPr spcFirstLastPara="1" wrap="square" lIns="68575" tIns="34275" rIns="68575" bIns="34275" anchor="ctr" anchorCtr="0">
            <a:normAutofit/>
          </a:bodyPr>
          <a:lstStyle/>
          <a:p>
            <a:pPr lvl="0">
              <a:buSzPts val="2400"/>
            </a:pPr>
            <a:r>
              <a:rPr lang="pt-BR" sz="2400" dirty="0"/>
              <a:t>Paginação dos Resultados</a:t>
            </a:r>
            <a:endParaRPr sz="2400" dirty="0">
              <a:latin typeface="+mj-lt"/>
              <a:ea typeface="Arial"/>
              <a:cs typeface="Arial"/>
              <a:sym typeface="Arial"/>
            </a:endParaRPr>
          </a:p>
        </p:txBody>
      </p:sp>
      <p:sp>
        <p:nvSpPr>
          <p:cNvPr id="7" name="Rectangle 6"/>
          <p:cNvSpPr/>
          <p:nvPr/>
        </p:nvSpPr>
        <p:spPr>
          <a:xfrm>
            <a:off x="1757652" y="1166805"/>
            <a:ext cx="4872913" cy="4131900"/>
          </a:xfrm>
          <a:prstGeom prst="rect">
            <a:avLst/>
          </a:prstGeom>
        </p:spPr>
        <p:txBody>
          <a:bodyPr wrap="square">
            <a:spAutoFit/>
          </a:bodyPr>
          <a:lstStyle/>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a:t>
            </a:r>
          </a:p>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  "data": {</a:t>
            </a:r>
          </a:p>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    "search": {</a:t>
            </a:r>
          </a:p>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      "pageInfo": {</a:t>
            </a:r>
          </a:p>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        "endCursor": "Y3Vyc29yOjU=",</a:t>
            </a:r>
          </a:p>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        "hasNextPage": true</a:t>
            </a:r>
          </a:p>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      },</a:t>
            </a:r>
          </a:p>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      "issueCount": 253,</a:t>
            </a:r>
          </a:p>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      "edges": [</a:t>
            </a:r>
          </a:p>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        {</a:t>
            </a:r>
          </a:p>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          "node": {</a:t>
            </a:r>
          </a:p>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            "url": "https://github.com/Mudlet/Mudlet/pull/7123",</a:t>
            </a:r>
          </a:p>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            "title": "Fix a crash when double-clicking on a word to select it",</a:t>
            </a:r>
          </a:p>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            "createdAt": "2024-02-07T19:29:39Z",</a:t>
            </a:r>
          </a:p>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            "mergedAt": "2024-04-25T15:25:07Z",</a:t>
            </a:r>
          </a:p>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            "state": "MERGED",</a:t>
            </a:r>
          </a:p>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            "repository": {</a:t>
            </a:r>
          </a:p>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              "stargazerCount": 740,</a:t>
            </a:r>
          </a:p>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              "isFork": false,</a:t>
            </a:r>
          </a:p>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              "primaryLanguage": {</a:t>
            </a:r>
          </a:p>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                "name": "C++"</a:t>
            </a:r>
          </a:p>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              }</a:t>
            </a:r>
          </a:p>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            }</a:t>
            </a:r>
          </a:p>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          }</a:t>
            </a:r>
          </a:p>
          <a:p>
            <a:r>
              <a:rPr lang="pt-BR" sz="1050" dirty="0">
                <a:latin typeface="Yu Gothic UI Light" panose="020B0300000000000000" pitchFamily="34" charset="-128"/>
                <a:ea typeface="Yu Gothic UI Light" panose="020B0300000000000000" pitchFamily="34" charset="-128"/>
                <a:cs typeface="Calibri" panose="020F0502020204030204" pitchFamily="34" charset="0"/>
              </a:rPr>
              <a:t>        </a:t>
            </a:r>
            <a:r>
              <a:rPr lang="pt-BR" sz="1050" dirty="0" smtClean="0">
                <a:latin typeface="Yu Gothic UI Light" panose="020B0300000000000000" pitchFamily="34" charset="-128"/>
                <a:ea typeface="Yu Gothic UI Light" panose="020B0300000000000000" pitchFamily="34" charset="-128"/>
                <a:cs typeface="Calibri" panose="020F0502020204030204" pitchFamily="34" charset="0"/>
              </a:rPr>
              <a:t>},</a:t>
            </a:r>
            <a:endParaRPr lang="pt-BR" sz="1050" dirty="0">
              <a:latin typeface="Yu Gothic UI Light" panose="020B0300000000000000" pitchFamily="34" charset="-128"/>
              <a:ea typeface="Yu Gothic UI Light" panose="020B0300000000000000" pitchFamily="34" charset="-128"/>
              <a:cs typeface="Calibri" panose="020F0502020204030204" pitchFamily="34" charset="0"/>
            </a:endParaRPr>
          </a:p>
        </p:txBody>
      </p:sp>
      <p:sp>
        <p:nvSpPr>
          <p:cNvPr id="10" name="Rounded Rectangle 9"/>
          <p:cNvSpPr/>
          <p:nvPr/>
        </p:nvSpPr>
        <p:spPr>
          <a:xfrm>
            <a:off x="6307494" y="2661377"/>
            <a:ext cx="2547257" cy="7851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A consulta da página anterior possui 253 pull requests de resultado</a:t>
            </a:r>
            <a:endParaRPr lang="pt-BR" dirty="0"/>
          </a:p>
        </p:txBody>
      </p:sp>
      <p:cxnSp>
        <p:nvCxnSpPr>
          <p:cNvPr id="4" name="Straight Arrow Connector 3"/>
          <p:cNvCxnSpPr>
            <a:stCxn id="10" idx="1"/>
          </p:cNvCxnSpPr>
          <p:nvPr/>
        </p:nvCxnSpPr>
        <p:spPr>
          <a:xfrm flipH="1" flipV="1">
            <a:off x="3125755" y="2463282"/>
            <a:ext cx="3181739" cy="590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6224686" y="1375828"/>
            <a:ext cx="2547257" cy="7851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Existe uma próxima página, e deverá ser acessada com o cursor </a:t>
            </a:r>
            <a:r>
              <a:rPr lang="pt-BR" dirty="0">
                <a:latin typeface="Yu Gothic UI Light" panose="020B0300000000000000" pitchFamily="34" charset="-128"/>
                <a:ea typeface="Yu Gothic UI Light" panose="020B0300000000000000" pitchFamily="34" charset="-128"/>
                <a:cs typeface="Calibri" panose="020F0502020204030204" pitchFamily="34" charset="0"/>
              </a:rPr>
              <a:t>"Y3Vyc29yOjU</a:t>
            </a:r>
            <a:r>
              <a:rPr lang="pt-BR" dirty="0" smtClean="0">
                <a:latin typeface="Yu Gothic UI Light" panose="020B0300000000000000" pitchFamily="34" charset="-128"/>
                <a:ea typeface="Yu Gothic UI Light" panose="020B0300000000000000" pitchFamily="34" charset="-128"/>
                <a:cs typeface="Calibri" panose="020F0502020204030204" pitchFamily="34" charset="0"/>
              </a:rPr>
              <a:t>="</a:t>
            </a:r>
            <a:endParaRPr lang="pt-BR" dirty="0"/>
          </a:p>
        </p:txBody>
      </p:sp>
      <p:cxnSp>
        <p:nvCxnSpPr>
          <p:cNvPr id="14" name="Straight Arrow Connector 13"/>
          <p:cNvCxnSpPr/>
          <p:nvPr/>
        </p:nvCxnSpPr>
        <p:spPr>
          <a:xfrm flipH="1">
            <a:off x="3862873" y="1813572"/>
            <a:ext cx="2536373" cy="85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14735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
          <p:cNvSpPr txBox="1">
            <a:spLocks noGrp="1"/>
          </p:cNvSpPr>
          <p:nvPr>
            <p:ph type="title"/>
          </p:nvPr>
        </p:nvSpPr>
        <p:spPr>
          <a:xfrm>
            <a:off x="930728" y="273844"/>
            <a:ext cx="7835382" cy="994200"/>
          </a:xfrm>
          <a:prstGeom prst="rect">
            <a:avLst/>
          </a:prstGeom>
          <a:noFill/>
          <a:ln>
            <a:noFill/>
          </a:ln>
        </p:spPr>
        <p:txBody>
          <a:bodyPr spcFirstLastPara="1" wrap="square" lIns="68575" tIns="34275" rIns="68575" bIns="34275" anchor="ctr" anchorCtr="0">
            <a:normAutofit/>
          </a:bodyPr>
          <a:lstStyle/>
          <a:p>
            <a:pPr lvl="0">
              <a:buSzPts val="2400"/>
            </a:pPr>
            <a:r>
              <a:rPr lang="pt-BR" sz="2400" dirty="0" smtClean="0">
                <a:latin typeface="+mj-lt"/>
              </a:rPr>
              <a:t>Paginação dos Resultados</a:t>
            </a:r>
            <a:endParaRPr sz="2400" dirty="0">
              <a:latin typeface="+mj-lt"/>
              <a:ea typeface="Arial"/>
              <a:cs typeface="Arial"/>
              <a:sym typeface="Arial"/>
            </a:endParaRPr>
          </a:p>
        </p:txBody>
      </p:sp>
      <p:sp>
        <p:nvSpPr>
          <p:cNvPr id="4" name="Rectangle 3"/>
          <p:cNvSpPr/>
          <p:nvPr/>
        </p:nvSpPr>
        <p:spPr>
          <a:xfrm>
            <a:off x="1357604" y="1160742"/>
            <a:ext cx="8122298" cy="4093428"/>
          </a:xfrm>
          <a:prstGeom prst="rect">
            <a:avLst/>
          </a:prstGeom>
        </p:spPr>
        <p:txBody>
          <a:bodyPr wrap="square">
            <a:spAutoFit/>
          </a:bodyPr>
          <a:lstStyle/>
          <a:p>
            <a:r>
              <a:rPr lang="pt-BR" sz="1000" dirty="0">
                <a:latin typeface="Yu Gothic UI Light" panose="020B0300000000000000" pitchFamily="34" charset="-128"/>
                <a:ea typeface="Yu Gothic UI Light" panose="020B0300000000000000" pitchFamily="34" charset="-128"/>
                <a:cs typeface="Calibri" panose="020F0502020204030204" pitchFamily="34" charset="0"/>
              </a:rPr>
              <a:t>query {</a:t>
            </a:r>
          </a:p>
          <a:p>
            <a:r>
              <a:rPr lang="pt-BR" sz="1000" dirty="0" smtClean="0">
                <a:latin typeface="Yu Gothic UI Light" panose="020B0300000000000000" pitchFamily="34" charset="-128"/>
                <a:ea typeface="Yu Gothic UI Light" panose="020B0300000000000000" pitchFamily="34" charset="-128"/>
                <a:cs typeface="Calibri" panose="020F0502020204030204" pitchFamily="34" charset="0"/>
              </a:rPr>
              <a:t>                  search(query: "chat.openai.com/share is:pr is:merged in:title,body",type: ISSUE,first: 100, after:”Y3Vyc29yOjU=“) {</a:t>
            </a:r>
          </a:p>
          <a:p>
            <a:r>
              <a:rPr lang="pt-BR" sz="1000" dirty="0" smtClean="0">
                <a:latin typeface="Yu Gothic UI Light" panose="020B0300000000000000" pitchFamily="34" charset="-128"/>
                <a:ea typeface="Yu Gothic UI Light" panose="020B0300000000000000" pitchFamily="34" charset="-128"/>
                <a:cs typeface="Calibri" panose="020F0502020204030204" pitchFamily="34" charset="0"/>
              </a:rPr>
              <a:t>                        </a:t>
            </a:r>
            <a:r>
              <a:rPr lang="pt-BR" sz="1000" dirty="0">
                <a:latin typeface="Yu Gothic UI Light" panose="020B0300000000000000" pitchFamily="34" charset="-128"/>
                <a:ea typeface="Yu Gothic UI Light" panose="020B0300000000000000" pitchFamily="34" charset="-128"/>
                <a:cs typeface="Calibri" panose="020F0502020204030204" pitchFamily="34" charset="0"/>
              </a:rPr>
              <a:t>pageInfo {</a:t>
            </a:r>
          </a:p>
          <a:p>
            <a:r>
              <a:rPr lang="pt-BR" sz="1000" dirty="0">
                <a:latin typeface="Yu Gothic UI Light" panose="020B0300000000000000" pitchFamily="34" charset="-128"/>
                <a:ea typeface="Yu Gothic UI Light" panose="020B0300000000000000" pitchFamily="34" charset="-128"/>
                <a:cs typeface="Calibri" panose="020F0502020204030204" pitchFamily="34" charset="0"/>
              </a:rPr>
              <a:t>                            endCursor</a:t>
            </a:r>
          </a:p>
          <a:p>
            <a:r>
              <a:rPr lang="pt-BR" sz="1000" dirty="0">
                <a:latin typeface="Yu Gothic UI Light" panose="020B0300000000000000" pitchFamily="34" charset="-128"/>
                <a:ea typeface="Yu Gothic UI Light" panose="020B0300000000000000" pitchFamily="34" charset="-128"/>
                <a:cs typeface="Calibri" panose="020F0502020204030204" pitchFamily="34" charset="0"/>
              </a:rPr>
              <a:t>                            hasNextPage</a:t>
            </a:r>
          </a:p>
          <a:p>
            <a:r>
              <a:rPr lang="pt-BR" sz="1000" dirty="0">
                <a:latin typeface="Yu Gothic UI Light" panose="020B0300000000000000" pitchFamily="34" charset="-128"/>
                <a:ea typeface="Yu Gothic UI Light" panose="020B0300000000000000" pitchFamily="34" charset="-128"/>
                <a:cs typeface="Calibri" panose="020F0502020204030204" pitchFamily="34" charset="0"/>
              </a:rPr>
              <a:t>                        }</a:t>
            </a:r>
          </a:p>
          <a:p>
            <a:r>
              <a:rPr lang="pt-BR" sz="1000" dirty="0">
                <a:latin typeface="Yu Gothic UI Light" panose="020B0300000000000000" pitchFamily="34" charset="-128"/>
                <a:ea typeface="Yu Gothic UI Light" panose="020B0300000000000000" pitchFamily="34" charset="-128"/>
                <a:cs typeface="Calibri" panose="020F0502020204030204" pitchFamily="34" charset="0"/>
              </a:rPr>
              <a:t>                        issueCount</a:t>
            </a:r>
          </a:p>
          <a:p>
            <a:r>
              <a:rPr lang="pt-BR" sz="1000" dirty="0">
                <a:latin typeface="Yu Gothic UI Light" panose="020B0300000000000000" pitchFamily="34" charset="-128"/>
                <a:ea typeface="Yu Gothic UI Light" panose="020B0300000000000000" pitchFamily="34" charset="-128"/>
                <a:cs typeface="Calibri" panose="020F0502020204030204" pitchFamily="34" charset="0"/>
              </a:rPr>
              <a:t>                        edges {</a:t>
            </a:r>
          </a:p>
          <a:p>
            <a:r>
              <a:rPr lang="pt-BR" sz="1000" dirty="0">
                <a:latin typeface="Yu Gothic UI Light" panose="020B0300000000000000" pitchFamily="34" charset="-128"/>
                <a:ea typeface="Yu Gothic UI Light" panose="020B0300000000000000" pitchFamily="34" charset="-128"/>
                <a:cs typeface="Calibri" panose="020F0502020204030204" pitchFamily="34" charset="0"/>
              </a:rPr>
              <a:t>                            node {</a:t>
            </a:r>
          </a:p>
          <a:p>
            <a:r>
              <a:rPr lang="pt-BR" sz="1000" dirty="0">
                <a:latin typeface="Yu Gothic UI Light" panose="020B0300000000000000" pitchFamily="34" charset="-128"/>
                <a:ea typeface="Yu Gothic UI Light" panose="020B0300000000000000" pitchFamily="34" charset="-128"/>
                <a:cs typeface="Calibri" panose="020F0502020204030204" pitchFamily="34" charset="0"/>
              </a:rPr>
              <a:t>                                ... on PullRequest {</a:t>
            </a:r>
          </a:p>
          <a:p>
            <a:r>
              <a:rPr lang="pt-BR" sz="1000" dirty="0">
                <a:latin typeface="Yu Gothic UI Light" panose="020B0300000000000000" pitchFamily="34" charset="-128"/>
                <a:ea typeface="Yu Gothic UI Light" panose="020B0300000000000000" pitchFamily="34" charset="-128"/>
                <a:cs typeface="Calibri" panose="020F0502020204030204" pitchFamily="34" charset="0"/>
              </a:rPr>
              <a:t>                                    url</a:t>
            </a:r>
          </a:p>
          <a:p>
            <a:r>
              <a:rPr lang="pt-BR" sz="1000" dirty="0">
                <a:latin typeface="Yu Gothic UI Light" panose="020B0300000000000000" pitchFamily="34" charset="-128"/>
                <a:ea typeface="Yu Gothic UI Light" panose="020B0300000000000000" pitchFamily="34" charset="-128"/>
                <a:cs typeface="Calibri" panose="020F0502020204030204" pitchFamily="34" charset="0"/>
              </a:rPr>
              <a:t>                                    title</a:t>
            </a:r>
          </a:p>
          <a:p>
            <a:r>
              <a:rPr lang="pt-BR" sz="1000" dirty="0">
                <a:latin typeface="Yu Gothic UI Light" panose="020B0300000000000000" pitchFamily="34" charset="-128"/>
                <a:ea typeface="Yu Gothic UI Light" panose="020B0300000000000000" pitchFamily="34" charset="-128"/>
                <a:cs typeface="Calibri" panose="020F0502020204030204" pitchFamily="34" charset="0"/>
              </a:rPr>
              <a:t>                                    createdAt</a:t>
            </a:r>
          </a:p>
          <a:p>
            <a:r>
              <a:rPr lang="pt-BR" sz="1000" dirty="0">
                <a:latin typeface="Yu Gothic UI Light" panose="020B0300000000000000" pitchFamily="34" charset="-128"/>
                <a:ea typeface="Yu Gothic UI Light" panose="020B0300000000000000" pitchFamily="34" charset="-128"/>
                <a:cs typeface="Calibri" panose="020F0502020204030204" pitchFamily="34" charset="0"/>
              </a:rPr>
              <a:t>                                    mergedAt</a:t>
            </a:r>
          </a:p>
          <a:p>
            <a:r>
              <a:rPr lang="pt-BR" sz="1000" dirty="0" smtClean="0">
                <a:latin typeface="Yu Gothic UI Light" panose="020B0300000000000000" pitchFamily="34" charset="-128"/>
                <a:ea typeface="Yu Gothic UI Light" panose="020B0300000000000000" pitchFamily="34" charset="-128"/>
                <a:cs typeface="Calibri" panose="020F0502020204030204" pitchFamily="34" charset="0"/>
              </a:rPr>
              <a:t>	            repository </a:t>
            </a:r>
            <a:r>
              <a:rPr lang="pt-BR" sz="1000" dirty="0">
                <a:latin typeface="Yu Gothic UI Light" panose="020B0300000000000000" pitchFamily="34" charset="-128"/>
                <a:ea typeface="Yu Gothic UI Light" panose="020B0300000000000000" pitchFamily="34" charset="-128"/>
                <a:cs typeface="Calibri" panose="020F0502020204030204" pitchFamily="34" charset="0"/>
              </a:rPr>
              <a:t>{</a:t>
            </a:r>
          </a:p>
          <a:p>
            <a:r>
              <a:rPr lang="pt-BR" sz="1000" dirty="0">
                <a:latin typeface="Yu Gothic UI Light" panose="020B0300000000000000" pitchFamily="34" charset="-128"/>
                <a:ea typeface="Yu Gothic UI Light" panose="020B0300000000000000" pitchFamily="34" charset="-128"/>
                <a:cs typeface="Calibri" panose="020F0502020204030204" pitchFamily="34" charset="0"/>
              </a:rPr>
              <a:t>                                        stargazerCount</a:t>
            </a:r>
          </a:p>
          <a:p>
            <a:r>
              <a:rPr lang="pt-BR" sz="1000" dirty="0">
                <a:latin typeface="Yu Gothic UI Light" panose="020B0300000000000000" pitchFamily="34" charset="-128"/>
                <a:ea typeface="Yu Gothic UI Light" panose="020B0300000000000000" pitchFamily="34" charset="-128"/>
                <a:cs typeface="Calibri" panose="020F0502020204030204" pitchFamily="34" charset="0"/>
              </a:rPr>
              <a:t>                                        isFork</a:t>
            </a:r>
          </a:p>
          <a:p>
            <a:r>
              <a:rPr lang="pt-BR" sz="1000" dirty="0">
                <a:latin typeface="Yu Gothic UI Light" panose="020B0300000000000000" pitchFamily="34" charset="-128"/>
                <a:ea typeface="Yu Gothic UI Light" panose="020B0300000000000000" pitchFamily="34" charset="-128"/>
                <a:cs typeface="Calibri" panose="020F0502020204030204" pitchFamily="34" charset="0"/>
              </a:rPr>
              <a:t>                                        primaryLanguage {</a:t>
            </a:r>
          </a:p>
          <a:p>
            <a:r>
              <a:rPr lang="pt-BR" sz="1000" dirty="0">
                <a:latin typeface="Yu Gothic UI Light" panose="020B0300000000000000" pitchFamily="34" charset="-128"/>
                <a:ea typeface="Yu Gothic UI Light" panose="020B0300000000000000" pitchFamily="34" charset="-128"/>
                <a:cs typeface="Calibri" panose="020F0502020204030204" pitchFamily="34" charset="0"/>
              </a:rPr>
              <a:t>                                            name</a:t>
            </a:r>
          </a:p>
          <a:p>
            <a:r>
              <a:rPr lang="pt-BR" sz="1000" dirty="0">
                <a:latin typeface="Yu Gothic UI Light" panose="020B0300000000000000" pitchFamily="34" charset="-128"/>
                <a:ea typeface="Yu Gothic UI Light" panose="020B0300000000000000" pitchFamily="34" charset="-128"/>
                <a:cs typeface="Calibri" panose="020F0502020204030204" pitchFamily="34" charset="0"/>
              </a:rPr>
              <a:t>                                        }</a:t>
            </a:r>
          </a:p>
          <a:p>
            <a:r>
              <a:rPr lang="pt-BR" sz="1000" dirty="0">
                <a:latin typeface="Yu Gothic UI Light" panose="020B0300000000000000" pitchFamily="34" charset="-128"/>
                <a:ea typeface="Yu Gothic UI Light" panose="020B0300000000000000" pitchFamily="34" charset="-128"/>
                <a:cs typeface="Calibri" panose="020F0502020204030204" pitchFamily="34" charset="0"/>
              </a:rPr>
              <a:t>                                    }</a:t>
            </a:r>
          </a:p>
          <a:p>
            <a:r>
              <a:rPr lang="pt-BR" sz="1000" dirty="0">
                <a:latin typeface="Yu Gothic UI Light" panose="020B0300000000000000" pitchFamily="34" charset="-128"/>
                <a:ea typeface="Yu Gothic UI Light" panose="020B0300000000000000" pitchFamily="34" charset="-128"/>
                <a:cs typeface="Calibri" panose="020F0502020204030204" pitchFamily="34" charset="0"/>
              </a:rPr>
              <a:t>                                }</a:t>
            </a:r>
          </a:p>
          <a:p>
            <a:r>
              <a:rPr lang="pt-BR" sz="1000" dirty="0">
                <a:latin typeface="Yu Gothic UI Light" panose="020B0300000000000000" pitchFamily="34" charset="-128"/>
                <a:ea typeface="Yu Gothic UI Light" panose="020B0300000000000000" pitchFamily="34" charset="-128"/>
                <a:cs typeface="Calibri" panose="020F0502020204030204" pitchFamily="34" charset="0"/>
              </a:rPr>
              <a:t>                            }</a:t>
            </a:r>
          </a:p>
          <a:p>
            <a:r>
              <a:rPr lang="pt-BR" sz="1000" dirty="0">
                <a:latin typeface="Yu Gothic UI Light" panose="020B0300000000000000" pitchFamily="34" charset="-128"/>
                <a:ea typeface="Yu Gothic UI Light" panose="020B0300000000000000" pitchFamily="34" charset="-128"/>
                <a:cs typeface="Calibri" panose="020F0502020204030204" pitchFamily="34" charset="0"/>
              </a:rPr>
              <a:t>                        }</a:t>
            </a:r>
          </a:p>
          <a:p>
            <a:r>
              <a:rPr lang="pt-BR" sz="1000" dirty="0">
                <a:latin typeface="Yu Gothic UI Light" panose="020B0300000000000000" pitchFamily="34" charset="-128"/>
                <a:ea typeface="Yu Gothic UI Light" panose="020B0300000000000000" pitchFamily="34" charset="-128"/>
                <a:cs typeface="Calibri" panose="020F0502020204030204" pitchFamily="34" charset="0"/>
              </a:rPr>
              <a:t>                    }</a:t>
            </a:r>
          </a:p>
          <a:p>
            <a:r>
              <a:rPr lang="pt-BR" sz="1000" dirty="0">
                <a:latin typeface="Yu Gothic UI Light" panose="020B0300000000000000" pitchFamily="34" charset="-128"/>
                <a:ea typeface="Yu Gothic UI Light" panose="020B0300000000000000" pitchFamily="34" charset="-128"/>
                <a:cs typeface="Calibri" panose="020F0502020204030204" pitchFamily="34" charset="0"/>
              </a:rPr>
              <a:t>                }</a:t>
            </a:r>
          </a:p>
        </p:txBody>
      </p:sp>
      <p:sp>
        <p:nvSpPr>
          <p:cNvPr id="5" name="Rounded Rectangle 4"/>
          <p:cNvSpPr/>
          <p:nvPr/>
        </p:nvSpPr>
        <p:spPr>
          <a:xfrm>
            <a:off x="5584371" y="2951733"/>
            <a:ext cx="3030895" cy="1195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Para buscar os resultados da próxima página, deve-se usar o comando “after”</a:t>
            </a:r>
          </a:p>
          <a:p>
            <a:pPr algn="ctr"/>
            <a:r>
              <a:rPr lang="pt-BR" dirty="0" smtClean="0"/>
              <a:t>Esse processo se repetirá até que </a:t>
            </a:r>
            <a:r>
              <a:rPr lang="pt-BR" dirty="0" smtClean="0">
                <a:latin typeface="Yu Gothic UI Light" panose="020B0300000000000000" pitchFamily="34" charset="-128"/>
                <a:ea typeface="Yu Gothic UI Light" panose="020B0300000000000000" pitchFamily="34" charset="-128"/>
                <a:cs typeface="Calibri" panose="020F0502020204030204" pitchFamily="34" charset="0"/>
              </a:rPr>
              <a:t>hasNextPage = False</a:t>
            </a:r>
            <a:r>
              <a:rPr lang="pt-BR" dirty="0" smtClean="0"/>
              <a:t> </a:t>
            </a:r>
            <a:endParaRPr lang="pt-BR" dirty="0"/>
          </a:p>
        </p:txBody>
      </p:sp>
      <p:cxnSp>
        <p:nvCxnSpPr>
          <p:cNvPr id="3" name="Straight Arrow Connector 2"/>
          <p:cNvCxnSpPr/>
          <p:nvPr/>
        </p:nvCxnSpPr>
        <p:spPr>
          <a:xfrm flipH="1" flipV="1">
            <a:off x="7099818" y="1525555"/>
            <a:ext cx="168729" cy="1426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5969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
          <p:cNvSpPr txBox="1">
            <a:spLocks noGrp="1"/>
          </p:cNvSpPr>
          <p:nvPr>
            <p:ph type="title"/>
          </p:nvPr>
        </p:nvSpPr>
        <p:spPr>
          <a:xfrm>
            <a:off x="930728" y="273844"/>
            <a:ext cx="75846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Arial"/>
              <a:buNone/>
            </a:pPr>
            <a:r>
              <a:rPr lang="pt-BR" sz="2400" dirty="0" smtClean="0">
                <a:latin typeface="Arial"/>
                <a:ea typeface="Arial"/>
                <a:cs typeface="Arial"/>
                <a:sym typeface="Arial"/>
              </a:rPr>
              <a:t>Conjunto de Dados (dataset)</a:t>
            </a:r>
            <a:endParaRPr sz="2400" dirty="0">
              <a:latin typeface="Arial"/>
              <a:ea typeface="Arial"/>
              <a:cs typeface="Arial"/>
              <a:sym typeface="Arial"/>
            </a:endParaRPr>
          </a:p>
        </p:txBody>
      </p:sp>
      <p:sp>
        <p:nvSpPr>
          <p:cNvPr id="6" name="Rectangle 5"/>
          <p:cNvSpPr/>
          <p:nvPr/>
        </p:nvSpPr>
        <p:spPr>
          <a:xfrm>
            <a:off x="345233" y="1405071"/>
            <a:ext cx="8607489" cy="646331"/>
          </a:xfrm>
          <a:prstGeom prst="rect">
            <a:avLst/>
          </a:prstGeom>
        </p:spPr>
        <p:txBody>
          <a:bodyPr wrap="square">
            <a:spAutoFit/>
          </a:bodyPr>
          <a:lstStyle/>
          <a:p>
            <a:pPr marL="285750" indent="-285750">
              <a:buFont typeface="Arial" panose="020B0604020202020204" pitchFamily="34" charset="0"/>
              <a:buChar char="•"/>
            </a:pPr>
            <a:r>
              <a:rPr lang="pt-BR" sz="1800" dirty="0"/>
              <a:t>Fonte de onde </a:t>
            </a:r>
            <a:r>
              <a:rPr lang="pt-BR" sz="1800" dirty="0" smtClean="0"/>
              <a:t>serão extraídas as </a:t>
            </a:r>
            <a:r>
              <a:rPr lang="pt-BR" sz="1800" dirty="0"/>
              <a:t>informações necessárias para responder às perguntas de pesquisa.</a:t>
            </a:r>
            <a:endParaRPr lang="pt-BR" sz="1800" dirty="0"/>
          </a:p>
        </p:txBody>
      </p:sp>
      <p:pic>
        <p:nvPicPr>
          <p:cNvPr id="3074" name="Picture 2" descr="Stack Overflow uses AI to give programmers new access to community  knowledge | ZDN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79" y="2132731"/>
            <a:ext cx="3016255" cy="201476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Use Github with AI | Clio A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755" y="1849875"/>
            <a:ext cx="2967596" cy="109998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stretch>
            <a:fillRect/>
          </a:stretch>
        </p:blipFill>
        <p:spPr>
          <a:xfrm>
            <a:off x="2883177" y="2051402"/>
            <a:ext cx="3185273" cy="2076115"/>
          </a:xfrm>
          <a:prstGeom prst="rect">
            <a:avLst/>
          </a:prstGeom>
        </p:spPr>
      </p:pic>
      <p:pic>
        <p:nvPicPr>
          <p:cNvPr id="3080" name="Picture 8" descr="NIH Chest X-ray Dataset - Machine Learning Dataset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5371" y="3285848"/>
            <a:ext cx="3202733" cy="1601367"/>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Court Records Should be Free, and the U.S. House Agrees | Fix the Cour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759" y="3993589"/>
            <a:ext cx="3567339" cy="1149911"/>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Instituto de Engenheiros Eletricistas e Eletrônicos – Wikipédia, a  enciclopédia livr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99737" y="4154372"/>
            <a:ext cx="1755848" cy="989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6563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
          <p:cNvSpPr txBox="1">
            <a:spLocks noGrp="1"/>
          </p:cNvSpPr>
          <p:nvPr>
            <p:ph type="title"/>
          </p:nvPr>
        </p:nvSpPr>
        <p:spPr>
          <a:xfrm>
            <a:off x="930728" y="273844"/>
            <a:ext cx="7835382" cy="994200"/>
          </a:xfrm>
          <a:prstGeom prst="rect">
            <a:avLst/>
          </a:prstGeom>
          <a:noFill/>
          <a:ln>
            <a:noFill/>
          </a:ln>
        </p:spPr>
        <p:txBody>
          <a:bodyPr spcFirstLastPara="1" wrap="square" lIns="68575" tIns="34275" rIns="68575" bIns="34275" anchor="ctr" anchorCtr="0">
            <a:normAutofit/>
          </a:bodyPr>
          <a:lstStyle/>
          <a:p>
            <a:pPr lvl="0">
              <a:buSzPts val="2400"/>
            </a:pPr>
            <a:r>
              <a:rPr lang="pt-BR" sz="2400" dirty="0" smtClean="0">
                <a:latin typeface="+mj-lt"/>
              </a:rPr>
              <a:t>Paginação dos Resultados</a:t>
            </a:r>
            <a:endParaRPr sz="2400" dirty="0">
              <a:latin typeface="+mj-lt"/>
              <a:ea typeface="Arial"/>
              <a:cs typeface="Arial"/>
              <a:sym typeface="Arial"/>
            </a:endParaRPr>
          </a:p>
        </p:txBody>
      </p:sp>
      <p:sp>
        <p:nvSpPr>
          <p:cNvPr id="5" name="Rounded Rectangle 4"/>
          <p:cNvSpPr/>
          <p:nvPr/>
        </p:nvSpPr>
        <p:spPr>
          <a:xfrm>
            <a:off x="657809" y="1346868"/>
            <a:ext cx="1184988" cy="346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Execução 1</a:t>
            </a:r>
            <a:endParaRPr lang="pt-B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52" y="1833465"/>
            <a:ext cx="1569702" cy="297204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8787" y="1758820"/>
            <a:ext cx="1772513" cy="3356460"/>
          </a:xfrm>
          <a:prstGeom prst="rect">
            <a:avLst/>
          </a:prstGeom>
        </p:spPr>
      </p:pic>
      <p:sp>
        <p:nvSpPr>
          <p:cNvPr id="9" name="Rectangle 8"/>
          <p:cNvSpPr/>
          <p:nvPr/>
        </p:nvSpPr>
        <p:spPr>
          <a:xfrm>
            <a:off x="601824" y="2360645"/>
            <a:ext cx="1240973" cy="1031033"/>
          </a:xfrm>
          <a:prstGeom prst="rect">
            <a:avLst/>
          </a:prstGeom>
          <a:gradFill>
            <a:gsLst>
              <a:gs pos="0">
                <a:schemeClr val="accent3">
                  <a:tint val="50000"/>
                  <a:satMod val="300000"/>
                  <a:alpha val="26000"/>
                </a:schemeClr>
              </a:gs>
              <a:gs pos="35000">
                <a:schemeClr val="accent3">
                  <a:tint val="37000"/>
                  <a:satMod val="300000"/>
                  <a:alpha val="43000"/>
                </a:schemeClr>
              </a:gs>
              <a:gs pos="100000">
                <a:schemeClr val="accent3">
                  <a:tint val="15000"/>
                  <a:satMod val="350000"/>
                  <a:alpha val="26000"/>
                </a:schemeClr>
              </a:gs>
            </a:gsLst>
          </a:gradFill>
          <a:ln>
            <a:solidFill>
              <a:schemeClr val="accent3">
                <a:shade val="95000"/>
                <a:satMod val="105000"/>
                <a:alpha val="38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noFill/>
            </a:endParaRPr>
          </a:p>
        </p:txBody>
      </p:sp>
      <p:sp>
        <p:nvSpPr>
          <p:cNvPr id="8" name="Rounded Rectangle 7"/>
          <p:cNvSpPr/>
          <p:nvPr/>
        </p:nvSpPr>
        <p:spPr>
          <a:xfrm>
            <a:off x="3441442" y="1377435"/>
            <a:ext cx="1184988" cy="346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Execução 2</a:t>
            </a:r>
            <a:endParaRPr lang="pt-BR" dirty="0"/>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5459" y="1834672"/>
            <a:ext cx="1679672" cy="3308828"/>
          </a:xfrm>
          <a:prstGeom prst="rect">
            <a:avLst/>
          </a:prstGeom>
        </p:spPr>
      </p:pic>
      <p:sp>
        <p:nvSpPr>
          <p:cNvPr id="10" name="Rounded Rectangle 9"/>
          <p:cNvSpPr/>
          <p:nvPr/>
        </p:nvSpPr>
        <p:spPr>
          <a:xfrm>
            <a:off x="6407022" y="1377435"/>
            <a:ext cx="1184988" cy="346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Execução 3</a:t>
            </a:r>
            <a:endParaRPr lang="pt-BR" dirty="0"/>
          </a:p>
        </p:txBody>
      </p:sp>
      <p:sp>
        <p:nvSpPr>
          <p:cNvPr id="12" name="Rectangle 11"/>
          <p:cNvSpPr/>
          <p:nvPr/>
        </p:nvSpPr>
        <p:spPr>
          <a:xfrm>
            <a:off x="3413449" y="2288454"/>
            <a:ext cx="1240973" cy="1168538"/>
          </a:xfrm>
          <a:prstGeom prst="rect">
            <a:avLst/>
          </a:prstGeom>
          <a:gradFill>
            <a:gsLst>
              <a:gs pos="0">
                <a:schemeClr val="accent3">
                  <a:tint val="50000"/>
                  <a:satMod val="300000"/>
                  <a:alpha val="26000"/>
                </a:schemeClr>
              </a:gs>
              <a:gs pos="35000">
                <a:schemeClr val="accent3">
                  <a:tint val="37000"/>
                  <a:satMod val="300000"/>
                  <a:alpha val="43000"/>
                </a:schemeClr>
              </a:gs>
              <a:gs pos="100000">
                <a:schemeClr val="accent3">
                  <a:tint val="15000"/>
                  <a:satMod val="350000"/>
                  <a:alpha val="26000"/>
                </a:schemeClr>
              </a:gs>
            </a:gsLst>
          </a:gradFill>
          <a:ln>
            <a:solidFill>
              <a:schemeClr val="accent3">
                <a:shade val="95000"/>
                <a:satMod val="105000"/>
                <a:alpha val="38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noFill/>
            </a:endParaRPr>
          </a:p>
        </p:txBody>
      </p:sp>
      <p:sp>
        <p:nvSpPr>
          <p:cNvPr id="13" name="Rectangle 12"/>
          <p:cNvSpPr/>
          <p:nvPr/>
        </p:nvSpPr>
        <p:spPr>
          <a:xfrm>
            <a:off x="6379029" y="2406017"/>
            <a:ext cx="1351383" cy="1116289"/>
          </a:xfrm>
          <a:prstGeom prst="rect">
            <a:avLst/>
          </a:prstGeom>
          <a:gradFill>
            <a:gsLst>
              <a:gs pos="0">
                <a:schemeClr val="accent3">
                  <a:tint val="50000"/>
                  <a:satMod val="300000"/>
                  <a:alpha val="26000"/>
                </a:schemeClr>
              </a:gs>
              <a:gs pos="35000">
                <a:schemeClr val="accent3">
                  <a:tint val="37000"/>
                  <a:satMod val="300000"/>
                  <a:alpha val="43000"/>
                </a:schemeClr>
              </a:gs>
              <a:gs pos="100000">
                <a:schemeClr val="accent3">
                  <a:tint val="15000"/>
                  <a:satMod val="350000"/>
                  <a:alpha val="26000"/>
                </a:schemeClr>
              </a:gs>
            </a:gsLst>
          </a:gradFill>
          <a:ln>
            <a:solidFill>
              <a:schemeClr val="accent3">
                <a:shade val="95000"/>
                <a:satMod val="105000"/>
                <a:alpha val="38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noFill/>
            </a:endParaRPr>
          </a:p>
        </p:txBody>
      </p:sp>
    </p:spTree>
    <p:extLst>
      <p:ext uri="{BB962C8B-B14F-4D97-AF65-F5344CB8AC3E}">
        <p14:creationId xmlns:p14="http://schemas.microsoft.com/office/powerpoint/2010/main" val="30490209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
          <p:cNvSpPr txBox="1">
            <a:spLocks noGrp="1"/>
          </p:cNvSpPr>
          <p:nvPr>
            <p:ph type="title"/>
          </p:nvPr>
        </p:nvSpPr>
        <p:spPr>
          <a:xfrm>
            <a:off x="930728" y="273844"/>
            <a:ext cx="7835382" cy="994200"/>
          </a:xfrm>
          <a:prstGeom prst="rect">
            <a:avLst/>
          </a:prstGeom>
          <a:noFill/>
          <a:ln>
            <a:noFill/>
          </a:ln>
        </p:spPr>
        <p:txBody>
          <a:bodyPr spcFirstLastPara="1" wrap="square" lIns="68575" tIns="34275" rIns="68575" bIns="34275" anchor="ctr" anchorCtr="0">
            <a:normAutofit/>
          </a:bodyPr>
          <a:lstStyle/>
          <a:p>
            <a:pPr lvl="0">
              <a:buSzPts val="2400"/>
            </a:pPr>
            <a:r>
              <a:rPr lang="pt-BR" sz="2400" dirty="0" smtClean="0">
                <a:latin typeface="+mj-lt"/>
              </a:rPr>
              <a:t>Tabulação dos dados</a:t>
            </a:r>
            <a:endParaRPr sz="2400" dirty="0">
              <a:latin typeface="+mj-lt"/>
              <a:ea typeface="Arial"/>
              <a:cs typeface="Arial"/>
              <a:sym typeface="Arial"/>
            </a:endParaRPr>
          </a:p>
        </p:txBody>
      </p:sp>
      <p:sp>
        <p:nvSpPr>
          <p:cNvPr id="4" name="Rectangle 3"/>
          <p:cNvSpPr/>
          <p:nvPr/>
        </p:nvSpPr>
        <p:spPr>
          <a:xfrm>
            <a:off x="1082351" y="1268044"/>
            <a:ext cx="8122298" cy="3939540"/>
          </a:xfrm>
          <a:prstGeom prst="rect">
            <a:avLst/>
          </a:prstGeom>
        </p:spPr>
        <p:txBody>
          <a:bodyPr wrap="square">
            <a:spAutoFit/>
          </a:bodyPr>
          <a:lstStyle/>
          <a:p>
            <a:r>
              <a:rPr lang="pt-BR" sz="1000" dirty="0"/>
              <a:t>def run_query(query):</a:t>
            </a:r>
          </a:p>
          <a:p>
            <a:r>
              <a:rPr lang="pt-BR" sz="1000" dirty="0"/>
              <a:t>    url = 'https://api.github.com/graphql'</a:t>
            </a:r>
          </a:p>
          <a:p>
            <a:r>
              <a:rPr lang="pt-BR" sz="1000" dirty="0"/>
              <a:t>    headers = {'Authorization': f'Bearer {</a:t>
            </a:r>
            <a:r>
              <a:rPr lang="pt-BR" sz="1000" b="1" dirty="0"/>
              <a:t>access_token</a:t>
            </a:r>
            <a:r>
              <a:rPr lang="pt-BR" sz="1000" dirty="0"/>
              <a:t>}'}</a:t>
            </a:r>
          </a:p>
          <a:p>
            <a:r>
              <a:rPr lang="pt-BR" sz="1000" dirty="0"/>
              <a:t/>
            </a:r>
            <a:br>
              <a:rPr lang="pt-BR" sz="1000" dirty="0"/>
            </a:br>
            <a:r>
              <a:rPr lang="pt-BR" sz="1000" dirty="0"/>
              <a:t>    response = requests.post(url, json={'query': query}, headers=headers)</a:t>
            </a:r>
          </a:p>
          <a:p>
            <a:r>
              <a:rPr lang="pt-BR" sz="1000" dirty="0"/>
              <a:t/>
            </a:r>
            <a:br>
              <a:rPr lang="pt-BR" sz="1000" dirty="0"/>
            </a:br>
            <a:r>
              <a:rPr lang="pt-BR" sz="1000" dirty="0"/>
              <a:t>    if response.status_code != 200:</a:t>
            </a:r>
          </a:p>
          <a:p>
            <a:r>
              <a:rPr lang="pt-BR" sz="1000" dirty="0"/>
              <a:t>        raise RuntimeError(</a:t>
            </a:r>
          </a:p>
          <a:p>
            <a:r>
              <a:rPr lang="pt-BR" sz="1000" dirty="0"/>
              <a:t>            f"Falha na execução da query GraphQL.\n"</a:t>
            </a:r>
          </a:p>
          <a:p>
            <a:r>
              <a:rPr lang="pt-BR" sz="1000" dirty="0"/>
              <a:t>            f"Status HTTP: {response.status_code}\n"</a:t>
            </a:r>
          </a:p>
          <a:p>
            <a:r>
              <a:rPr lang="pt-BR" sz="1000" dirty="0"/>
              <a:t>            f"Resposta: {response.text}\n"</a:t>
            </a:r>
          </a:p>
          <a:p>
            <a:r>
              <a:rPr lang="pt-BR" sz="1000" dirty="0"/>
              <a:t>            f"Query: {query}"</a:t>
            </a:r>
          </a:p>
          <a:p>
            <a:r>
              <a:rPr lang="pt-BR" sz="1000" dirty="0"/>
              <a:t>        )</a:t>
            </a:r>
          </a:p>
          <a:p>
            <a:r>
              <a:rPr lang="pt-BR" sz="1000" dirty="0"/>
              <a:t>    </a:t>
            </a:r>
          </a:p>
          <a:p>
            <a:r>
              <a:rPr lang="pt-BR" sz="1000" dirty="0"/>
              <a:t>    data = response.json()</a:t>
            </a:r>
          </a:p>
          <a:p>
            <a:r>
              <a:rPr lang="pt-BR" sz="1000" dirty="0"/>
              <a:t>    if 'errors' in data:</a:t>
            </a:r>
          </a:p>
          <a:p>
            <a:r>
              <a:rPr lang="pt-BR" sz="1000" dirty="0"/>
              <a:t>        raise RuntimeError(</a:t>
            </a:r>
          </a:p>
          <a:p>
            <a:r>
              <a:rPr lang="pt-BR" sz="1000" dirty="0"/>
              <a:t>            f"Erros retornados pela API GraphQL:\n"</a:t>
            </a:r>
          </a:p>
          <a:p>
            <a:r>
              <a:rPr lang="pt-BR" sz="1000" dirty="0"/>
              <a:t>            f"{data['errors']}\n"</a:t>
            </a:r>
          </a:p>
          <a:p>
            <a:r>
              <a:rPr lang="pt-BR" sz="1000" dirty="0"/>
              <a:t>            f"Query: {query}"</a:t>
            </a:r>
          </a:p>
          <a:p>
            <a:r>
              <a:rPr lang="pt-BR" sz="1000" dirty="0"/>
              <a:t>        )</a:t>
            </a:r>
          </a:p>
          <a:p>
            <a:r>
              <a:rPr lang="pt-BR" sz="1000" dirty="0"/>
              <a:t>    </a:t>
            </a:r>
          </a:p>
          <a:p>
            <a:r>
              <a:rPr lang="pt-BR" sz="1000" dirty="0"/>
              <a:t>    return data</a:t>
            </a:r>
          </a:p>
          <a:p>
            <a:r>
              <a:rPr lang="pt-BR" sz="1000" dirty="0"/>
              <a:t/>
            </a:r>
            <a:br>
              <a:rPr lang="pt-BR" sz="1000" dirty="0"/>
            </a:br>
            <a:endParaRPr lang="pt-BR" sz="1000" dirty="0"/>
          </a:p>
        </p:txBody>
      </p:sp>
      <p:sp>
        <p:nvSpPr>
          <p:cNvPr id="5" name="Rounded Rectangle 4"/>
          <p:cNvSpPr/>
          <p:nvPr/>
        </p:nvSpPr>
        <p:spPr>
          <a:xfrm>
            <a:off x="5938935" y="1528815"/>
            <a:ext cx="3030895" cy="8644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Para executar uma query na API do Github, precisamos de um access_token</a:t>
            </a:r>
            <a:endParaRPr lang="pt-BR" dirty="0"/>
          </a:p>
        </p:txBody>
      </p:sp>
      <p:cxnSp>
        <p:nvCxnSpPr>
          <p:cNvPr id="3" name="Straight Arrow Connector 2"/>
          <p:cNvCxnSpPr>
            <a:stCxn id="5" idx="1"/>
          </p:cNvCxnSpPr>
          <p:nvPr/>
        </p:nvCxnSpPr>
        <p:spPr>
          <a:xfrm flipH="1" flipV="1">
            <a:off x="4254759" y="1670181"/>
            <a:ext cx="1684176" cy="290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6386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
          <p:cNvSpPr txBox="1">
            <a:spLocks noGrp="1"/>
          </p:cNvSpPr>
          <p:nvPr>
            <p:ph type="title"/>
          </p:nvPr>
        </p:nvSpPr>
        <p:spPr>
          <a:xfrm>
            <a:off x="930728" y="273844"/>
            <a:ext cx="7835382" cy="994200"/>
          </a:xfrm>
          <a:prstGeom prst="rect">
            <a:avLst/>
          </a:prstGeom>
          <a:noFill/>
          <a:ln>
            <a:noFill/>
          </a:ln>
        </p:spPr>
        <p:txBody>
          <a:bodyPr spcFirstLastPara="1" wrap="square" lIns="68575" tIns="34275" rIns="68575" bIns="34275" anchor="ctr" anchorCtr="0">
            <a:normAutofit/>
          </a:bodyPr>
          <a:lstStyle/>
          <a:p>
            <a:pPr lvl="0">
              <a:buSzPts val="2400"/>
            </a:pPr>
            <a:r>
              <a:rPr lang="pt-BR" sz="2400" dirty="0" smtClean="0">
                <a:latin typeface="+mj-lt"/>
              </a:rPr>
              <a:t>Criando um access token </a:t>
            </a:r>
            <a:endParaRPr sz="2400" dirty="0">
              <a:latin typeface="+mj-lt"/>
              <a:ea typeface="Arial"/>
              <a:cs typeface="Arial"/>
              <a:sym typeface="Arial"/>
            </a:endParaRPr>
          </a:p>
        </p:txBody>
      </p:sp>
      <p:pic>
        <p:nvPicPr>
          <p:cNvPr id="2" name="Picture 1"/>
          <p:cNvPicPr>
            <a:picLocks noChangeAspect="1"/>
          </p:cNvPicPr>
          <p:nvPr/>
        </p:nvPicPr>
        <p:blipFill>
          <a:blip r:embed="rId3"/>
          <a:stretch>
            <a:fillRect/>
          </a:stretch>
        </p:blipFill>
        <p:spPr>
          <a:xfrm>
            <a:off x="201980" y="1528815"/>
            <a:ext cx="2203171" cy="3442455"/>
          </a:xfrm>
          <a:prstGeom prst="rect">
            <a:avLst/>
          </a:prstGeom>
        </p:spPr>
      </p:pic>
      <p:cxnSp>
        <p:nvCxnSpPr>
          <p:cNvPr id="3" name="Straight Arrow Connector 2"/>
          <p:cNvCxnSpPr/>
          <p:nvPr/>
        </p:nvCxnSpPr>
        <p:spPr>
          <a:xfrm flipV="1">
            <a:off x="984380" y="4655976"/>
            <a:ext cx="1488232" cy="13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4"/>
          <a:stretch>
            <a:fillRect/>
          </a:stretch>
        </p:blipFill>
        <p:spPr>
          <a:xfrm>
            <a:off x="2506384" y="2220726"/>
            <a:ext cx="2261559" cy="2750544"/>
          </a:xfrm>
          <a:prstGeom prst="rect">
            <a:avLst/>
          </a:prstGeom>
        </p:spPr>
      </p:pic>
      <p:pic>
        <p:nvPicPr>
          <p:cNvPr id="11" name="Picture 10"/>
          <p:cNvPicPr>
            <a:picLocks noChangeAspect="1"/>
          </p:cNvPicPr>
          <p:nvPr/>
        </p:nvPicPr>
        <p:blipFill>
          <a:blip r:embed="rId5"/>
          <a:stretch>
            <a:fillRect/>
          </a:stretch>
        </p:blipFill>
        <p:spPr>
          <a:xfrm>
            <a:off x="5190599" y="3158344"/>
            <a:ext cx="2654710" cy="1631932"/>
          </a:xfrm>
          <a:prstGeom prst="rect">
            <a:avLst/>
          </a:prstGeom>
        </p:spPr>
      </p:pic>
      <p:cxnSp>
        <p:nvCxnSpPr>
          <p:cNvPr id="13" name="Straight Arrow Connector 12"/>
          <p:cNvCxnSpPr/>
          <p:nvPr/>
        </p:nvCxnSpPr>
        <p:spPr>
          <a:xfrm flipV="1">
            <a:off x="3912638" y="4588826"/>
            <a:ext cx="1488232" cy="13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6"/>
          <a:stretch>
            <a:fillRect/>
          </a:stretch>
        </p:blipFill>
        <p:spPr>
          <a:xfrm>
            <a:off x="5725218" y="1329613"/>
            <a:ext cx="2346426" cy="1368749"/>
          </a:xfrm>
          <a:prstGeom prst="rect">
            <a:avLst/>
          </a:prstGeom>
        </p:spPr>
      </p:pic>
      <p:cxnSp>
        <p:nvCxnSpPr>
          <p:cNvPr id="15" name="Straight Arrow Connector 14"/>
          <p:cNvCxnSpPr/>
          <p:nvPr/>
        </p:nvCxnSpPr>
        <p:spPr>
          <a:xfrm flipV="1">
            <a:off x="6517954" y="2481943"/>
            <a:ext cx="0" cy="853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43375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
          <p:cNvSpPr txBox="1">
            <a:spLocks noGrp="1"/>
          </p:cNvSpPr>
          <p:nvPr>
            <p:ph type="title"/>
          </p:nvPr>
        </p:nvSpPr>
        <p:spPr>
          <a:xfrm>
            <a:off x="930728" y="273844"/>
            <a:ext cx="7835382" cy="994200"/>
          </a:xfrm>
          <a:prstGeom prst="rect">
            <a:avLst/>
          </a:prstGeom>
          <a:noFill/>
          <a:ln>
            <a:noFill/>
          </a:ln>
        </p:spPr>
        <p:txBody>
          <a:bodyPr spcFirstLastPara="1" wrap="square" lIns="68575" tIns="34275" rIns="68575" bIns="34275" anchor="ctr" anchorCtr="0">
            <a:normAutofit/>
          </a:bodyPr>
          <a:lstStyle/>
          <a:p>
            <a:pPr lvl="0">
              <a:buSzPts val="2400"/>
            </a:pPr>
            <a:r>
              <a:rPr lang="pt-BR" sz="2400" dirty="0" smtClean="0">
                <a:latin typeface="+mj-lt"/>
              </a:rPr>
              <a:t>Criando um access token </a:t>
            </a:r>
            <a:endParaRPr sz="2400" dirty="0">
              <a:latin typeface="+mj-lt"/>
              <a:ea typeface="Arial"/>
              <a:cs typeface="Arial"/>
              <a:sym typeface="Arial"/>
            </a:endParaRPr>
          </a:p>
        </p:txBody>
      </p:sp>
      <p:pic>
        <p:nvPicPr>
          <p:cNvPr id="4" name="Picture 3"/>
          <p:cNvPicPr>
            <a:picLocks noChangeAspect="1"/>
          </p:cNvPicPr>
          <p:nvPr/>
        </p:nvPicPr>
        <p:blipFill>
          <a:blip r:embed="rId3"/>
          <a:stretch>
            <a:fillRect/>
          </a:stretch>
        </p:blipFill>
        <p:spPr>
          <a:xfrm>
            <a:off x="5009966" y="2105716"/>
            <a:ext cx="4101376" cy="164543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96" y="1456277"/>
            <a:ext cx="4638468" cy="203475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9119" y="3751154"/>
            <a:ext cx="2857899" cy="609685"/>
          </a:xfrm>
          <a:prstGeom prst="rect">
            <a:avLst/>
          </a:prstGeom>
        </p:spPr>
      </p:pic>
      <p:cxnSp>
        <p:nvCxnSpPr>
          <p:cNvPr id="13" name="Straight Arrow Connector 12"/>
          <p:cNvCxnSpPr/>
          <p:nvPr/>
        </p:nvCxnSpPr>
        <p:spPr>
          <a:xfrm flipV="1">
            <a:off x="2337318" y="3303037"/>
            <a:ext cx="2901821" cy="636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7544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
          <p:cNvSpPr txBox="1">
            <a:spLocks noGrp="1"/>
          </p:cNvSpPr>
          <p:nvPr>
            <p:ph type="title"/>
          </p:nvPr>
        </p:nvSpPr>
        <p:spPr>
          <a:xfrm>
            <a:off x="930728" y="273844"/>
            <a:ext cx="7835382" cy="994200"/>
          </a:xfrm>
          <a:prstGeom prst="rect">
            <a:avLst/>
          </a:prstGeom>
          <a:noFill/>
          <a:ln>
            <a:noFill/>
          </a:ln>
        </p:spPr>
        <p:txBody>
          <a:bodyPr spcFirstLastPara="1" wrap="square" lIns="68575" tIns="34275" rIns="68575" bIns="34275" anchor="ctr" anchorCtr="0">
            <a:normAutofit/>
          </a:bodyPr>
          <a:lstStyle/>
          <a:p>
            <a:pPr lvl="0">
              <a:buSzPts val="2400"/>
            </a:pPr>
            <a:r>
              <a:rPr lang="pt-BR" sz="2400" dirty="0" smtClean="0">
                <a:latin typeface="+mj-lt"/>
              </a:rPr>
              <a:t>Tabulação dos dados – Script Python</a:t>
            </a:r>
            <a:endParaRPr sz="2400" dirty="0">
              <a:latin typeface="+mj-lt"/>
              <a:ea typeface="Arial"/>
              <a:cs typeface="Arial"/>
              <a:sym typeface="Arial"/>
            </a:endParaRPr>
          </a:p>
        </p:txBody>
      </p:sp>
      <p:sp>
        <p:nvSpPr>
          <p:cNvPr id="4" name="Rectangle 3"/>
          <p:cNvSpPr/>
          <p:nvPr/>
        </p:nvSpPr>
        <p:spPr>
          <a:xfrm>
            <a:off x="1082351" y="1268044"/>
            <a:ext cx="8122298" cy="3970318"/>
          </a:xfrm>
          <a:prstGeom prst="rect">
            <a:avLst/>
          </a:prstGeom>
        </p:spPr>
        <p:txBody>
          <a:bodyPr wrap="square">
            <a:spAutoFit/>
          </a:bodyPr>
          <a:lstStyle/>
          <a:p>
            <a:r>
              <a:rPr lang="en-US" sz="900" dirty="0"/>
              <a:t>import </a:t>
            </a:r>
            <a:r>
              <a:rPr lang="en-US" sz="900" dirty="0" err="1"/>
              <a:t>csv</a:t>
            </a:r>
            <a:r>
              <a:rPr lang="en-US" sz="900" dirty="0"/>
              <a:t>, requests</a:t>
            </a:r>
          </a:p>
          <a:p>
            <a:r>
              <a:rPr lang="en-US" sz="900" dirty="0"/>
              <a:t/>
            </a:r>
            <a:br>
              <a:rPr lang="en-US" sz="900" dirty="0"/>
            </a:br>
            <a:r>
              <a:rPr lang="en-US" sz="900" dirty="0" err="1"/>
              <a:t>access_token</a:t>
            </a:r>
            <a:r>
              <a:rPr lang="en-US" sz="900" dirty="0"/>
              <a:t> = </a:t>
            </a:r>
            <a:r>
              <a:rPr lang="en-US" sz="900" dirty="0" smtClean="0"/>
              <a:t>'</a:t>
            </a:r>
            <a:r>
              <a:rPr lang="en-US" sz="900" dirty="0" err="1" smtClean="0"/>
              <a:t>seu_access_token</a:t>
            </a:r>
            <a:r>
              <a:rPr lang="en-US" sz="900" dirty="0" smtClean="0"/>
              <a:t>‘</a:t>
            </a:r>
          </a:p>
          <a:p>
            <a:endParaRPr lang="en-US" sz="900" dirty="0"/>
          </a:p>
          <a:p>
            <a:r>
              <a:rPr lang="pt-BR" sz="900" dirty="0"/>
              <a:t>def run_query(query):</a:t>
            </a:r>
          </a:p>
          <a:p>
            <a:r>
              <a:rPr lang="pt-BR" sz="900" dirty="0"/>
              <a:t>    url = 'https://api.github.com/graphql'</a:t>
            </a:r>
          </a:p>
          <a:p>
            <a:r>
              <a:rPr lang="pt-BR" sz="900" dirty="0"/>
              <a:t>    headers = {'Authorization': f'Bearer {access_token}'}</a:t>
            </a:r>
          </a:p>
          <a:p>
            <a:r>
              <a:rPr lang="pt-BR" sz="900" dirty="0"/>
              <a:t/>
            </a:r>
            <a:br>
              <a:rPr lang="pt-BR" sz="900" dirty="0"/>
            </a:br>
            <a:r>
              <a:rPr lang="pt-BR" sz="900" dirty="0"/>
              <a:t>    response = requests.post(url, json={'query': query}, headers=headers)</a:t>
            </a:r>
          </a:p>
          <a:p>
            <a:r>
              <a:rPr lang="pt-BR" sz="900" dirty="0"/>
              <a:t/>
            </a:r>
            <a:br>
              <a:rPr lang="pt-BR" sz="900" dirty="0"/>
            </a:br>
            <a:r>
              <a:rPr lang="pt-BR" sz="900" dirty="0"/>
              <a:t>    if response.status_code != 200:</a:t>
            </a:r>
          </a:p>
          <a:p>
            <a:r>
              <a:rPr lang="pt-BR" sz="900" dirty="0"/>
              <a:t>        raise RuntimeError(</a:t>
            </a:r>
          </a:p>
          <a:p>
            <a:r>
              <a:rPr lang="pt-BR" sz="900" dirty="0"/>
              <a:t>            f"Falha na execução da query GraphQL.\n"</a:t>
            </a:r>
          </a:p>
          <a:p>
            <a:r>
              <a:rPr lang="pt-BR" sz="900" dirty="0"/>
              <a:t>            f"Status HTTP: {response.status_code}\n"</a:t>
            </a:r>
          </a:p>
          <a:p>
            <a:r>
              <a:rPr lang="pt-BR" sz="900" dirty="0"/>
              <a:t>            f"Resposta: {response.text}\n"</a:t>
            </a:r>
          </a:p>
          <a:p>
            <a:r>
              <a:rPr lang="pt-BR" sz="900" dirty="0"/>
              <a:t>            f"Query: {query}"</a:t>
            </a:r>
          </a:p>
          <a:p>
            <a:r>
              <a:rPr lang="pt-BR" sz="900" dirty="0"/>
              <a:t>        )</a:t>
            </a:r>
          </a:p>
          <a:p>
            <a:r>
              <a:rPr lang="pt-BR" sz="900" dirty="0"/>
              <a:t>    </a:t>
            </a:r>
          </a:p>
          <a:p>
            <a:r>
              <a:rPr lang="pt-BR" sz="900" dirty="0"/>
              <a:t>    data = response.json()</a:t>
            </a:r>
          </a:p>
          <a:p>
            <a:r>
              <a:rPr lang="pt-BR" sz="900" dirty="0"/>
              <a:t>    if 'errors' in data:</a:t>
            </a:r>
          </a:p>
          <a:p>
            <a:r>
              <a:rPr lang="pt-BR" sz="900" dirty="0"/>
              <a:t>        raise RuntimeError(</a:t>
            </a:r>
          </a:p>
          <a:p>
            <a:r>
              <a:rPr lang="pt-BR" sz="900" dirty="0"/>
              <a:t>            f"Erros retornados pela API GraphQL:\n"</a:t>
            </a:r>
          </a:p>
          <a:p>
            <a:r>
              <a:rPr lang="pt-BR" sz="900" dirty="0"/>
              <a:t>            f"{data['errors']}\n"</a:t>
            </a:r>
          </a:p>
          <a:p>
            <a:r>
              <a:rPr lang="pt-BR" sz="900" dirty="0"/>
              <a:t>            f"Query: {query}"</a:t>
            </a:r>
          </a:p>
          <a:p>
            <a:r>
              <a:rPr lang="pt-BR" sz="900" dirty="0"/>
              <a:t>        )</a:t>
            </a:r>
          </a:p>
          <a:p>
            <a:r>
              <a:rPr lang="pt-BR" sz="900" dirty="0"/>
              <a:t>    </a:t>
            </a:r>
          </a:p>
          <a:p>
            <a:r>
              <a:rPr lang="pt-BR" sz="900" dirty="0"/>
              <a:t>    return data</a:t>
            </a:r>
          </a:p>
          <a:p>
            <a:endParaRPr lang="en-US" sz="900" dirty="0"/>
          </a:p>
        </p:txBody>
      </p:sp>
      <p:sp>
        <p:nvSpPr>
          <p:cNvPr id="5" name="Rounded Rectangle 4"/>
          <p:cNvSpPr/>
          <p:nvPr/>
        </p:nvSpPr>
        <p:spPr>
          <a:xfrm>
            <a:off x="5938935" y="1528815"/>
            <a:ext cx="3030895" cy="4586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Variável que irá armazenar o access_token extraído do Github</a:t>
            </a:r>
            <a:endParaRPr lang="pt-BR" dirty="0"/>
          </a:p>
        </p:txBody>
      </p:sp>
      <p:cxnSp>
        <p:nvCxnSpPr>
          <p:cNvPr id="3" name="Straight Arrow Connector 2"/>
          <p:cNvCxnSpPr>
            <a:stCxn id="5" idx="1"/>
          </p:cNvCxnSpPr>
          <p:nvPr/>
        </p:nvCxnSpPr>
        <p:spPr>
          <a:xfrm flipH="1" flipV="1">
            <a:off x="3083767" y="1660849"/>
            <a:ext cx="2855168" cy="97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50250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4" name="Rectangle 3"/>
          <p:cNvSpPr/>
          <p:nvPr/>
        </p:nvSpPr>
        <p:spPr>
          <a:xfrm>
            <a:off x="1082351" y="1268044"/>
            <a:ext cx="8122298" cy="3901068"/>
          </a:xfrm>
          <a:prstGeom prst="rect">
            <a:avLst/>
          </a:prstGeom>
        </p:spPr>
        <p:txBody>
          <a:bodyPr wrap="square">
            <a:spAutoFit/>
          </a:bodyPr>
          <a:lstStyle/>
          <a:p>
            <a:r>
              <a:rPr lang="pt-BR" sz="750" dirty="0"/>
              <a:t>def query_composer(cursor=None):</a:t>
            </a:r>
          </a:p>
          <a:p>
            <a:r>
              <a:rPr lang="pt-BR" sz="750" dirty="0"/>
              <a:t>    cursor_part = f', after: "{cursor}"' if cursor else ""</a:t>
            </a:r>
          </a:p>
          <a:p>
            <a:r>
              <a:rPr lang="pt-BR" sz="750" dirty="0"/>
              <a:t>    query = f"""</a:t>
            </a:r>
          </a:p>
          <a:p>
            <a:r>
              <a:rPr lang="pt-BR" sz="750" dirty="0"/>
              <a:t>               query {{</a:t>
            </a:r>
          </a:p>
          <a:p>
            <a:r>
              <a:rPr lang="pt-BR" sz="750" dirty="0"/>
              <a:t>                  search(query: "chat.openai.com/share is:pr is:merged in:title,body",</a:t>
            </a:r>
          </a:p>
          <a:p>
            <a:r>
              <a:rPr lang="pt-BR" sz="750" dirty="0"/>
              <a:t>                    type: ISSUE,</a:t>
            </a:r>
          </a:p>
          <a:p>
            <a:r>
              <a:rPr lang="pt-BR" sz="750" dirty="0"/>
              <a:t>                    first: 100{cursor_part}) {{</a:t>
            </a:r>
          </a:p>
          <a:p>
            <a:r>
              <a:rPr lang="pt-BR" sz="750" dirty="0"/>
              <a:t>                        pageInfo {{</a:t>
            </a:r>
          </a:p>
          <a:p>
            <a:r>
              <a:rPr lang="pt-BR" sz="750" dirty="0"/>
              <a:t>                            endCursor</a:t>
            </a:r>
          </a:p>
          <a:p>
            <a:r>
              <a:rPr lang="pt-BR" sz="750" dirty="0"/>
              <a:t>                            hasNextPage</a:t>
            </a:r>
          </a:p>
          <a:p>
            <a:r>
              <a:rPr lang="pt-BR" sz="750" dirty="0"/>
              <a:t>                        }}</a:t>
            </a:r>
          </a:p>
          <a:p>
            <a:r>
              <a:rPr lang="pt-BR" sz="750" dirty="0"/>
              <a:t>                        issueCount</a:t>
            </a:r>
          </a:p>
          <a:p>
            <a:r>
              <a:rPr lang="pt-BR" sz="750" dirty="0"/>
              <a:t>                        edges {{</a:t>
            </a:r>
          </a:p>
          <a:p>
            <a:r>
              <a:rPr lang="pt-BR" sz="750" dirty="0"/>
              <a:t>                            node {{</a:t>
            </a:r>
          </a:p>
          <a:p>
            <a:r>
              <a:rPr lang="pt-BR" sz="750" dirty="0"/>
              <a:t>                                ... on PullRequest {{</a:t>
            </a:r>
          </a:p>
          <a:p>
            <a:r>
              <a:rPr lang="pt-BR" sz="750" dirty="0"/>
              <a:t>                                    url</a:t>
            </a:r>
          </a:p>
          <a:p>
            <a:r>
              <a:rPr lang="pt-BR" sz="750" dirty="0"/>
              <a:t>                                    title</a:t>
            </a:r>
          </a:p>
          <a:p>
            <a:r>
              <a:rPr lang="pt-BR" sz="750" dirty="0"/>
              <a:t>                                    createdAt</a:t>
            </a:r>
          </a:p>
          <a:p>
            <a:r>
              <a:rPr lang="pt-BR" sz="750" dirty="0"/>
              <a:t>                                    mergedAt</a:t>
            </a:r>
          </a:p>
          <a:p>
            <a:r>
              <a:rPr lang="pt-BR" sz="750" dirty="0"/>
              <a:t>                                    repository {{</a:t>
            </a:r>
          </a:p>
          <a:p>
            <a:r>
              <a:rPr lang="pt-BR" sz="750" dirty="0"/>
              <a:t>                                        stargazerCount</a:t>
            </a:r>
          </a:p>
          <a:p>
            <a:r>
              <a:rPr lang="pt-BR" sz="750" dirty="0"/>
              <a:t>                                        isFork</a:t>
            </a:r>
          </a:p>
          <a:p>
            <a:r>
              <a:rPr lang="pt-BR" sz="750" dirty="0"/>
              <a:t>                                        primaryLanguage {{</a:t>
            </a:r>
          </a:p>
          <a:p>
            <a:r>
              <a:rPr lang="pt-BR" sz="750" dirty="0"/>
              <a:t>                                            name</a:t>
            </a:r>
          </a:p>
          <a:p>
            <a:r>
              <a:rPr lang="pt-BR" sz="750" dirty="0"/>
              <a:t>                                        }}</a:t>
            </a:r>
          </a:p>
          <a:p>
            <a:r>
              <a:rPr lang="pt-BR" sz="750" dirty="0"/>
              <a:t>                                    }}</a:t>
            </a:r>
          </a:p>
          <a:p>
            <a:r>
              <a:rPr lang="pt-BR" sz="750" dirty="0"/>
              <a:t>                                }}</a:t>
            </a:r>
          </a:p>
          <a:p>
            <a:r>
              <a:rPr lang="pt-BR" sz="750" dirty="0"/>
              <a:t>                            }}</a:t>
            </a:r>
          </a:p>
          <a:p>
            <a:r>
              <a:rPr lang="pt-BR" sz="750" dirty="0"/>
              <a:t>                        }}</a:t>
            </a:r>
          </a:p>
          <a:p>
            <a:r>
              <a:rPr lang="pt-BR" sz="750" dirty="0"/>
              <a:t>                    }}</a:t>
            </a:r>
          </a:p>
          <a:p>
            <a:r>
              <a:rPr lang="pt-BR" sz="750" dirty="0"/>
              <a:t>                }}</a:t>
            </a:r>
          </a:p>
          <a:p>
            <a:r>
              <a:rPr lang="pt-BR" sz="750" dirty="0"/>
              <a:t>                """</a:t>
            </a:r>
          </a:p>
          <a:p>
            <a:r>
              <a:rPr lang="pt-BR" sz="750" dirty="0"/>
              <a:t>    return query</a:t>
            </a:r>
          </a:p>
        </p:txBody>
      </p:sp>
      <p:sp>
        <p:nvSpPr>
          <p:cNvPr id="5" name="Rounded Rectangle 4"/>
          <p:cNvSpPr/>
          <p:nvPr/>
        </p:nvSpPr>
        <p:spPr>
          <a:xfrm>
            <a:off x="5938935" y="1528815"/>
            <a:ext cx="3030895" cy="4586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Método que irá devolver a query Graphql.  </a:t>
            </a:r>
            <a:endParaRPr lang="pt-BR" dirty="0"/>
          </a:p>
        </p:txBody>
      </p:sp>
      <p:cxnSp>
        <p:nvCxnSpPr>
          <p:cNvPr id="3" name="Straight Arrow Connector 2"/>
          <p:cNvCxnSpPr>
            <a:stCxn id="5" idx="1"/>
          </p:cNvCxnSpPr>
          <p:nvPr/>
        </p:nvCxnSpPr>
        <p:spPr>
          <a:xfrm flipH="1" flipV="1">
            <a:off x="3181739" y="1343608"/>
            <a:ext cx="2757196" cy="414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Google Shape;142;p2"/>
          <p:cNvSpPr txBox="1">
            <a:spLocks noGrp="1"/>
          </p:cNvSpPr>
          <p:nvPr>
            <p:ph type="title"/>
          </p:nvPr>
        </p:nvSpPr>
        <p:spPr>
          <a:xfrm>
            <a:off x="930728" y="273844"/>
            <a:ext cx="7835382" cy="994200"/>
          </a:xfrm>
          <a:prstGeom prst="rect">
            <a:avLst/>
          </a:prstGeom>
          <a:noFill/>
          <a:ln>
            <a:noFill/>
          </a:ln>
        </p:spPr>
        <p:txBody>
          <a:bodyPr spcFirstLastPara="1" wrap="square" lIns="68575" tIns="34275" rIns="68575" bIns="34275" anchor="ctr" anchorCtr="0">
            <a:normAutofit/>
          </a:bodyPr>
          <a:lstStyle/>
          <a:p>
            <a:pPr lvl="0">
              <a:buSzPts val="2400"/>
            </a:pPr>
            <a:r>
              <a:rPr lang="pt-BR" sz="2400" dirty="0" smtClean="0">
                <a:latin typeface="+mj-lt"/>
              </a:rPr>
              <a:t>Tabulação dos dados – Script Python</a:t>
            </a:r>
            <a:endParaRPr sz="2400" dirty="0">
              <a:latin typeface="+mj-lt"/>
              <a:ea typeface="Arial"/>
              <a:cs typeface="Arial"/>
              <a:sym typeface="Arial"/>
            </a:endParaRPr>
          </a:p>
        </p:txBody>
      </p:sp>
      <p:sp>
        <p:nvSpPr>
          <p:cNvPr id="9" name="Rounded Rectangle 8"/>
          <p:cNvSpPr/>
          <p:nvPr/>
        </p:nvSpPr>
        <p:spPr>
          <a:xfrm>
            <a:off x="5938934" y="2661056"/>
            <a:ext cx="3030895" cy="4586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Irá adicionar a string “after:...” quando houver cursor</a:t>
            </a:r>
            <a:endParaRPr lang="pt-BR" dirty="0"/>
          </a:p>
        </p:txBody>
      </p:sp>
      <p:cxnSp>
        <p:nvCxnSpPr>
          <p:cNvPr id="10" name="Straight Arrow Connector 9"/>
          <p:cNvCxnSpPr/>
          <p:nvPr/>
        </p:nvCxnSpPr>
        <p:spPr>
          <a:xfrm flipH="1" flipV="1">
            <a:off x="2514600" y="2116983"/>
            <a:ext cx="3424334" cy="773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9912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4" name="Rectangle 3"/>
          <p:cNvSpPr/>
          <p:nvPr/>
        </p:nvSpPr>
        <p:spPr>
          <a:xfrm>
            <a:off x="877856" y="1277374"/>
            <a:ext cx="8122298" cy="3785652"/>
          </a:xfrm>
          <a:prstGeom prst="rect">
            <a:avLst/>
          </a:prstGeom>
        </p:spPr>
        <p:txBody>
          <a:bodyPr wrap="square">
            <a:spAutoFit/>
          </a:bodyPr>
          <a:lstStyle/>
          <a:p>
            <a:r>
              <a:rPr lang="pt-BR" sz="800" dirty="0"/>
              <a:t>def get_samples(): </a:t>
            </a:r>
          </a:p>
          <a:p>
            <a:r>
              <a:rPr lang="pt-BR" sz="800" dirty="0"/>
              <a:t>    cursor = None</a:t>
            </a:r>
          </a:p>
          <a:p>
            <a:r>
              <a:rPr lang="pt-BR" sz="800" dirty="0"/>
              <a:t>    has_next_page = True    </a:t>
            </a:r>
          </a:p>
          <a:p>
            <a:r>
              <a:rPr lang="pt-BR" sz="800" dirty="0"/>
              <a:t>    prs = []</a:t>
            </a:r>
          </a:p>
          <a:p>
            <a:r>
              <a:rPr lang="pt-BR" sz="800" dirty="0"/>
              <a:t>                          </a:t>
            </a:r>
          </a:p>
          <a:p>
            <a:r>
              <a:rPr lang="pt-BR" sz="800" dirty="0"/>
              <a:t>    while has_next_page:</a:t>
            </a:r>
          </a:p>
          <a:p>
            <a:r>
              <a:rPr lang="pt-BR" sz="800" dirty="0"/>
              <a:t/>
            </a:r>
            <a:br>
              <a:rPr lang="pt-BR" sz="800" dirty="0"/>
            </a:br>
            <a:r>
              <a:rPr lang="pt-BR" sz="800" dirty="0"/>
              <a:t>        result = run_query(query_composer(cursor))</a:t>
            </a:r>
          </a:p>
          <a:p>
            <a:r>
              <a:rPr lang="pt-BR" sz="800" dirty="0"/>
              <a:t>        end_cursor = result["data"]["search"]["pageInfo"]["endCursor"]</a:t>
            </a:r>
          </a:p>
          <a:p>
            <a:r>
              <a:rPr lang="pt-BR" sz="800" dirty="0"/>
              <a:t>        has_next_page = result["data"]["search"]["pageInfo"]["hasNextPage"]</a:t>
            </a:r>
          </a:p>
          <a:p>
            <a:r>
              <a:rPr lang="pt-BR" sz="800" dirty="0"/>
              <a:t/>
            </a:r>
            <a:br>
              <a:rPr lang="pt-BR" sz="800" dirty="0"/>
            </a:br>
            <a:r>
              <a:rPr lang="pt-BR" sz="800" dirty="0"/>
              <a:t>        issue_count = result["data"]["search"]["issueCount"]</a:t>
            </a:r>
          </a:p>
          <a:p>
            <a:r>
              <a:rPr lang="pt-BR" sz="800" dirty="0"/>
              <a:t>    </a:t>
            </a:r>
          </a:p>
          <a:p>
            <a:r>
              <a:rPr lang="pt-BR" sz="800" dirty="0"/>
              <a:t>        print(f"Occurrences: {issue_count}")</a:t>
            </a:r>
          </a:p>
          <a:p>
            <a:r>
              <a:rPr lang="pt-BR" sz="800" dirty="0"/>
              <a:t/>
            </a:r>
            <a:br>
              <a:rPr lang="pt-BR" sz="800" dirty="0"/>
            </a:br>
            <a:r>
              <a:rPr lang="pt-BR" sz="800" dirty="0"/>
              <a:t>        for pr in result["data"]["search"]["edges"]:   </a:t>
            </a:r>
          </a:p>
          <a:p>
            <a:r>
              <a:rPr lang="pt-BR" sz="800" dirty="0"/>
              <a:t>            pr_url = pr["node"]["url"]</a:t>
            </a:r>
          </a:p>
          <a:p>
            <a:r>
              <a:rPr lang="pt-BR" sz="800" dirty="0"/>
              <a:t>            pr_title = pr["node"]["title"]</a:t>
            </a:r>
          </a:p>
          <a:p>
            <a:r>
              <a:rPr lang="pt-BR" sz="800" dirty="0"/>
              <a:t>            pr_created_at = pr["node"]["createdAt"]</a:t>
            </a:r>
          </a:p>
          <a:p>
            <a:r>
              <a:rPr lang="pt-BR" sz="800" dirty="0"/>
              <a:t>            pr_merged_at = pr["node"]["mergedAt"]</a:t>
            </a:r>
          </a:p>
          <a:p>
            <a:r>
              <a:rPr lang="pt-BR" sz="800" dirty="0"/>
              <a:t>            stars = pr["node"]["repository"]["stargazerCount"]</a:t>
            </a:r>
          </a:p>
          <a:p>
            <a:r>
              <a:rPr lang="pt-BR" sz="800" dirty="0"/>
              <a:t>            fork = pr["node"]["repository"]["isFork"]</a:t>
            </a:r>
          </a:p>
          <a:p>
            <a:r>
              <a:rPr lang="pt-BR" sz="800" dirty="0"/>
              <a:t>            language = ""</a:t>
            </a:r>
          </a:p>
          <a:p>
            <a:r>
              <a:rPr lang="pt-BR" sz="800" dirty="0"/>
              <a:t>            if pr["node"]["repository"]["primaryLanguage"] != None:</a:t>
            </a:r>
          </a:p>
          <a:p>
            <a:r>
              <a:rPr lang="pt-BR" sz="800" dirty="0"/>
              <a:t>                language = pr["node"]["repository"]["primaryLanguage"]["name"]</a:t>
            </a:r>
          </a:p>
          <a:p>
            <a:r>
              <a:rPr lang="pt-BR" sz="800" dirty="0"/>
              <a:t/>
            </a:r>
            <a:br>
              <a:rPr lang="pt-BR" sz="800" dirty="0"/>
            </a:br>
            <a:r>
              <a:rPr lang="pt-BR" sz="800" dirty="0"/>
              <a:t>            prs.append((pr_url, pr_title, pr_created_at, pr_merged_at, stars, fork, language))                            </a:t>
            </a:r>
          </a:p>
          <a:p>
            <a:r>
              <a:rPr lang="pt-BR" sz="800" dirty="0"/>
              <a:t/>
            </a:r>
            <a:br>
              <a:rPr lang="pt-BR" sz="800" dirty="0"/>
            </a:br>
            <a:r>
              <a:rPr lang="pt-BR" sz="800" dirty="0"/>
              <a:t>        cursor = end_cursor</a:t>
            </a:r>
          </a:p>
          <a:p>
            <a:r>
              <a:rPr lang="pt-BR" sz="800" dirty="0"/>
              <a:t>    return prs</a:t>
            </a:r>
          </a:p>
        </p:txBody>
      </p:sp>
      <p:sp>
        <p:nvSpPr>
          <p:cNvPr id="5" name="Rounded Rectangle 4"/>
          <p:cNvSpPr/>
          <p:nvPr/>
        </p:nvSpPr>
        <p:spPr>
          <a:xfrm>
            <a:off x="5938935" y="1528815"/>
            <a:ext cx="3030895" cy="4586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Método que irá buscar as amostras e jogá-las em uma lista</a:t>
            </a:r>
            <a:endParaRPr lang="pt-BR" dirty="0"/>
          </a:p>
        </p:txBody>
      </p:sp>
      <p:cxnSp>
        <p:nvCxnSpPr>
          <p:cNvPr id="3" name="Straight Arrow Connector 2"/>
          <p:cNvCxnSpPr/>
          <p:nvPr/>
        </p:nvCxnSpPr>
        <p:spPr>
          <a:xfrm flipH="1" flipV="1">
            <a:off x="1875453" y="1404257"/>
            <a:ext cx="4063482" cy="355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Google Shape;142;p2"/>
          <p:cNvSpPr txBox="1">
            <a:spLocks noGrp="1"/>
          </p:cNvSpPr>
          <p:nvPr>
            <p:ph type="title"/>
          </p:nvPr>
        </p:nvSpPr>
        <p:spPr>
          <a:xfrm>
            <a:off x="930728" y="273844"/>
            <a:ext cx="7835382" cy="994200"/>
          </a:xfrm>
          <a:prstGeom prst="rect">
            <a:avLst/>
          </a:prstGeom>
          <a:noFill/>
          <a:ln>
            <a:noFill/>
          </a:ln>
        </p:spPr>
        <p:txBody>
          <a:bodyPr spcFirstLastPara="1" wrap="square" lIns="68575" tIns="34275" rIns="68575" bIns="34275" anchor="ctr" anchorCtr="0">
            <a:normAutofit/>
          </a:bodyPr>
          <a:lstStyle/>
          <a:p>
            <a:pPr lvl="0">
              <a:buSzPts val="2400"/>
            </a:pPr>
            <a:r>
              <a:rPr lang="pt-BR" sz="2400" dirty="0" smtClean="0">
                <a:latin typeface="+mj-lt"/>
              </a:rPr>
              <a:t>Tabulação dos dados – Script Python</a:t>
            </a:r>
            <a:endParaRPr sz="2400" dirty="0">
              <a:latin typeface="+mj-lt"/>
              <a:ea typeface="Arial"/>
              <a:cs typeface="Arial"/>
              <a:sym typeface="Arial"/>
            </a:endParaRPr>
          </a:p>
        </p:txBody>
      </p:sp>
      <p:sp>
        <p:nvSpPr>
          <p:cNvPr id="8" name="Rounded Rectangle 7"/>
          <p:cNvSpPr/>
          <p:nvPr/>
        </p:nvSpPr>
        <p:spPr>
          <a:xfrm>
            <a:off x="5969259" y="2238861"/>
            <a:ext cx="3030895" cy="4586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Continuará executando enquanto existir página</a:t>
            </a:r>
            <a:endParaRPr lang="pt-BR" dirty="0"/>
          </a:p>
        </p:txBody>
      </p:sp>
      <p:cxnSp>
        <p:nvCxnSpPr>
          <p:cNvPr id="9" name="Straight Arrow Connector 8"/>
          <p:cNvCxnSpPr/>
          <p:nvPr/>
        </p:nvCxnSpPr>
        <p:spPr>
          <a:xfrm flipH="1" flipV="1">
            <a:off x="2108718" y="1987420"/>
            <a:ext cx="3860541" cy="463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5969258" y="3233058"/>
            <a:ext cx="3030895" cy="7531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Armazenará todos os campos retornados do Graphql em uma lista</a:t>
            </a:r>
            <a:endParaRPr lang="pt-BR" dirty="0"/>
          </a:p>
        </p:txBody>
      </p:sp>
      <p:cxnSp>
        <p:nvCxnSpPr>
          <p:cNvPr id="11" name="Straight Arrow Connector 10"/>
          <p:cNvCxnSpPr/>
          <p:nvPr/>
        </p:nvCxnSpPr>
        <p:spPr>
          <a:xfrm flipH="1" flipV="1">
            <a:off x="3256384" y="3648544"/>
            <a:ext cx="2712876" cy="10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48943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4" name="Rectangle 3"/>
          <p:cNvSpPr/>
          <p:nvPr/>
        </p:nvSpPr>
        <p:spPr>
          <a:xfrm>
            <a:off x="1082351" y="2369056"/>
            <a:ext cx="8122298" cy="2839239"/>
          </a:xfrm>
          <a:prstGeom prst="rect">
            <a:avLst/>
          </a:prstGeom>
        </p:spPr>
        <p:txBody>
          <a:bodyPr wrap="square">
            <a:spAutoFit/>
          </a:bodyPr>
          <a:lstStyle/>
          <a:p>
            <a:r>
              <a:rPr lang="pt-BR" sz="1050" dirty="0"/>
              <a:t>def write_samples(prs):</a:t>
            </a:r>
          </a:p>
          <a:p>
            <a:r>
              <a:rPr lang="pt-BR" sz="1050" dirty="0"/>
              <a:t>    filename = 'Candidate samples.csv'</a:t>
            </a:r>
          </a:p>
          <a:p>
            <a:r>
              <a:rPr lang="pt-BR" sz="1050" dirty="0"/>
              <a:t/>
            </a:r>
            <a:br>
              <a:rPr lang="pt-BR" sz="1050" dirty="0"/>
            </a:br>
            <a:r>
              <a:rPr lang="pt-BR" sz="1050" dirty="0"/>
              <a:t>    with open(filename, mode='w', newline='', encoding='utf-8') as file:</a:t>
            </a:r>
          </a:p>
          <a:p>
            <a:r>
              <a:rPr lang="pt-BR" sz="1050" dirty="0"/>
              <a:t>        writer = csv.writer(file)</a:t>
            </a:r>
          </a:p>
          <a:p>
            <a:r>
              <a:rPr lang="pt-BR" sz="1050" dirty="0"/>
              <a:t>        writer.writerow(['PR URL', 'PR Title', 'PR createdAt', 'PR mergedAt', 'stars', 'fork', 'language'])</a:t>
            </a:r>
          </a:p>
          <a:p>
            <a:r>
              <a:rPr lang="pt-BR" sz="1050" dirty="0"/>
              <a:t>        writer.writerows(prs)   </a:t>
            </a:r>
            <a:endParaRPr lang="pt-BR" sz="1050" dirty="0" smtClean="0"/>
          </a:p>
          <a:p>
            <a:endParaRPr lang="pt-BR" sz="1050" dirty="0"/>
          </a:p>
          <a:p>
            <a:endParaRPr lang="pt-BR" sz="1050" dirty="0" smtClean="0"/>
          </a:p>
          <a:p>
            <a:r>
              <a:rPr lang="pt-BR" sz="1050" dirty="0"/>
              <a:t>prs = get_samples()</a:t>
            </a:r>
          </a:p>
          <a:p>
            <a:r>
              <a:rPr lang="pt-BR" sz="1050" dirty="0"/>
              <a:t>write_samples(prs)</a:t>
            </a:r>
          </a:p>
          <a:p>
            <a:r>
              <a:rPr lang="pt-BR" sz="1050" dirty="0"/>
              <a:t/>
            </a:r>
            <a:br>
              <a:rPr lang="pt-BR" sz="1050" dirty="0"/>
            </a:br>
            <a:r>
              <a:rPr lang="pt-BR" sz="1050" dirty="0"/>
              <a:t/>
            </a:r>
            <a:br>
              <a:rPr lang="pt-BR" sz="1050" dirty="0"/>
            </a:br>
            <a:endParaRPr lang="pt-BR" sz="1050" dirty="0"/>
          </a:p>
          <a:p>
            <a:r>
              <a:rPr lang="pt-BR" sz="1050" dirty="0"/>
              <a:t>   </a:t>
            </a:r>
          </a:p>
          <a:p>
            <a:r>
              <a:rPr lang="pt-BR" sz="1050" dirty="0"/>
              <a:t/>
            </a:r>
            <a:br>
              <a:rPr lang="pt-BR" sz="1050" dirty="0"/>
            </a:br>
            <a:endParaRPr lang="pt-BR" sz="1050" dirty="0"/>
          </a:p>
        </p:txBody>
      </p:sp>
      <p:sp>
        <p:nvSpPr>
          <p:cNvPr id="5" name="Rounded Rectangle 4"/>
          <p:cNvSpPr/>
          <p:nvPr/>
        </p:nvSpPr>
        <p:spPr>
          <a:xfrm>
            <a:off x="5938935" y="1528815"/>
            <a:ext cx="3030895" cy="4586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Método para escrever o csv</a:t>
            </a:r>
            <a:endParaRPr lang="pt-BR" dirty="0"/>
          </a:p>
        </p:txBody>
      </p:sp>
      <p:cxnSp>
        <p:nvCxnSpPr>
          <p:cNvPr id="3" name="Straight Arrow Connector 2"/>
          <p:cNvCxnSpPr/>
          <p:nvPr/>
        </p:nvCxnSpPr>
        <p:spPr>
          <a:xfrm flipH="1">
            <a:off x="2789853" y="1760098"/>
            <a:ext cx="3149082" cy="735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Google Shape;142;p2"/>
          <p:cNvSpPr txBox="1">
            <a:spLocks noGrp="1"/>
          </p:cNvSpPr>
          <p:nvPr>
            <p:ph type="title"/>
          </p:nvPr>
        </p:nvSpPr>
        <p:spPr>
          <a:xfrm>
            <a:off x="930728" y="273844"/>
            <a:ext cx="7835382" cy="994200"/>
          </a:xfrm>
          <a:prstGeom prst="rect">
            <a:avLst/>
          </a:prstGeom>
          <a:noFill/>
          <a:ln>
            <a:noFill/>
          </a:ln>
        </p:spPr>
        <p:txBody>
          <a:bodyPr spcFirstLastPara="1" wrap="square" lIns="68575" tIns="34275" rIns="68575" bIns="34275" anchor="ctr" anchorCtr="0">
            <a:normAutofit/>
          </a:bodyPr>
          <a:lstStyle/>
          <a:p>
            <a:pPr lvl="0">
              <a:buSzPts val="2400"/>
            </a:pPr>
            <a:r>
              <a:rPr lang="pt-BR" sz="2400" dirty="0" smtClean="0">
                <a:latin typeface="+mj-lt"/>
              </a:rPr>
              <a:t>Tabulação dos dados – Script Python</a:t>
            </a:r>
            <a:endParaRPr sz="2400" dirty="0">
              <a:latin typeface="+mj-lt"/>
              <a:ea typeface="Arial"/>
              <a:cs typeface="Arial"/>
              <a:sym typeface="Arial"/>
            </a:endParaRPr>
          </a:p>
        </p:txBody>
      </p:sp>
      <p:sp>
        <p:nvSpPr>
          <p:cNvPr id="11" name="Rounded Rectangle 10"/>
          <p:cNvSpPr/>
          <p:nvPr/>
        </p:nvSpPr>
        <p:spPr>
          <a:xfrm>
            <a:off x="6049347" y="3788675"/>
            <a:ext cx="3030895" cy="7040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Chamada dos métodos de buscar as amostras e escrevê-las em um csv</a:t>
            </a:r>
            <a:endParaRPr lang="pt-BR" dirty="0"/>
          </a:p>
        </p:txBody>
      </p:sp>
      <p:cxnSp>
        <p:nvCxnSpPr>
          <p:cNvPr id="12" name="Straight Arrow Connector 11"/>
          <p:cNvCxnSpPr/>
          <p:nvPr/>
        </p:nvCxnSpPr>
        <p:spPr>
          <a:xfrm flipH="1" flipV="1">
            <a:off x="2523931" y="4030824"/>
            <a:ext cx="3525416" cy="158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24403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7" name="Google Shape;142;p2"/>
          <p:cNvSpPr txBox="1">
            <a:spLocks noGrp="1"/>
          </p:cNvSpPr>
          <p:nvPr>
            <p:ph type="title"/>
          </p:nvPr>
        </p:nvSpPr>
        <p:spPr>
          <a:xfrm>
            <a:off x="930728" y="273844"/>
            <a:ext cx="7835382" cy="994200"/>
          </a:xfrm>
          <a:prstGeom prst="rect">
            <a:avLst/>
          </a:prstGeom>
          <a:noFill/>
          <a:ln>
            <a:noFill/>
          </a:ln>
        </p:spPr>
        <p:txBody>
          <a:bodyPr spcFirstLastPara="1" wrap="square" lIns="68575" tIns="34275" rIns="68575" bIns="34275" anchor="ctr" anchorCtr="0">
            <a:normAutofit/>
          </a:bodyPr>
          <a:lstStyle/>
          <a:p>
            <a:pPr lvl="0">
              <a:buSzPts val="2400"/>
            </a:pPr>
            <a:r>
              <a:rPr lang="pt-BR" sz="2400" dirty="0" smtClean="0">
                <a:latin typeface="+mj-lt"/>
              </a:rPr>
              <a:t>Executando o script</a:t>
            </a:r>
            <a:endParaRPr sz="2400" dirty="0">
              <a:latin typeface="+mj-lt"/>
              <a:ea typeface="Arial"/>
              <a:cs typeface="Arial"/>
              <a:sym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244" y="2761790"/>
            <a:ext cx="6458851" cy="102884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08028"/>
            <a:ext cx="9144000" cy="2727444"/>
          </a:xfrm>
          <a:prstGeom prst="rect">
            <a:avLst/>
          </a:prstGeom>
        </p:spPr>
      </p:pic>
    </p:spTree>
    <p:extLst>
      <p:ext uri="{BB962C8B-B14F-4D97-AF65-F5344CB8AC3E}">
        <p14:creationId xmlns:p14="http://schemas.microsoft.com/office/powerpoint/2010/main" val="42856604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7" name="Google Shape;142;p2"/>
          <p:cNvSpPr txBox="1">
            <a:spLocks noGrp="1"/>
          </p:cNvSpPr>
          <p:nvPr>
            <p:ph type="title"/>
          </p:nvPr>
        </p:nvSpPr>
        <p:spPr>
          <a:xfrm>
            <a:off x="930728" y="273844"/>
            <a:ext cx="7835382" cy="994200"/>
          </a:xfrm>
          <a:prstGeom prst="rect">
            <a:avLst/>
          </a:prstGeom>
          <a:noFill/>
          <a:ln>
            <a:noFill/>
          </a:ln>
        </p:spPr>
        <p:txBody>
          <a:bodyPr spcFirstLastPara="1" wrap="square" lIns="68575" tIns="34275" rIns="68575" bIns="34275" anchor="ctr" anchorCtr="0">
            <a:normAutofit/>
          </a:bodyPr>
          <a:lstStyle/>
          <a:p>
            <a:pPr lvl="0">
              <a:buSzPts val="2400"/>
            </a:pPr>
            <a:r>
              <a:rPr lang="pt-BR" sz="2400" dirty="0" smtClean="0">
                <a:latin typeface="+mj-lt"/>
              </a:rPr>
              <a:t>Importando o csv no Google Planilha</a:t>
            </a:r>
            <a:endParaRPr sz="2400" dirty="0">
              <a:latin typeface="+mj-lt"/>
              <a:ea typeface="Arial"/>
              <a:cs typeface="Arial"/>
              <a:sym typeface="Aria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83" y="1940257"/>
            <a:ext cx="8754448" cy="2611250"/>
          </a:xfrm>
          <a:prstGeom prst="rect">
            <a:avLst/>
          </a:prstGeom>
        </p:spPr>
      </p:pic>
    </p:spTree>
    <p:extLst>
      <p:ext uri="{BB962C8B-B14F-4D97-AF65-F5344CB8AC3E}">
        <p14:creationId xmlns:p14="http://schemas.microsoft.com/office/powerpoint/2010/main" val="1302764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
          <p:cNvSpPr txBox="1">
            <a:spLocks noGrp="1"/>
          </p:cNvSpPr>
          <p:nvPr>
            <p:ph type="title"/>
          </p:nvPr>
        </p:nvSpPr>
        <p:spPr>
          <a:xfrm>
            <a:off x="930728" y="273844"/>
            <a:ext cx="75846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Arial"/>
              <a:buNone/>
            </a:pPr>
            <a:r>
              <a:rPr lang="pt-BR" sz="2400" dirty="0" smtClean="0">
                <a:latin typeface="Arial"/>
                <a:ea typeface="Arial"/>
                <a:cs typeface="Arial"/>
                <a:sym typeface="Arial"/>
              </a:rPr>
              <a:t>Conjunto de Dados (dataset) – Exemplo 1</a:t>
            </a:r>
            <a:endParaRPr sz="2400" dirty="0">
              <a:latin typeface="Arial"/>
              <a:ea typeface="Arial"/>
              <a:cs typeface="Arial"/>
              <a:sym typeface="Aria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5997" y="1374821"/>
            <a:ext cx="4845024" cy="168921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0400" y="3203593"/>
            <a:ext cx="5098217" cy="426015"/>
          </a:xfrm>
          <a:prstGeom prst="rect">
            <a:avLst/>
          </a:prstGeom>
        </p:spPr>
      </p:pic>
      <p:pic>
        <p:nvPicPr>
          <p:cNvPr id="4098" name="Picture 2" descr="CBIE 2024 – Congresso Brasileiro de Informática na Educação 2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9992" y="2095197"/>
            <a:ext cx="2209880" cy="164754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200400" y="4835723"/>
            <a:ext cx="5943600" cy="307777"/>
          </a:xfrm>
          <a:prstGeom prst="rect">
            <a:avLst/>
          </a:prstGeom>
        </p:spPr>
        <p:txBody>
          <a:bodyPr wrap="square">
            <a:spAutoFit/>
          </a:bodyPr>
          <a:lstStyle/>
          <a:p>
            <a:r>
              <a:rPr lang="pt-BR" dirty="0" smtClean="0"/>
              <a:t>Fonte:https</a:t>
            </a:r>
            <a:r>
              <a:rPr lang="pt-BR" dirty="0"/>
              <a:t>://sol.sbc.org.br/index.php/sbie/article/view/31229/31032</a:t>
            </a:r>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2367" y="3665209"/>
            <a:ext cx="5109869" cy="771036"/>
          </a:xfrm>
          <a:prstGeom prst="rect">
            <a:avLst/>
          </a:prstGeom>
        </p:spPr>
      </p:pic>
    </p:spTree>
    <p:extLst>
      <p:ext uri="{BB962C8B-B14F-4D97-AF65-F5344CB8AC3E}">
        <p14:creationId xmlns:p14="http://schemas.microsoft.com/office/powerpoint/2010/main" val="4517687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7" name="Google Shape;142;p2"/>
          <p:cNvSpPr txBox="1">
            <a:spLocks noGrp="1"/>
          </p:cNvSpPr>
          <p:nvPr>
            <p:ph type="title"/>
          </p:nvPr>
        </p:nvSpPr>
        <p:spPr>
          <a:xfrm>
            <a:off x="930728" y="273844"/>
            <a:ext cx="7835382" cy="994200"/>
          </a:xfrm>
          <a:prstGeom prst="rect">
            <a:avLst/>
          </a:prstGeom>
          <a:noFill/>
          <a:ln>
            <a:noFill/>
          </a:ln>
        </p:spPr>
        <p:txBody>
          <a:bodyPr spcFirstLastPara="1" wrap="square" lIns="68575" tIns="34275" rIns="68575" bIns="34275" anchor="ctr" anchorCtr="0">
            <a:normAutofit/>
          </a:bodyPr>
          <a:lstStyle/>
          <a:p>
            <a:pPr lvl="0">
              <a:buSzPts val="2400"/>
            </a:pPr>
            <a:r>
              <a:rPr lang="pt-BR" sz="2400" dirty="0" smtClean="0">
                <a:latin typeface="+mj-lt"/>
              </a:rPr>
              <a:t>Próximos passos?</a:t>
            </a:r>
            <a:endParaRPr sz="2400" dirty="0">
              <a:latin typeface="+mj-lt"/>
              <a:ea typeface="Arial"/>
              <a:cs typeface="Arial"/>
              <a:sym typeface="Arial"/>
            </a:endParaRPr>
          </a:p>
        </p:txBody>
      </p:sp>
      <p:sp>
        <p:nvSpPr>
          <p:cNvPr id="4" name="Rectangle 3"/>
          <p:cNvSpPr/>
          <p:nvPr/>
        </p:nvSpPr>
        <p:spPr>
          <a:xfrm>
            <a:off x="345233" y="1405071"/>
            <a:ext cx="8607489" cy="369332"/>
          </a:xfrm>
          <a:prstGeom prst="rect">
            <a:avLst/>
          </a:prstGeom>
        </p:spPr>
        <p:txBody>
          <a:bodyPr wrap="square">
            <a:spAutoFit/>
          </a:bodyPr>
          <a:lstStyle/>
          <a:p>
            <a:r>
              <a:rPr lang="pt-BR" sz="1800" dirty="0" smtClean="0"/>
              <a:t>1) Higienizar os dados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990" y="2094389"/>
            <a:ext cx="8603031" cy="2468279"/>
          </a:xfrm>
          <a:prstGeom prst="rect">
            <a:avLst/>
          </a:prstGeom>
        </p:spPr>
      </p:pic>
    </p:spTree>
    <p:extLst>
      <p:ext uri="{BB962C8B-B14F-4D97-AF65-F5344CB8AC3E}">
        <p14:creationId xmlns:p14="http://schemas.microsoft.com/office/powerpoint/2010/main" val="28574699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7" name="Google Shape;142;p2"/>
          <p:cNvSpPr txBox="1">
            <a:spLocks noGrp="1"/>
          </p:cNvSpPr>
          <p:nvPr>
            <p:ph type="title"/>
          </p:nvPr>
        </p:nvSpPr>
        <p:spPr>
          <a:xfrm>
            <a:off x="930728" y="273844"/>
            <a:ext cx="7835382" cy="994200"/>
          </a:xfrm>
          <a:prstGeom prst="rect">
            <a:avLst/>
          </a:prstGeom>
          <a:noFill/>
          <a:ln>
            <a:noFill/>
          </a:ln>
        </p:spPr>
        <p:txBody>
          <a:bodyPr spcFirstLastPara="1" wrap="square" lIns="68575" tIns="34275" rIns="68575" bIns="34275" anchor="ctr" anchorCtr="0">
            <a:normAutofit/>
          </a:bodyPr>
          <a:lstStyle/>
          <a:p>
            <a:pPr lvl="0">
              <a:buSzPts val="2400"/>
            </a:pPr>
            <a:r>
              <a:rPr lang="pt-BR" sz="2400" dirty="0" smtClean="0">
                <a:latin typeface="+mj-lt"/>
              </a:rPr>
              <a:t>Próximos passos?</a:t>
            </a:r>
            <a:endParaRPr sz="2400" dirty="0">
              <a:latin typeface="+mj-lt"/>
              <a:ea typeface="Arial"/>
              <a:cs typeface="Arial"/>
              <a:sym typeface="Arial"/>
            </a:endParaRPr>
          </a:p>
        </p:txBody>
      </p:sp>
      <p:sp>
        <p:nvSpPr>
          <p:cNvPr id="4" name="Rectangle 3"/>
          <p:cNvSpPr/>
          <p:nvPr/>
        </p:nvSpPr>
        <p:spPr>
          <a:xfrm>
            <a:off x="345233" y="1405071"/>
            <a:ext cx="8607489" cy="369332"/>
          </a:xfrm>
          <a:prstGeom prst="rect">
            <a:avLst/>
          </a:prstGeom>
        </p:spPr>
        <p:txBody>
          <a:bodyPr wrap="square">
            <a:spAutoFit/>
          </a:bodyPr>
          <a:lstStyle/>
          <a:p>
            <a:r>
              <a:rPr lang="pt-BR" sz="1800" dirty="0"/>
              <a:t>2</a:t>
            </a:r>
            <a:r>
              <a:rPr lang="pt-BR" sz="1800" dirty="0" smtClean="0"/>
              <a:t>) Analisar os dados e responder as perguntas de pesquisa</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737" y="1774403"/>
            <a:ext cx="5312239" cy="3178810"/>
          </a:xfrm>
          <a:prstGeom prst="rect">
            <a:avLst/>
          </a:prstGeom>
        </p:spPr>
      </p:pic>
    </p:spTree>
    <p:extLst>
      <p:ext uri="{BB962C8B-B14F-4D97-AF65-F5344CB8AC3E}">
        <p14:creationId xmlns:p14="http://schemas.microsoft.com/office/powerpoint/2010/main" val="32090540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7" name="Google Shape;142;p2"/>
          <p:cNvSpPr txBox="1">
            <a:spLocks noGrp="1"/>
          </p:cNvSpPr>
          <p:nvPr>
            <p:ph type="title"/>
          </p:nvPr>
        </p:nvSpPr>
        <p:spPr>
          <a:xfrm>
            <a:off x="930728" y="273844"/>
            <a:ext cx="7835382" cy="994200"/>
          </a:xfrm>
          <a:prstGeom prst="rect">
            <a:avLst/>
          </a:prstGeom>
          <a:noFill/>
          <a:ln>
            <a:noFill/>
          </a:ln>
        </p:spPr>
        <p:txBody>
          <a:bodyPr spcFirstLastPara="1" wrap="square" lIns="68575" tIns="34275" rIns="68575" bIns="34275" anchor="ctr" anchorCtr="0">
            <a:normAutofit/>
          </a:bodyPr>
          <a:lstStyle/>
          <a:p>
            <a:pPr lvl="0">
              <a:buSzPts val="2400"/>
            </a:pPr>
            <a:r>
              <a:rPr lang="pt-BR" sz="2400" dirty="0" smtClean="0">
                <a:latin typeface="+mj-lt"/>
              </a:rPr>
              <a:t>Referências</a:t>
            </a:r>
            <a:endParaRPr sz="2400" dirty="0">
              <a:latin typeface="+mj-lt"/>
              <a:ea typeface="Arial"/>
              <a:cs typeface="Arial"/>
              <a:sym typeface="Arial"/>
            </a:endParaRPr>
          </a:p>
        </p:txBody>
      </p:sp>
      <p:sp>
        <p:nvSpPr>
          <p:cNvPr id="4" name="Rectangle 3"/>
          <p:cNvSpPr/>
          <p:nvPr/>
        </p:nvSpPr>
        <p:spPr>
          <a:xfrm>
            <a:off x="345233" y="1405071"/>
            <a:ext cx="8607489" cy="1477328"/>
          </a:xfrm>
          <a:prstGeom prst="rect">
            <a:avLst/>
          </a:prstGeom>
        </p:spPr>
        <p:txBody>
          <a:bodyPr wrap="square">
            <a:spAutoFit/>
          </a:bodyPr>
          <a:lstStyle/>
          <a:p>
            <a:r>
              <a:rPr lang="pt-BR" sz="1800" dirty="0"/>
              <a:t>SILVA, Julyanara R.; DANTAS, Carlos Eduardo C.; MAIA, Marcelo A.. </a:t>
            </a:r>
            <a:r>
              <a:rPr lang="pt-BR" sz="1800" b="1" dirty="0"/>
              <a:t>What Developers Ask to ChatGPT in GitHub Pull Requests? an Exploratory Study</a:t>
            </a:r>
            <a:r>
              <a:rPr lang="pt-BR" sz="1800" dirty="0"/>
              <a:t>. In: VEM , 2024, Curitiba/PR</a:t>
            </a:r>
            <a:r>
              <a:rPr lang="pt-BR" sz="1800" dirty="0" smtClean="0"/>
              <a:t>.</a:t>
            </a:r>
          </a:p>
          <a:p>
            <a:endParaRPr lang="pt-BR" sz="1800" dirty="0"/>
          </a:p>
          <a:p>
            <a:r>
              <a:rPr lang="pt-BR" sz="1800" dirty="0" smtClean="0"/>
              <a:t>Documentação oficial da API Graphlql: </a:t>
            </a:r>
            <a:r>
              <a:rPr lang="pt-BR" sz="1800" dirty="0"/>
              <a:t>https://docs.github.com/en/graphql</a:t>
            </a:r>
            <a:r>
              <a:rPr lang="pt-BR" sz="1800" dirty="0" smtClean="0"/>
              <a:t> </a:t>
            </a:r>
          </a:p>
        </p:txBody>
      </p:sp>
    </p:spTree>
    <p:extLst>
      <p:ext uri="{BB962C8B-B14F-4D97-AF65-F5344CB8AC3E}">
        <p14:creationId xmlns:p14="http://schemas.microsoft.com/office/powerpoint/2010/main" val="2872226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
          <p:cNvSpPr txBox="1">
            <a:spLocks noGrp="1"/>
          </p:cNvSpPr>
          <p:nvPr>
            <p:ph type="title"/>
          </p:nvPr>
        </p:nvSpPr>
        <p:spPr>
          <a:xfrm>
            <a:off x="930728" y="273844"/>
            <a:ext cx="75846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Arial"/>
              <a:buNone/>
            </a:pPr>
            <a:r>
              <a:rPr lang="pt-BR" sz="2400" dirty="0" smtClean="0">
                <a:latin typeface="Arial"/>
                <a:ea typeface="Arial"/>
                <a:cs typeface="Arial"/>
                <a:sym typeface="Arial"/>
              </a:rPr>
              <a:t>Conjunto de Dados (dataset) – Exemplo 2</a:t>
            </a:r>
            <a:endParaRPr sz="2400" dirty="0">
              <a:latin typeface="Arial"/>
              <a:ea typeface="Arial"/>
              <a:cs typeface="Arial"/>
              <a:sym typeface="Arial"/>
            </a:endParaRPr>
          </a:p>
        </p:txBody>
      </p:sp>
      <p:sp>
        <p:nvSpPr>
          <p:cNvPr id="5" name="Rectangle 4"/>
          <p:cNvSpPr/>
          <p:nvPr/>
        </p:nvSpPr>
        <p:spPr>
          <a:xfrm>
            <a:off x="3200400" y="4835723"/>
            <a:ext cx="5943600" cy="307777"/>
          </a:xfrm>
          <a:prstGeom prst="rect">
            <a:avLst/>
          </a:prstGeom>
        </p:spPr>
        <p:txBody>
          <a:bodyPr wrap="square">
            <a:spAutoFit/>
          </a:bodyPr>
          <a:lstStyle/>
          <a:p>
            <a:r>
              <a:rPr lang="pt-BR" dirty="0"/>
              <a:t>Fonte:https://sol.sbc.org.br/index.php/sbes/article/view/30365/30171</a:t>
            </a:r>
          </a:p>
        </p:txBody>
      </p:sp>
      <p:pic>
        <p:nvPicPr>
          <p:cNvPr id="5122" name="Picture 2" descr="PUCPR sedia Congresso Brasileiro de Softwa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99" y="2075652"/>
            <a:ext cx="3049491" cy="182969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4457" y="1305779"/>
            <a:ext cx="5994918" cy="146155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94161" y="2950357"/>
            <a:ext cx="3682092" cy="1702337"/>
          </a:xfrm>
          <a:prstGeom prst="rect">
            <a:avLst/>
          </a:prstGeom>
        </p:spPr>
      </p:pic>
    </p:spTree>
    <p:extLst>
      <p:ext uri="{BB962C8B-B14F-4D97-AF65-F5344CB8AC3E}">
        <p14:creationId xmlns:p14="http://schemas.microsoft.com/office/powerpoint/2010/main" val="331628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
          <p:cNvSpPr txBox="1">
            <a:spLocks noGrp="1"/>
          </p:cNvSpPr>
          <p:nvPr>
            <p:ph type="title"/>
          </p:nvPr>
        </p:nvSpPr>
        <p:spPr>
          <a:xfrm>
            <a:off x="930728" y="273844"/>
            <a:ext cx="75846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Arial"/>
              <a:buNone/>
            </a:pPr>
            <a:r>
              <a:rPr lang="pt-BR" sz="2400" dirty="0" smtClean="0">
                <a:latin typeface="Arial"/>
                <a:ea typeface="Arial"/>
                <a:cs typeface="Arial"/>
                <a:sym typeface="Arial"/>
              </a:rPr>
              <a:t>Conjunto de Dados (dataset) – Exemplo 3</a:t>
            </a:r>
            <a:endParaRPr sz="2400" dirty="0">
              <a:latin typeface="Arial"/>
              <a:ea typeface="Arial"/>
              <a:cs typeface="Arial"/>
              <a:sym typeface="Arial"/>
            </a:endParaRPr>
          </a:p>
        </p:txBody>
      </p:sp>
      <p:sp>
        <p:nvSpPr>
          <p:cNvPr id="5" name="Rectangle 4"/>
          <p:cNvSpPr/>
          <p:nvPr/>
        </p:nvSpPr>
        <p:spPr>
          <a:xfrm>
            <a:off x="3200400" y="4835723"/>
            <a:ext cx="5943600" cy="307777"/>
          </a:xfrm>
          <a:prstGeom prst="rect">
            <a:avLst/>
          </a:prstGeom>
        </p:spPr>
        <p:txBody>
          <a:bodyPr wrap="square">
            <a:spAutoFit/>
          </a:bodyPr>
          <a:lstStyle/>
          <a:p>
            <a:r>
              <a:rPr lang="pt-BR" dirty="0"/>
              <a:t>Fonte:https://dl.acm.org/doi/abs/10.1007/s10664-020-09863-2</a:t>
            </a:r>
          </a:p>
        </p:txBody>
      </p:sp>
      <p:pic>
        <p:nvPicPr>
          <p:cNvPr id="6148" name="Picture 4" descr="Empirical Software Engineering | Linked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539" y="1852125"/>
            <a:ext cx="2537928" cy="253792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2232" y="1319176"/>
            <a:ext cx="4449356" cy="1666673"/>
          </a:xfrm>
          <a:prstGeom prst="rect">
            <a:avLst/>
          </a:prstGeom>
        </p:spPr>
      </p:pic>
      <p:pic>
        <p:nvPicPr>
          <p:cNvPr id="4" name="Picture 3"/>
          <p:cNvPicPr>
            <a:picLocks noChangeAspect="1"/>
          </p:cNvPicPr>
          <p:nvPr/>
        </p:nvPicPr>
        <p:blipFill>
          <a:blip r:embed="rId5"/>
          <a:stretch>
            <a:fillRect/>
          </a:stretch>
        </p:blipFill>
        <p:spPr>
          <a:xfrm>
            <a:off x="3456991" y="3261550"/>
            <a:ext cx="5581163" cy="1177396"/>
          </a:xfrm>
          <a:prstGeom prst="rect">
            <a:avLst/>
          </a:prstGeom>
        </p:spPr>
      </p:pic>
    </p:spTree>
    <p:extLst>
      <p:ext uri="{BB962C8B-B14F-4D97-AF65-F5344CB8AC3E}">
        <p14:creationId xmlns:p14="http://schemas.microsoft.com/office/powerpoint/2010/main" val="197492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
          <p:cNvSpPr txBox="1">
            <a:spLocks noGrp="1"/>
          </p:cNvSpPr>
          <p:nvPr>
            <p:ph type="title"/>
          </p:nvPr>
        </p:nvSpPr>
        <p:spPr>
          <a:xfrm>
            <a:off x="930727" y="273844"/>
            <a:ext cx="7868039"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Arial"/>
              <a:buNone/>
            </a:pPr>
            <a:r>
              <a:rPr lang="pt-BR" sz="2400" dirty="0" smtClean="0">
                <a:latin typeface="Arial"/>
                <a:ea typeface="Arial"/>
                <a:cs typeface="Arial"/>
                <a:sym typeface="Arial"/>
              </a:rPr>
              <a:t>Por que construir um dataset usando dados do GitHub?</a:t>
            </a:r>
            <a:endParaRPr sz="2400" dirty="0">
              <a:latin typeface="Arial"/>
              <a:ea typeface="Arial"/>
              <a:cs typeface="Arial"/>
              <a:sym typeface="Aria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8554" y="1422191"/>
            <a:ext cx="5917485" cy="17902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8554" y="3277705"/>
            <a:ext cx="5915608" cy="1800964"/>
          </a:xfrm>
          <a:prstGeom prst="rect">
            <a:avLst/>
          </a:prstGeom>
        </p:spPr>
      </p:pic>
      <p:sp>
        <p:nvSpPr>
          <p:cNvPr id="9" name="Rounded Rectangle 8"/>
          <p:cNvSpPr/>
          <p:nvPr/>
        </p:nvSpPr>
        <p:spPr>
          <a:xfrm>
            <a:off x="480526" y="1623527"/>
            <a:ext cx="1656183" cy="7464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222 milhões de repositórios</a:t>
            </a:r>
            <a:endParaRPr lang="pt-BR" dirty="0"/>
          </a:p>
        </p:txBody>
      </p:sp>
      <p:cxnSp>
        <p:nvCxnSpPr>
          <p:cNvPr id="11" name="Straight Arrow Connector 10"/>
          <p:cNvCxnSpPr>
            <a:stCxn id="9" idx="3"/>
          </p:cNvCxnSpPr>
          <p:nvPr/>
        </p:nvCxnSpPr>
        <p:spPr>
          <a:xfrm flipV="1">
            <a:off x="2136709" y="1740159"/>
            <a:ext cx="5397760" cy="256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480525" y="3804962"/>
            <a:ext cx="1656183" cy="7464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190 milhões de usuários</a:t>
            </a:r>
            <a:endParaRPr lang="pt-BR" dirty="0"/>
          </a:p>
        </p:txBody>
      </p:sp>
      <p:cxnSp>
        <p:nvCxnSpPr>
          <p:cNvPr id="14" name="Straight Arrow Connector 13"/>
          <p:cNvCxnSpPr>
            <a:stCxn id="13" idx="3"/>
          </p:cNvCxnSpPr>
          <p:nvPr/>
        </p:nvCxnSpPr>
        <p:spPr>
          <a:xfrm flipV="1">
            <a:off x="2136708" y="3582955"/>
            <a:ext cx="5481737" cy="595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6553" y="3003626"/>
            <a:ext cx="2392001" cy="307777"/>
          </a:xfrm>
          <a:prstGeom prst="rect">
            <a:avLst/>
          </a:prstGeom>
        </p:spPr>
        <p:txBody>
          <a:bodyPr wrap="none">
            <a:spAutoFit/>
          </a:bodyPr>
          <a:lstStyle/>
          <a:p>
            <a:r>
              <a:rPr lang="pt-BR" dirty="0" smtClean="0"/>
              <a:t>Fonte: https</a:t>
            </a:r>
            <a:r>
              <a:rPr lang="pt-BR" dirty="0"/>
              <a:t>://gitcharts.com/</a:t>
            </a:r>
          </a:p>
        </p:txBody>
      </p:sp>
    </p:spTree>
    <p:extLst>
      <p:ext uri="{BB962C8B-B14F-4D97-AF65-F5344CB8AC3E}">
        <p14:creationId xmlns:p14="http://schemas.microsoft.com/office/powerpoint/2010/main" val="1391843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
          <p:cNvSpPr txBox="1">
            <a:spLocks noGrp="1"/>
          </p:cNvSpPr>
          <p:nvPr>
            <p:ph type="title"/>
          </p:nvPr>
        </p:nvSpPr>
        <p:spPr>
          <a:xfrm>
            <a:off x="930727" y="273844"/>
            <a:ext cx="7868039"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Arial"/>
              <a:buNone/>
            </a:pPr>
            <a:r>
              <a:rPr lang="pt-BR" sz="2400" dirty="0" smtClean="0">
                <a:latin typeface="Arial"/>
                <a:ea typeface="Arial"/>
                <a:cs typeface="Arial"/>
                <a:sym typeface="Arial"/>
              </a:rPr>
              <a:t>Por que construir um dataset usando dados do GitHub?</a:t>
            </a:r>
            <a:endParaRPr sz="2400" dirty="0">
              <a:latin typeface="Arial"/>
              <a:ea typeface="Arial"/>
              <a:cs typeface="Arial"/>
              <a:sym typeface="Arial"/>
            </a:endParaRPr>
          </a:p>
        </p:txBody>
      </p:sp>
      <p:sp>
        <p:nvSpPr>
          <p:cNvPr id="9" name="Rounded Rectangle 8"/>
          <p:cNvSpPr/>
          <p:nvPr/>
        </p:nvSpPr>
        <p:spPr>
          <a:xfrm>
            <a:off x="391885" y="1992086"/>
            <a:ext cx="1656183" cy="21833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Muitas das principais ferramentas de código aberto estão hospedadas no Github, onde recebem atualizações constantes</a:t>
            </a:r>
            <a:endParaRPr lang="pt-B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2018" y="1623527"/>
            <a:ext cx="6701982" cy="2832192"/>
          </a:xfrm>
          <a:prstGeom prst="rect">
            <a:avLst/>
          </a:prstGeom>
        </p:spPr>
      </p:pic>
      <p:cxnSp>
        <p:nvCxnSpPr>
          <p:cNvPr id="11" name="Straight Arrow Connector 10"/>
          <p:cNvCxnSpPr>
            <a:stCxn id="9" idx="3"/>
          </p:cNvCxnSpPr>
          <p:nvPr/>
        </p:nvCxnSpPr>
        <p:spPr>
          <a:xfrm>
            <a:off x="2048068" y="3083768"/>
            <a:ext cx="3363687" cy="405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2966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
          <p:cNvSpPr txBox="1">
            <a:spLocks noGrp="1"/>
          </p:cNvSpPr>
          <p:nvPr>
            <p:ph type="title"/>
          </p:nvPr>
        </p:nvSpPr>
        <p:spPr>
          <a:xfrm>
            <a:off x="930727" y="273844"/>
            <a:ext cx="7868039"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Arial"/>
              <a:buNone/>
            </a:pPr>
            <a:r>
              <a:rPr lang="pt-BR" sz="2400" dirty="0" smtClean="0">
                <a:latin typeface="Arial"/>
                <a:ea typeface="Arial"/>
                <a:cs typeface="Arial"/>
                <a:sym typeface="Arial"/>
              </a:rPr>
              <a:t>Por que construir um dataset usando dados do GitHub?</a:t>
            </a:r>
            <a:endParaRPr sz="2400" dirty="0">
              <a:latin typeface="Arial"/>
              <a:ea typeface="Arial"/>
              <a:cs typeface="Arial"/>
              <a:sym typeface="Arial"/>
            </a:endParaRPr>
          </a:p>
        </p:txBody>
      </p:sp>
      <p:sp>
        <p:nvSpPr>
          <p:cNvPr id="9" name="Rounded Rectangle 8"/>
          <p:cNvSpPr/>
          <p:nvPr/>
        </p:nvSpPr>
        <p:spPr>
          <a:xfrm>
            <a:off x="265922" y="1486883"/>
            <a:ext cx="1656183" cy="9377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Git se tornou um padrão para versionamento de código-fonte</a:t>
            </a:r>
            <a:endParaRPr lang="pt-B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9306" y="1486883"/>
            <a:ext cx="6666722" cy="3393337"/>
          </a:xfrm>
          <a:prstGeom prst="rect">
            <a:avLst/>
          </a:prstGeom>
        </p:spPr>
      </p:pic>
      <p:cxnSp>
        <p:nvCxnSpPr>
          <p:cNvPr id="11" name="Straight Arrow Connector 10"/>
          <p:cNvCxnSpPr/>
          <p:nvPr/>
        </p:nvCxnSpPr>
        <p:spPr>
          <a:xfrm flipV="1">
            <a:off x="1922104" y="1842838"/>
            <a:ext cx="1049696" cy="1264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228599" y="3886058"/>
            <a:ext cx="1656183" cy="12194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Commits:</a:t>
            </a:r>
            <a:r>
              <a:rPr lang="pt-BR" dirty="0"/>
              <a:t> Registro estruturado e rastreável das alterações no código.</a:t>
            </a:r>
          </a:p>
        </p:txBody>
      </p:sp>
      <p:sp>
        <p:nvSpPr>
          <p:cNvPr id="12" name="Rounded Rectangle 11"/>
          <p:cNvSpPr/>
          <p:nvPr/>
        </p:nvSpPr>
        <p:spPr>
          <a:xfrm>
            <a:off x="265922" y="2507930"/>
            <a:ext cx="1656183" cy="12194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Pull Requests:</a:t>
            </a:r>
            <a:r>
              <a:rPr lang="pt-BR" dirty="0"/>
              <a:t> Fluxo colaborativo para revisão e integração de mudanças.</a:t>
            </a:r>
          </a:p>
        </p:txBody>
      </p:sp>
      <p:cxnSp>
        <p:nvCxnSpPr>
          <p:cNvPr id="13" name="Straight Arrow Connector 12"/>
          <p:cNvCxnSpPr/>
          <p:nvPr/>
        </p:nvCxnSpPr>
        <p:spPr>
          <a:xfrm flipV="1">
            <a:off x="1922104" y="2418305"/>
            <a:ext cx="5645023" cy="2077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6848208"/>
      </p:ext>
    </p:extLst>
  </p:cSld>
  <p:clrMapOvr>
    <a:masterClrMapping/>
  </p:clrMapOvr>
</p:sld>
</file>

<file path=ppt/theme/theme1.xml><?xml version="1.0" encoding="utf-8"?>
<a:theme xmlns:a="http://schemas.openxmlformats.org/drawingml/2006/main" name="Tema do Office">
  <a:themeElements>
    <a:clrScheme name="Escritório">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2008</TotalTime>
  <Words>2073</Words>
  <Application>Microsoft Office PowerPoint</Application>
  <PresentationFormat>On-screen Show (16:9)</PresentationFormat>
  <Paragraphs>470</Paragraphs>
  <Slides>42</Slides>
  <Notes>42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Yu Gothic UI Light</vt:lpstr>
      <vt:lpstr>Calibri</vt:lpstr>
      <vt:lpstr>Tema do Office</vt:lpstr>
      <vt:lpstr>Instituto Federal de Educação, Ciência e Tecnologia Triângulo Mineiro – Campus Uberlândia Centro XI Encontro de Práticas Docentes 2024</vt:lpstr>
      <vt:lpstr>O Caminho de uma Pesquisa de Impacto</vt:lpstr>
      <vt:lpstr>Conjunto de Dados (dataset)</vt:lpstr>
      <vt:lpstr>Conjunto de Dados (dataset) – Exemplo 1</vt:lpstr>
      <vt:lpstr>Conjunto de Dados (dataset) – Exemplo 2</vt:lpstr>
      <vt:lpstr>Conjunto de Dados (dataset) – Exemplo 3</vt:lpstr>
      <vt:lpstr>Por que construir um dataset usando dados do GitHub?</vt:lpstr>
      <vt:lpstr>Por que construir um dataset usando dados do GitHub?</vt:lpstr>
      <vt:lpstr>Por que construir um dataset usando dados do GitHub?</vt:lpstr>
      <vt:lpstr>Conjunto de Dados (dataset) – Exemplo 4</vt:lpstr>
      <vt:lpstr>Conjunto de Dados (dataset) – Exemplo 5</vt:lpstr>
      <vt:lpstr>Que tipos de dataset podem ser criados a partir do GitHub?</vt:lpstr>
      <vt:lpstr>Pra que avaliamos o código-fonte produzido por desenvolvedores?</vt:lpstr>
      <vt:lpstr>Como extrair dados do GitHub para construir o dataset?</vt:lpstr>
      <vt:lpstr>Query 1: Exemplo Prático de Consulta com GraphQL - Repositories</vt:lpstr>
      <vt:lpstr>Executando a consulta do Graphql no Graphql Explorer</vt:lpstr>
      <vt:lpstr>Executando a consulta do Graphql no Graphql Explorer</vt:lpstr>
      <vt:lpstr>Query 2: Exemplo Prático de Consulta com GraphQL</vt:lpstr>
      <vt:lpstr>Executando a consulta do Graphql no Graphql Explorer</vt:lpstr>
      <vt:lpstr>Query 3: Exemplo Prático de Consulta com GraphQL</vt:lpstr>
      <vt:lpstr>Executando a consulta do Graphql no Graphql Explorer</vt:lpstr>
      <vt:lpstr>Higienização do dataset</vt:lpstr>
      <vt:lpstr>Documentação</vt:lpstr>
      <vt:lpstr>Ok, mas como vou construir o dataset?</vt:lpstr>
      <vt:lpstr>Ok, mas como vou construir o dataset?</vt:lpstr>
      <vt:lpstr>Ok, mas como vou construir o dataset?</vt:lpstr>
      <vt:lpstr>Paginação dos Resultados</vt:lpstr>
      <vt:lpstr>Paginação dos Resultados</vt:lpstr>
      <vt:lpstr>Paginação dos Resultados</vt:lpstr>
      <vt:lpstr>Paginação dos Resultados</vt:lpstr>
      <vt:lpstr>Tabulação dos dados</vt:lpstr>
      <vt:lpstr>Criando um access token </vt:lpstr>
      <vt:lpstr>Criando um access token </vt:lpstr>
      <vt:lpstr>Tabulação dos dados – Script Python</vt:lpstr>
      <vt:lpstr>Tabulação dos dados – Script Python</vt:lpstr>
      <vt:lpstr>Tabulação dos dados – Script Python</vt:lpstr>
      <vt:lpstr>Tabulação dos dados – Script Python</vt:lpstr>
      <vt:lpstr>Executando o script</vt:lpstr>
      <vt:lpstr>Importando o csv no Google Planilha</vt:lpstr>
      <vt:lpstr>Próximos passos?</vt:lpstr>
      <vt:lpstr>Próximos passos?</vt:lpstr>
      <vt:lpstr>Referências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Instituto Federal de Educação, Ciência e Tecnologia Triângulo Mineiro – Campus Uberlândia Centro Curso Superior de Tecnologia em Sistemas para Internet</dc:title>
  <cp:lastModifiedBy>Microsoft account</cp:lastModifiedBy>
  <cp:revision>94</cp:revision>
  <dcterms:modified xsi:type="dcterms:W3CDTF">2024-12-03T20:19:52Z</dcterms:modified>
</cp:coreProperties>
</file>