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4C05-BD39-4A85-BC83-FA6EA299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6B0A-3E5E-46C1-BB8C-BCB76CE8F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EE2B-5E24-4947-99A3-31CE7E7D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BC14-5CBD-4861-9FCD-C8E88DC2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24E2-7156-4D9B-870D-237E75D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188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7BE0-2DAC-4D6B-BFEB-5DBE7E15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C2196-8BD9-4509-883F-A0F6F339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264C0-AA5B-4498-A70C-B1659F3F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6A95-A7DA-4AC4-A8F6-1058CFA3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6F7C-2493-41CD-9B02-73EE7967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33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D8E4B-297B-43C0-947E-F7322475D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83BD5-7F6E-4B79-A13D-3CF57F660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4B7E-A3B1-49C2-B23C-972D8BC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58F75-F318-4272-877C-CBABCCFF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D18F-45B9-4B26-9A19-0B69E5FB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89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D09B-0BAC-4975-8FE8-59C0F2AB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F3B0-9DA0-4582-972E-F04034D1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B61C-069D-4A67-B32D-CD73B73C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80D4-4F31-4D47-85C5-75D6DF98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737E-464A-4BA7-A304-6ED2C972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57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8C05-20B6-451F-A013-3BF70B0C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97A63-0DA3-488A-8C19-D7A54AA5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69FB-A650-46D0-849A-98758AE8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D5F7-7EDF-4ABE-BCD3-CD4509DF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6CEA-A7C3-4C82-A9F6-A8051B06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57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3672-6660-4985-BC2D-A0CFBBFE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A67A-75A1-49E4-AC9F-9F05F2C8C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9BA09-7006-4879-B31B-00951D075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B1E23-A33D-42DD-A676-CD2620E6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E3568-A9B6-4881-AFD1-12032D7E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74A-5CC1-4CBE-B09E-8553035C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44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40F3-0163-4006-827C-75557C6E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50A40-9970-4696-984B-07A00A44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7ED1-3122-4190-985E-86495AC1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0E3E6-0A34-4EB7-A257-78BBB128F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16682-B9E0-41FA-853A-4B0EDA188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9399B-1D46-4576-B97F-E119F740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05519-1148-4A41-890A-A44F3AA9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D2EC8-2CAA-4244-A74E-1249125C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53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661C-0F12-413D-9645-660DF9F5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E54A2-50A7-44FF-9BCB-DD243DF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829A2-FA94-4055-B743-E8925A29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3362B-133A-4013-8C30-CF718CB6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1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8D11D-45EE-4469-BF56-E752C574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AA8AA-B8A9-40BB-9D03-51E47834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205AD-041E-4C19-BA1A-5AD0EC69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4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8218-06DA-4400-B0FA-F2B544D3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CB7C-71F9-4EBF-9842-DF9C4F23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3A0E5-3E38-4475-AD4A-4FD9779A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5B4D8-C1DC-43E1-891B-78CFEE21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9309-1329-4BC2-91FD-46C93821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1DBA-8981-47D9-930F-59889E7B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24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8D5-9A32-4D0E-8071-C3CFBCC7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71263-D440-40D8-ADED-7E78C69CB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0056-BBD9-4412-9540-B6B96B8D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49C7-D66E-40AD-B799-0C278CA5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CEA94-83E8-4FD6-B457-E25C25EF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23522-B007-4751-A3E5-F3B95185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1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93C7-AB8F-40BC-A49D-D70E94EB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65557-B218-4EDC-9856-82C3735A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B984-B3E5-43E7-8D9A-3CA2E1D9C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9C36-5AF5-4F62-B3B6-1C40982E0364}" type="datetimeFigureOut">
              <a:rPr lang="es-CO" smtClean="0"/>
              <a:t>14/04/2020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37A6D-9481-47A7-AA37-981A5B8D9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A751-DF98-4BDD-994B-A64433B5C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FD8B-02AE-46C2-B604-771B908A28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7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3CEB0-0318-4EF3-AF98-7C6BB0A3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714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399AEC-9859-458A-AD0B-C8D2261E69ED}"/>
              </a:ext>
            </a:extLst>
          </p:cNvPr>
          <p:cNvSpPr/>
          <p:nvPr/>
        </p:nvSpPr>
        <p:spPr>
          <a:xfrm>
            <a:off x="5160579" y="5071432"/>
            <a:ext cx="6096000" cy="8249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</a:pPr>
            <a:r>
              <a:rPr lang="en-US" sz="4400" kern="1400" dirty="0">
                <a:ln>
                  <a:noFill/>
                </a:ln>
                <a:solidFill>
                  <a:srgbClr val="595959"/>
                </a:solidFill>
                <a:effectLst/>
                <a:latin typeface="Cambria" panose="02040503050406030204" pitchFamily="18" charset="0"/>
              </a:rPr>
              <a:t>C</a:t>
            </a:r>
            <a:r>
              <a:rPr lang="en-US" sz="3600" kern="1400" dirty="0">
                <a:solidFill>
                  <a:srgbClr val="595959"/>
                </a:solidFill>
                <a:latin typeface="Cambria" panose="02040503050406030204" pitchFamily="18" charset="0"/>
              </a:rPr>
              <a:t>ARLOS</a:t>
            </a:r>
            <a:r>
              <a:rPr lang="en-US" sz="4400" kern="1400" dirty="0">
                <a:ln>
                  <a:noFill/>
                </a:ln>
                <a:solidFill>
                  <a:srgbClr val="595959"/>
                </a:solidFill>
                <a:effectLst/>
                <a:latin typeface="Cambria" panose="02040503050406030204" pitchFamily="18" charset="0"/>
              </a:rPr>
              <a:t> E P</a:t>
            </a:r>
            <a:r>
              <a:rPr lang="en-US" sz="3600" kern="1400" dirty="0">
                <a:solidFill>
                  <a:srgbClr val="595959"/>
                </a:solidFill>
                <a:latin typeface="Cambria" panose="02040503050406030204" pitchFamily="18" charset="0"/>
              </a:rPr>
              <a:t>ENA</a:t>
            </a:r>
            <a:endParaRPr lang="en-US" sz="3600" kern="1400" dirty="0">
              <a:ln>
                <a:noFill/>
              </a:ln>
              <a:solidFill>
                <a:srgbClr val="006699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47E3B-EA41-472C-9BAF-F627D2E9FE01}"/>
              </a:ext>
            </a:extLst>
          </p:cNvPr>
          <p:cNvSpPr/>
          <p:nvPr/>
        </p:nvSpPr>
        <p:spPr>
          <a:xfrm>
            <a:off x="5160579" y="1786568"/>
            <a:ext cx="6695089" cy="9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</a:pPr>
            <a:r>
              <a:rPr lang="en-US" sz="5400" b="1" kern="1400" dirty="0">
                <a:ln>
                  <a:noFill/>
                </a:ln>
                <a:solidFill>
                  <a:srgbClr val="595959"/>
                </a:solidFill>
                <a:effectLst/>
                <a:latin typeface="Cambria" panose="02040503050406030204" pitchFamily="18" charset="0"/>
              </a:rPr>
              <a:t>Credit One Project</a:t>
            </a:r>
            <a:endParaRPr lang="en-US" sz="5400" b="1" kern="1400" dirty="0">
              <a:ln>
                <a:noFill/>
              </a:ln>
              <a:solidFill>
                <a:srgbClr val="006699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3BC23D-7C08-4583-8550-7F603FB581EC}"/>
              </a:ext>
            </a:extLst>
          </p:cNvPr>
          <p:cNvCxnSpPr>
            <a:cxnSpLocks/>
          </p:cNvCxnSpPr>
          <p:nvPr/>
        </p:nvCxnSpPr>
        <p:spPr>
          <a:xfrm>
            <a:off x="5202621" y="5816040"/>
            <a:ext cx="69893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A083E-D48A-4D06-80E7-C211A5C80CE5}"/>
              </a:ext>
            </a:extLst>
          </p:cNvPr>
          <p:cNvSpPr/>
          <p:nvPr/>
        </p:nvSpPr>
        <p:spPr>
          <a:xfrm>
            <a:off x="5192109" y="5717815"/>
            <a:ext cx="6096000" cy="4919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</a:pPr>
            <a:r>
              <a:rPr lang="en-US" sz="2400" i="1" kern="1400" dirty="0">
                <a:ln>
                  <a:noFill/>
                </a:ln>
                <a:solidFill>
                  <a:srgbClr val="595959"/>
                </a:solidFill>
                <a:effectLst/>
                <a:latin typeface="Cambria" panose="02040503050406030204" pitchFamily="18" charset="0"/>
              </a:rPr>
              <a:t>Data Scientist</a:t>
            </a:r>
            <a:endParaRPr lang="en-US" sz="2400" i="1" kern="1400" dirty="0">
              <a:ln>
                <a:noFill/>
              </a:ln>
              <a:solidFill>
                <a:srgbClr val="006699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http://www.itworldcanada.com/wp-content/uploads/2015/09/shutterstock_149179340-e1442262417682.jpg">
            <a:extLst>
              <a:ext uri="{FF2B5EF4-FFF2-40B4-BE49-F238E27FC236}">
                <a16:creationId xmlns:a16="http://schemas.microsoft.com/office/drawing/2014/main" id="{F2F05C55-BCF3-4652-AC00-17D7C0333CE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0554" r="1459" b="10554"/>
          <a:stretch/>
        </p:blipFill>
        <p:spPr bwMode="auto">
          <a:xfrm>
            <a:off x="-2" y="1012812"/>
            <a:ext cx="12191999" cy="590821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D2B38-0220-4A06-8901-E9584C40793B}"/>
              </a:ext>
            </a:extLst>
          </p:cNvPr>
          <p:cNvCxnSpPr/>
          <p:nvPr/>
        </p:nvCxnSpPr>
        <p:spPr>
          <a:xfrm>
            <a:off x="0" y="976026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03A861-A272-4B6B-B418-50DAD04C5F3C}"/>
              </a:ext>
            </a:extLst>
          </p:cNvPr>
          <p:cNvSpPr/>
          <p:nvPr/>
        </p:nvSpPr>
        <p:spPr>
          <a:xfrm>
            <a:off x="331075" y="-15464"/>
            <a:ext cx="11398470" cy="9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</a:pPr>
            <a:r>
              <a:rPr lang="en-US" sz="5400" b="1" kern="1400" dirty="0">
                <a:solidFill>
                  <a:srgbClr val="595959"/>
                </a:solidFill>
                <a:latin typeface="Cambria" panose="02040503050406030204" pitchFamily="18" charset="0"/>
              </a:rPr>
              <a:t>Define the Goal</a:t>
            </a:r>
            <a:endParaRPr lang="en-US" sz="5400" b="1" kern="1400" dirty="0">
              <a:ln>
                <a:noFill/>
              </a:ln>
              <a:solidFill>
                <a:srgbClr val="006699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C877B-EAFE-4C6C-9C80-F9970CB663C0}"/>
              </a:ext>
            </a:extLst>
          </p:cNvPr>
          <p:cNvGrpSpPr/>
          <p:nvPr/>
        </p:nvGrpSpPr>
        <p:grpSpPr>
          <a:xfrm>
            <a:off x="10509" y="1012811"/>
            <a:ext cx="7693572" cy="5908218"/>
            <a:chOff x="414891" y="1165729"/>
            <a:chExt cx="3836599" cy="30449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BEA6E-7933-4CFA-A744-41BBC2E1D658}"/>
                </a:ext>
              </a:extLst>
            </p:cNvPr>
            <p:cNvSpPr>
              <a:spLocks/>
            </p:cNvSpPr>
            <p:nvPr/>
          </p:nvSpPr>
          <p:spPr>
            <a:xfrm>
              <a:off x="414891" y="1165729"/>
              <a:ext cx="3836599" cy="304498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 algn="ctr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20" tIns="45711" rIns="91420" bIns="45711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96C59-181F-4F24-A4CA-093E1C687BB4}"/>
                </a:ext>
              </a:extLst>
            </p:cNvPr>
            <p:cNvSpPr txBox="1"/>
            <p:nvPr/>
          </p:nvSpPr>
          <p:spPr>
            <a:xfrm>
              <a:off x="613751" y="1457255"/>
              <a:ext cx="3438878" cy="2236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342900" indent="-34290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Credit One is at risk of losing business because its </a:t>
              </a:r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credit score service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 is getting less effective:</a:t>
              </a:r>
            </a:p>
            <a:p>
              <a:pPr marL="914400" lvl="2" indent="-457200">
                <a:spcAft>
                  <a:spcPts val="1200"/>
                </a:spcAft>
                <a:buFont typeface="Wingdings" panose="05000000000000000000" pitchFamily="2" charset="2"/>
                <a:buChar char="Ø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Increase of customers who have defaulted on loans</a:t>
              </a:r>
            </a:p>
            <a:p>
              <a:pPr marL="342900" indent="-34290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342900" indent="-34290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Credit One needs to improve its</a:t>
              </a:r>
              <a:r>
                <a:rPr lang="en-US" sz="2800" b="1" u="sng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understanding on how much credit is allowed to someone to use.</a:t>
              </a:r>
            </a:p>
          </p:txBody>
        </p:sp>
      </p:grpSp>
      <p:pic>
        <p:nvPicPr>
          <p:cNvPr id="19" name="Picture 2" descr="business card">
            <a:extLst>
              <a:ext uri="{FF2B5EF4-FFF2-40B4-BE49-F238E27FC236}">
                <a16:creationId xmlns:a16="http://schemas.microsoft.com/office/drawing/2014/main" id="{7E19E78A-8321-48F8-A97A-4771BE3B6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19952" r="73059" b="34771"/>
          <a:stretch/>
        </p:blipFill>
        <p:spPr bwMode="auto">
          <a:xfrm>
            <a:off x="11287406" y="24378"/>
            <a:ext cx="951186" cy="9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8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D2B38-0220-4A06-8901-E9584C40793B}"/>
              </a:ext>
            </a:extLst>
          </p:cNvPr>
          <p:cNvCxnSpPr/>
          <p:nvPr/>
        </p:nvCxnSpPr>
        <p:spPr>
          <a:xfrm>
            <a:off x="0" y="976026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03A861-A272-4B6B-B418-50DAD04C5F3C}"/>
              </a:ext>
            </a:extLst>
          </p:cNvPr>
          <p:cNvSpPr/>
          <p:nvPr/>
        </p:nvSpPr>
        <p:spPr>
          <a:xfrm>
            <a:off x="331075" y="-15464"/>
            <a:ext cx="11398470" cy="9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</a:pPr>
            <a:r>
              <a:rPr lang="en-US" sz="5400" b="1" kern="1400" dirty="0">
                <a:solidFill>
                  <a:srgbClr val="595959"/>
                </a:solidFill>
                <a:latin typeface="Cambria" panose="02040503050406030204" pitchFamily="18" charset="0"/>
              </a:rPr>
              <a:t>Data Science Framework</a:t>
            </a:r>
            <a:endParaRPr lang="en-US" sz="5400" b="1" kern="1400" dirty="0">
              <a:ln>
                <a:noFill/>
              </a:ln>
              <a:solidFill>
                <a:srgbClr val="006699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9" name="Picture 2" descr="business card">
            <a:extLst>
              <a:ext uri="{FF2B5EF4-FFF2-40B4-BE49-F238E27FC236}">
                <a16:creationId xmlns:a16="http://schemas.microsoft.com/office/drawing/2014/main" id="{7E19E78A-8321-48F8-A97A-4771BE3B6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19952" r="73059" b="34771"/>
          <a:stretch/>
        </p:blipFill>
        <p:spPr bwMode="auto">
          <a:xfrm>
            <a:off x="11287406" y="24378"/>
            <a:ext cx="951186" cy="9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6A653D-F8D0-4B43-A411-7E7E26AC9FAA}"/>
              </a:ext>
            </a:extLst>
          </p:cNvPr>
          <p:cNvGrpSpPr/>
          <p:nvPr/>
        </p:nvGrpSpPr>
        <p:grpSpPr>
          <a:xfrm>
            <a:off x="682437" y="2796467"/>
            <a:ext cx="10402005" cy="3699795"/>
            <a:chOff x="698386" y="1828810"/>
            <a:chExt cx="10402005" cy="3699795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CF7A96F-04FB-428D-89E8-1FB7232DCEF3}"/>
                </a:ext>
              </a:extLst>
            </p:cNvPr>
            <p:cNvSpPr/>
            <p:nvPr/>
          </p:nvSpPr>
          <p:spPr>
            <a:xfrm>
              <a:off x="698386" y="1828810"/>
              <a:ext cx="10402005" cy="3699795"/>
            </a:xfrm>
            <a:prstGeom prst="rightArrow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A11592-FB57-451E-9A82-03436D8C2617}"/>
                </a:ext>
              </a:extLst>
            </p:cNvPr>
            <p:cNvSpPr/>
            <p:nvPr/>
          </p:nvSpPr>
          <p:spPr>
            <a:xfrm>
              <a:off x="2711331" y="3125072"/>
              <a:ext cx="1812989" cy="1099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2.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Analysis Plan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B13C5B-240B-4FEC-A115-4CCA5BD6EBA4}"/>
                </a:ext>
              </a:extLst>
            </p:cNvPr>
            <p:cNvSpPr/>
            <p:nvPr/>
          </p:nvSpPr>
          <p:spPr>
            <a:xfrm>
              <a:off x="706791" y="3125072"/>
              <a:ext cx="1812989" cy="1099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1.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Business Question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8BA9A6-E75D-49AD-A990-BA6DEEC49B52}"/>
                </a:ext>
              </a:extLst>
            </p:cNvPr>
            <p:cNvSpPr/>
            <p:nvPr/>
          </p:nvSpPr>
          <p:spPr>
            <a:xfrm>
              <a:off x="4715871" y="3125072"/>
              <a:ext cx="1812989" cy="1099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3.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Data Collection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A7043-34FB-4DA3-8997-65B5E7162034}"/>
                </a:ext>
              </a:extLst>
            </p:cNvPr>
            <p:cNvSpPr/>
            <p:nvPr/>
          </p:nvSpPr>
          <p:spPr>
            <a:xfrm>
              <a:off x="6720412" y="3125072"/>
              <a:ext cx="1812989" cy="1099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4.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Build Model /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Derive Insights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3F1327-57DE-443F-9264-DC2D81FE4542}"/>
                </a:ext>
              </a:extLst>
            </p:cNvPr>
            <p:cNvSpPr/>
            <p:nvPr/>
          </p:nvSpPr>
          <p:spPr>
            <a:xfrm>
              <a:off x="8724950" y="3125072"/>
              <a:ext cx="1812989" cy="1099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5.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Recommendations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E218332-586F-4FAA-8655-89F4974F05D1}"/>
              </a:ext>
            </a:extLst>
          </p:cNvPr>
          <p:cNvSpPr txBox="1"/>
          <p:nvPr/>
        </p:nvSpPr>
        <p:spPr>
          <a:xfrm>
            <a:off x="690842" y="1428183"/>
            <a:ext cx="689601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framework to be followed for this project will be (BADIR):</a:t>
            </a:r>
          </a:p>
          <a:p>
            <a:pPr marL="650875" lvl="1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From clear understanding of the issue to the recommendations, following step by step</a:t>
            </a:r>
          </a:p>
        </p:txBody>
      </p:sp>
    </p:spTree>
    <p:extLst>
      <p:ext uri="{BB962C8B-B14F-4D97-AF65-F5344CB8AC3E}">
        <p14:creationId xmlns:p14="http://schemas.microsoft.com/office/powerpoint/2010/main" val="77288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D2B38-0220-4A06-8901-E9584C40793B}"/>
              </a:ext>
            </a:extLst>
          </p:cNvPr>
          <p:cNvCxnSpPr/>
          <p:nvPr/>
        </p:nvCxnSpPr>
        <p:spPr>
          <a:xfrm>
            <a:off x="0" y="976026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637E47-15BE-4A40-9CD5-5CB56CEB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587" y="1006534"/>
            <a:ext cx="4194413" cy="58514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08A5BF-70AD-4060-B642-5A9C7591EAAA}"/>
              </a:ext>
            </a:extLst>
          </p:cNvPr>
          <p:cNvSpPr/>
          <p:nvPr/>
        </p:nvSpPr>
        <p:spPr>
          <a:xfrm>
            <a:off x="331076" y="-15464"/>
            <a:ext cx="8555422" cy="9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</a:pPr>
            <a:r>
              <a:rPr lang="en-US" sz="5400" b="1" kern="1400" dirty="0">
                <a:solidFill>
                  <a:srgbClr val="595959"/>
                </a:solidFill>
                <a:latin typeface="Cambria" panose="02040503050406030204" pitchFamily="18" charset="0"/>
              </a:rPr>
              <a:t>Collect Data</a:t>
            </a:r>
            <a:endParaRPr lang="en-US" sz="5400" b="1" kern="1400" dirty="0">
              <a:ln>
                <a:noFill/>
              </a:ln>
              <a:solidFill>
                <a:srgbClr val="006699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1" name="Picture 3" descr="business card">
            <a:extLst>
              <a:ext uri="{FF2B5EF4-FFF2-40B4-BE49-F238E27FC236}">
                <a16:creationId xmlns:a16="http://schemas.microsoft.com/office/drawing/2014/main" id="{3E067B2A-8041-4310-BDD0-C3EB79D65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0" t="20760" r="50584" b="35443"/>
          <a:stretch/>
        </p:blipFill>
        <p:spPr bwMode="auto">
          <a:xfrm>
            <a:off x="11241243" y="46884"/>
            <a:ext cx="1008995" cy="90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2874743-4D5D-46BD-ABE1-CE10E025D1AE}"/>
              </a:ext>
            </a:extLst>
          </p:cNvPr>
          <p:cNvSpPr>
            <a:spLocks/>
          </p:cNvSpPr>
          <p:nvPr/>
        </p:nvSpPr>
        <p:spPr>
          <a:xfrm>
            <a:off x="85062" y="1066794"/>
            <a:ext cx="7857459" cy="5730946"/>
          </a:xfrm>
          <a:prstGeom prst="rect">
            <a:avLst/>
          </a:prstGeom>
          <a:solidFill>
            <a:schemeClr val="bg1">
              <a:alpha val="84000"/>
            </a:schemeClr>
          </a:solidFill>
          <a:ln w="12700" algn="ctr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wrap="square" lIns="91420" tIns="45711" rIns="91420" bIns="45711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C517E-2DE2-45AF-AB59-BDC0D55E8D1F}"/>
              </a:ext>
            </a:extLst>
          </p:cNvPr>
          <p:cNvSpPr txBox="1"/>
          <p:nvPr/>
        </p:nvSpPr>
        <p:spPr>
          <a:xfrm>
            <a:off x="419918" y="1400386"/>
            <a:ext cx="6896018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Historical data has been collected: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Amount of the given credit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between $10K and $1,000K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60% female – 40% male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Education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High school, University, Graduated school and other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Marital Status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married, single, divorce, other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Age,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goes from 21 to 79 years old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History of past payments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Amount of previous payment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behavior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default and not default</a:t>
            </a:r>
          </a:p>
        </p:txBody>
      </p:sp>
    </p:spTree>
    <p:extLst>
      <p:ext uri="{BB962C8B-B14F-4D97-AF65-F5344CB8AC3E}">
        <p14:creationId xmlns:p14="http://schemas.microsoft.com/office/powerpoint/2010/main" val="30441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D2B38-0220-4A06-8901-E9584C40793B}"/>
              </a:ext>
            </a:extLst>
          </p:cNvPr>
          <p:cNvCxnSpPr/>
          <p:nvPr/>
        </p:nvCxnSpPr>
        <p:spPr>
          <a:xfrm>
            <a:off x="0" y="976026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637E47-15BE-4A40-9CD5-5CB56CEB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587" y="1006534"/>
            <a:ext cx="4194413" cy="58514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08A5BF-70AD-4060-B642-5A9C7591EAAA}"/>
              </a:ext>
            </a:extLst>
          </p:cNvPr>
          <p:cNvSpPr/>
          <p:nvPr/>
        </p:nvSpPr>
        <p:spPr>
          <a:xfrm>
            <a:off x="331076" y="-15464"/>
            <a:ext cx="8555422" cy="9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</a:pPr>
            <a:r>
              <a:rPr lang="en-US" sz="5400" b="1" kern="1400" dirty="0">
                <a:solidFill>
                  <a:srgbClr val="595959"/>
                </a:solidFill>
                <a:latin typeface="Cambria" panose="02040503050406030204" pitchFamily="18" charset="0"/>
              </a:rPr>
              <a:t>Manage Data</a:t>
            </a:r>
            <a:endParaRPr lang="en-US" sz="5400" b="1" kern="1400" dirty="0">
              <a:ln>
                <a:noFill/>
              </a:ln>
              <a:solidFill>
                <a:srgbClr val="006699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1" name="Picture 3" descr="business card">
            <a:extLst>
              <a:ext uri="{FF2B5EF4-FFF2-40B4-BE49-F238E27FC236}">
                <a16:creationId xmlns:a16="http://schemas.microsoft.com/office/drawing/2014/main" id="{3E067B2A-8041-4310-BDD0-C3EB79D65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0" t="20760" r="50584" b="35443"/>
          <a:stretch/>
        </p:blipFill>
        <p:spPr bwMode="auto">
          <a:xfrm>
            <a:off x="11241243" y="46884"/>
            <a:ext cx="1008995" cy="90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2874743-4D5D-46BD-ABE1-CE10E025D1AE}"/>
              </a:ext>
            </a:extLst>
          </p:cNvPr>
          <p:cNvSpPr>
            <a:spLocks/>
          </p:cNvSpPr>
          <p:nvPr/>
        </p:nvSpPr>
        <p:spPr>
          <a:xfrm>
            <a:off x="85062" y="1066794"/>
            <a:ext cx="7857459" cy="5730946"/>
          </a:xfrm>
          <a:prstGeom prst="rect">
            <a:avLst/>
          </a:prstGeom>
          <a:solidFill>
            <a:schemeClr val="bg1">
              <a:alpha val="84000"/>
            </a:schemeClr>
          </a:solidFill>
          <a:ln w="12700" algn="ctr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wrap="square" lIns="91420" tIns="45711" rIns="91420" bIns="45711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C517E-2DE2-45AF-AB59-BDC0D55E8D1F}"/>
              </a:ext>
            </a:extLst>
          </p:cNvPr>
          <p:cNvSpPr txBox="1"/>
          <p:nvPr/>
        </p:nvSpPr>
        <p:spPr>
          <a:xfrm>
            <a:off x="419918" y="1485443"/>
            <a:ext cx="689601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is in well shape although some work need to be done:</a:t>
            </a:r>
          </a:p>
          <a:p>
            <a:pPr marL="708025" lvl="1" indent="-5143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Check on missing data</a:t>
            </a:r>
          </a:p>
          <a:p>
            <a:pPr marL="708025" lvl="1" indent="-5143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Handling inconsistent data</a:t>
            </a:r>
          </a:p>
          <a:p>
            <a:pPr marL="708025" lvl="1" indent="-5143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Delete duplications</a:t>
            </a:r>
          </a:p>
          <a:p>
            <a:pPr marL="708025" lvl="1" indent="-5143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reduction</a:t>
            </a:r>
          </a:p>
          <a:p>
            <a:pPr marL="708025" lvl="1" indent="-5143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Check relationship between data</a:t>
            </a:r>
          </a:p>
        </p:txBody>
      </p:sp>
    </p:spTree>
    <p:extLst>
      <p:ext uri="{BB962C8B-B14F-4D97-AF65-F5344CB8AC3E}">
        <p14:creationId xmlns:p14="http://schemas.microsoft.com/office/powerpoint/2010/main" val="356658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4768C5-5D28-4891-A595-1BCAB2E10327}"/>
              </a:ext>
            </a:extLst>
          </p:cNvPr>
          <p:cNvPicPr>
            <a:picLocks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9017"/>
            <a:ext cx="12192000" cy="58819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D2B38-0220-4A06-8901-E9584C40793B}"/>
              </a:ext>
            </a:extLst>
          </p:cNvPr>
          <p:cNvCxnSpPr/>
          <p:nvPr/>
        </p:nvCxnSpPr>
        <p:spPr>
          <a:xfrm>
            <a:off x="0" y="976026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03A861-A272-4B6B-B418-50DAD04C5F3C}"/>
              </a:ext>
            </a:extLst>
          </p:cNvPr>
          <p:cNvSpPr/>
          <p:nvPr/>
        </p:nvSpPr>
        <p:spPr>
          <a:xfrm>
            <a:off x="331075" y="-15464"/>
            <a:ext cx="9680027" cy="9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</a:pPr>
            <a:r>
              <a:rPr lang="en-US" sz="5400" b="1" kern="1400" dirty="0">
                <a:solidFill>
                  <a:srgbClr val="595959"/>
                </a:solidFill>
                <a:latin typeface="Cambria" panose="02040503050406030204" pitchFamily="18" charset="0"/>
              </a:rPr>
              <a:t>Potential issues with Data</a:t>
            </a:r>
            <a:endParaRPr lang="en-US" sz="5400" b="1" kern="1400" dirty="0">
              <a:solidFill>
                <a:srgbClr val="006699"/>
              </a:solidFill>
              <a:latin typeface="Cambria" panose="02040503050406030204" pitchFamily="18" charset="0"/>
            </a:endParaRPr>
          </a:p>
        </p:txBody>
      </p:sp>
      <p:pic>
        <p:nvPicPr>
          <p:cNvPr id="20" name="Picture 3" descr="business card">
            <a:extLst>
              <a:ext uri="{FF2B5EF4-FFF2-40B4-BE49-F238E27FC236}">
                <a16:creationId xmlns:a16="http://schemas.microsoft.com/office/drawing/2014/main" id="{65608758-DFD9-4AE1-852D-C07FCECBE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2" t="20760" r="29214" b="35443"/>
          <a:stretch/>
        </p:blipFill>
        <p:spPr bwMode="auto">
          <a:xfrm>
            <a:off x="11277597" y="37022"/>
            <a:ext cx="903890" cy="90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72BAA-7254-4226-993E-BC896E0AE1BE}"/>
              </a:ext>
            </a:extLst>
          </p:cNvPr>
          <p:cNvSpPr txBox="1"/>
          <p:nvPr/>
        </p:nvSpPr>
        <p:spPr>
          <a:xfrm>
            <a:off x="419918" y="1485443"/>
            <a:ext cx="689601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There are some concerns with the given data:</a:t>
            </a:r>
          </a:p>
          <a:p>
            <a:pPr marL="708025" lvl="1" indent="-5143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Relationship between variables</a:t>
            </a:r>
          </a:p>
          <a:p>
            <a:pPr marL="708025" lvl="1" indent="-5143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Information need to be numeric, therefore some text data need to be changed</a:t>
            </a:r>
          </a:p>
          <a:p>
            <a:pPr marL="708025" lvl="1" indent="-5143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Too much data</a:t>
            </a:r>
          </a:p>
          <a:p>
            <a:pPr marL="708025" lvl="1" indent="-5143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information will be meaningful for the analysis</a:t>
            </a:r>
          </a:p>
        </p:txBody>
      </p:sp>
    </p:spTree>
    <p:extLst>
      <p:ext uri="{BB962C8B-B14F-4D97-AF65-F5344CB8AC3E}">
        <p14:creationId xmlns:p14="http://schemas.microsoft.com/office/powerpoint/2010/main" val="364557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D2B38-0220-4A06-8901-E9584C40793B}"/>
              </a:ext>
            </a:extLst>
          </p:cNvPr>
          <p:cNvCxnSpPr/>
          <p:nvPr/>
        </p:nvCxnSpPr>
        <p:spPr>
          <a:xfrm>
            <a:off x="0" y="976026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6B57C9B-BF23-4520-8978-05115C34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" y="1007829"/>
            <a:ext cx="12182889" cy="58889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9F2D6-0D2B-4ABF-B8B3-28F9938B850A}"/>
              </a:ext>
            </a:extLst>
          </p:cNvPr>
          <p:cNvSpPr/>
          <p:nvPr/>
        </p:nvSpPr>
        <p:spPr>
          <a:xfrm>
            <a:off x="331075" y="-15464"/>
            <a:ext cx="9680027" cy="9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</a:pPr>
            <a:r>
              <a:rPr lang="en-US" sz="5400" b="1" kern="1400" dirty="0">
                <a:solidFill>
                  <a:srgbClr val="595959"/>
                </a:solidFill>
                <a:latin typeface="Cambria" panose="02040503050406030204" pitchFamily="18" charset="0"/>
              </a:rPr>
              <a:t>Initial Insights</a:t>
            </a:r>
            <a:endParaRPr lang="en-US" sz="5400" b="1" kern="1400" dirty="0">
              <a:ln>
                <a:noFill/>
              </a:ln>
              <a:solidFill>
                <a:srgbClr val="006699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5" name="Picture 3" descr="business card">
            <a:extLst>
              <a:ext uri="{FF2B5EF4-FFF2-40B4-BE49-F238E27FC236}">
                <a16:creationId xmlns:a16="http://schemas.microsoft.com/office/drawing/2014/main" id="{E9F4824F-4D6C-488F-BB43-F42C12693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4" t="20760" r="8316" b="35443"/>
          <a:stretch/>
        </p:blipFill>
        <p:spPr bwMode="auto">
          <a:xfrm>
            <a:off x="11235558" y="52550"/>
            <a:ext cx="956442" cy="90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52703-5CBD-46A8-BDDE-075893864CE9}"/>
              </a:ext>
            </a:extLst>
          </p:cNvPr>
          <p:cNvSpPr>
            <a:spLocks/>
          </p:cNvSpPr>
          <p:nvPr/>
        </p:nvSpPr>
        <p:spPr>
          <a:xfrm>
            <a:off x="0" y="985224"/>
            <a:ext cx="7521584" cy="5888931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wrap="square" lIns="91420" tIns="45711" rIns="91420" bIns="45711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AFBF8-715F-4E56-9199-052F730F45B8}"/>
              </a:ext>
            </a:extLst>
          </p:cNvPr>
          <p:cNvSpPr txBox="1"/>
          <p:nvPr/>
        </p:nvSpPr>
        <p:spPr>
          <a:xfrm>
            <a:off x="343968" y="1394675"/>
            <a:ext cx="662673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Glean from quick look at the data: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Divorce people is less likely to default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People less than 30 years old, high school degree with high amount of credit 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behavior, 22% of people expected to default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From those 22%, 55% has a credit lower or equal to $100K and 37% lower or equal than $50K</a:t>
            </a:r>
          </a:p>
          <a:p>
            <a:pPr marL="8001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8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318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Pena</dc:creator>
  <cp:lastModifiedBy>Carlos Pena</cp:lastModifiedBy>
  <cp:revision>59</cp:revision>
  <dcterms:created xsi:type="dcterms:W3CDTF">2019-06-13T19:21:26Z</dcterms:created>
  <dcterms:modified xsi:type="dcterms:W3CDTF">2020-04-14T19:35:16Z</dcterms:modified>
</cp:coreProperties>
</file>