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808" y="168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86997-A96A-8540-A73D-D64D792A2DF9}" type="datetimeFigureOut">
              <a:rPr lang="en-US" smtClean="0"/>
              <a:t>5/14/20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400C4-A067-C440-9B4F-6B4E6E207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81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400C4-A067-C440-9B4F-6B4E6E207F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91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4403-F218-0F40-A9BD-0F59E15A2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75C93-C204-0D45-8D8D-A926F7765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09213-89C4-4740-AB75-79B212ADA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1115-E574-374F-9C7D-A3E7D04C9C31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CBC06-A06F-824F-A094-2881F5BE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CD8D5-5D89-C944-AB51-3303FAF4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2EAB-83C0-B247-A441-08903965A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5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52C31-5259-C444-ACC5-B88D7170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5B623-6B7D-1044-8275-D20662965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F244F-D8E0-1541-BC63-8437E161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1115-E574-374F-9C7D-A3E7D04C9C31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C3A3A-A326-1848-9590-CA4A1A56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C9B3A-F6BD-4C4D-AED6-B5500DE6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2EAB-83C0-B247-A441-08903965A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6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CFE661-49E6-8B47-BB5D-A4777EB6E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94644-5EE8-F44E-9F1C-6D95CA948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26A72-A023-9B40-9152-9DDB6B12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1115-E574-374F-9C7D-A3E7D04C9C31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C444-3560-5A4D-8698-73690778C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0B9BC-0575-174C-9CAF-F6890E430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2EAB-83C0-B247-A441-08903965A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5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86022-B1FB-0C43-8FFB-24EA5C8A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537F9-1A6E-C94E-8DF7-8EF3BAFC1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38FE4-2CF9-384D-9AF0-5B12ACA09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1115-E574-374F-9C7D-A3E7D04C9C31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95031-C73D-744E-A369-D9E5F3B61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5200B-8313-984B-94C5-93FBB9D5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2EAB-83C0-B247-A441-08903965A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7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90067-14A8-AC45-92B5-7C97E2392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14813-1428-0448-89CE-89E0A0DE4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CC992-1A51-264C-B2A7-B270C7BE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1115-E574-374F-9C7D-A3E7D04C9C31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76779-F7F2-DE40-9976-6A4CCC6B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077AA-EA50-3747-ADED-BD962305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2EAB-83C0-B247-A441-08903965A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5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7B6E-C5A0-1D45-A20B-0E5CBFA1E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C6990-F18F-5241-AE69-59D9048E0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75629-D466-8744-BE26-24F0F529B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5048F-8BD0-6745-8301-45B08F655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1115-E574-374F-9C7D-A3E7D04C9C31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F8119-478F-3A44-8995-B1580E7F8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D8E0B-3489-FF41-BF4A-2FA0319A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2EAB-83C0-B247-A441-08903965A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0DDA8-25D3-BF48-A492-20D03D98C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E1F05-00F5-F243-83BE-EB90D4D00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CA839-DD86-D14E-B7B8-12C3A9E36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480940-347E-634E-B44A-723F10391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733CAD-F401-7644-979F-F26DCB2CE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32CEDA-C11A-8046-A79F-4224101C0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1115-E574-374F-9C7D-A3E7D04C9C31}" type="datetimeFigureOut">
              <a:rPr lang="en-US" smtClean="0"/>
              <a:t>5/14/20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E9C08E-D35D-D641-A10A-7E20A8B06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32A23-13DE-B245-810F-F4487158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2EAB-83C0-B247-A441-08903965A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9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F6D01-1DFC-2542-B35A-5A303D327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B75565-8564-E24E-8F80-AC4DC8CF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1115-E574-374F-9C7D-A3E7D04C9C31}" type="datetimeFigureOut">
              <a:rPr lang="en-US" smtClean="0"/>
              <a:t>5/14/20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6D5B5-32D2-6E4F-9846-DC9EF81D2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B77C6-48D9-694D-B4CB-2283B4FC0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2EAB-83C0-B247-A441-08903965A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4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8A3FBC-A331-9C44-A65F-34CC376D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1115-E574-374F-9C7D-A3E7D04C9C31}" type="datetimeFigureOut">
              <a:rPr lang="en-US" smtClean="0"/>
              <a:t>5/14/20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08047D-14C5-DD49-AB91-F8468DBD1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857E3-B9C4-E648-BE55-811BB6C2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2EAB-83C0-B247-A441-08903965A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6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D093F-1CD9-F44C-B043-7301550BF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27D5B-943F-1640-80F7-5EE09F84E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84DB9-11A3-4E4E-9E87-9C07002EB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E5D44-F3E5-F347-877D-C1E930D7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1115-E574-374F-9C7D-A3E7D04C9C31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3BFF-C241-F741-9F21-57E7D46A9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0DE38-B4D0-1F45-B6F4-690F19FA6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2EAB-83C0-B247-A441-08903965A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7DD25-34DA-FA48-BD13-A27AA54A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805821-55CC-ED42-82F6-45CD8D104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7847E-0ABA-824F-ADE2-2B9BE3EA1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0B0EA-067A-864A-95F2-206E0658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1115-E574-374F-9C7D-A3E7D04C9C31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191D8-2FED-094E-9A17-22CE647A5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2EF2B-8E20-254D-8CFA-B1413E95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2EAB-83C0-B247-A441-08903965A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2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0C66B3-929C-EE40-B351-A7CC51D00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C2A65-EE06-A143-B95E-14CC180A0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E993-48E3-DF44-B928-861293F7F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71115-E574-374F-9C7D-A3E7D04C9C31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3FC30-0D60-C44A-AC93-7C12EDA38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E3D07-DBA2-114D-9FBF-37120C3E5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B2EAB-83C0-B247-A441-08903965A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7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edium.com/analytics-vidhya/how-to-apply-data-augmentation-to-deal-with-unbalanced-datasets-in-20-lines-of-code-ada8521320c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6057AC-5DAE-A547-9A14-B6CBFCEFE2B4}"/>
              </a:ext>
            </a:extLst>
          </p:cNvPr>
          <p:cNvSpPr txBox="1"/>
          <p:nvPr/>
        </p:nvSpPr>
        <p:spPr>
          <a:xfrm>
            <a:off x="6010365" y="4476867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deal with Unbalanced Image Dataset in less than 20 lines of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5DC91B-84FB-ED4C-B21C-0E4409EAA4B3}"/>
              </a:ext>
            </a:extLst>
          </p:cNvPr>
          <p:cNvSpPr txBox="1"/>
          <p:nvPr/>
        </p:nvSpPr>
        <p:spPr>
          <a:xfrm>
            <a:off x="6674078" y="6315543"/>
            <a:ext cx="4517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2"/>
              </a:rPr>
              <a:t>https://medium.com/analytics-vidhya/how-to-apply-data-augmentation-to-deal-with-unbalanced-datasets-in-20-lines-of-code-ada8521320c9</a:t>
            </a:r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1A5044-E92C-3049-B634-E0219B4D6450}"/>
              </a:ext>
            </a:extLst>
          </p:cNvPr>
          <p:cNvSpPr txBox="1"/>
          <p:nvPr/>
        </p:nvSpPr>
        <p:spPr>
          <a:xfrm>
            <a:off x="6400152" y="5220981"/>
            <a:ext cx="48688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Sequence from Keras </a:t>
            </a:r>
            <a:r>
              <a:rPr lang="en-US" dirty="0" err="1"/>
              <a:t>Utils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Balanced_batch_generator</a:t>
            </a:r>
            <a:r>
              <a:rPr lang="en-US" dirty="0"/>
              <a:t> from </a:t>
            </a:r>
            <a:r>
              <a:rPr lang="en-US" dirty="0" err="1"/>
              <a:t>imblean</a:t>
            </a:r>
            <a:r>
              <a:rPr lang="en-US" dirty="0"/>
              <a:t> </a:t>
            </a:r>
            <a:r>
              <a:rPr lang="en-US" dirty="0" err="1"/>
              <a:t>keras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RandomOverSampling</a:t>
            </a:r>
            <a:r>
              <a:rPr lang="en-US" dirty="0"/>
              <a:t> from </a:t>
            </a:r>
            <a:r>
              <a:rPr lang="en-US" dirty="0" err="1"/>
              <a:t>imblearn</a:t>
            </a:r>
            <a:r>
              <a:rPr lang="en-US" dirty="0"/>
              <a:t> </a:t>
            </a:r>
            <a:r>
              <a:rPr lang="en-US" dirty="0" err="1"/>
              <a:t>keras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FECC3B-2251-6E4E-9CC2-8739DC41BD70}"/>
              </a:ext>
            </a:extLst>
          </p:cNvPr>
          <p:cNvSpPr txBox="1"/>
          <p:nvPr/>
        </p:nvSpPr>
        <p:spPr>
          <a:xfrm>
            <a:off x="2499358" y="92403"/>
            <a:ext cx="7153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Multi-Class Classification of Unbalanced Defects</a:t>
            </a:r>
          </a:p>
        </p:txBody>
      </p:sp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A5C1698-0219-3B4D-A590-84F383790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49" y="611956"/>
            <a:ext cx="4819651" cy="3855721"/>
          </a:xfrm>
          <a:prstGeom prst="rect">
            <a:avLst/>
          </a:prstGeom>
        </p:spPr>
      </p:pic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A03A3AE-FC33-5B45-892A-579C14FEE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709" y="611955"/>
            <a:ext cx="4708911" cy="3767129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E184CFF-7135-744E-9B9D-91D71ADFF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722293"/>
              </p:ext>
            </p:extLst>
          </p:nvPr>
        </p:nvGraphicFramePr>
        <p:xfrm>
          <a:off x="1227009" y="4855026"/>
          <a:ext cx="1282100" cy="1036320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228372">
                  <a:extLst>
                    <a:ext uri="{9D8B030D-6E8A-4147-A177-3AD203B41FA5}">
                      <a16:colId xmlns:a16="http://schemas.microsoft.com/office/drawing/2014/main" val="1136810392"/>
                    </a:ext>
                  </a:extLst>
                </a:gridCol>
                <a:gridCol w="228372">
                  <a:extLst>
                    <a:ext uri="{9D8B030D-6E8A-4147-A177-3AD203B41FA5}">
                      <a16:colId xmlns:a16="http://schemas.microsoft.com/office/drawing/2014/main" val="2146327542"/>
                    </a:ext>
                  </a:extLst>
                </a:gridCol>
                <a:gridCol w="494875">
                  <a:extLst>
                    <a:ext uri="{9D8B030D-6E8A-4147-A177-3AD203B41FA5}">
                      <a16:colId xmlns:a16="http://schemas.microsoft.com/office/drawing/2014/main" val="110033055"/>
                    </a:ext>
                  </a:extLst>
                </a:gridCol>
                <a:gridCol w="330481">
                  <a:extLst>
                    <a:ext uri="{9D8B030D-6E8A-4147-A177-3AD203B41FA5}">
                      <a16:colId xmlns:a16="http://schemas.microsoft.com/office/drawing/2014/main" val="1748795882"/>
                    </a:ext>
                  </a:extLst>
                </a:gridCol>
              </a:tblGrid>
              <a:tr h="235300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991288"/>
                  </a:ext>
                </a:extLst>
              </a:tr>
              <a:tr h="146020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009502"/>
                  </a:ext>
                </a:extLst>
              </a:tr>
              <a:tr h="235300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326381"/>
                  </a:ext>
                </a:extLst>
              </a:tr>
              <a:tr h="235300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2908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E1639EC-70C4-D748-B6D0-2FFF6472B316}"/>
              </a:ext>
            </a:extLst>
          </p:cNvPr>
          <p:cNvSpPr txBox="1"/>
          <p:nvPr/>
        </p:nvSpPr>
        <p:spPr>
          <a:xfrm>
            <a:off x="1351962" y="4514223"/>
            <a:ext cx="108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Predicted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35D247-1B28-C94D-914F-4AB86B8EF672}"/>
              </a:ext>
            </a:extLst>
          </p:cNvPr>
          <p:cNvSpPr txBox="1"/>
          <p:nvPr/>
        </p:nvSpPr>
        <p:spPr>
          <a:xfrm rot="16200000">
            <a:off x="713603" y="5099221"/>
            <a:ext cx="70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True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99F3D6B-E9D6-CB4A-8C3D-27B0BC379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848775"/>
              </p:ext>
            </p:extLst>
          </p:nvPr>
        </p:nvGraphicFramePr>
        <p:xfrm>
          <a:off x="3225902" y="4855026"/>
          <a:ext cx="1202396" cy="1036320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232602">
                  <a:extLst>
                    <a:ext uri="{9D8B030D-6E8A-4147-A177-3AD203B41FA5}">
                      <a16:colId xmlns:a16="http://schemas.microsoft.com/office/drawing/2014/main" val="1136810392"/>
                    </a:ext>
                  </a:extLst>
                </a:gridCol>
                <a:gridCol w="240479">
                  <a:extLst>
                    <a:ext uri="{9D8B030D-6E8A-4147-A177-3AD203B41FA5}">
                      <a16:colId xmlns:a16="http://schemas.microsoft.com/office/drawing/2014/main" val="2146327542"/>
                    </a:ext>
                  </a:extLst>
                </a:gridCol>
                <a:gridCol w="479890">
                  <a:extLst>
                    <a:ext uri="{9D8B030D-6E8A-4147-A177-3AD203B41FA5}">
                      <a16:colId xmlns:a16="http://schemas.microsoft.com/office/drawing/2014/main" val="110033055"/>
                    </a:ext>
                  </a:extLst>
                </a:gridCol>
                <a:gridCol w="249425">
                  <a:extLst>
                    <a:ext uri="{9D8B030D-6E8A-4147-A177-3AD203B41FA5}">
                      <a16:colId xmlns:a16="http://schemas.microsoft.com/office/drawing/2014/main" val="1748795882"/>
                    </a:ext>
                  </a:extLst>
                </a:gridCol>
              </a:tblGrid>
              <a:tr h="217986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991288"/>
                  </a:ext>
                </a:extLst>
              </a:tr>
              <a:tr h="217986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009502"/>
                  </a:ext>
                </a:extLst>
              </a:tr>
              <a:tr h="217986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326381"/>
                  </a:ext>
                </a:extLst>
              </a:tr>
              <a:tr h="217986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2908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AD85B20-62A2-9146-BBB5-CEB097467B0F}"/>
              </a:ext>
            </a:extLst>
          </p:cNvPr>
          <p:cNvSpPr txBox="1"/>
          <p:nvPr/>
        </p:nvSpPr>
        <p:spPr>
          <a:xfrm>
            <a:off x="3287080" y="4560770"/>
            <a:ext cx="108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Predicted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5F5414-6B5D-614F-9FDB-84CC6F0B54C3}"/>
              </a:ext>
            </a:extLst>
          </p:cNvPr>
          <p:cNvSpPr txBox="1"/>
          <p:nvPr/>
        </p:nvSpPr>
        <p:spPr>
          <a:xfrm>
            <a:off x="1196943" y="5885240"/>
            <a:ext cx="15302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Table 1. Confusion Matrix for training set</a:t>
            </a:r>
            <a:r>
              <a:rPr lang="en-US" sz="1400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700D3C-2F27-5B4D-B126-F6E6E6E65698}"/>
              </a:ext>
            </a:extLst>
          </p:cNvPr>
          <p:cNvSpPr txBox="1"/>
          <p:nvPr/>
        </p:nvSpPr>
        <p:spPr>
          <a:xfrm>
            <a:off x="3118903" y="5929833"/>
            <a:ext cx="153021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Table 2. Confusion Matrix for validation set.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55117C-81E2-6A41-838D-AF607B47A62F}"/>
              </a:ext>
            </a:extLst>
          </p:cNvPr>
          <p:cNvSpPr txBox="1"/>
          <p:nvPr/>
        </p:nvSpPr>
        <p:spPr>
          <a:xfrm>
            <a:off x="1012190" y="1353949"/>
            <a:ext cx="1759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Train Accuracy: 0.76</a:t>
            </a:r>
          </a:p>
          <a:p>
            <a:r>
              <a:rPr lang="en-US" sz="1200" i="1" dirty="0"/>
              <a:t>Validation Accuracy: 0.78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6733C1-8017-2249-8674-59F2F5E0B405}"/>
              </a:ext>
            </a:extLst>
          </p:cNvPr>
          <p:cNvSpPr txBox="1"/>
          <p:nvPr/>
        </p:nvSpPr>
        <p:spPr>
          <a:xfrm rot="16200000">
            <a:off x="2685458" y="5099222"/>
            <a:ext cx="70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55313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7FECC3B-2251-6E4E-9CC2-8739DC41BD70}"/>
              </a:ext>
            </a:extLst>
          </p:cNvPr>
          <p:cNvSpPr txBox="1"/>
          <p:nvPr/>
        </p:nvSpPr>
        <p:spPr>
          <a:xfrm>
            <a:off x="2855799" y="68299"/>
            <a:ext cx="6740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Multi-Class Classification of Balanced Defects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7EAF378D-7DD4-4543-8308-BD886BC18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8158"/>
            <a:ext cx="3171317" cy="2537053"/>
          </a:xfrm>
          <a:prstGeom prst="rect">
            <a:avLst/>
          </a:prstGeom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BDD8DFB1-62A7-F248-8DF6-895BBFC45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0" y="3091092"/>
            <a:ext cx="3171318" cy="2537054"/>
          </a:xfrm>
          <a:prstGeom prst="rect">
            <a:avLst/>
          </a:prstGeom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4363C515-52E8-224E-9D71-A4F4985B8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2064" y="675863"/>
            <a:ext cx="3164789" cy="2531830"/>
          </a:xfrm>
          <a:prstGeom prst="rect">
            <a:avLst/>
          </a:prstGeom>
        </p:spPr>
      </p:pic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16FA415F-8874-654E-BB5C-4E999CB0AC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0978" y="3083914"/>
            <a:ext cx="3171315" cy="2537052"/>
          </a:xfrm>
          <a:prstGeom prst="rect">
            <a:avLst/>
          </a:prstGeom>
        </p:spPr>
      </p:pic>
      <p:pic>
        <p:nvPicPr>
          <p:cNvPr id="24" name="Picture 23" descr="A close up of a map&#10;&#10;Description automatically generated">
            <a:extLst>
              <a:ext uri="{FF2B5EF4-FFF2-40B4-BE49-F238E27FC236}">
                <a16:creationId xmlns:a16="http://schemas.microsoft.com/office/drawing/2014/main" id="{037D1011-3424-8241-9CEE-3E9D5B0578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3758" y="675863"/>
            <a:ext cx="3218056" cy="2574445"/>
          </a:xfrm>
          <a:prstGeom prst="rect">
            <a:avLst/>
          </a:prstGeom>
        </p:spPr>
      </p:pic>
      <p:pic>
        <p:nvPicPr>
          <p:cNvPr id="26" name="Picture 25" descr="A close up of a map&#10;&#10;Description automatically generated">
            <a:extLst>
              <a:ext uri="{FF2B5EF4-FFF2-40B4-BE49-F238E27FC236}">
                <a16:creationId xmlns:a16="http://schemas.microsoft.com/office/drawing/2014/main" id="{38C64FF7-2530-8A4A-94BD-AD5709A9F8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2668" y="3091094"/>
            <a:ext cx="3171315" cy="2537052"/>
          </a:xfrm>
          <a:prstGeom prst="rect">
            <a:avLst/>
          </a:prstGeom>
        </p:spPr>
      </p:pic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BB1BEBC-F2D0-2246-880C-94B682C90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388861"/>
              </p:ext>
            </p:extLst>
          </p:nvPr>
        </p:nvGraphicFramePr>
        <p:xfrm>
          <a:off x="521936" y="5712490"/>
          <a:ext cx="1983471" cy="1036320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453248">
                  <a:extLst>
                    <a:ext uri="{9D8B030D-6E8A-4147-A177-3AD203B41FA5}">
                      <a16:colId xmlns:a16="http://schemas.microsoft.com/office/drawing/2014/main" val="1136810392"/>
                    </a:ext>
                  </a:extLst>
                </a:gridCol>
                <a:gridCol w="517852">
                  <a:extLst>
                    <a:ext uri="{9D8B030D-6E8A-4147-A177-3AD203B41FA5}">
                      <a16:colId xmlns:a16="http://schemas.microsoft.com/office/drawing/2014/main" val="2146327542"/>
                    </a:ext>
                  </a:extLst>
                </a:gridCol>
                <a:gridCol w="523118">
                  <a:extLst>
                    <a:ext uri="{9D8B030D-6E8A-4147-A177-3AD203B41FA5}">
                      <a16:colId xmlns:a16="http://schemas.microsoft.com/office/drawing/2014/main" val="110033055"/>
                    </a:ext>
                  </a:extLst>
                </a:gridCol>
                <a:gridCol w="489253">
                  <a:extLst>
                    <a:ext uri="{9D8B030D-6E8A-4147-A177-3AD203B41FA5}">
                      <a16:colId xmlns:a16="http://schemas.microsoft.com/office/drawing/2014/main" val="1748795882"/>
                    </a:ext>
                  </a:extLst>
                </a:gridCol>
              </a:tblGrid>
              <a:tr h="235300">
                <a:tc>
                  <a:txBody>
                    <a:bodyPr/>
                    <a:lstStyle/>
                    <a:p>
                      <a:r>
                        <a:rPr lang="en-US" sz="11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991288"/>
                  </a:ext>
                </a:extLst>
              </a:tr>
              <a:tr h="146020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009502"/>
                  </a:ext>
                </a:extLst>
              </a:tr>
              <a:tr h="235300">
                <a:tc>
                  <a:txBody>
                    <a:bodyPr/>
                    <a:lstStyle/>
                    <a:p>
                      <a:r>
                        <a:rPr lang="en-US" sz="1100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326381"/>
                  </a:ext>
                </a:extLst>
              </a:tr>
              <a:tr h="235300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2908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282D45F7-3EE2-134F-B84E-DF365407C1E4}"/>
              </a:ext>
            </a:extLst>
          </p:cNvPr>
          <p:cNvSpPr txBox="1"/>
          <p:nvPr/>
        </p:nvSpPr>
        <p:spPr>
          <a:xfrm>
            <a:off x="973651" y="5377650"/>
            <a:ext cx="108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Predicted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D806AC-B947-BF46-B673-DA64AF61E599}"/>
              </a:ext>
            </a:extLst>
          </p:cNvPr>
          <p:cNvSpPr txBox="1"/>
          <p:nvPr/>
        </p:nvSpPr>
        <p:spPr>
          <a:xfrm rot="16200000">
            <a:off x="38475" y="6045984"/>
            <a:ext cx="70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True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FF75B7-F74E-804C-B82B-7517D54C89DE}"/>
              </a:ext>
            </a:extLst>
          </p:cNvPr>
          <p:cNvSpPr txBox="1"/>
          <p:nvPr/>
        </p:nvSpPr>
        <p:spPr>
          <a:xfrm>
            <a:off x="1062897" y="2459683"/>
            <a:ext cx="1759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Train Accuracy: 0.47</a:t>
            </a:r>
          </a:p>
          <a:p>
            <a:r>
              <a:rPr lang="en-US" sz="1200" i="1" dirty="0"/>
              <a:t>Validation Accuracy: 0.47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DAA53B-3C41-F64D-9F36-0E880F052402}"/>
              </a:ext>
            </a:extLst>
          </p:cNvPr>
          <p:cNvSpPr txBox="1"/>
          <p:nvPr/>
        </p:nvSpPr>
        <p:spPr>
          <a:xfrm>
            <a:off x="3903355" y="2484025"/>
            <a:ext cx="1759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Train Accuracy: 0.55</a:t>
            </a:r>
          </a:p>
          <a:p>
            <a:r>
              <a:rPr lang="en-US" sz="1200" i="1" dirty="0"/>
              <a:t>Validation Accuracy: 0.55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7A752B7-4FF3-794A-AAD7-E873C1256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063555"/>
              </p:ext>
            </p:extLst>
          </p:nvPr>
        </p:nvGraphicFramePr>
        <p:xfrm>
          <a:off x="3429661" y="5712490"/>
          <a:ext cx="1983470" cy="1036320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511696">
                  <a:extLst>
                    <a:ext uri="{9D8B030D-6E8A-4147-A177-3AD203B41FA5}">
                      <a16:colId xmlns:a16="http://schemas.microsoft.com/office/drawing/2014/main" val="1136810392"/>
                    </a:ext>
                  </a:extLst>
                </a:gridCol>
                <a:gridCol w="408057">
                  <a:extLst>
                    <a:ext uri="{9D8B030D-6E8A-4147-A177-3AD203B41FA5}">
                      <a16:colId xmlns:a16="http://schemas.microsoft.com/office/drawing/2014/main" val="2146327542"/>
                    </a:ext>
                  </a:extLst>
                </a:gridCol>
                <a:gridCol w="549650">
                  <a:extLst>
                    <a:ext uri="{9D8B030D-6E8A-4147-A177-3AD203B41FA5}">
                      <a16:colId xmlns:a16="http://schemas.microsoft.com/office/drawing/2014/main" val="110033055"/>
                    </a:ext>
                  </a:extLst>
                </a:gridCol>
                <a:gridCol w="514067">
                  <a:extLst>
                    <a:ext uri="{9D8B030D-6E8A-4147-A177-3AD203B41FA5}">
                      <a16:colId xmlns:a16="http://schemas.microsoft.com/office/drawing/2014/main" val="1748795882"/>
                    </a:ext>
                  </a:extLst>
                </a:gridCol>
              </a:tblGrid>
              <a:tr h="235300">
                <a:tc>
                  <a:txBody>
                    <a:bodyPr/>
                    <a:lstStyle/>
                    <a:p>
                      <a:r>
                        <a:rPr lang="en-US" sz="11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991288"/>
                  </a:ext>
                </a:extLst>
              </a:tr>
              <a:tr h="146020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009502"/>
                  </a:ext>
                </a:extLst>
              </a:tr>
              <a:tr h="235300">
                <a:tc>
                  <a:txBody>
                    <a:bodyPr/>
                    <a:lstStyle/>
                    <a:p>
                      <a:r>
                        <a:rPr lang="en-US" sz="1100" dirty="0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326381"/>
                  </a:ext>
                </a:extLst>
              </a:tr>
              <a:tr h="235300"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29088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B3C0CA8D-EF0E-424D-A0F4-B8265F139EAF}"/>
              </a:ext>
            </a:extLst>
          </p:cNvPr>
          <p:cNvSpPr txBox="1"/>
          <p:nvPr/>
        </p:nvSpPr>
        <p:spPr>
          <a:xfrm>
            <a:off x="3881376" y="5370937"/>
            <a:ext cx="108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Predicted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9239B9-1810-0642-8B57-AF0E08F24E68}"/>
              </a:ext>
            </a:extLst>
          </p:cNvPr>
          <p:cNvSpPr txBox="1"/>
          <p:nvPr/>
        </p:nvSpPr>
        <p:spPr>
          <a:xfrm rot="16200000">
            <a:off x="3001189" y="6045983"/>
            <a:ext cx="70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True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025FC4-2CAC-0349-9F07-C42D67FA9CD3}"/>
              </a:ext>
            </a:extLst>
          </p:cNvPr>
          <p:cNvSpPr txBox="1"/>
          <p:nvPr/>
        </p:nvSpPr>
        <p:spPr>
          <a:xfrm>
            <a:off x="7091691" y="2517065"/>
            <a:ext cx="1759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Train Accuracy: 0.55</a:t>
            </a:r>
          </a:p>
          <a:p>
            <a:r>
              <a:rPr lang="en-US" sz="1200" i="1" dirty="0"/>
              <a:t>Validation Accuracy: 0.51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66D136E7-08FE-7944-99AB-8A5D45B4D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024323"/>
              </p:ext>
            </p:extLst>
          </p:nvPr>
        </p:nvGraphicFramePr>
        <p:xfrm>
          <a:off x="6639237" y="5712490"/>
          <a:ext cx="1983470" cy="1036320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511696">
                  <a:extLst>
                    <a:ext uri="{9D8B030D-6E8A-4147-A177-3AD203B41FA5}">
                      <a16:colId xmlns:a16="http://schemas.microsoft.com/office/drawing/2014/main" val="1136810392"/>
                    </a:ext>
                  </a:extLst>
                </a:gridCol>
                <a:gridCol w="408057">
                  <a:extLst>
                    <a:ext uri="{9D8B030D-6E8A-4147-A177-3AD203B41FA5}">
                      <a16:colId xmlns:a16="http://schemas.microsoft.com/office/drawing/2014/main" val="2146327542"/>
                    </a:ext>
                  </a:extLst>
                </a:gridCol>
                <a:gridCol w="549650">
                  <a:extLst>
                    <a:ext uri="{9D8B030D-6E8A-4147-A177-3AD203B41FA5}">
                      <a16:colId xmlns:a16="http://schemas.microsoft.com/office/drawing/2014/main" val="110033055"/>
                    </a:ext>
                  </a:extLst>
                </a:gridCol>
                <a:gridCol w="514067">
                  <a:extLst>
                    <a:ext uri="{9D8B030D-6E8A-4147-A177-3AD203B41FA5}">
                      <a16:colId xmlns:a16="http://schemas.microsoft.com/office/drawing/2014/main" val="1748795882"/>
                    </a:ext>
                  </a:extLst>
                </a:gridCol>
              </a:tblGrid>
              <a:tr h="235300">
                <a:tc>
                  <a:txBody>
                    <a:bodyPr/>
                    <a:lstStyle/>
                    <a:p>
                      <a:r>
                        <a:rPr lang="en-US" sz="1100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991288"/>
                  </a:ext>
                </a:extLst>
              </a:tr>
              <a:tr h="146020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009502"/>
                  </a:ext>
                </a:extLst>
              </a:tr>
              <a:tr h="235300">
                <a:tc>
                  <a:txBody>
                    <a:bodyPr/>
                    <a:lstStyle/>
                    <a:p>
                      <a:r>
                        <a:rPr lang="en-US" sz="1100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326381"/>
                  </a:ext>
                </a:extLst>
              </a:tr>
              <a:tr h="235300"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29088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C679752E-8DE4-D24F-BE95-ACB054BDEDD8}"/>
              </a:ext>
            </a:extLst>
          </p:cNvPr>
          <p:cNvSpPr txBox="1"/>
          <p:nvPr/>
        </p:nvSpPr>
        <p:spPr>
          <a:xfrm>
            <a:off x="7093758" y="5392816"/>
            <a:ext cx="108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Predicted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8E2ECB-26D9-4741-A205-37154F060C56}"/>
              </a:ext>
            </a:extLst>
          </p:cNvPr>
          <p:cNvSpPr txBox="1"/>
          <p:nvPr/>
        </p:nvSpPr>
        <p:spPr>
          <a:xfrm rot="16200000">
            <a:off x="6116759" y="6045983"/>
            <a:ext cx="70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True</a:t>
            </a:r>
          </a:p>
        </p:txBody>
      </p:sp>
      <p:pic>
        <p:nvPicPr>
          <p:cNvPr id="42" name="Picture 41" descr="A close up of a map&#10;&#10;Description automatically generated">
            <a:extLst>
              <a:ext uri="{FF2B5EF4-FFF2-40B4-BE49-F238E27FC236}">
                <a16:creationId xmlns:a16="http://schemas.microsoft.com/office/drawing/2014/main" id="{1258F0A3-9A0A-864C-8765-EF63F91F2A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4357" y="688158"/>
            <a:ext cx="3250836" cy="2600669"/>
          </a:xfrm>
          <a:prstGeom prst="rect">
            <a:avLst/>
          </a:prstGeom>
        </p:spPr>
      </p:pic>
      <p:pic>
        <p:nvPicPr>
          <p:cNvPr id="44" name="Picture 43" descr="A close up of a map&#10;&#10;Description automatically generated">
            <a:extLst>
              <a:ext uri="{FF2B5EF4-FFF2-40B4-BE49-F238E27FC236}">
                <a16:creationId xmlns:a16="http://schemas.microsoft.com/office/drawing/2014/main" id="{BD9D36CB-2C2E-CE4A-AC57-50CD7E3BA4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46915" y="3091092"/>
            <a:ext cx="3228599" cy="258287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ABA46CB-41B5-2A4D-9F32-3CDCFB915CFF}"/>
              </a:ext>
            </a:extLst>
          </p:cNvPr>
          <p:cNvSpPr txBox="1"/>
          <p:nvPr/>
        </p:nvSpPr>
        <p:spPr>
          <a:xfrm>
            <a:off x="10126652" y="2539325"/>
            <a:ext cx="1759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Train Accuracy: 0.7</a:t>
            </a:r>
          </a:p>
          <a:p>
            <a:r>
              <a:rPr lang="en-US" sz="1200" i="1" dirty="0"/>
              <a:t>Validation Accuracy: 0.66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24928133-0800-E144-96CC-D1F88E326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523395"/>
              </p:ext>
            </p:extLst>
          </p:nvPr>
        </p:nvGraphicFramePr>
        <p:xfrm>
          <a:off x="9619905" y="5712490"/>
          <a:ext cx="1983470" cy="1036320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511696">
                  <a:extLst>
                    <a:ext uri="{9D8B030D-6E8A-4147-A177-3AD203B41FA5}">
                      <a16:colId xmlns:a16="http://schemas.microsoft.com/office/drawing/2014/main" val="1136810392"/>
                    </a:ext>
                  </a:extLst>
                </a:gridCol>
                <a:gridCol w="408057">
                  <a:extLst>
                    <a:ext uri="{9D8B030D-6E8A-4147-A177-3AD203B41FA5}">
                      <a16:colId xmlns:a16="http://schemas.microsoft.com/office/drawing/2014/main" val="2146327542"/>
                    </a:ext>
                  </a:extLst>
                </a:gridCol>
                <a:gridCol w="549650">
                  <a:extLst>
                    <a:ext uri="{9D8B030D-6E8A-4147-A177-3AD203B41FA5}">
                      <a16:colId xmlns:a16="http://schemas.microsoft.com/office/drawing/2014/main" val="110033055"/>
                    </a:ext>
                  </a:extLst>
                </a:gridCol>
                <a:gridCol w="514067">
                  <a:extLst>
                    <a:ext uri="{9D8B030D-6E8A-4147-A177-3AD203B41FA5}">
                      <a16:colId xmlns:a16="http://schemas.microsoft.com/office/drawing/2014/main" val="1748795882"/>
                    </a:ext>
                  </a:extLst>
                </a:gridCol>
              </a:tblGrid>
              <a:tr h="235300">
                <a:tc>
                  <a:txBody>
                    <a:bodyPr/>
                    <a:lstStyle/>
                    <a:p>
                      <a:r>
                        <a:rPr lang="en-US" sz="11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991288"/>
                  </a:ext>
                </a:extLst>
              </a:tr>
              <a:tr h="146020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009502"/>
                  </a:ext>
                </a:extLst>
              </a:tr>
              <a:tr h="235300">
                <a:tc>
                  <a:txBody>
                    <a:bodyPr/>
                    <a:lstStyle/>
                    <a:p>
                      <a:r>
                        <a:rPr lang="en-US" sz="11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326381"/>
                  </a:ext>
                </a:extLst>
              </a:tr>
              <a:tr h="235300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29088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84FF7257-311F-484D-8A94-403AD0C2355B}"/>
              </a:ext>
            </a:extLst>
          </p:cNvPr>
          <p:cNvSpPr txBox="1"/>
          <p:nvPr/>
        </p:nvSpPr>
        <p:spPr>
          <a:xfrm>
            <a:off x="10071620" y="5407930"/>
            <a:ext cx="108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Predicted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92E3A2-BA9B-864C-A2CC-81ED96F806F6}"/>
              </a:ext>
            </a:extLst>
          </p:cNvPr>
          <p:cNvSpPr txBox="1"/>
          <p:nvPr/>
        </p:nvSpPr>
        <p:spPr>
          <a:xfrm rot="16200000">
            <a:off x="9112754" y="6045984"/>
            <a:ext cx="70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101332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table&#10;&#10;Description automatically generated">
            <a:extLst>
              <a:ext uri="{FF2B5EF4-FFF2-40B4-BE49-F238E27FC236}">
                <a16:creationId xmlns:a16="http://schemas.microsoft.com/office/drawing/2014/main" id="{0E0690BE-A4AB-2F42-B7C0-73250C515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2513155" y="3311968"/>
            <a:ext cx="6054815" cy="8448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FECC3B-2251-6E4E-9CC2-8739DC41BD70}"/>
              </a:ext>
            </a:extLst>
          </p:cNvPr>
          <p:cNvSpPr txBox="1"/>
          <p:nvPr/>
        </p:nvSpPr>
        <p:spPr>
          <a:xfrm>
            <a:off x="4084884" y="38752"/>
            <a:ext cx="4278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Defects Classification Model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7A752B7-4FF3-794A-AAD7-E873C1256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819650"/>
              </p:ext>
            </p:extLst>
          </p:nvPr>
        </p:nvGraphicFramePr>
        <p:xfrm>
          <a:off x="3357577" y="4740940"/>
          <a:ext cx="1983470" cy="1036320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511696">
                  <a:extLst>
                    <a:ext uri="{9D8B030D-6E8A-4147-A177-3AD203B41FA5}">
                      <a16:colId xmlns:a16="http://schemas.microsoft.com/office/drawing/2014/main" val="1136810392"/>
                    </a:ext>
                  </a:extLst>
                </a:gridCol>
                <a:gridCol w="408057">
                  <a:extLst>
                    <a:ext uri="{9D8B030D-6E8A-4147-A177-3AD203B41FA5}">
                      <a16:colId xmlns:a16="http://schemas.microsoft.com/office/drawing/2014/main" val="2146327542"/>
                    </a:ext>
                  </a:extLst>
                </a:gridCol>
                <a:gridCol w="549650">
                  <a:extLst>
                    <a:ext uri="{9D8B030D-6E8A-4147-A177-3AD203B41FA5}">
                      <a16:colId xmlns:a16="http://schemas.microsoft.com/office/drawing/2014/main" val="110033055"/>
                    </a:ext>
                  </a:extLst>
                </a:gridCol>
                <a:gridCol w="514067">
                  <a:extLst>
                    <a:ext uri="{9D8B030D-6E8A-4147-A177-3AD203B41FA5}">
                      <a16:colId xmlns:a16="http://schemas.microsoft.com/office/drawing/2014/main" val="1748795882"/>
                    </a:ext>
                  </a:extLst>
                </a:gridCol>
              </a:tblGrid>
              <a:tr h="235300">
                <a:tc>
                  <a:txBody>
                    <a:bodyPr/>
                    <a:lstStyle/>
                    <a:p>
                      <a:r>
                        <a:rPr lang="en-US" sz="1100" dirty="0"/>
                        <a:t>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991288"/>
                  </a:ext>
                </a:extLst>
              </a:tr>
              <a:tr h="146020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009502"/>
                  </a:ext>
                </a:extLst>
              </a:tr>
              <a:tr h="235300">
                <a:tc>
                  <a:txBody>
                    <a:bodyPr/>
                    <a:lstStyle/>
                    <a:p>
                      <a:r>
                        <a:rPr lang="en-US" sz="1100" dirty="0"/>
                        <a:t>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326381"/>
                  </a:ext>
                </a:extLst>
              </a:tr>
              <a:tr h="235300">
                <a:tc>
                  <a:txBody>
                    <a:bodyPr/>
                    <a:lstStyle/>
                    <a:p>
                      <a:r>
                        <a:rPr lang="en-US" sz="11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29088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B3C0CA8D-EF0E-424D-A0F4-B8265F139EAF}"/>
              </a:ext>
            </a:extLst>
          </p:cNvPr>
          <p:cNvSpPr txBox="1"/>
          <p:nvPr/>
        </p:nvSpPr>
        <p:spPr>
          <a:xfrm>
            <a:off x="3809292" y="4430824"/>
            <a:ext cx="108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Predicted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9239B9-1810-0642-8B57-AF0E08F24E68}"/>
              </a:ext>
            </a:extLst>
          </p:cNvPr>
          <p:cNvSpPr txBox="1"/>
          <p:nvPr/>
        </p:nvSpPr>
        <p:spPr>
          <a:xfrm rot="16200000">
            <a:off x="2844575" y="4986583"/>
            <a:ext cx="70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True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66D136E7-08FE-7944-99AB-8A5D45B4D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76119"/>
              </p:ext>
            </p:extLst>
          </p:nvPr>
        </p:nvGraphicFramePr>
        <p:xfrm>
          <a:off x="6078218" y="4740940"/>
          <a:ext cx="1983470" cy="1036320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511696">
                  <a:extLst>
                    <a:ext uri="{9D8B030D-6E8A-4147-A177-3AD203B41FA5}">
                      <a16:colId xmlns:a16="http://schemas.microsoft.com/office/drawing/2014/main" val="1136810392"/>
                    </a:ext>
                  </a:extLst>
                </a:gridCol>
                <a:gridCol w="408057">
                  <a:extLst>
                    <a:ext uri="{9D8B030D-6E8A-4147-A177-3AD203B41FA5}">
                      <a16:colId xmlns:a16="http://schemas.microsoft.com/office/drawing/2014/main" val="2146327542"/>
                    </a:ext>
                  </a:extLst>
                </a:gridCol>
                <a:gridCol w="549650">
                  <a:extLst>
                    <a:ext uri="{9D8B030D-6E8A-4147-A177-3AD203B41FA5}">
                      <a16:colId xmlns:a16="http://schemas.microsoft.com/office/drawing/2014/main" val="110033055"/>
                    </a:ext>
                  </a:extLst>
                </a:gridCol>
                <a:gridCol w="514067">
                  <a:extLst>
                    <a:ext uri="{9D8B030D-6E8A-4147-A177-3AD203B41FA5}">
                      <a16:colId xmlns:a16="http://schemas.microsoft.com/office/drawing/2014/main" val="1748795882"/>
                    </a:ext>
                  </a:extLst>
                </a:gridCol>
              </a:tblGrid>
              <a:tr h="235300">
                <a:tc>
                  <a:txBody>
                    <a:bodyPr/>
                    <a:lstStyle/>
                    <a:p>
                      <a:r>
                        <a:rPr lang="en-US" sz="11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991288"/>
                  </a:ext>
                </a:extLst>
              </a:tr>
              <a:tr h="146020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009502"/>
                  </a:ext>
                </a:extLst>
              </a:tr>
              <a:tr h="235300">
                <a:tc>
                  <a:txBody>
                    <a:bodyPr/>
                    <a:lstStyle/>
                    <a:p>
                      <a:r>
                        <a:rPr lang="en-US" sz="1100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326381"/>
                  </a:ext>
                </a:extLst>
              </a:tr>
              <a:tr h="235300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29088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C679752E-8DE4-D24F-BE95-ACB054BDEDD8}"/>
              </a:ext>
            </a:extLst>
          </p:cNvPr>
          <p:cNvSpPr txBox="1"/>
          <p:nvPr/>
        </p:nvSpPr>
        <p:spPr>
          <a:xfrm>
            <a:off x="6521224" y="4430824"/>
            <a:ext cx="108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Predicted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8E2ECB-26D9-4741-A205-37154F060C56}"/>
              </a:ext>
            </a:extLst>
          </p:cNvPr>
          <p:cNvSpPr txBox="1"/>
          <p:nvPr/>
        </p:nvSpPr>
        <p:spPr>
          <a:xfrm rot="16200000">
            <a:off x="5520959" y="4948269"/>
            <a:ext cx="70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True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24928133-0800-E144-96CC-D1F88E326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919739"/>
              </p:ext>
            </p:extLst>
          </p:nvPr>
        </p:nvGraphicFramePr>
        <p:xfrm>
          <a:off x="8889745" y="4738909"/>
          <a:ext cx="1983470" cy="1036320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511696">
                  <a:extLst>
                    <a:ext uri="{9D8B030D-6E8A-4147-A177-3AD203B41FA5}">
                      <a16:colId xmlns:a16="http://schemas.microsoft.com/office/drawing/2014/main" val="1136810392"/>
                    </a:ext>
                  </a:extLst>
                </a:gridCol>
                <a:gridCol w="408057">
                  <a:extLst>
                    <a:ext uri="{9D8B030D-6E8A-4147-A177-3AD203B41FA5}">
                      <a16:colId xmlns:a16="http://schemas.microsoft.com/office/drawing/2014/main" val="2146327542"/>
                    </a:ext>
                  </a:extLst>
                </a:gridCol>
                <a:gridCol w="549650">
                  <a:extLst>
                    <a:ext uri="{9D8B030D-6E8A-4147-A177-3AD203B41FA5}">
                      <a16:colId xmlns:a16="http://schemas.microsoft.com/office/drawing/2014/main" val="110033055"/>
                    </a:ext>
                  </a:extLst>
                </a:gridCol>
                <a:gridCol w="514067">
                  <a:extLst>
                    <a:ext uri="{9D8B030D-6E8A-4147-A177-3AD203B41FA5}">
                      <a16:colId xmlns:a16="http://schemas.microsoft.com/office/drawing/2014/main" val="1748795882"/>
                    </a:ext>
                  </a:extLst>
                </a:gridCol>
              </a:tblGrid>
              <a:tr h="235300">
                <a:tc>
                  <a:txBody>
                    <a:bodyPr/>
                    <a:lstStyle/>
                    <a:p>
                      <a:r>
                        <a:rPr lang="en-US" sz="11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991288"/>
                  </a:ext>
                </a:extLst>
              </a:tr>
              <a:tr h="146020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009502"/>
                  </a:ext>
                </a:extLst>
              </a:tr>
              <a:tr h="235300">
                <a:tc>
                  <a:txBody>
                    <a:bodyPr/>
                    <a:lstStyle/>
                    <a:p>
                      <a:r>
                        <a:rPr lang="en-US" sz="11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326381"/>
                  </a:ext>
                </a:extLst>
              </a:tr>
              <a:tr h="235300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29088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84FF7257-311F-484D-8A94-403AD0C2355B}"/>
              </a:ext>
            </a:extLst>
          </p:cNvPr>
          <p:cNvSpPr txBox="1"/>
          <p:nvPr/>
        </p:nvSpPr>
        <p:spPr>
          <a:xfrm>
            <a:off x="9350170" y="4421023"/>
            <a:ext cx="108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Predicted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92E3A2-BA9B-864C-A2CC-81ED96F806F6}"/>
              </a:ext>
            </a:extLst>
          </p:cNvPr>
          <p:cNvSpPr txBox="1"/>
          <p:nvPr/>
        </p:nvSpPr>
        <p:spPr>
          <a:xfrm rot="16200000">
            <a:off x="8445073" y="4986582"/>
            <a:ext cx="70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True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C49E9411-1E0D-4C45-BA3B-7502A9400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239" y="504220"/>
            <a:ext cx="4398608" cy="3518888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728B986C-7CE3-8E4C-BF97-64E30379D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3308" y="504220"/>
            <a:ext cx="4398606" cy="351888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ABA46CB-41B5-2A4D-9F32-3CDCFB915CFF}"/>
              </a:ext>
            </a:extLst>
          </p:cNvPr>
          <p:cNvSpPr txBox="1"/>
          <p:nvPr/>
        </p:nvSpPr>
        <p:spPr>
          <a:xfrm>
            <a:off x="3362924" y="5923103"/>
            <a:ext cx="1443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Train Accuracy: 0.62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62CD1F-4A99-F146-89C1-60E5DD0592A9}"/>
              </a:ext>
            </a:extLst>
          </p:cNvPr>
          <p:cNvSpPr txBox="1"/>
          <p:nvPr/>
        </p:nvSpPr>
        <p:spPr>
          <a:xfrm>
            <a:off x="912534" y="760674"/>
            <a:ext cx="10800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Convolution</a:t>
            </a:r>
          </a:p>
          <a:p>
            <a:r>
              <a:rPr lang="en-US" sz="1100" dirty="0"/>
              <a:t>(150, 150, 32)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7A6F67-FCC5-7B4A-88AE-B5FCBA663193}"/>
              </a:ext>
            </a:extLst>
          </p:cNvPr>
          <p:cNvSpPr txBox="1"/>
          <p:nvPr/>
        </p:nvSpPr>
        <p:spPr>
          <a:xfrm>
            <a:off x="912534" y="1236565"/>
            <a:ext cx="13377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Batch Normalization</a:t>
            </a:r>
          </a:p>
          <a:p>
            <a:r>
              <a:rPr lang="en-US" sz="1100" dirty="0"/>
              <a:t>(150, 150, 32)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F7FD86-3580-BF49-B5D1-E0D980379292}"/>
              </a:ext>
            </a:extLst>
          </p:cNvPr>
          <p:cNvSpPr txBox="1"/>
          <p:nvPr/>
        </p:nvSpPr>
        <p:spPr>
          <a:xfrm>
            <a:off x="914153" y="1677616"/>
            <a:ext cx="10800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Convolution</a:t>
            </a:r>
          </a:p>
          <a:p>
            <a:r>
              <a:rPr lang="en-US" sz="1100" dirty="0"/>
              <a:t>(150, 150, 64)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33D796-ACC7-D544-8607-66BDAC97489B}"/>
              </a:ext>
            </a:extLst>
          </p:cNvPr>
          <p:cNvSpPr txBox="1"/>
          <p:nvPr/>
        </p:nvSpPr>
        <p:spPr>
          <a:xfrm>
            <a:off x="939292" y="2290292"/>
            <a:ext cx="10800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Max-Pooling</a:t>
            </a:r>
          </a:p>
          <a:p>
            <a:r>
              <a:rPr lang="en-US" sz="1100" dirty="0"/>
              <a:t>(75, 75, 64)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29DB88-616E-734E-8618-5A04CFA5007E}"/>
              </a:ext>
            </a:extLst>
          </p:cNvPr>
          <p:cNvSpPr txBox="1"/>
          <p:nvPr/>
        </p:nvSpPr>
        <p:spPr>
          <a:xfrm>
            <a:off x="940848" y="2848244"/>
            <a:ext cx="10800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Convolution</a:t>
            </a:r>
          </a:p>
          <a:p>
            <a:r>
              <a:rPr lang="en-US" sz="1100" dirty="0"/>
              <a:t>(75, 75, 128)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518FB8-F3BC-5249-B219-62FC11B36FBB}"/>
              </a:ext>
            </a:extLst>
          </p:cNvPr>
          <p:cNvSpPr txBox="1"/>
          <p:nvPr/>
        </p:nvSpPr>
        <p:spPr>
          <a:xfrm>
            <a:off x="931777" y="3400518"/>
            <a:ext cx="10800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Max-Pooling</a:t>
            </a:r>
          </a:p>
          <a:p>
            <a:r>
              <a:rPr lang="en-US" sz="1100" dirty="0"/>
              <a:t>(37, 37, 32)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C0011A-792B-DF42-8292-D0B37CC8A9D4}"/>
              </a:ext>
            </a:extLst>
          </p:cNvPr>
          <p:cNvSpPr txBox="1"/>
          <p:nvPr/>
        </p:nvSpPr>
        <p:spPr>
          <a:xfrm>
            <a:off x="940848" y="3974064"/>
            <a:ext cx="10800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Spatial-Dropout</a:t>
            </a:r>
          </a:p>
          <a:p>
            <a:r>
              <a:rPr lang="en-US" sz="1100" dirty="0"/>
              <a:t>(37, 37, 128)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69A5BD-F423-9044-A485-F855EACE04C9}"/>
              </a:ext>
            </a:extLst>
          </p:cNvPr>
          <p:cNvSpPr txBox="1"/>
          <p:nvPr/>
        </p:nvSpPr>
        <p:spPr>
          <a:xfrm>
            <a:off x="914153" y="4619129"/>
            <a:ext cx="10800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Convolution</a:t>
            </a:r>
          </a:p>
          <a:p>
            <a:r>
              <a:rPr lang="en-US" sz="1100" dirty="0"/>
              <a:t>(37, 37, 256)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E9422-E0B4-E94B-B820-71390245B161}"/>
              </a:ext>
            </a:extLst>
          </p:cNvPr>
          <p:cNvSpPr txBox="1"/>
          <p:nvPr/>
        </p:nvSpPr>
        <p:spPr>
          <a:xfrm>
            <a:off x="979364" y="6229830"/>
            <a:ext cx="1080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Dense, 512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162111-B31D-6548-85A8-8DCC8444A069}"/>
              </a:ext>
            </a:extLst>
          </p:cNvPr>
          <p:cNvSpPr txBox="1"/>
          <p:nvPr/>
        </p:nvSpPr>
        <p:spPr>
          <a:xfrm>
            <a:off x="936681" y="5235552"/>
            <a:ext cx="10800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Max-Pooling</a:t>
            </a:r>
          </a:p>
          <a:p>
            <a:r>
              <a:rPr lang="en-US" sz="1100" dirty="0"/>
              <a:t>(18, 18, 256)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6089D0-DB4E-6244-A1F6-7F53AB5AD8DA}"/>
              </a:ext>
            </a:extLst>
          </p:cNvPr>
          <p:cNvSpPr txBox="1"/>
          <p:nvPr/>
        </p:nvSpPr>
        <p:spPr>
          <a:xfrm>
            <a:off x="968907" y="5830317"/>
            <a:ext cx="844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Flatten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A20504-0F4E-4543-8A77-6CB8433E2FA0}"/>
              </a:ext>
            </a:extLst>
          </p:cNvPr>
          <p:cNvSpPr txBox="1"/>
          <p:nvPr/>
        </p:nvSpPr>
        <p:spPr>
          <a:xfrm>
            <a:off x="979364" y="6468216"/>
            <a:ext cx="1080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Dense, 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2E0895-9ADE-C449-92A5-E734C493CC1A}"/>
              </a:ext>
            </a:extLst>
          </p:cNvPr>
          <p:cNvSpPr txBox="1"/>
          <p:nvPr/>
        </p:nvSpPr>
        <p:spPr>
          <a:xfrm>
            <a:off x="8983525" y="5965764"/>
            <a:ext cx="1332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Test Accuracy:  0.6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538C92-7014-944D-8A31-AA8165E5F4A0}"/>
              </a:ext>
            </a:extLst>
          </p:cNvPr>
          <p:cNvSpPr txBox="1"/>
          <p:nvPr/>
        </p:nvSpPr>
        <p:spPr>
          <a:xfrm>
            <a:off x="5992369" y="5965764"/>
            <a:ext cx="1681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Validation Accuracy: 0.6</a:t>
            </a:r>
          </a:p>
        </p:txBody>
      </p:sp>
    </p:spTree>
    <p:extLst>
      <p:ext uri="{BB962C8B-B14F-4D97-AF65-F5344CB8AC3E}">
        <p14:creationId xmlns:p14="http://schemas.microsoft.com/office/powerpoint/2010/main" val="2094636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367</Words>
  <Application>Microsoft Macintosh PowerPoint</Application>
  <PresentationFormat>Widescreen</PresentationFormat>
  <Paragraphs>207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ctavare003@citymail.cuny.edu</dc:creator>
  <cp:lastModifiedBy>ctavare003@citymail.cuny.edu</cp:lastModifiedBy>
  <cp:revision>20</cp:revision>
  <dcterms:created xsi:type="dcterms:W3CDTF">2020-05-14T02:29:26Z</dcterms:created>
  <dcterms:modified xsi:type="dcterms:W3CDTF">2020-05-14T17:01:27Z</dcterms:modified>
</cp:coreProperties>
</file>