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0414-4045-400D-8F7E-D3824537D3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6FED-C9DA-4F59-9609-7E504AC3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 </a:t>
            </a: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3500437"/>
            <a:ext cx="348615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9100" y="523875"/>
            <a:ext cx="3697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Binary  Classification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52475" y="1571625"/>
            <a:ext cx="821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Purpose : </a:t>
            </a:r>
            <a:r>
              <a:rPr lang="en-US" sz="2400" dirty="0" smtClean="0"/>
              <a:t>To Classify the Defect Steel from the Non-Defect Steel 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4" y="3496055"/>
            <a:ext cx="4115565" cy="718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3550" y="4657725"/>
            <a:ext cx="164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Non-Defect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868624" y="4473059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Defect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1511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 </a:t>
            </a: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5310186"/>
            <a:ext cx="348615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1475" y="542628"/>
            <a:ext cx="3567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Pre-processing Data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30989" y="1127403"/>
            <a:ext cx="560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1</a:t>
            </a:r>
            <a:r>
              <a:rPr lang="en-US" sz="2400" b="1" u="sng" dirty="0" smtClean="0"/>
              <a:t>. Preparing the CSV file with binary labels</a:t>
            </a:r>
            <a:endParaRPr lang="en-US" sz="2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77" y="4376738"/>
            <a:ext cx="2419170" cy="245744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57800" y="5534022"/>
            <a:ext cx="857250" cy="26670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9150" y="3819525"/>
            <a:ext cx="294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2. Resizing the image</a:t>
            </a:r>
            <a:endParaRPr lang="en-US" sz="24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1817172"/>
            <a:ext cx="2266950" cy="1895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817172"/>
            <a:ext cx="2085975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9150" y="1745218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Non-Defect labels (‘0’)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7876" y="1817172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Defect labels (‘1’)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021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48" y="1133475"/>
            <a:ext cx="3127514" cy="2781076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66" y="1058355"/>
            <a:ext cx="2628899" cy="2936873"/>
          </a:xfrm>
          <a:prstGeom prst="rect">
            <a:avLst/>
          </a:prstGeom>
        </p:spPr>
      </p:pic>
      <p:pic>
        <p:nvPicPr>
          <p:cNvPr id="1154" name="Picture 1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65" y="1400175"/>
            <a:ext cx="2476500" cy="2715494"/>
          </a:xfrm>
          <a:prstGeom prst="rect">
            <a:avLst/>
          </a:prstGeom>
        </p:spPr>
      </p:pic>
      <p:pic>
        <p:nvPicPr>
          <p:cNvPr id="1172" name="Picture 11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914" y="1426457"/>
            <a:ext cx="3790950" cy="2924175"/>
          </a:xfrm>
          <a:prstGeom prst="rect">
            <a:avLst/>
          </a:prstGeom>
        </p:spPr>
      </p:pic>
      <p:sp>
        <p:nvSpPr>
          <p:cNvPr id="1173" name="TextBox 1172"/>
          <p:cNvSpPr txBox="1"/>
          <p:nvPr/>
        </p:nvSpPr>
        <p:spPr>
          <a:xfrm>
            <a:off x="56041" y="3955018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256 x 256 x 32</a:t>
            </a:r>
            <a:endParaRPr lang="en-US" sz="1400" b="1" dirty="0"/>
          </a:p>
        </p:txBody>
      </p:sp>
      <p:sp>
        <p:nvSpPr>
          <p:cNvPr id="1174" name="TextBox 1173"/>
          <p:cNvSpPr txBox="1"/>
          <p:nvPr/>
        </p:nvSpPr>
        <p:spPr>
          <a:xfrm>
            <a:off x="1881859" y="4027194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128 x 128 x 32</a:t>
            </a:r>
            <a:endParaRPr lang="en-US" sz="1400" b="1" dirty="0"/>
          </a:p>
        </p:txBody>
      </p:sp>
      <p:sp>
        <p:nvSpPr>
          <p:cNvPr id="1175" name="TextBox 1174"/>
          <p:cNvSpPr txBox="1"/>
          <p:nvPr/>
        </p:nvSpPr>
        <p:spPr>
          <a:xfrm>
            <a:off x="3893331" y="3985795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128 x 128 x 64</a:t>
            </a:r>
            <a:endParaRPr lang="en-US" sz="1400" b="1" dirty="0"/>
          </a:p>
        </p:txBody>
      </p:sp>
      <p:sp>
        <p:nvSpPr>
          <p:cNvPr id="1176" name="TextBox 1175"/>
          <p:cNvSpPr txBox="1"/>
          <p:nvPr/>
        </p:nvSpPr>
        <p:spPr>
          <a:xfrm>
            <a:off x="5268073" y="395927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</a:t>
            </a:r>
            <a:r>
              <a:rPr lang="en-US" sz="1400" b="1" dirty="0" smtClean="0"/>
              <a:t>4 x 64 x 64</a:t>
            </a:r>
            <a:endParaRPr lang="en-US" sz="1400" b="1" dirty="0"/>
          </a:p>
        </p:txBody>
      </p:sp>
      <p:sp>
        <p:nvSpPr>
          <p:cNvPr id="1177" name="TextBox 1176"/>
          <p:cNvSpPr txBox="1"/>
          <p:nvPr/>
        </p:nvSpPr>
        <p:spPr>
          <a:xfrm>
            <a:off x="6522029" y="418068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x 64 x 128</a:t>
            </a:r>
            <a:endParaRPr lang="en-US" sz="1400" b="1" dirty="0"/>
          </a:p>
        </p:txBody>
      </p:sp>
      <p:sp>
        <p:nvSpPr>
          <p:cNvPr id="1178" name="TextBox 1177"/>
          <p:cNvSpPr txBox="1"/>
          <p:nvPr/>
        </p:nvSpPr>
        <p:spPr>
          <a:xfrm>
            <a:off x="7930913" y="4184344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32 x 32 x 128</a:t>
            </a:r>
            <a:endParaRPr lang="en-US" sz="1600" b="1" dirty="0"/>
          </a:p>
        </p:txBody>
      </p:sp>
      <p:sp>
        <p:nvSpPr>
          <p:cNvPr id="1179" name="TextBox 1178"/>
          <p:cNvSpPr txBox="1"/>
          <p:nvPr/>
        </p:nvSpPr>
        <p:spPr>
          <a:xfrm>
            <a:off x="9850386" y="43654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32 x32x 256</a:t>
            </a:r>
            <a:endParaRPr lang="en-US" sz="1400" b="1" dirty="0"/>
          </a:p>
        </p:txBody>
      </p:sp>
      <p:sp>
        <p:nvSpPr>
          <p:cNvPr id="1180" name="TextBox 1179"/>
          <p:cNvSpPr txBox="1"/>
          <p:nvPr/>
        </p:nvSpPr>
        <p:spPr>
          <a:xfrm>
            <a:off x="11009792" y="4365429"/>
            <a:ext cx="11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16 x 16 x 256</a:t>
            </a:r>
            <a:endParaRPr lang="en-US" sz="1400" b="1" dirty="0"/>
          </a:p>
        </p:txBody>
      </p:sp>
      <p:sp>
        <p:nvSpPr>
          <p:cNvPr id="1182" name="Rectangle 1181"/>
          <p:cNvSpPr/>
          <p:nvPr/>
        </p:nvSpPr>
        <p:spPr>
          <a:xfrm>
            <a:off x="122716" y="3955018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8009593" y="4183024"/>
            <a:ext cx="1141281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6549933" y="4180685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814923" y="4343833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1933369" y="3995228"/>
            <a:ext cx="1095869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3980047" y="3955018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5268020" y="3985256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11012635" y="4415648"/>
            <a:ext cx="1085850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TextBox 1192"/>
          <p:cNvSpPr txBox="1"/>
          <p:nvPr/>
        </p:nvSpPr>
        <p:spPr>
          <a:xfrm>
            <a:off x="4225559" y="260147"/>
            <a:ext cx="323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CNN  Architecture</a:t>
            </a:r>
            <a:endParaRPr lang="en-US" sz="3200" b="1" u="sng" dirty="0"/>
          </a:p>
        </p:txBody>
      </p:sp>
      <p:sp>
        <p:nvSpPr>
          <p:cNvPr id="1198" name="Right Arrow 1197"/>
          <p:cNvSpPr/>
          <p:nvPr/>
        </p:nvSpPr>
        <p:spPr>
          <a:xfrm>
            <a:off x="2991202" y="2456396"/>
            <a:ext cx="466439" cy="1725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ight Arrow 1198"/>
          <p:cNvSpPr/>
          <p:nvPr/>
        </p:nvSpPr>
        <p:spPr>
          <a:xfrm>
            <a:off x="8024395" y="2450523"/>
            <a:ext cx="616981" cy="2043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ight Arrow 1199"/>
          <p:cNvSpPr/>
          <p:nvPr/>
        </p:nvSpPr>
        <p:spPr>
          <a:xfrm>
            <a:off x="5447477" y="2476500"/>
            <a:ext cx="588191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Curved Up Arrow 1200"/>
          <p:cNvSpPr/>
          <p:nvPr/>
        </p:nvSpPr>
        <p:spPr>
          <a:xfrm>
            <a:off x="672555" y="4415648"/>
            <a:ext cx="1762687" cy="40294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2" name="Curved Up Arrow 1201"/>
          <p:cNvSpPr/>
          <p:nvPr/>
        </p:nvSpPr>
        <p:spPr>
          <a:xfrm>
            <a:off x="10381141" y="4739741"/>
            <a:ext cx="1247775" cy="287897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3" name="Curved Up Arrow 1202"/>
          <p:cNvSpPr/>
          <p:nvPr/>
        </p:nvSpPr>
        <p:spPr>
          <a:xfrm>
            <a:off x="4160033" y="4365429"/>
            <a:ext cx="1591740" cy="325077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4" name="Curved Up Arrow 1203"/>
          <p:cNvSpPr/>
          <p:nvPr/>
        </p:nvSpPr>
        <p:spPr>
          <a:xfrm>
            <a:off x="6934246" y="4522899"/>
            <a:ext cx="1618096" cy="366910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5" name="TextBox 1204"/>
          <p:cNvSpPr txBox="1"/>
          <p:nvPr/>
        </p:nvSpPr>
        <p:spPr>
          <a:xfrm>
            <a:off x="622524" y="4839679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Pooling (2,2)</a:t>
            </a:r>
            <a:endParaRPr lang="en-US" b="1" dirty="0"/>
          </a:p>
        </p:txBody>
      </p:sp>
      <p:sp>
        <p:nvSpPr>
          <p:cNvPr id="1206" name="Rectangle 1205"/>
          <p:cNvSpPr/>
          <p:nvPr/>
        </p:nvSpPr>
        <p:spPr>
          <a:xfrm>
            <a:off x="622524" y="4858959"/>
            <a:ext cx="1812718" cy="33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TextBox 1206"/>
          <p:cNvSpPr txBox="1"/>
          <p:nvPr/>
        </p:nvSpPr>
        <p:spPr>
          <a:xfrm>
            <a:off x="3939055" y="4835622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Pooling (2,2)</a:t>
            </a:r>
            <a:endParaRPr lang="en-US" b="1" dirty="0"/>
          </a:p>
        </p:txBody>
      </p:sp>
      <p:sp>
        <p:nvSpPr>
          <p:cNvPr id="1208" name="Rectangle 1207"/>
          <p:cNvSpPr/>
          <p:nvPr/>
        </p:nvSpPr>
        <p:spPr>
          <a:xfrm>
            <a:off x="3939055" y="4854902"/>
            <a:ext cx="1812718" cy="33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TextBox 1208"/>
          <p:cNvSpPr txBox="1"/>
          <p:nvPr/>
        </p:nvSpPr>
        <p:spPr>
          <a:xfrm>
            <a:off x="6917295" y="4932477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Pooling (2,2)</a:t>
            </a:r>
            <a:endParaRPr lang="en-US" b="1" dirty="0"/>
          </a:p>
        </p:txBody>
      </p:sp>
      <p:sp>
        <p:nvSpPr>
          <p:cNvPr id="1210" name="Rectangle 1209"/>
          <p:cNvSpPr/>
          <p:nvPr/>
        </p:nvSpPr>
        <p:spPr>
          <a:xfrm>
            <a:off x="6895536" y="4951757"/>
            <a:ext cx="1812718" cy="33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TextBox 1210"/>
          <p:cNvSpPr txBox="1"/>
          <p:nvPr/>
        </p:nvSpPr>
        <p:spPr>
          <a:xfrm>
            <a:off x="10083245" y="5047415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 Pooling (2,2)</a:t>
            </a:r>
            <a:endParaRPr lang="en-US" b="1" dirty="0"/>
          </a:p>
        </p:txBody>
      </p:sp>
      <p:sp>
        <p:nvSpPr>
          <p:cNvPr id="1212" name="Rectangle 1211"/>
          <p:cNvSpPr/>
          <p:nvPr/>
        </p:nvSpPr>
        <p:spPr>
          <a:xfrm>
            <a:off x="10098669" y="5071074"/>
            <a:ext cx="1812718" cy="33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Curved Up Arrow 1212"/>
          <p:cNvSpPr/>
          <p:nvPr/>
        </p:nvSpPr>
        <p:spPr>
          <a:xfrm>
            <a:off x="2246791" y="5232081"/>
            <a:ext cx="1913242" cy="4911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6" name="Curved Up Arrow 1215"/>
          <p:cNvSpPr/>
          <p:nvPr/>
        </p:nvSpPr>
        <p:spPr>
          <a:xfrm>
            <a:off x="8458200" y="5400980"/>
            <a:ext cx="2324100" cy="4475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7" name="Curved Up Arrow 1216"/>
          <p:cNvSpPr/>
          <p:nvPr/>
        </p:nvSpPr>
        <p:spPr>
          <a:xfrm>
            <a:off x="5549554" y="5357421"/>
            <a:ext cx="1783588" cy="4911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18" name="Picture 12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696" y="5848553"/>
            <a:ext cx="451740" cy="391986"/>
          </a:xfrm>
          <a:prstGeom prst="rect">
            <a:avLst/>
          </a:prstGeom>
        </p:spPr>
      </p:pic>
      <p:pic>
        <p:nvPicPr>
          <p:cNvPr id="1220" name="Picture 12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478" y="5924879"/>
            <a:ext cx="451740" cy="391986"/>
          </a:xfrm>
          <a:prstGeom prst="rect">
            <a:avLst/>
          </a:prstGeom>
        </p:spPr>
      </p:pic>
      <p:pic>
        <p:nvPicPr>
          <p:cNvPr id="1221" name="Picture 12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505" y="5902843"/>
            <a:ext cx="451740" cy="391986"/>
          </a:xfrm>
          <a:prstGeom prst="rect">
            <a:avLst/>
          </a:prstGeom>
        </p:spPr>
      </p:pic>
      <p:sp>
        <p:nvSpPr>
          <p:cNvPr id="1222" name="TextBox 1221"/>
          <p:cNvSpPr txBox="1"/>
          <p:nvPr/>
        </p:nvSpPr>
        <p:spPr>
          <a:xfrm>
            <a:off x="2246791" y="6181213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x 3 convolution</a:t>
            </a:r>
            <a:endParaRPr lang="en-US" b="1" dirty="0"/>
          </a:p>
        </p:txBody>
      </p:sp>
      <p:sp>
        <p:nvSpPr>
          <p:cNvPr id="1223" name="TextBox 1222"/>
          <p:cNvSpPr txBox="1"/>
          <p:nvPr/>
        </p:nvSpPr>
        <p:spPr>
          <a:xfrm>
            <a:off x="8942990" y="6181213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x 3 convolution</a:t>
            </a:r>
            <a:endParaRPr lang="en-US" b="1" dirty="0"/>
          </a:p>
        </p:txBody>
      </p:sp>
      <p:sp>
        <p:nvSpPr>
          <p:cNvPr id="1224" name="TextBox 1223"/>
          <p:cNvSpPr txBox="1"/>
          <p:nvPr/>
        </p:nvSpPr>
        <p:spPr>
          <a:xfrm>
            <a:off x="5614633" y="620252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x 3 convolution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2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891825"/>
            <a:ext cx="6010275" cy="4243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25" y="1891826"/>
            <a:ext cx="5791525" cy="4243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6349" y="219075"/>
            <a:ext cx="1977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RESULTS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5725" y="9525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Training  Curves 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05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6349" y="219075"/>
            <a:ext cx="1977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RESULTS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385886" y="1086228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Confusion Matrix</a:t>
            </a:r>
            <a:endParaRPr lang="en-US" sz="28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74698"/>
              </p:ext>
            </p:extLst>
          </p:nvPr>
        </p:nvGraphicFramePr>
        <p:xfrm>
          <a:off x="114301" y="1628221"/>
          <a:ext cx="6419850" cy="144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/>
                <a:gridCol w="2139950"/>
                <a:gridCol w="2139950"/>
              </a:tblGrid>
              <a:tr h="48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No-Defect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 Defect</a:t>
                      </a:r>
                      <a:endParaRPr lang="en-US" dirty="0"/>
                    </a:p>
                  </a:txBody>
                  <a:tcPr/>
                </a:tc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No-Defect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Predicted Defect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47987"/>
              </p:ext>
            </p:extLst>
          </p:nvPr>
        </p:nvGraphicFramePr>
        <p:xfrm>
          <a:off x="5438776" y="4333321"/>
          <a:ext cx="6200775" cy="144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2066925"/>
                <a:gridCol w="2066925"/>
              </a:tblGrid>
              <a:tr h="48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No-Defect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Defect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153024" y="3720584"/>
            <a:ext cx="3603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/>
              <a:t>Precision-Recall Matrix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31026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 on Binary Classification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85"/>
            <a:ext cx="10515600" cy="4724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Issue: </a:t>
            </a:r>
            <a:r>
              <a:rPr lang="en-US" u="sng" dirty="0" err="1" smtClean="0"/>
              <a:t>Overfitting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Following can help to increase the Performance: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reducing no of layers -&gt; reducing parameters</a:t>
            </a:r>
          </a:p>
          <a:p>
            <a:r>
              <a:rPr lang="en-US" dirty="0" smtClean="0"/>
              <a:t>same padding issue: affecting the edge defects</a:t>
            </a:r>
          </a:p>
          <a:p>
            <a:r>
              <a:rPr lang="en-US" dirty="0" smtClean="0"/>
              <a:t>Image is down-sampled in layers, up-sampling can help for better training</a:t>
            </a:r>
          </a:p>
          <a:p>
            <a:r>
              <a:rPr lang="en-US" dirty="0" smtClean="0"/>
              <a:t>Data augmentation </a:t>
            </a:r>
            <a:r>
              <a:rPr lang="en-US" dirty="0" smtClean="0"/>
              <a:t>(</a:t>
            </a:r>
            <a:r>
              <a:rPr lang="en-US" dirty="0" smtClean="0"/>
              <a:t>training size would increase </a:t>
            </a:r>
            <a:r>
              <a:rPr lang="en-US" dirty="0" smtClean="0"/>
              <a:t>:-&gt; </a:t>
            </a:r>
            <a:r>
              <a:rPr lang="en-US" dirty="0" smtClean="0"/>
              <a:t>computationally expensive for now)</a:t>
            </a:r>
          </a:p>
        </p:txBody>
      </p:sp>
    </p:spTree>
    <p:extLst>
      <p:ext uri="{BB962C8B-B14F-4D97-AF65-F5344CB8AC3E}">
        <p14:creationId xmlns:p14="http://schemas.microsoft.com/office/powerpoint/2010/main" val="16496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 </vt:lpstr>
      <vt:lpstr>PowerPoint Presentation</vt:lpstr>
      <vt:lpstr>PowerPoint Presentation</vt:lpstr>
      <vt:lpstr>PowerPoint Presentation</vt:lpstr>
      <vt:lpstr>Conclusion on Binary 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24</cp:revision>
  <dcterms:created xsi:type="dcterms:W3CDTF">2020-05-14T06:04:41Z</dcterms:created>
  <dcterms:modified xsi:type="dcterms:W3CDTF">2020-05-14T16:30:19Z</dcterms:modified>
</cp:coreProperties>
</file>