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4403-F218-0F40-A9BD-0F59E15A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75C93-C204-0D45-8D8D-A926F7765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09213-89C4-4740-AB75-79B212AD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BC06-A06F-824F-A094-2881F5BE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D8D5-5D89-C944-AB51-3303FAF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C31-5259-C444-ACC5-B88D7170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5B623-6B7D-1044-8275-D2066296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244F-D8E0-1541-BC63-8437E161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3A3A-A326-1848-9590-CA4A1A56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9B3A-F6BD-4C4D-AED6-B5500DE6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FE661-49E6-8B47-BB5D-A4777EB6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94644-5EE8-F44E-9F1C-6D95CA94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26A72-A023-9B40-9152-9DDB6B1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C444-3560-5A4D-8698-73690778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B9BC-0575-174C-9CAF-F6890E43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6022-B1FB-0C43-8FFB-24EA5C8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37F9-1A6E-C94E-8DF7-8EF3BAFC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8FE4-2CF9-384D-9AF0-5B12ACA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5031-C73D-744E-A369-D9E5F3B6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00B-8313-984B-94C5-93FBB9D5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0067-14A8-AC45-92B5-7C97E239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4813-1428-0448-89CE-89E0A0DE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C992-1A51-264C-B2A7-B270C7BE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6779-F7F2-DE40-9976-6A4CCC6B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77AA-EA50-3747-ADED-BD962305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7B6E-C5A0-1D45-A20B-0E5CBFA1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6990-F18F-5241-AE69-59D9048E0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5629-D466-8744-BE26-24F0F52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5048F-8BD0-6745-8301-45B08F6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F8119-478F-3A44-8995-B1580E7F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8E0B-3489-FF41-BF4A-2FA0319A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DDA8-25D3-BF48-A492-20D03D98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1F05-00F5-F243-83BE-EB90D4D0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A839-DD86-D14E-B7B8-12C3A9E36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0940-347E-634E-B44A-723F10391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33CAD-F401-7644-979F-F26DCB2C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2CEDA-C11A-8046-A79F-4224101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9C08E-D35D-D641-A10A-7E20A8B0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32A23-13DE-B245-810F-F4487158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6D01-1DFC-2542-B35A-5A303D3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75565-8564-E24E-8F80-AC4DC8CF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D5B5-32D2-6E4F-9846-DC9EF81D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B77C6-48D9-694D-B4CB-2283B4F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3FBC-A331-9C44-A65F-34CC376D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047D-14C5-DD49-AB91-F8468DBD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57E3-B9C4-E648-BE55-811BB6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093F-1CD9-F44C-B043-7301550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7D5B-943F-1640-80F7-5EE09F84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4DB9-11A3-4E4E-9E87-9C07002EB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E5D44-F3E5-F347-877D-C1E930D7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3BFF-C241-F741-9F21-57E7D46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DE38-B4D0-1F45-B6F4-690F19FA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DD25-34DA-FA48-BD13-A27AA54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05821-55CC-ED42-82F6-45CD8D104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7847E-0ABA-824F-ADE2-2B9BE3EA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B0EA-067A-864A-95F2-206E0658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91D8-2FED-094E-9A17-22CE647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2EF2B-8E20-254D-8CFA-B1413E9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C66B3-929C-EE40-B351-A7CC51D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2A65-EE06-A143-B95E-14CC180A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E993-48E3-DF44-B928-861293F7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1115-E574-374F-9C7D-A3E7D04C9C3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FC30-0D60-C44A-AC93-7C12EDA3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3D07-DBA2-114D-9FBF-37120C3E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2EAB-83C0-B247-A441-08903965A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analytics-vidhya/how-to-apply-data-augmentation-to-deal-with-unbalanced-datasets-in-20-lines-of-code-ada8521320c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057AC-5DAE-A547-9A14-B6CBFCEFE2B4}"/>
              </a:ext>
            </a:extLst>
          </p:cNvPr>
          <p:cNvSpPr txBox="1"/>
          <p:nvPr/>
        </p:nvSpPr>
        <p:spPr>
          <a:xfrm>
            <a:off x="6010365" y="4476867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Dealing with Unbalanced Class Images in Twenty Lines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C91B-84FB-ED4C-B21C-0E4409EAA4B3}"/>
              </a:ext>
            </a:extLst>
          </p:cNvPr>
          <p:cNvSpPr txBox="1"/>
          <p:nvPr/>
        </p:nvSpPr>
        <p:spPr>
          <a:xfrm>
            <a:off x="76201" y="6413326"/>
            <a:ext cx="1190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https://medium.com/analytics-vidhya/how-to-apply-data-augmentation-to-deal-with-unbalanced-datasets-in-20-lines-of-code-ada8521320c9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A5044-E92C-3049-B634-E0219B4D6450}"/>
              </a:ext>
            </a:extLst>
          </p:cNvPr>
          <p:cNvSpPr txBox="1"/>
          <p:nvPr/>
        </p:nvSpPr>
        <p:spPr>
          <a:xfrm>
            <a:off x="6400152" y="5220981"/>
            <a:ext cx="4868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from Keras </a:t>
            </a:r>
            <a:r>
              <a:rPr lang="en-US" dirty="0" err="1"/>
              <a:t>Utils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Balanced_batch_generator</a:t>
            </a:r>
            <a:r>
              <a:rPr lang="en-US" dirty="0"/>
              <a:t> from </a:t>
            </a:r>
            <a:r>
              <a:rPr lang="en-US" dirty="0" err="1"/>
              <a:t>imblean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RandomOverSampling</a:t>
            </a:r>
            <a:r>
              <a:rPr lang="en-US" dirty="0"/>
              <a:t> from </a:t>
            </a:r>
            <a:r>
              <a:rPr lang="en-US" dirty="0" err="1"/>
              <a:t>imblearn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ECC3B-2251-6E4E-9CC2-8739DC41BD70}"/>
              </a:ext>
            </a:extLst>
          </p:cNvPr>
          <p:cNvSpPr txBox="1"/>
          <p:nvPr/>
        </p:nvSpPr>
        <p:spPr>
          <a:xfrm>
            <a:off x="76201" y="88737"/>
            <a:ext cx="711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Multi-Class Classification of Unbalanced Classes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5C1698-0219-3B4D-A590-84F38379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611956"/>
            <a:ext cx="4819651" cy="3855721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03A3AE-FC33-5B45-892A-579C14FE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569" y="611955"/>
            <a:ext cx="4708911" cy="376712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E184CFF-7135-744E-9B9D-91D71ADF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66796"/>
              </p:ext>
            </p:extLst>
          </p:nvPr>
        </p:nvGraphicFramePr>
        <p:xfrm>
          <a:off x="923015" y="4765729"/>
          <a:ext cx="128210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28372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2837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94875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330481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E1639EC-70C4-D748-B6D0-2FFF6472B316}"/>
              </a:ext>
            </a:extLst>
          </p:cNvPr>
          <p:cNvSpPr txBox="1"/>
          <p:nvPr/>
        </p:nvSpPr>
        <p:spPr>
          <a:xfrm>
            <a:off x="1024045" y="4379085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5D247-1B28-C94D-914F-4AB86B8EF672}"/>
              </a:ext>
            </a:extLst>
          </p:cNvPr>
          <p:cNvSpPr txBox="1"/>
          <p:nvPr/>
        </p:nvSpPr>
        <p:spPr>
          <a:xfrm rot="16200000">
            <a:off x="412887" y="5099222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99F3D6B-E9D6-CB4A-8C3D-27B0BC379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3167"/>
              </p:ext>
            </p:extLst>
          </p:nvPr>
        </p:nvGraphicFramePr>
        <p:xfrm>
          <a:off x="2358558" y="4765729"/>
          <a:ext cx="1202396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32602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40479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79890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249425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17986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AD85B20-62A2-9146-BBB5-CEB097467B0F}"/>
              </a:ext>
            </a:extLst>
          </p:cNvPr>
          <p:cNvSpPr txBox="1"/>
          <p:nvPr/>
        </p:nvSpPr>
        <p:spPr>
          <a:xfrm>
            <a:off x="2389832" y="4379085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F5414-6B5D-614F-9FDB-84CC6F0B54C3}"/>
              </a:ext>
            </a:extLst>
          </p:cNvPr>
          <p:cNvSpPr txBox="1"/>
          <p:nvPr/>
        </p:nvSpPr>
        <p:spPr>
          <a:xfrm>
            <a:off x="766672" y="5838489"/>
            <a:ext cx="15302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1. Confusion Matrix for training set</a:t>
            </a:r>
            <a:r>
              <a:rPr lang="en-US" sz="14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00D3C-2F27-5B4D-B126-F6E6E6E65698}"/>
              </a:ext>
            </a:extLst>
          </p:cNvPr>
          <p:cNvSpPr txBox="1"/>
          <p:nvPr/>
        </p:nvSpPr>
        <p:spPr>
          <a:xfrm>
            <a:off x="2240535" y="5851620"/>
            <a:ext cx="1438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Table 2. Confusion Matrix for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553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FECC3B-2251-6E4E-9CC2-8739DC41BD70}"/>
              </a:ext>
            </a:extLst>
          </p:cNvPr>
          <p:cNvSpPr txBox="1"/>
          <p:nvPr/>
        </p:nvSpPr>
        <p:spPr>
          <a:xfrm>
            <a:off x="76201" y="88737"/>
            <a:ext cx="631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Multi-Class Classification Balanced Classes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EAF378D-7DD4-4543-8308-BD886BC1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0" y="611958"/>
            <a:ext cx="3171317" cy="2537053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DD8DFB1-62A7-F248-8DF6-895BBFC4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3009981"/>
            <a:ext cx="3171318" cy="2537054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4363C515-52E8-224E-9D71-A4F4985B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361" y="611957"/>
            <a:ext cx="3171318" cy="2537054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16FA415F-8874-654E-BB5C-4E999CB0A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244" y="3009981"/>
            <a:ext cx="3171318" cy="2537054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037D1011-3424-8241-9CEE-3E9D5B057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274" y="511583"/>
            <a:ext cx="3319190" cy="2655352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38C64FF7-2530-8A4A-94BD-AD5709A9F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678" y="3149012"/>
            <a:ext cx="3319189" cy="2655351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B1BEBC-F2D0-2246-880C-94B682C90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21132"/>
              </p:ext>
            </p:extLst>
          </p:nvPr>
        </p:nvGraphicFramePr>
        <p:xfrm>
          <a:off x="1064529" y="5732943"/>
          <a:ext cx="1282100" cy="10363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28372">
                  <a:extLst>
                    <a:ext uri="{9D8B030D-6E8A-4147-A177-3AD203B41FA5}">
                      <a16:colId xmlns:a16="http://schemas.microsoft.com/office/drawing/2014/main" val="1136810392"/>
                    </a:ext>
                  </a:extLst>
                </a:gridCol>
                <a:gridCol w="228372">
                  <a:extLst>
                    <a:ext uri="{9D8B030D-6E8A-4147-A177-3AD203B41FA5}">
                      <a16:colId xmlns:a16="http://schemas.microsoft.com/office/drawing/2014/main" val="2146327542"/>
                    </a:ext>
                  </a:extLst>
                </a:gridCol>
                <a:gridCol w="494875">
                  <a:extLst>
                    <a:ext uri="{9D8B030D-6E8A-4147-A177-3AD203B41FA5}">
                      <a16:colId xmlns:a16="http://schemas.microsoft.com/office/drawing/2014/main" val="110033055"/>
                    </a:ext>
                  </a:extLst>
                </a:gridCol>
                <a:gridCol w="330481">
                  <a:extLst>
                    <a:ext uri="{9D8B030D-6E8A-4147-A177-3AD203B41FA5}">
                      <a16:colId xmlns:a16="http://schemas.microsoft.com/office/drawing/2014/main" val="1748795882"/>
                    </a:ext>
                  </a:extLst>
                </a:gridCol>
              </a:tblGrid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91288"/>
                  </a:ext>
                </a:extLst>
              </a:tr>
              <a:tr h="14602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09502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26381"/>
                  </a:ext>
                </a:extLst>
              </a:tr>
              <a:tr h="23530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90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82D45F7-3EE2-134F-B84E-DF365407C1E4}"/>
              </a:ext>
            </a:extLst>
          </p:cNvPr>
          <p:cNvSpPr txBox="1"/>
          <p:nvPr/>
        </p:nvSpPr>
        <p:spPr>
          <a:xfrm>
            <a:off x="1080580" y="5363611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Predicted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D806AC-B947-BF46-B673-DA64AF61E599}"/>
              </a:ext>
            </a:extLst>
          </p:cNvPr>
          <p:cNvSpPr txBox="1"/>
          <p:nvPr/>
        </p:nvSpPr>
        <p:spPr>
          <a:xfrm rot="16200000">
            <a:off x="526078" y="5973483"/>
            <a:ext cx="7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0133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117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ctavare003@citymail.cuny.edu</dc:creator>
  <cp:lastModifiedBy>ctavare003@citymail.cuny.edu</cp:lastModifiedBy>
  <cp:revision>7</cp:revision>
  <dcterms:created xsi:type="dcterms:W3CDTF">2020-05-14T02:29:26Z</dcterms:created>
  <dcterms:modified xsi:type="dcterms:W3CDTF">2020-05-14T03:52:44Z</dcterms:modified>
</cp:coreProperties>
</file>