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7" r:id="rId2"/>
    <p:sldId id="496" r:id="rId3"/>
    <p:sldId id="498" r:id="rId4"/>
    <p:sldId id="499" r:id="rId5"/>
    <p:sldId id="500" r:id="rId6"/>
    <p:sldId id="502" r:id="rId7"/>
    <p:sldId id="503" r:id="rId8"/>
    <p:sldId id="505" r:id="rId9"/>
    <p:sldId id="504" r:id="rId10"/>
    <p:sldId id="506" r:id="rId11"/>
    <p:sldId id="507" r:id="rId12"/>
    <p:sldId id="513" r:id="rId13"/>
    <p:sldId id="514" r:id="rId14"/>
    <p:sldId id="509" r:id="rId15"/>
    <p:sldId id="510" r:id="rId16"/>
    <p:sldId id="511" r:id="rId17"/>
    <p:sldId id="512" r:id="rId18"/>
    <p:sldId id="5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544647559274"/>
          <c:y val="5.0116433284259354E-2"/>
          <c:w val="0.89022462817147852"/>
          <c:h val="0.790910250801983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Sheet1!$C$4:$C$8</c:f>
              <c:numCache>
                <c:formatCode>General</c:formatCode>
                <c:ptCount val="5"/>
                <c:pt idx="0">
                  <c:v>1.0293000000000001</c:v>
                </c:pt>
                <c:pt idx="1">
                  <c:v>0.89800000000000002</c:v>
                </c:pt>
                <c:pt idx="2">
                  <c:v>0.80700000000000005</c:v>
                </c:pt>
                <c:pt idx="3">
                  <c:v>0.74860000000000004</c:v>
                </c:pt>
                <c:pt idx="4">
                  <c:v>0.70279999999999998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AB-1343-B745-7651F16D7BAC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Sheet1!$B$4:$B$8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Sheet1!$D$4:$D$8</c:f>
              <c:numCache>
                <c:formatCode>General</c:formatCode>
                <c:ptCount val="5"/>
                <c:pt idx="0">
                  <c:v>0.92479999999999996</c:v>
                </c:pt>
                <c:pt idx="1">
                  <c:v>0.91120000000000001</c:v>
                </c:pt>
                <c:pt idx="2">
                  <c:v>0.86250000000000004</c:v>
                </c:pt>
                <c:pt idx="3">
                  <c:v>0.8165</c:v>
                </c:pt>
                <c:pt idx="4">
                  <c:v>0.84189999999999998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8AB-1343-B745-7651F16D7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989599"/>
        <c:axId val="1796170367"/>
      </c:scatterChart>
      <c:valAx>
        <c:axId val="17989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170367"/>
        <c:crosses val="autoZero"/>
        <c:crossBetween val="midCat"/>
      </c:valAx>
      <c:valAx>
        <c:axId val="1796170367"/>
        <c:scaling>
          <c:orientation val="minMax"/>
          <c:max val="1.1000000000000001"/>
          <c:min val="0.6000000000000000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8959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9332947375293845"/>
          <c:y val="0.10265783474022415"/>
          <c:w val="0.44000393430605594"/>
          <c:h val="0.25888414989792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" y="0"/>
            <a:ext cx="12192005" cy="16658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wrap="square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37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196976"/>
            <a:ext cx="10972800" cy="5112345"/>
          </a:xfrm>
        </p:spPr>
        <p:txBody>
          <a:bodyPr>
            <a:normAutofit/>
          </a:bodyPr>
          <a:lstStyle>
            <a:lvl1pPr>
              <a:defRPr sz="2800" b="1" u="none"/>
            </a:lvl1pPr>
            <a:lvl2pPr>
              <a:defRPr sz="2800" b="1" u="none"/>
            </a:lvl2pPr>
            <a:lvl3pPr>
              <a:defRPr sz="2800" b="1" u="none"/>
            </a:lvl3pPr>
            <a:lvl4pPr>
              <a:defRPr sz="2800" b="1" u="none"/>
            </a:lvl4pPr>
            <a:lvl5pPr>
              <a:defRPr sz="2800" b="1" u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0608502" y="6412508"/>
            <a:ext cx="1454149" cy="2317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‹#›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4100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196976"/>
            <a:ext cx="109728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 Content</a:t>
            </a:r>
          </a:p>
          <a:p>
            <a:pPr lvl="1"/>
            <a:r>
              <a:rPr lang="de-DE"/>
              <a:t>Second Level Content</a:t>
            </a:r>
          </a:p>
          <a:p>
            <a:pPr lvl="2"/>
            <a:r>
              <a:rPr lang="de-DE"/>
              <a:t>Third Level Content</a:t>
            </a:r>
          </a:p>
          <a:p>
            <a:pPr lvl="3"/>
            <a:r>
              <a:rPr lang="de-DE"/>
              <a:t>Fourth Level Content</a:t>
            </a:r>
          </a:p>
          <a:p>
            <a:pPr lvl="4"/>
            <a:r>
              <a:rPr lang="de-DE"/>
              <a:t>Fifth Level Content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08502" y="6449145"/>
            <a:ext cx="1454149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EF50AF-D101-4080-9212-E2273EA1C5B4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  <a:solidFill>
            <a:srgbClr val="281E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1031" name="Titelplatzhalter 1"/>
          <p:cNvSpPr>
            <a:spLocks noGrp="1"/>
          </p:cNvSpPr>
          <p:nvPr>
            <p:ph type="title"/>
          </p:nvPr>
        </p:nvSpPr>
        <p:spPr bwMode="auto">
          <a:xfrm>
            <a:off x="334434" y="92075"/>
            <a:ext cx="1152313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37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edium.com/analytics-vidhya/how-to-apply-data-augmentation-to-deal-with-unbalanced-datasets-in-20-lines-of-code-ada8521320c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9"/>
          <p:cNvSpPr>
            <a:spLocks noGrp="1"/>
          </p:cNvSpPr>
          <p:nvPr>
            <p:ph type="ctrTitle"/>
          </p:nvPr>
        </p:nvSpPr>
        <p:spPr>
          <a:xfrm>
            <a:off x="2032361" y="1556792"/>
            <a:ext cx="8127278" cy="1448849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STEEL DEFECT DETECTION </a:t>
            </a:r>
            <a:endParaRPr lang="de-D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4F924-2BAD-B145-ABDD-4C1FB8437BEB}"/>
              </a:ext>
            </a:extLst>
          </p:cNvPr>
          <p:cNvSpPr txBox="1"/>
          <p:nvPr/>
        </p:nvSpPr>
        <p:spPr>
          <a:xfrm>
            <a:off x="2225749" y="3012901"/>
            <a:ext cx="77405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Deep Neural Networks and Applications with </a:t>
            </a:r>
            <a:r>
              <a:rPr lang="en-US" b="1" dirty="0" err="1"/>
              <a:t>Tensorflow</a:t>
            </a:r>
            <a:endParaRPr lang="en-US" b="1" dirty="0"/>
          </a:p>
          <a:p>
            <a:pPr algn="ctr"/>
            <a:br>
              <a:rPr lang="en-US" b="1" dirty="0"/>
            </a:br>
            <a:r>
              <a:rPr lang="en-US" sz="1400" b="1" dirty="0"/>
              <a:t>City College of New York</a:t>
            </a:r>
          </a:p>
          <a:p>
            <a:pPr algn="ctr"/>
            <a:r>
              <a:rPr lang="en-US" sz="1400" dirty="0"/>
              <a:t>Prof. Michael Grossberg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8340D7-6C62-0F44-870D-CBECAD748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027" y="4685613"/>
            <a:ext cx="6762010" cy="1449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200" b="1" dirty="0"/>
              <a:t>Team Members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/>
              <a:t>Carlos Tavarez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/>
              <a:t>Deepak Kumar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 err="1"/>
              <a:t>Divya</a:t>
            </a:r>
            <a:r>
              <a:rPr lang="en-US" sz="1700" dirty="0"/>
              <a:t> Sankar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 err="1"/>
              <a:t>Sonali</a:t>
            </a:r>
            <a:r>
              <a:rPr lang="en-US" sz="1700" dirty="0"/>
              <a:t> </a:t>
            </a:r>
            <a:r>
              <a:rPr lang="en-US" sz="1700" dirty="0" err="1"/>
              <a:t>Shintre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1527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1" y="1172568"/>
            <a:ext cx="4279866" cy="5367615"/>
          </a:xfrm>
        </p:spPr>
        <p:txBody>
          <a:bodyPr/>
          <a:lstStyle/>
          <a:p>
            <a:r>
              <a:rPr lang="en-US" sz="2200" b="0" dirty="0"/>
              <a:t>CNN model with 10 layers with 4 Conv2D, 4 </a:t>
            </a:r>
            <a:r>
              <a:rPr lang="en-US" sz="2200" b="0" dirty="0" err="1"/>
              <a:t>maxpool</a:t>
            </a:r>
            <a:r>
              <a:rPr lang="en-US" sz="2200" b="0" dirty="0"/>
              <a:t> and 2 Dense layers </a:t>
            </a:r>
          </a:p>
          <a:p>
            <a:endParaRPr lang="en-US" sz="2200" b="0" dirty="0"/>
          </a:p>
          <a:p>
            <a:r>
              <a:rPr lang="en-US" sz="2200" b="0" dirty="0"/>
              <a:t>Trained the model for 11 epochs – 50steps for each epoch</a:t>
            </a:r>
          </a:p>
          <a:p>
            <a:endParaRPr lang="en-US" sz="2200" b="0" dirty="0"/>
          </a:p>
          <a:p>
            <a:r>
              <a:rPr lang="en-US" sz="2200" b="0" dirty="0"/>
              <a:t>Got 76% accuracy for training and 78% for testing</a:t>
            </a:r>
          </a:p>
          <a:p>
            <a:endParaRPr lang="en-US" sz="2200" b="0" dirty="0"/>
          </a:p>
          <a:p>
            <a:r>
              <a:rPr lang="en-US" sz="2200" b="0" dirty="0"/>
              <a:t>The model was predicting only defect type 3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430" y="6540183"/>
            <a:ext cx="1703117" cy="255351"/>
          </a:xfrm>
        </p:spPr>
        <p:txBody>
          <a:bodyPr/>
          <a:lstStyle/>
          <a:p>
            <a:pPr>
              <a:defRPr/>
            </a:pPr>
            <a:r>
              <a:rPr lang="de-DE" dirty="0"/>
              <a:t>10/15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9C0A094-C1DB-FC46-AEED-17C08D6C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01" y="1043921"/>
            <a:ext cx="3355921" cy="26847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B45EB5-C2EB-4143-A117-7CC21A01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85748"/>
              </p:ext>
            </p:extLst>
          </p:nvPr>
        </p:nvGraphicFramePr>
        <p:xfrm>
          <a:off x="6215229" y="4661199"/>
          <a:ext cx="1195217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4532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45326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245326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6083C0-AF37-FF44-95DD-8FF1519ABDFB}"/>
              </a:ext>
            </a:extLst>
          </p:cNvPr>
          <p:cNvSpPr txBox="1"/>
          <p:nvPr/>
        </p:nvSpPr>
        <p:spPr>
          <a:xfrm>
            <a:off x="6246504" y="4314711"/>
            <a:ext cx="116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560A-6A12-544D-B69F-233D1CB20417}"/>
              </a:ext>
            </a:extLst>
          </p:cNvPr>
          <p:cNvSpPr txBox="1"/>
          <p:nvPr/>
        </p:nvSpPr>
        <p:spPr>
          <a:xfrm>
            <a:off x="6246504" y="5873063"/>
            <a:ext cx="11686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2. Confusion Matrix for training set.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5A185D1-7E55-7A49-AA76-4D7E6EDF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980" y="3750538"/>
            <a:ext cx="3495979" cy="279678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78ABB53-E31A-8649-8809-56B24B8D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67536"/>
              </p:ext>
            </p:extLst>
          </p:nvPr>
        </p:nvGraphicFramePr>
        <p:xfrm>
          <a:off x="9272407" y="1665499"/>
          <a:ext cx="1336095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55979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55979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94144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329993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10E302-098D-E14E-82B1-8CFDB4C7597A}"/>
              </a:ext>
            </a:extLst>
          </p:cNvPr>
          <p:cNvSpPr txBox="1"/>
          <p:nvPr/>
        </p:nvSpPr>
        <p:spPr>
          <a:xfrm>
            <a:off x="9373438" y="1319011"/>
            <a:ext cx="123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FE8B-9EED-4D44-8AD9-86356909AA2C}"/>
              </a:ext>
            </a:extLst>
          </p:cNvPr>
          <p:cNvSpPr txBox="1"/>
          <p:nvPr/>
        </p:nvSpPr>
        <p:spPr>
          <a:xfrm rot="16200000">
            <a:off x="8766115" y="2037458"/>
            <a:ext cx="63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B864D-5886-4346-96DC-730CAD6973DF}"/>
              </a:ext>
            </a:extLst>
          </p:cNvPr>
          <p:cNvSpPr txBox="1"/>
          <p:nvPr/>
        </p:nvSpPr>
        <p:spPr>
          <a:xfrm>
            <a:off x="9365268" y="2832617"/>
            <a:ext cx="12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1. Confusion Matrix for training set</a:t>
            </a:r>
            <a:r>
              <a:rPr lang="en-US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89364-1B43-EF4C-B967-4628E750DB32}"/>
              </a:ext>
            </a:extLst>
          </p:cNvPr>
          <p:cNvSpPr txBox="1"/>
          <p:nvPr/>
        </p:nvSpPr>
        <p:spPr>
          <a:xfrm rot="16200000">
            <a:off x="5590978" y="4994693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055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53" y="1113188"/>
            <a:ext cx="11180378" cy="179418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0" dirty="0"/>
              <a:t>After using the balanced data generator started generalizing and looking for differences between classes.</a:t>
            </a:r>
          </a:p>
          <a:p>
            <a:r>
              <a:rPr lang="en-US" sz="2200" b="0" dirty="0"/>
              <a:t>Data augmentation by </a:t>
            </a:r>
            <a:r>
              <a:rPr lang="en-US" sz="2200" b="0" dirty="0" err="1"/>
              <a:t>fliping</a:t>
            </a:r>
            <a:r>
              <a:rPr lang="en-US" sz="2200" b="0" dirty="0"/>
              <a:t> and rotating the image.</a:t>
            </a:r>
          </a:p>
          <a:p>
            <a:r>
              <a:rPr lang="en-US" sz="2200" b="0" dirty="0"/>
              <a:t>The model gave 47% accuracy for training and testing images.</a:t>
            </a:r>
          </a:p>
          <a:p>
            <a:r>
              <a:rPr lang="en-US" sz="2200" b="0" dirty="0"/>
              <a:t>Despite the training improved using balanced image generator we had low accuracy.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11</a:t>
            </a:fld>
            <a:r>
              <a:rPr lang="de-DE"/>
              <a:t>/15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616F2-4E57-E649-85A5-BB7FC461FF55}"/>
              </a:ext>
            </a:extLst>
          </p:cNvPr>
          <p:cNvSpPr txBox="1"/>
          <p:nvPr/>
        </p:nvSpPr>
        <p:spPr>
          <a:xfrm>
            <a:off x="433553" y="6357526"/>
            <a:ext cx="1190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https://medium.com/analytics-vidhya/how-to-apply-data-augmentation-to-deal-with-unbalanced-datasets-in-20-lines-of-code-ada8521320c9</a:t>
            </a:r>
            <a:endParaRPr lang="en-US" sz="14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3EC739-DF33-364B-87FA-2AB8ECD3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72" y="3368031"/>
            <a:ext cx="3617248" cy="28937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AD8DB98-5100-C847-98D6-2E7DB01F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28" y="3368648"/>
            <a:ext cx="3617247" cy="28937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35BBF5-B1E6-3242-BEF6-ACD958D1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2643"/>
              </p:ext>
            </p:extLst>
          </p:nvPr>
        </p:nvGraphicFramePr>
        <p:xfrm>
          <a:off x="9414399" y="4546722"/>
          <a:ext cx="1983471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453248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51785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23118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489253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0D6A1F-B50E-F046-93E3-E3661498C54C}"/>
              </a:ext>
            </a:extLst>
          </p:cNvPr>
          <p:cNvSpPr txBox="1"/>
          <p:nvPr/>
        </p:nvSpPr>
        <p:spPr>
          <a:xfrm>
            <a:off x="9866114" y="4211882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3CE00-BB90-6A40-923B-CE16636EF3E6}"/>
              </a:ext>
            </a:extLst>
          </p:cNvPr>
          <p:cNvSpPr txBox="1"/>
          <p:nvPr/>
        </p:nvSpPr>
        <p:spPr>
          <a:xfrm rot="16200000">
            <a:off x="8930938" y="4880216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09A3C-8400-4B43-85EE-A60B062DAF6F}"/>
              </a:ext>
            </a:extLst>
          </p:cNvPr>
          <p:cNvSpPr txBox="1"/>
          <p:nvPr/>
        </p:nvSpPr>
        <p:spPr>
          <a:xfrm>
            <a:off x="9567361" y="3852308"/>
            <a:ext cx="19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476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D42A-0683-6D46-96C8-43A5D82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Fine tuning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D8A40-0737-1B4D-AC89-B5A31A2B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129F18-56B3-7C42-9CEB-3F99951D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7" y="1021012"/>
            <a:ext cx="2861540" cy="228923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7FEB9D-1836-4E48-8618-0F3C32F8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3" y="3216014"/>
            <a:ext cx="2964948" cy="237195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8EA31B9-F10B-AA4B-A3A4-5543E742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981" y="1021012"/>
            <a:ext cx="2866141" cy="229291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2F80433-5946-CC49-9920-B386CD207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32" y="3233392"/>
            <a:ext cx="2918290" cy="233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BED463-3525-5845-9C7E-16E214874030}"/>
              </a:ext>
            </a:extLst>
          </p:cNvPr>
          <p:cNvSpPr txBox="1"/>
          <p:nvPr/>
        </p:nvSpPr>
        <p:spPr>
          <a:xfrm>
            <a:off x="1780057" y="2428562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6BC8EAF-AF1B-DA40-A9D7-D1CCB088F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37411"/>
              </p:ext>
            </p:extLst>
          </p:nvPr>
        </p:nvGraphicFramePr>
        <p:xfrm>
          <a:off x="1291792" y="5770223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E4840E-2236-F040-96FD-7B3FF6938632}"/>
              </a:ext>
            </a:extLst>
          </p:cNvPr>
          <p:cNvSpPr txBox="1"/>
          <p:nvPr/>
        </p:nvSpPr>
        <p:spPr>
          <a:xfrm>
            <a:off x="1743507" y="542867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38548-DC23-E54C-B8EF-D169E3683592}"/>
              </a:ext>
            </a:extLst>
          </p:cNvPr>
          <p:cNvSpPr txBox="1"/>
          <p:nvPr/>
        </p:nvSpPr>
        <p:spPr>
          <a:xfrm rot="16200000">
            <a:off x="753341" y="6103716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45F12-359A-D245-B4D4-9FE5B9878D9C}"/>
              </a:ext>
            </a:extLst>
          </p:cNvPr>
          <p:cNvSpPr txBox="1"/>
          <p:nvPr/>
        </p:nvSpPr>
        <p:spPr>
          <a:xfrm>
            <a:off x="5216208" y="2511061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8BD06FF-F576-1B47-902B-3376E431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0748"/>
              </p:ext>
            </p:extLst>
          </p:nvPr>
        </p:nvGraphicFramePr>
        <p:xfrm>
          <a:off x="5028288" y="5729605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3CCC69-64FD-4242-9A5B-F8C9D0C776E8}"/>
              </a:ext>
            </a:extLst>
          </p:cNvPr>
          <p:cNvSpPr txBox="1"/>
          <p:nvPr/>
        </p:nvSpPr>
        <p:spPr>
          <a:xfrm>
            <a:off x="5482809" y="5409931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07C4D-A39A-F34C-86BD-E798B8BDABA6}"/>
              </a:ext>
            </a:extLst>
          </p:cNvPr>
          <p:cNvSpPr txBox="1"/>
          <p:nvPr/>
        </p:nvSpPr>
        <p:spPr>
          <a:xfrm rot="16200000">
            <a:off x="4505810" y="6063098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5AFA6C80-0845-594D-8256-C17119F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03" y="1089379"/>
            <a:ext cx="2861540" cy="2289232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A3B08C08-80F8-5947-BF8A-704E35606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673" y="3139438"/>
            <a:ext cx="2939321" cy="23514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9E759D-9143-1743-80FD-F398317809D7}"/>
              </a:ext>
            </a:extLst>
          </p:cNvPr>
          <p:cNvSpPr txBox="1"/>
          <p:nvPr/>
        </p:nvSpPr>
        <p:spPr>
          <a:xfrm>
            <a:off x="8771414" y="2550666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0.7</a:t>
            </a:r>
          </a:p>
          <a:p>
            <a:r>
              <a:rPr lang="en-US" sz="1200" i="1" dirty="0"/>
              <a:t>Validation Accuracy: 0.66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02A06A-A537-F940-9C50-C0BC8278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57310"/>
              </p:ext>
            </p:extLst>
          </p:nvPr>
        </p:nvGraphicFramePr>
        <p:xfrm>
          <a:off x="8489143" y="573323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A3327B-963F-7C41-A250-528AD9DE909C}"/>
              </a:ext>
            </a:extLst>
          </p:cNvPr>
          <p:cNvSpPr txBox="1"/>
          <p:nvPr/>
        </p:nvSpPr>
        <p:spPr>
          <a:xfrm>
            <a:off x="8940858" y="542867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9F2BD-7E26-2E46-BBE9-444D239A67A2}"/>
              </a:ext>
            </a:extLst>
          </p:cNvPr>
          <p:cNvSpPr txBox="1"/>
          <p:nvPr/>
        </p:nvSpPr>
        <p:spPr>
          <a:xfrm rot="16200000">
            <a:off x="7981992" y="6066724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3808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507-5ECC-CE4E-A831-0A380E7A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Final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34B21-2826-4E4F-ABD9-DF8BFDF6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F2E3-C816-B84B-B28D-15AEBF4E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7994FF-5351-154A-B435-8067AAEF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1077221"/>
            <a:ext cx="9336751" cy="52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8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1163358"/>
            <a:ext cx="5088904" cy="550748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0" dirty="0"/>
              <a:t>We perform defect detection using image segmentation i.e., label every pixel of the input as no defect  or defect of a specific type</a:t>
            </a:r>
          </a:p>
          <a:p>
            <a:endParaRPr lang="en-US" sz="2000" b="0" dirty="0"/>
          </a:p>
          <a:p>
            <a:r>
              <a:rPr lang="en-US" sz="2000" b="0" dirty="0"/>
              <a:t>To perform image segmentation, we use the </a:t>
            </a:r>
            <a:r>
              <a:rPr lang="en-US" sz="2000" dirty="0"/>
              <a:t>U-net</a:t>
            </a:r>
            <a:r>
              <a:rPr lang="en-US" sz="2000" b="0" dirty="0"/>
              <a:t> architecture (first proposed for medical imaging)</a:t>
            </a:r>
          </a:p>
          <a:p>
            <a:pPr lvl="1"/>
            <a:r>
              <a:rPr lang="en-US" sz="2000" b="0" dirty="0"/>
              <a:t>A popular architecture in a </a:t>
            </a:r>
            <a:r>
              <a:rPr lang="en-US" sz="2000" b="0" dirty="0" err="1"/>
              <a:t>cla</a:t>
            </a:r>
            <a:r>
              <a:rPr lang="en-US" sz="2000" b="0" dirty="0"/>
              <a:t>\ss of DNNs called Fully-Convolutional Nets (FCNs)</a:t>
            </a:r>
          </a:p>
          <a:p>
            <a:pPr lvl="1"/>
            <a:endParaRPr lang="en-US" sz="2000" b="0" dirty="0"/>
          </a:p>
          <a:p>
            <a:r>
              <a:rPr lang="en-US" sz="2000" b="0" dirty="0"/>
              <a:t>FCNs or U-net comprises of 2 parts:</a:t>
            </a:r>
          </a:p>
          <a:p>
            <a:pPr lvl="1"/>
            <a:r>
              <a:rPr lang="en-US" sz="2000" b="0" dirty="0"/>
              <a:t>The first part is similar to image classification CNNs, that have a sequence of CONV/</a:t>
            </a:r>
            <a:r>
              <a:rPr lang="en-US" sz="2000" b="0" dirty="0" err="1"/>
              <a:t>ReLU</a:t>
            </a:r>
            <a:r>
              <a:rPr lang="en-US" sz="2000" b="0" dirty="0"/>
              <a:t>/</a:t>
            </a:r>
            <a:r>
              <a:rPr lang="en-US" sz="2000" b="0" dirty="0" err="1"/>
              <a:t>MaxPool</a:t>
            </a:r>
            <a:r>
              <a:rPr lang="en-US" sz="2000" b="0" dirty="0"/>
              <a:t> layers </a:t>
            </a:r>
          </a:p>
          <a:p>
            <a:pPr lvl="1"/>
            <a:r>
              <a:rPr lang="en-US" sz="2000" b="0" dirty="0"/>
              <a:t>In the second part, instead of classification layers, transpose convolution is performed to gradually upsize the features and get the final segment map for each class</a:t>
            </a:r>
          </a:p>
          <a:p>
            <a:pPr lvl="2"/>
            <a:r>
              <a:rPr lang="en-US" sz="2000" b="0" dirty="0"/>
              <a:t>Transpose convolution also uses feature from the first part of the model</a:t>
            </a:r>
          </a:p>
          <a:p>
            <a:pPr lvl="1"/>
            <a:r>
              <a:rPr lang="en-US" sz="2000" b="0" dirty="0"/>
              <a:t>This gives the U-shape to the architecture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Detection Through Image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14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2FD50-1C74-1D42-B861-F71152DF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37" y="1743148"/>
            <a:ext cx="6348545" cy="4229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16589-43B5-A24C-9013-0F32BC5F831A}"/>
              </a:ext>
            </a:extLst>
          </p:cNvPr>
          <p:cNvSpPr txBox="1"/>
          <p:nvPr/>
        </p:nvSpPr>
        <p:spPr>
          <a:xfrm>
            <a:off x="7569060" y="1043116"/>
            <a:ext cx="23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U-net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E6AA3-4168-2743-8504-494DEB5E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30" y="6084546"/>
            <a:ext cx="3826327" cy="586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A2F6EF-27CD-4040-9BBA-C062E15BE691}"/>
              </a:ext>
            </a:extLst>
          </p:cNvPr>
          <p:cNvSpPr txBox="1"/>
          <p:nvPr/>
        </p:nvSpPr>
        <p:spPr>
          <a:xfrm>
            <a:off x="6096000" y="6153892"/>
            <a:ext cx="18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adapted from:</a:t>
            </a:r>
          </a:p>
        </p:txBody>
      </p:sp>
    </p:spTree>
    <p:extLst>
      <p:ext uri="{BB962C8B-B14F-4D97-AF65-F5344CB8AC3E}">
        <p14:creationId xmlns:p14="http://schemas.microsoft.com/office/powerpoint/2010/main" val="152856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EEF3AF-9FE0-354F-A6E9-F5B9D620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3836276" cy="5112345"/>
          </a:xfrm>
        </p:spPr>
        <p:txBody>
          <a:bodyPr>
            <a:normAutofit fontScale="92500"/>
          </a:bodyPr>
          <a:lstStyle/>
          <a:p>
            <a:r>
              <a:rPr lang="en-US" sz="2200" b="0" dirty="0"/>
              <a:t>The input image is a 256*1600 image with 3 channels.</a:t>
            </a:r>
          </a:p>
          <a:p>
            <a:pPr marL="0" indent="0">
              <a:buNone/>
            </a:pPr>
            <a:endParaRPr lang="en-US" sz="2200" b="0" dirty="0"/>
          </a:p>
          <a:p>
            <a:r>
              <a:rPr lang="en-US" sz="2200" b="0" dirty="0"/>
              <a:t>The model has 33 layers</a:t>
            </a:r>
          </a:p>
          <a:p>
            <a:pPr lvl="1"/>
            <a:r>
              <a:rPr lang="en-US" sz="2200" b="0" dirty="0"/>
              <a:t>23 Conv2D layers</a:t>
            </a:r>
          </a:p>
          <a:p>
            <a:pPr lvl="1"/>
            <a:r>
              <a:rPr lang="en-US" sz="2200" b="0" dirty="0"/>
              <a:t> 5 </a:t>
            </a:r>
            <a:r>
              <a:rPr lang="en-US" sz="2200" b="0" dirty="0" err="1"/>
              <a:t>Maxpool</a:t>
            </a:r>
            <a:r>
              <a:rPr lang="en-US" sz="2200" b="0" dirty="0"/>
              <a:t> layers</a:t>
            </a:r>
          </a:p>
          <a:p>
            <a:pPr lvl="1"/>
            <a:r>
              <a:rPr lang="en-US" sz="2200" b="0" dirty="0"/>
              <a:t> 5 Conv2DTranspose layers</a:t>
            </a:r>
          </a:p>
          <a:p>
            <a:pPr marL="457200" lvl="1" indent="0">
              <a:buNone/>
            </a:pPr>
            <a:endParaRPr lang="en-US" sz="2200" b="0" dirty="0"/>
          </a:p>
          <a:p>
            <a:r>
              <a:rPr lang="en-US" sz="2200" b="0" dirty="0"/>
              <a:t>The total number of trainable parameters is 600,612.</a:t>
            </a:r>
          </a:p>
          <a:p>
            <a:endParaRPr lang="en-US" sz="2200" b="0" dirty="0"/>
          </a:p>
          <a:p>
            <a:r>
              <a:rPr lang="en-US" sz="2200" b="0" dirty="0"/>
              <a:t>The output is segment maps of the image for each defect class type.</a:t>
            </a:r>
          </a:p>
          <a:p>
            <a:pPr marL="0" indent="0">
              <a:buNone/>
            </a:pPr>
            <a:endParaRPr lang="en-US" sz="22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581FE-08D3-5442-A8CD-7D78C94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- Specifics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1A2C-CDBA-134A-938B-9078355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15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819A-0DE4-6D4F-8B95-FDAC0322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40" y="1522440"/>
            <a:ext cx="6348545" cy="4229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EE23C-2B2B-D444-8960-1B2A83448EBE}"/>
              </a:ext>
            </a:extLst>
          </p:cNvPr>
          <p:cNvSpPr txBox="1"/>
          <p:nvPr/>
        </p:nvSpPr>
        <p:spPr>
          <a:xfrm>
            <a:off x="4815922" y="1702826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256x1600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F1502-3D85-C747-A553-728565097A31}"/>
              </a:ext>
            </a:extLst>
          </p:cNvPr>
          <p:cNvSpPr txBox="1"/>
          <p:nvPr/>
        </p:nvSpPr>
        <p:spPr>
          <a:xfrm>
            <a:off x="5257354" y="3509707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128x800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5A082-A020-4346-9015-F883110C52BB}"/>
              </a:ext>
            </a:extLst>
          </p:cNvPr>
          <p:cNvSpPr txBox="1"/>
          <p:nvPr/>
        </p:nvSpPr>
        <p:spPr>
          <a:xfrm>
            <a:off x="5746086" y="4460719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64x400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ACC34-62D2-ED47-B31E-5BC449E73A82}"/>
              </a:ext>
            </a:extLst>
          </p:cNvPr>
          <p:cNvSpPr txBox="1"/>
          <p:nvPr/>
        </p:nvSpPr>
        <p:spPr>
          <a:xfrm>
            <a:off x="6151176" y="5042539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32x200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8A691-3BCD-F949-AB20-2F44808CC44F}"/>
              </a:ext>
            </a:extLst>
          </p:cNvPr>
          <p:cNvSpPr txBox="1"/>
          <p:nvPr/>
        </p:nvSpPr>
        <p:spPr>
          <a:xfrm>
            <a:off x="7425557" y="5632104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EC20C-694E-B347-8A1C-5C71334DC21F}"/>
              </a:ext>
            </a:extLst>
          </p:cNvPr>
          <p:cNvSpPr txBox="1"/>
          <p:nvPr/>
        </p:nvSpPr>
        <p:spPr>
          <a:xfrm>
            <a:off x="6316717" y="1585620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channels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E7277-1906-AB4A-A2C6-1612B2E3284C}"/>
              </a:ext>
            </a:extLst>
          </p:cNvPr>
          <p:cNvSpPr txBox="1"/>
          <p:nvPr/>
        </p:nvSpPr>
        <p:spPr>
          <a:xfrm>
            <a:off x="6700344" y="3355132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8FD0-43E7-094D-915B-075F89D77553}"/>
              </a:ext>
            </a:extLst>
          </p:cNvPr>
          <p:cNvSpPr txBox="1"/>
          <p:nvPr/>
        </p:nvSpPr>
        <p:spPr>
          <a:xfrm>
            <a:off x="6839604" y="4110339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A5A27-D9DC-8742-8F2C-488432A47FB0}"/>
              </a:ext>
            </a:extLst>
          </p:cNvPr>
          <p:cNvSpPr txBox="1"/>
          <p:nvPr/>
        </p:nvSpPr>
        <p:spPr>
          <a:xfrm>
            <a:off x="7262647" y="4699904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45E8A-E6AB-874B-9687-433E8A0F89A8}"/>
              </a:ext>
            </a:extLst>
          </p:cNvPr>
          <p:cNvSpPr txBox="1"/>
          <p:nvPr/>
        </p:nvSpPr>
        <p:spPr>
          <a:xfrm>
            <a:off x="8379369" y="5647910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626CA-BF58-004A-8FE1-B88D98A5373D}"/>
              </a:ext>
            </a:extLst>
          </p:cNvPr>
          <p:cNvSpPr txBox="1"/>
          <p:nvPr/>
        </p:nvSpPr>
        <p:spPr>
          <a:xfrm>
            <a:off x="10775626" y="1472161"/>
            <a:ext cx="1119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channels</a:t>
            </a:r>
          </a:p>
          <a:p>
            <a:r>
              <a:rPr lang="en-US" sz="1400" dirty="0"/>
              <a:t>One for each defect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64AAD-EC6D-F141-822B-92830C4E8F66}"/>
              </a:ext>
            </a:extLst>
          </p:cNvPr>
          <p:cNvSpPr txBox="1"/>
          <p:nvPr/>
        </p:nvSpPr>
        <p:spPr>
          <a:xfrm>
            <a:off x="4848043" y="1413602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channels</a:t>
            </a:r>
          </a:p>
        </p:txBody>
      </p:sp>
    </p:spTree>
    <p:extLst>
      <p:ext uri="{BB962C8B-B14F-4D97-AF65-F5344CB8AC3E}">
        <p14:creationId xmlns:p14="http://schemas.microsoft.com/office/powerpoint/2010/main" val="416824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4B63B-8015-5346-9069-207B5C52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28764"/>
            <a:ext cx="10972800" cy="1150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Inference</a:t>
            </a:r>
          </a:p>
          <a:p>
            <a:r>
              <a:rPr lang="en-US" sz="2000" b="0" dirty="0"/>
              <a:t>Due to the imbalance in data the model predicts the defects as type 3.</a:t>
            </a:r>
          </a:p>
          <a:p>
            <a:r>
              <a:rPr lang="en-US" sz="2000" b="0" dirty="0"/>
              <a:t>Used subset of the data with more balanced images in each class and trained the u-net model. Gave better results but again the model was biased towards the defect class with more number of images.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C7BE09-F129-E140-9434-51C9535B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Detection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75F8-7073-0740-8FE4-470CAC9C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16</a:t>
            </a:fld>
            <a:r>
              <a:rPr lang="de-DE" dirty="0"/>
              <a:t>/16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37E4D-564A-9744-86EC-FB6D127B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5" y="1214026"/>
            <a:ext cx="3787702" cy="3720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E1429-2C58-1A4C-B976-3EE767147F4B}"/>
              </a:ext>
            </a:extLst>
          </p:cNvPr>
          <p:cNvSpPr txBox="1"/>
          <p:nvPr/>
        </p:nvSpPr>
        <p:spPr>
          <a:xfrm>
            <a:off x="334434" y="1380163"/>
            <a:ext cx="129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6F659-1AFA-9B44-B62A-E2B6F3268139}"/>
              </a:ext>
            </a:extLst>
          </p:cNvPr>
          <p:cNvSpPr txBox="1"/>
          <p:nvPr/>
        </p:nvSpPr>
        <p:spPr>
          <a:xfrm>
            <a:off x="0" y="2009175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D224F-A9A3-354B-B7A5-A3B1156F1F63}"/>
              </a:ext>
            </a:extLst>
          </p:cNvPr>
          <p:cNvSpPr txBox="1"/>
          <p:nvPr/>
        </p:nvSpPr>
        <p:spPr>
          <a:xfrm>
            <a:off x="-3" y="2631240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3A902-8AE2-314E-9F78-E31BFDFA4124}"/>
              </a:ext>
            </a:extLst>
          </p:cNvPr>
          <p:cNvSpPr txBox="1"/>
          <p:nvPr/>
        </p:nvSpPr>
        <p:spPr>
          <a:xfrm>
            <a:off x="-3" y="3290500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9C269-21D1-714A-90E0-8A76D9A428A1}"/>
              </a:ext>
            </a:extLst>
          </p:cNvPr>
          <p:cNvSpPr txBox="1"/>
          <p:nvPr/>
        </p:nvSpPr>
        <p:spPr>
          <a:xfrm>
            <a:off x="-3" y="3919512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7F8B3-CDB5-EE43-8E21-5E84E8CF8DEC}"/>
              </a:ext>
            </a:extLst>
          </p:cNvPr>
          <p:cNvSpPr txBox="1"/>
          <p:nvPr/>
        </p:nvSpPr>
        <p:spPr>
          <a:xfrm>
            <a:off x="167214" y="4526138"/>
            <a:ext cx="129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623CC2-28D0-D544-9247-A7650A36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3" y="1900315"/>
            <a:ext cx="2769600" cy="443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F43067-C955-D649-A7D9-F2E0E837E70A}"/>
              </a:ext>
            </a:extLst>
          </p:cNvPr>
          <p:cNvSpPr txBox="1"/>
          <p:nvPr/>
        </p:nvSpPr>
        <p:spPr>
          <a:xfrm>
            <a:off x="5612148" y="1137824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6E19B-032E-F446-851F-5EB1F0DFA730}"/>
              </a:ext>
            </a:extLst>
          </p:cNvPr>
          <p:cNvSpPr txBox="1"/>
          <p:nvPr/>
        </p:nvSpPr>
        <p:spPr>
          <a:xfrm>
            <a:off x="5198743" y="1580960"/>
            <a:ext cx="11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defect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9F397-515C-7042-B700-E7B58A0E4C2F}"/>
              </a:ext>
            </a:extLst>
          </p:cNvPr>
          <p:cNvSpPr txBox="1"/>
          <p:nvPr/>
        </p:nvSpPr>
        <p:spPr>
          <a:xfrm>
            <a:off x="5198743" y="2545007"/>
            <a:ext cx="11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Images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B99FB-5394-584C-B878-1108B59E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20975" y="4404268"/>
            <a:ext cx="2769600" cy="443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B03237-A3A4-2143-8FA8-F7AA5F3C5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75" y="3609119"/>
            <a:ext cx="2769600" cy="4431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BC8B3-59D8-904A-B400-3FBA3DC2F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975" y="2827856"/>
            <a:ext cx="2769600" cy="443136"/>
          </a:xfrm>
          <a:prstGeom prst="rect">
            <a:avLst/>
          </a:prstGeom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AC0C852-13D4-F340-9B65-E98B08116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68847"/>
              </p:ext>
            </p:extLst>
          </p:nvPr>
        </p:nvGraphicFramePr>
        <p:xfrm>
          <a:off x="8472270" y="2278706"/>
          <a:ext cx="3568609" cy="221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D7F7BB-E57E-6545-8018-6050010F5AEF}"/>
              </a:ext>
            </a:extLst>
          </p:cNvPr>
          <p:cNvSpPr txBox="1"/>
          <p:nvPr/>
        </p:nvSpPr>
        <p:spPr>
          <a:xfrm>
            <a:off x="8991599" y="1638741"/>
            <a:ext cx="27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vs. Validation Loss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39236-1EB1-044B-88D4-CBB4839BE88A}"/>
              </a:ext>
            </a:extLst>
          </p:cNvPr>
          <p:cNvSpPr txBox="1"/>
          <p:nvPr/>
        </p:nvSpPr>
        <p:spPr>
          <a:xfrm>
            <a:off x="10124087" y="4503765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Epochs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99F2A-3802-F046-B77B-5F8987AD75A1}"/>
              </a:ext>
            </a:extLst>
          </p:cNvPr>
          <p:cNvSpPr txBox="1"/>
          <p:nvPr/>
        </p:nvSpPr>
        <p:spPr>
          <a:xfrm rot="16200000">
            <a:off x="7871128" y="2921810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86239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EC5B9-9F3E-4048-808E-DB926643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C637F-3AC1-1B45-89B1-D5AD41DF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17</a:t>
            </a:fld>
            <a:r>
              <a:rPr lang="de-DE" dirty="0"/>
              <a:t>/17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E1B6B-B67F-814F-95BC-638B96A03FB9}"/>
              </a:ext>
            </a:extLst>
          </p:cNvPr>
          <p:cNvSpPr txBox="1"/>
          <p:nvPr/>
        </p:nvSpPr>
        <p:spPr>
          <a:xfrm>
            <a:off x="684299" y="994461"/>
            <a:ext cx="39841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Sonali</a:t>
            </a:r>
            <a:r>
              <a:rPr lang="en-US" dirty="0"/>
              <a:t> – EDA and data augmentation and compiled the project report.</a:t>
            </a:r>
          </a:p>
          <a:p>
            <a:endParaRPr lang="en-US" dirty="0"/>
          </a:p>
          <a:p>
            <a:r>
              <a:rPr lang="en-US" b="1" dirty="0"/>
              <a:t>Deepak</a:t>
            </a:r>
            <a:r>
              <a:rPr lang="en-US" dirty="0"/>
              <a:t> – Binary Classification using CNNs.</a:t>
            </a:r>
          </a:p>
          <a:p>
            <a:endParaRPr lang="en-US" dirty="0"/>
          </a:p>
          <a:p>
            <a:r>
              <a:rPr lang="en-US" b="1" dirty="0"/>
              <a:t>Carlos</a:t>
            </a:r>
            <a:r>
              <a:rPr lang="en-US" dirty="0"/>
              <a:t> – Multi-Class classification and balancing the data.</a:t>
            </a:r>
          </a:p>
          <a:p>
            <a:endParaRPr lang="en-US" dirty="0"/>
          </a:p>
          <a:p>
            <a:r>
              <a:rPr lang="en-US" b="1" dirty="0" err="1"/>
              <a:t>Divya</a:t>
            </a:r>
            <a:r>
              <a:rPr lang="en-US" dirty="0"/>
              <a:t> – Defect Detection through segmentation and managing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members met 2-3 times every week for about an hour and discussed the issues and further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in constant communication with each other through blackboard and helped each other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47252-279E-7942-9923-572E4827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91" y="1300920"/>
            <a:ext cx="2699971" cy="2128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5DA3B-DA6D-6348-9E7C-D97EAB7B5B45}"/>
              </a:ext>
            </a:extLst>
          </p:cNvPr>
          <p:cNvSpPr txBox="1"/>
          <p:nvPr/>
        </p:nvSpPr>
        <p:spPr>
          <a:xfrm rot="17520900">
            <a:off x="7586616" y="3313583"/>
            <a:ext cx="620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Carlos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412D6-D70E-0A40-9CDB-85D3B7BB3EDF}"/>
              </a:ext>
            </a:extLst>
          </p:cNvPr>
          <p:cNvSpPr txBox="1"/>
          <p:nvPr/>
        </p:nvSpPr>
        <p:spPr>
          <a:xfrm rot="17516217">
            <a:off x="7993737" y="3332621"/>
            <a:ext cx="511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Divya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F6782A-E998-454F-9DA7-248098CB99D9}"/>
              </a:ext>
            </a:extLst>
          </p:cNvPr>
          <p:cNvSpPr txBox="1"/>
          <p:nvPr/>
        </p:nvSpPr>
        <p:spPr>
          <a:xfrm rot="17516217">
            <a:off x="8360245" y="3332620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Deepak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A4BD3-5C21-F543-AB52-2673FDD0D837}"/>
              </a:ext>
            </a:extLst>
          </p:cNvPr>
          <p:cNvSpPr txBox="1"/>
          <p:nvPr/>
        </p:nvSpPr>
        <p:spPr>
          <a:xfrm rot="17516217">
            <a:off x="8789531" y="3291249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Sonali</a:t>
            </a:r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D294F-D8CE-7445-82A0-B45AD6F79936}"/>
              </a:ext>
            </a:extLst>
          </p:cNvPr>
          <p:cNvSpPr txBox="1"/>
          <p:nvPr/>
        </p:nvSpPr>
        <p:spPr>
          <a:xfrm>
            <a:off x="5159079" y="1915494"/>
            <a:ext cx="196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Commits as of 05/14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BD844-F48F-2544-9085-7F13C9FE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99" y="3964857"/>
            <a:ext cx="2699971" cy="2292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977318-79D3-3042-9B0B-81B46F345623}"/>
              </a:ext>
            </a:extLst>
          </p:cNvPr>
          <p:cNvSpPr txBox="1"/>
          <p:nvPr/>
        </p:nvSpPr>
        <p:spPr>
          <a:xfrm rot="17516217">
            <a:off x="7814283" y="6040227"/>
            <a:ext cx="511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Divya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54A7F-4649-234A-A900-0D9C3680C8F3}"/>
              </a:ext>
            </a:extLst>
          </p:cNvPr>
          <p:cNvSpPr txBox="1"/>
          <p:nvPr/>
        </p:nvSpPr>
        <p:spPr>
          <a:xfrm rot="17566830">
            <a:off x="8053394" y="6031275"/>
            <a:ext cx="620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Carlos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5114AE-B2DC-BC48-8791-5DB592E47967}"/>
              </a:ext>
            </a:extLst>
          </p:cNvPr>
          <p:cNvSpPr txBox="1"/>
          <p:nvPr/>
        </p:nvSpPr>
        <p:spPr>
          <a:xfrm rot="17516217">
            <a:off x="8621604" y="6040226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Deepak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BC53D-54DE-A740-802E-186D23D96EA7}"/>
              </a:ext>
            </a:extLst>
          </p:cNvPr>
          <p:cNvSpPr txBox="1"/>
          <p:nvPr/>
        </p:nvSpPr>
        <p:spPr>
          <a:xfrm rot="17516217">
            <a:off x="8374663" y="6040225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Sonali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3D936-319D-8B49-AC00-74939108CC3F}"/>
              </a:ext>
            </a:extLst>
          </p:cNvPr>
          <p:cNvSpPr txBox="1"/>
          <p:nvPr/>
        </p:nvSpPr>
        <p:spPr>
          <a:xfrm>
            <a:off x="5159079" y="4573174"/>
            <a:ext cx="217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no. of commits in the repo</a:t>
            </a:r>
          </a:p>
        </p:txBody>
      </p:sp>
    </p:spTree>
    <p:extLst>
      <p:ext uri="{BB962C8B-B14F-4D97-AF65-F5344CB8AC3E}">
        <p14:creationId xmlns:p14="http://schemas.microsoft.com/office/powerpoint/2010/main" val="360428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FE1B5-F668-724E-B513-E584C2E6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7BA1-B598-7E47-9761-9D2ADDFCACCE}"/>
              </a:ext>
            </a:extLst>
          </p:cNvPr>
          <p:cNvSpPr txBox="1"/>
          <p:nvPr/>
        </p:nvSpPr>
        <p:spPr>
          <a:xfrm>
            <a:off x="2701159" y="3013501"/>
            <a:ext cx="653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695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780-5DBB-AA40-B861-30BDA98C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20BD-BACC-CA4F-AC50-827A0C0F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39" y="1239507"/>
            <a:ext cx="10990522" cy="5044336"/>
          </a:xfrm>
        </p:spPr>
        <p:txBody>
          <a:bodyPr/>
          <a:lstStyle/>
          <a:p>
            <a:r>
              <a:rPr lang="en-US" b="0" dirty="0"/>
              <a:t>The goal of this project is to classify and detect defects on steel sheets based on image input.</a:t>
            </a:r>
          </a:p>
          <a:p>
            <a:endParaRPr lang="en-US" sz="800" b="0" dirty="0"/>
          </a:p>
          <a:p>
            <a:r>
              <a:rPr lang="en-US" b="0" dirty="0"/>
              <a:t>We breakdown our project into 3  components:</a:t>
            </a:r>
          </a:p>
          <a:p>
            <a:pPr lvl="1"/>
            <a:r>
              <a:rPr lang="en-US" b="0" dirty="0"/>
              <a:t>Identify whether an input image has a defect </a:t>
            </a:r>
          </a:p>
          <a:p>
            <a:pPr lvl="2"/>
            <a:r>
              <a:rPr lang="en-US" b="0" dirty="0"/>
              <a:t>This is a </a:t>
            </a:r>
            <a:r>
              <a:rPr lang="en-US" b="0" u="sng" dirty="0"/>
              <a:t>binary classification</a:t>
            </a:r>
            <a:r>
              <a:rPr lang="en-US" b="0" dirty="0"/>
              <a:t> problem</a:t>
            </a:r>
          </a:p>
          <a:p>
            <a:pPr lvl="1"/>
            <a:r>
              <a:rPr lang="en-US" b="0" dirty="0"/>
              <a:t>Identify the number of types of defects an image contains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u="sng" dirty="0"/>
              <a:t>Multi-class classification</a:t>
            </a:r>
            <a:r>
              <a:rPr lang="en-US" b="0" dirty="0"/>
              <a:t> problem, where each image can have up to 4 types of defects corresponding to classes [1,2,3,4]</a:t>
            </a:r>
          </a:p>
          <a:p>
            <a:pPr lvl="1"/>
            <a:r>
              <a:rPr lang="en-US" b="0" dirty="0"/>
              <a:t>For each defect type, identify regions of the image that has this defect</a:t>
            </a:r>
          </a:p>
          <a:p>
            <a:pPr lvl="2"/>
            <a:r>
              <a:rPr lang="en-US" b="0" dirty="0"/>
              <a:t>This is a </a:t>
            </a:r>
            <a:r>
              <a:rPr lang="en-US" b="0" u="sng" dirty="0"/>
              <a:t>image segmentation</a:t>
            </a:r>
            <a:r>
              <a:rPr lang="en-US" b="0" dirty="0"/>
              <a:t> problem, where each pixel is labeled as having no defect or a defect of a particular type</a:t>
            </a:r>
          </a:p>
          <a:p>
            <a:pPr marL="914400" lvl="2" indent="0">
              <a:buNone/>
            </a:pPr>
            <a:endParaRPr lang="en-US" b="0" dirty="0"/>
          </a:p>
          <a:p>
            <a:pPr lvl="2">
              <a:buFont typeface="Wingdings" pitchFamily="2" charset="2"/>
              <a:buChar char="§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11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DF677-D689-3C42-8EA1-FB1C594E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7"/>
            <a:ext cx="5856514" cy="5215532"/>
          </a:xfrm>
        </p:spPr>
        <p:txBody>
          <a:bodyPr>
            <a:noAutofit/>
          </a:bodyPr>
          <a:lstStyle/>
          <a:p>
            <a:r>
              <a:rPr lang="en-US" altLang="en-US" sz="2200" b="0" dirty="0">
                <a:solidFill>
                  <a:srgbClr val="000000"/>
                </a:solidFill>
              </a:rPr>
              <a:t>The dataset is of size ~2GB and consists of 18076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</a:rPr>
              <a:t>There are 12568 images in the train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</a:rPr>
              <a:t>There are 5506 images in the test set.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Of the training 12568 images, only 7095 images have defects, rest have no defects.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Each image is of size 1600*256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The location of the defects we given as encoded pixels. We have to decode them using a mask function to get the defect location.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Link to dataset - </a:t>
            </a:r>
            <a:r>
              <a:rPr lang="en-US" sz="2200" b="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https://www.kaggle.com/c/severstal-steel-defect-detection/data</a:t>
            </a:r>
            <a:endParaRPr lang="en-US" sz="2200" b="0" dirty="0">
              <a:solidFill>
                <a:srgbClr val="000000"/>
              </a:solidFill>
            </a:endParaRPr>
          </a:p>
          <a:p>
            <a:endParaRPr lang="en-US" sz="2200" b="0" dirty="0">
              <a:solidFill>
                <a:srgbClr val="000000"/>
              </a:solidFill>
            </a:endParaRPr>
          </a:p>
          <a:p>
            <a:endParaRPr lang="en-US" altLang="en-US" sz="2200" b="0" dirty="0">
              <a:solidFill>
                <a:srgbClr val="000000"/>
              </a:solidFill>
            </a:endParaRPr>
          </a:p>
          <a:p>
            <a:endParaRPr lang="en-US" altLang="en-US" sz="22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200" b="0" dirty="0"/>
              <a:t>						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62CC3-4F60-554A-9CC4-0A55B18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F013F-719E-2240-82FC-C1309534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3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F39B7-1EDB-1F41-ADF3-ACD4E372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49" y="3008610"/>
            <a:ext cx="48006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51CF0-21DE-0A46-8218-153FC88B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49" y="4446885"/>
            <a:ext cx="4775200" cy="138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4436D-C7B2-AD41-931B-F7B2C5A3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49" y="1319361"/>
            <a:ext cx="4737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BC680-D4FA-114E-8D77-2695FAB3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5486400" cy="5215531"/>
          </a:xfrm>
        </p:spPr>
        <p:txBody>
          <a:bodyPr>
            <a:normAutofit/>
          </a:bodyPr>
          <a:lstStyle/>
          <a:p>
            <a:r>
              <a:rPr lang="en-US" sz="2400" b="0" dirty="0"/>
              <a:t>5473 images with no defects</a:t>
            </a:r>
          </a:p>
          <a:p>
            <a:endParaRPr lang="en-US" sz="2400" b="0" dirty="0"/>
          </a:p>
          <a:p>
            <a:r>
              <a:rPr lang="en-US" sz="2400" b="0" dirty="0"/>
              <a:t>7095 images have defects </a:t>
            </a:r>
          </a:p>
          <a:p>
            <a:endParaRPr lang="en-US" sz="2400" b="0" dirty="0"/>
          </a:p>
          <a:p>
            <a:r>
              <a:rPr lang="en-US" sz="2400" b="0" dirty="0"/>
              <a:t>Formed the dataset with labels 0 and 1 denoting no defects and defects respectively.</a:t>
            </a:r>
          </a:p>
          <a:p>
            <a:endParaRPr lang="en-US" sz="2400" b="0" dirty="0"/>
          </a:p>
          <a:p>
            <a:r>
              <a:rPr lang="en-US" sz="2400" dirty="0"/>
              <a:t>Inference</a:t>
            </a:r>
            <a:r>
              <a:rPr lang="en-US" sz="2400" b="0" dirty="0"/>
              <a:t> – The number of images with and without defects are proportionate and the data seems quite balanced.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C8B933-C17D-9642-A0F8-76374631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8AE67-0596-C545-926F-77731EEC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4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B7985-077F-4645-B575-699343DB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2139950"/>
            <a:ext cx="4394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49D82-7D37-AC44-BD4F-00504DA2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5025656" cy="5112345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There are 4 categories of defects – Type 1 , Type 2, Type 3, Type 4.</a:t>
            </a:r>
          </a:p>
          <a:p>
            <a:r>
              <a:rPr lang="en-US" sz="2000" b="0" dirty="0"/>
              <a:t>Lot of images with defects belong to Type 3 defect.</a:t>
            </a:r>
          </a:p>
          <a:p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Most of images with defects contain the defects of only one type;</a:t>
            </a:r>
          </a:p>
          <a:p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In rare cases an image contains more than one defect</a:t>
            </a: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r>
              <a:rPr lang="en-US" sz="2000" dirty="0"/>
              <a:t>Inference</a:t>
            </a:r>
            <a:r>
              <a:rPr lang="en-US" sz="2000" b="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The dataset is very imbalanced.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/>
              <a:t>Data augmentation has to be performed before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/>
              <a:t>Used resampling techniques for data augmentation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EB7C6-3996-FD49-9E99-02AE91A7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7CF0-2507-CE4C-93A9-059534B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5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00FBF-6302-474E-91B1-448400F9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65" y="1106977"/>
            <a:ext cx="3551275" cy="264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2A52E-F15A-A341-9B1F-B4B4D757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62" y="4069420"/>
            <a:ext cx="3266978" cy="2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9061-74BF-2D4A-81D8-14A550C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E7E95-C28C-4E49-902F-FDF1B65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DBEA3-E53F-A54E-918C-D7A5206E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2" y="1633964"/>
            <a:ext cx="4001081" cy="220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54C9C-7117-7B44-898C-64DE50D1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31" y="1633055"/>
            <a:ext cx="4095931" cy="2203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D9F97-31E1-E440-ACFE-CD859BF7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92" y="4385055"/>
            <a:ext cx="4001081" cy="207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5AEB-7657-E449-AF90-4014245F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31" y="4341219"/>
            <a:ext cx="4095931" cy="2135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D4409-C2E8-C84F-9A30-A9BCF067509E}"/>
              </a:ext>
            </a:extLst>
          </p:cNvPr>
          <p:cNvSpPr txBox="1"/>
          <p:nvPr/>
        </p:nvSpPr>
        <p:spPr>
          <a:xfrm>
            <a:off x="2315908" y="1203226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defects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0F9B-2471-4342-8848-E3843B0F1F21}"/>
              </a:ext>
            </a:extLst>
          </p:cNvPr>
          <p:cNvSpPr txBox="1"/>
          <p:nvPr/>
        </p:nvSpPr>
        <p:spPr>
          <a:xfrm>
            <a:off x="8065377" y="1198022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defects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61E8F-33C6-7D45-8353-0734C415FE71}"/>
              </a:ext>
            </a:extLst>
          </p:cNvPr>
          <p:cNvSpPr txBox="1"/>
          <p:nvPr/>
        </p:nvSpPr>
        <p:spPr>
          <a:xfrm>
            <a:off x="2315910" y="3836679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 defects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EE794-AA7D-2B4B-A502-26A95CD08E48}"/>
              </a:ext>
            </a:extLst>
          </p:cNvPr>
          <p:cNvSpPr txBox="1"/>
          <p:nvPr/>
        </p:nvSpPr>
        <p:spPr>
          <a:xfrm>
            <a:off x="8065377" y="3900124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4 defects </a:t>
            </a:r>
          </a:p>
        </p:txBody>
      </p:sp>
    </p:spTree>
    <p:extLst>
      <p:ext uri="{BB962C8B-B14F-4D97-AF65-F5344CB8AC3E}">
        <p14:creationId xmlns:p14="http://schemas.microsoft.com/office/powerpoint/2010/main" val="388956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1198174"/>
            <a:ext cx="3310760" cy="5214334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Using CNN to classify images with and without defects</a:t>
            </a:r>
          </a:p>
          <a:p>
            <a:endParaRPr lang="en-US" sz="2400" b="0" dirty="0"/>
          </a:p>
          <a:p>
            <a:r>
              <a:rPr lang="en-US" sz="2400" b="0" dirty="0"/>
              <a:t>Resized images into (256,256,3)</a:t>
            </a:r>
          </a:p>
          <a:p>
            <a:endParaRPr lang="en-US" sz="2400" b="0" dirty="0"/>
          </a:p>
          <a:p>
            <a:r>
              <a:rPr lang="en-US" sz="2400" b="0" dirty="0"/>
              <a:t>4 convolutional layers, 4 </a:t>
            </a:r>
            <a:r>
              <a:rPr lang="en-US" sz="2400" b="0" dirty="0" err="1"/>
              <a:t>maxpool</a:t>
            </a:r>
            <a:r>
              <a:rPr lang="en-US" sz="2400" b="0" dirty="0"/>
              <a:t> and 1 Dense layer.</a:t>
            </a:r>
          </a:p>
          <a:p>
            <a:endParaRPr lang="en-US" sz="2400" b="0" dirty="0"/>
          </a:p>
          <a:p>
            <a:r>
              <a:rPr lang="en-US" sz="2400" b="0" dirty="0"/>
              <a:t>Used binary cross entropy for loss</a:t>
            </a:r>
          </a:p>
          <a:p>
            <a:pPr marL="0" indent="0">
              <a:buNone/>
            </a:pPr>
            <a:endParaRPr lang="en-US" sz="2400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7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EAE12-270E-1147-9E67-50E33C5B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33" y="1494138"/>
            <a:ext cx="7199832" cy="44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6C8E62-C811-4939-B8C6-CCEE6E00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3836276" cy="511234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The model works quite well with training accuracy of 92% and testing accuracy of 87% with 15 epochs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The model generalizes well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The validation accuracy increases till 10 epochs after which it drops.</a:t>
            </a:r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The loss keeps decreasing with the increase in number of epochs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43F6-71F6-C741-BD50-83B519D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92075"/>
            <a:ext cx="11523133" cy="769938"/>
          </a:xfrm>
        </p:spPr>
        <p:txBody>
          <a:bodyPr wrap="none" anchor="ctr">
            <a:normAutofit/>
          </a:bodyPr>
          <a:lstStyle/>
          <a:p>
            <a:r>
              <a:rPr lang="en-US" dirty="0"/>
              <a:t>Binary Classification -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10ABE-738C-7D4F-9931-29369A15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869" y="6489549"/>
            <a:ext cx="1454149" cy="2317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6E790BB-4D25-4F8D-BEF0-57D3161F5D40}" type="slidenum">
              <a:rPr lang="de-DE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de-DE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C3EC3-E2E8-4E49-8326-351B66AB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84" y="3828990"/>
            <a:ext cx="4023930" cy="2776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8676C-5DC5-8346-8147-FE62CA7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810"/>
            <a:ext cx="4199614" cy="27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9</a:t>
            </a:fld>
            <a:r>
              <a:rPr lang="de-DE"/>
              <a:t>/15</a:t>
            </a:r>
            <a:endParaRPr lang="de-DE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D443236-12AB-634F-A32D-0154CC7A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81168"/>
              </p:ext>
            </p:extLst>
          </p:nvPr>
        </p:nvGraphicFramePr>
        <p:xfrm>
          <a:off x="2736566" y="2101568"/>
          <a:ext cx="6200775" cy="148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 Defect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/>
                        <a:t>Predicted 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/>
                        <a:t>Predicted 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F480732-BED4-5749-B0F4-183CED6A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1369"/>
              </p:ext>
            </p:extLst>
          </p:nvPr>
        </p:nvGraphicFramePr>
        <p:xfrm>
          <a:off x="2736566" y="4448397"/>
          <a:ext cx="6200775" cy="144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DADEB7E0-46B9-ED4A-B945-56FC78C54076}"/>
              </a:ext>
            </a:extLst>
          </p:cNvPr>
          <p:cNvSpPr/>
          <p:nvPr/>
        </p:nvSpPr>
        <p:spPr>
          <a:xfrm>
            <a:off x="4144715" y="3753148"/>
            <a:ext cx="3603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Precision-Recall Matrix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4EC984-130B-554D-A7FD-8CD5614917C3}"/>
              </a:ext>
            </a:extLst>
          </p:cNvPr>
          <p:cNvSpPr txBox="1"/>
          <p:nvPr/>
        </p:nvSpPr>
        <p:spPr>
          <a:xfrm>
            <a:off x="4325951" y="1254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269917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1187</Words>
  <Application>Microsoft Macintosh PowerPoint</Application>
  <PresentationFormat>Widescreen</PresentationFormat>
  <Paragraphs>325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Larissa</vt:lpstr>
      <vt:lpstr>STEEL DEFECT DETECTION </vt:lpstr>
      <vt:lpstr>OBJECTIVE</vt:lpstr>
      <vt:lpstr>DATASET</vt:lpstr>
      <vt:lpstr>Exploratory Data Analysis (EDA)</vt:lpstr>
      <vt:lpstr>Exploratory Data Analysis (EDA)</vt:lpstr>
      <vt:lpstr>Segmentation</vt:lpstr>
      <vt:lpstr>Binary Classification</vt:lpstr>
      <vt:lpstr>Binary Classification - Results</vt:lpstr>
      <vt:lpstr>Binary Classification - Results</vt:lpstr>
      <vt:lpstr>Multi Class Classification – Unbalanced classes</vt:lpstr>
      <vt:lpstr>Multi Class Classification – balanced classes</vt:lpstr>
      <vt:lpstr>Multi Class Classification – Fine tuning model</vt:lpstr>
      <vt:lpstr>Multi Class Classification – Final Model</vt:lpstr>
      <vt:lpstr>Defect Detection Through Image Segmentation</vt:lpstr>
      <vt:lpstr>Model Architecture - Specifics</vt:lpstr>
      <vt:lpstr>Defect Detection - Results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DEFECT DETECTION </dc:title>
  <dc:creator>dsankar000@citymail.cuny.edu</dc:creator>
  <cp:lastModifiedBy>dsankar000@citymail.cuny.edu</cp:lastModifiedBy>
  <cp:revision>79</cp:revision>
  <dcterms:created xsi:type="dcterms:W3CDTF">2020-05-14T15:29:07Z</dcterms:created>
  <dcterms:modified xsi:type="dcterms:W3CDTF">2020-05-25T23:41:54Z</dcterms:modified>
</cp:coreProperties>
</file>