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55.xml" ContentType="application/vnd.openxmlformats-officedocument.presentationml.tags+xml"/>
  <Override PartName="/ppt/notesSlides/notesSlide10.xml" ContentType="application/vnd.openxmlformats-officedocument.presentationml.notesSlide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ags/tag58.xml" ContentType="application/vnd.openxmlformats-officedocument.presentationml.tags+xml"/>
  <Override PartName="/ppt/notesSlides/notesSlide13.xml" ContentType="application/vnd.openxmlformats-officedocument.presentationml.notesSlide+xml"/>
  <Override PartName="/ppt/tags/tag59.xml" ContentType="application/vnd.openxmlformats-officedocument.presentationml.tags+xml"/>
  <Override PartName="/ppt/notesSlides/notesSlide14.xml" ContentType="application/vnd.openxmlformats-officedocument.presentationml.notesSlide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notesSlides/notesSlide17.xml" ContentType="application/vnd.openxmlformats-officedocument.presentationml.notesSlide+xml"/>
  <Override PartName="/ppt/tags/tag64.xml" ContentType="application/vnd.openxmlformats-officedocument.presentationml.tags+xml"/>
  <Override PartName="/ppt/notesSlides/notesSlide18.xml" ContentType="application/vnd.openxmlformats-officedocument.presentationml.notesSlide+xml"/>
  <Override PartName="/ppt/tags/tag65.xml" ContentType="application/vnd.openxmlformats-officedocument.presentationml.tags+xml"/>
  <Override PartName="/ppt/notesSlides/notesSlide19.xml" ContentType="application/vnd.openxmlformats-officedocument.presentationml.notesSlide+xml"/>
  <Override PartName="/ppt/tags/tag6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89" r:id="rId1"/>
  </p:sldMasterIdLst>
  <p:notesMasterIdLst>
    <p:notesMasterId r:id="rId34"/>
  </p:notesMasterIdLst>
  <p:sldIdLst>
    <p:sldId id="328" r:id="rId2"/>
    <p:sldId id="329" r:id="rId3"/>
    <p:sldId id="381" r:id="rId4"/>
    <p:sldId id="382" r:id="rId5"/>
    <p:sldId id="375" r:id="rId6"/>
    <p:sldId id="376" r:id="rId7"/>
    <p:sldId id="377" r:id="rId8"/>
    <p:sldId id="378" r:id="rId9"/>
    <p:sldId id="379" r:id="rId10"/>
    <p:sldId id="342" r:id="rId11"/>
    <p:sldId id="372" r:id="rId12"/>
    <p:sldId id="369" r:id="rId13"/>
    <p:sldId id="370" r:id="rId14"/>
    <p:sldId id="371" r:id="rId15"/>
    <p:sldId id="373" r:id="rId16"/>
    <p:sldId id="365" r:id="rId17"/>
    <p:sldId id="343" r:id="rId18"/>
    <p:sldId id="334" r:id="rId19"/>
    <p:sldId id="353" r:id="rId20"/>
    <p:sldId id="354" r:id="rId21"/>
    <p:sldId id="360" r:id="rId22"/>
    <p:sldId id="355" r:id="rId23"/>
    <p:sldId id="356" r:id="rId24"/>
    <p:sldId id="357" r:id="rId25"/>
    <p:sldId id="358" r:id="rId26"/>
    <p:sldId id="366" r:id="rId27"/>
    <p:sldId id="359" r:id="rId28"/>
    <p:sldId id="363" r:id="rId29"/>
    <p:sldId id="364" r:id="rId30"/>
    <p:sldId id="367" r:id="rId31"/>
    <p:sldId id="374" r:id="rId32"/>
    <p:sldId id="368" r:id="rId33"/>
  </p:sldIdLst>
  <p:sldSz cx="12192000" cy="6858000"/>
  <p:notesSz cx="6858000" cy="9144000"/>
  <p:custDataLst>
    <p:tags r:id="rId3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00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4182" autoAdjust="0"/>
  </p:normalViewPr>
  <p:slideViewPr>
    <p:cSldViewPr snapToGrid="0">
      <p:cViewPr>
        <p:scale>
          <a:sx n="66" d="100"/>
          <a:sy n="66" d="100"/>
        </p:scale>
        <p:origin x="816" y="-2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Encontrar una oferta que salga en OPT y en OF (vista </a:t>
            </a:r>
            <a:r>
              <a:rPr lang="es-PE" dirty="0" err="1" smtClean="0"/>
              <a:t>somosbelcorp</a:t>
            </a:r>
            <a:r>
              <a:rPr lang="es-PE" dirty="0" smtClean="0"/>
              <a:t>)</a:t>
            </a:r>
            <a:r>
              <a:rPr lang="es-PE" baseline="0" dirty="0" smtClean="0"/>
              <a:t> y luego mostrar que según BO es una OPT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122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5533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98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109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56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861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95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61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76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886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0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Tx/>
              <a:buFont typeface="Arial"/>
              <a:buNone/>
              <a:tabLst/>
              <a:defRPr/>
            </a:pPr>
            <a:r>
              <a:rPr lang="es-PE" dirty="0" smtClean="0"/>
              <a:t>Encontrar una oferta que salga en OPT y en g+ (vista </a:t>
            </a:r>
            <a:r>
              <a:rPr lang="es-PE" dirty="0" err="1" smtClean="0"/>
              <a:t>somosbelcorp</a:t>
            </a:r>
            <a:r>
              <a:rPr lang="es-PE" dirty="0" smtClean="0"/>
              <a:t>)</a:t>
            </a:r>
            <a:r>
              <a:rPr lang="es-PE" baseline="0" dirty="0" smtClean="0"/>
              <a:t> y luego mostrar que según BO es una OPT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8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9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06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5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97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16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39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53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96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90186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hape 25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" name="Shape 26"/>
          <p:cNvSpPr/>
          <p:nvPr/>
        </p:nvSpPr>
        <p:spPr>
          <a:xfrm>
            <a:off x="10351146" y="111125"/>
            <a:ext cx="1787068" cy="922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27570" y="301213"/>
            <a:ext cx="9923576" cy="1057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27570" y="1484783"/>
            <a:ext cx="11374967" cy="4889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cripcion Piloto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0351145" y="111125"/>
            <a:ext cx="1579455" cy="7556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27570" y="301213"/>
            <a:ext cx="9923576" cy="857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Shape 173"/>
          <p:cNvCxnSpPr/>
          <p:nvPr/>
        </p:nvCxnSpPr>
        <p:spPr>
          <a:xfrm>
            <a:off x="733502" y="1773658"/>
            <a:ext cx="0" cy="4496513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4" name="Shape 174"/>
          <p:cNvCxnSpPr/>
          <p:nvPr/>
        </p:nvCxnSpPr>
        <p:spPr>
          <a:xfrm>
            <a:off x="732710" y="1773658"/>
            <a:ext cx="717392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5" name="Shape 175"/>
          <p:cNvCxnSpPr/>
          <p:nvPr/>
        </p:nvCxnSpPr>
        <p:spPr>
          <a:xfrm>
            <a:off x="1152166" y="3936919"/>
            <a:ext cx="652872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1160116" y="6136776"/>
            <a:ext cx="652872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177" name="Shape 177"/>
          <p:cNvGrpSpPr/>
          <p:nvPr/>
        </p:nvGrpSpPr>
        <p:grpSpPr>
          <a:xfrm>
            <a:off x="624051" y="2020130"/>
            <a:ext cx="2508462" cy="1350644"/>
            <a:chOff x="1462953" y="2195782"/>
            <a:chExt cx="1656183" cy="1544314"/>
          </a:xfrm>
        </p:grpSpPr>
        <p:grpSp>
          <p:nvGrpSpPr>
            <p:cNvPr id="178" name="Shape 178"/>
            <p:cNvGrpSpPr/>
            <p:nvPr/>
          </p:nvGrpSpPr>
          <p:grpSpPr>
            <a:xfrm>
              <a:off x="1462953" y="2195782"/>
              <a:ext cx="1656183" cy="1544314"/>
              <a:chOff x="1763684" y="2034226"/>
              <a:chExt cx="2079181" cy="1887494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1763684" y="2034226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1770150" y="3742580"/>
                <a:ext cx="95250" cy="90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Shape 181"/>
            <p:cNvSpPr txBox="1"/>
            <p:nvPr/>
          </p:nvSpPr>
          <p:spPr>
            <a:xfrm>
              <a:off x="1482349" y="2717276"/>
              <a:ext cx="1554270" cy="2903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63102" marR="0" lvl="0" indent="-1230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lang="en-US" sz="105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¿Qué se va a responder? </a:t>
              </a: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624051" y="4251783"/>
            <a:ext cx="2510926" cy="1350000"/>
            <a:chOff x="1462953" y="2119342"/>
            <a:chExt cx="1656183" cy="1473512"/>
          </a:xfrm>
        </p:grpSpPr>
        <p:grpSp>
          <p:nvGrpSpPr>
            <p:cNvPr id="183" name="Shape 183"/>
            <p:cNvGrpSpPr/>
            <p:nvPr/>
          </p:nvGrpSpPr>
          <p:grpSpPr>
            <a:xfrm>
              <a:off x="1462953" y="2119342"/>
              <a:ext cx="1656183" cy="1473512"/>
              <a:chOff x="1763684" y="1940800"/>
              <a:chExt cx="2079181" cy="1800959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1763684" y="1940800"/>
                <a:ext cx="2079181" cy="180095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CED0EA"/>
              </a:solidFill>
              <a:ln w="9525" cap="flat" cmpd="sng">
                <a:solidFill>
                  <a:srgbClr val="9C9FD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774031" y="3565396"/>
                <a:ext cx="95250" cy="90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CED0EA"/>
              </a:solidFill>
              <a:ln w="9525" cap="flat" cmpd="sng">
                <a:solidFill>
                  <a:srgbClr val="9C9FD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Shape 186"/>
            <p:cNvSpPr txBox="1"/>
            <p:nvPr/>
          </p:nvSpPr>
          <p:spPr>
            <a:xfrm>
              <a:off x="1483895" y="2596574"/>
              <a:ext cx="1554270" cy="2771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63102" marR="0" lvl="0" indent="-1230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lang="en-US" sz="105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¿Cómo lo responderemos?</a:t>
              </a: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1152166" y="1257500"/>
            <a:ext cx="6754469" cy="360000"/>
            <a:chOff x="991123" y="1257500"/>
            <a:chExt cx="5065851" cy="360000"/>
          </a:xfrm>
        </p:grpSpPr>
        <p:sp>
          <p:nvSpPr>
            <p:cNvPr id="188" name="Shape 188"/>
            <p:cNvSpPr/>
            <p:nvPr/>
          </p:nvSpPr>
          <p:spPr>
            <a:xfrm flipH="1">
              <a:off x="991123" y="1257500"/>
              <a:ext cx="442509" cy="360000"/>
            </a:xfrm>
            <a:prstGeom prst="flowChartOnlineStorag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238250" y="1257500"/>
              <a:ext cx="4818725" cy="3599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554044" y="2002513"/>
            <a:ext cx="4237280" cy="1652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5048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3563948" y="4270275"/>
            <a:ext cx="4237280" cy="16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5048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3"/>
          </p:nvPr>
        </p:nvSpPr>
        <p:spPr>
          <a:xfrm>
            <a:off x="1254862" y="1254066"/>
            <a:ext cx="6651771" cy="357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8236135" y="1254066"/>
            <a:ext cx="3298284" cy="3599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4"/>
          </p:nvPr>
        </p:nvSpPr>
        <p:spPr>
          <a:xfrm>
            <a:off x="8280460" y="1808747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5"/>
          </p:nvPr>
        </p:nvSpPr>
        <p:spPr>
          <a:xfrm>
            <a:off x="8261535" y="3949467"/>
            <a:ext cx="3272884" cy="2716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6"/>
          </p:nvPr>
        </p:nvSpPr>
        <p:spPr>
          <a:xfrm>
            <a:off x="8285646" y="2167274"/>
            <a:ext cx="3248768" cy="1718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7"/>
          </p:nvPr>
        </p:nvSpPr>
        <p:spPr>
          <a:xfrm>
            <a:off x="8285649" y="4293096"/>
            <a:ext cx="3248768" cy="175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pic" idx="8"/>
          </p:nvPr>
        </p:nvSpPr>
        <p:spPr>
          <a:xfrm>
            <a:off x="732366" y="1284290"/>
            <a:ext cx="419099" cy="307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9"/>
          </p:nvPr>
        </p:nvSpPr>
        <p:spPr>
          <a:xfrm>
            <a:off x="8220853" y="1254066"/>
            <a:ext cx="3298284" cy="357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ctica 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53200" y="1574800"/>
            <a:ext cx="10659866" cy="4419599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0351145" y="111125"/>
            <a:ext cx="1579455" cy="7556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27570" y="297512"/>
            <a:ext cx="9923576" cy="861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Shape 209"/>
          <p:cNvCxnSpPr/>
          <p:nvPr/>
        </p:nvCxnSpPr>
        <p:spPr>
          <a:xfrm>
            <a:off x="740568" y="1773658"/>
            <a:ext cx="0" cy="422074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0" name="Shape 210"/>
          <p:cNvCxnSpPr/>
          <p:nvPr/>
        </p:nvCxnSpPr>
        <p:spPr>
          <a:xfrm>
            <a:off x="732710" y="1773658"/>
            <a:ext cx="717392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226966" y="1777359"/>
            <a:ext cx="3792000" cy="408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45937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ct val="63780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7334953" y="1777359"/>
            <a:ext cx="3792000" cy="408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45937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ct val="63780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3"/>
          </p:nvPr>
        </p:nvSpPr>
        <p:spPr>
          <a:xfrm>
            <a:off x="3227916" y="2387600"/>
            <a:ext cx="37920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pic" idx="4"/>
          </p:nvPr>
        </p:nvSpPr>
        <p:spPr>
          <a:xfrm>
            <a:off x="7327349" y="2387600"/>
            <a:ext cx="37920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5" name="Shape 215"/>
          <p:cNvGrpSpPr/>
          <p:nvPr/>
        </p:nvGrpSpPr>
        <p:grpSpPr>
          <a:xfrm>
            <a:off x="645217" y="1811351"/>
            <a:ext cx="2271549" cy="1071664"/>
            <a:chOff x="1462953" y="2195782"/>
            <a:chExt cx="1656183" cy="1544314"/>
          </a:xfrm>
        </p:grpSpPr>
        <p:grpSp>
          <p:nvGrpSpPr>
            <p:cNvPr id="216" name="Shape 216"/>
            <p:cNvGrpSpPr/>
            <p:nvPr/>
          </p:nvGrpSpPr>
          <p:grpSpPr>
            <a:xfrm>
              <a:off x="1462953" y="2195782"/>
              <a:ext cx="1656183" cy="1544314"/>
              <a:chOff x="1763684" y="2034226"/>
              <a:chExt cx="2079181" cy="1887494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1763684" y="2034226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1770150" y="3742580"/>
                <a:ext cx="95250" cy="90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" name="Shape 219"/>
            <p:cNvSpPr txBox="1"/>
            <p:nvPr/>
          </p:nvSpPr>
          <p:spPr>
            <a:xfrm>
              <a:off x="1482349" y="2679489"/>
              <a:ext cx="1554270" cy="3659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63102" marR="0" lvl="0" indent="-1230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5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842957" y="1934675"/>
            <a:ext cx="1713976" cy="738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ctica 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53200" y="1574800"/>
            <a:ext cx="10659866" cy="4419599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0351145" y="111125"/>
            <a:ext cx="1579455" cy="7556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27570" y="301213"/>
            <a:ext cx="9923576" cy="857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Shape 230"/>
          <p:cNvCxnSpPr/>
          <p:nvPr/>
        </p:nvCxnSpPr>
        <p:spPr>
          <a:xfrm>
            <a:off x="741968" y="1571625"/>
            <a:ext cx="0" cy="422074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231" name="Shape 231"/>
          <p:cNvGrpSpPr/>
          <p:nvPr/>
        </p:nvGrpSpPr>
        <p:grpSpPr>
          <a:xfrm>
            <a:off x="645217" y="1814526"/>
            <a:ext cx="2271549" cy="1071664"/>
            <a:chOff x="1462953" y="2195782"/>
            <a:chExt cx="1656183" cy="1544314"/>
          </a:xfrm>
        </p:grpSpPr>
        <p:grpSp>
          <p:nvGrpSpPr>
            <p:cNvPr id="232" name="Shape 232"/>
            <p:cNvGrpSpPr/>
            <p:nvPr/>
          </p:nvGrpSpPr>
          <p:grpSpPr>
            <a:xfrm>
              <a:off x="1462953" y="2195782"/>
              <a:ext cx="1656183" cy="1544314"/>
              <a:chOff x="1763684" y="2034226"/>
              <a:chExt cx="2079181" cy="1887494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1763684" y="2034226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1770150" y="3742580"/>
                <a:ext cx="95250" cy="90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" name="Shape 235"/>
            <p:cNvSpPr txBox="1"/>
            <p:nvPr/>
          </p:nvSpPr>
          <p:spPr>
            <a:xfrm>
              <a:off x="1482349" y="2679489"/>
              <a:ext cx="1554270" cy="3659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63102" marR="0" lvl="0" indent="-1230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5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842957" y="1934675"/>
            <a:ext cx="1713976" cy="738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3159233" y="1680766"/>
            <a:ext cx="3801598" cy="318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45937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ct val="63780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3"/>
          </p:nvPr>
        </p:nvSpPr>
        <p:spPr>
          <a:xfrm>
            <a:off x="7281338" y="1680766"/>
            <a:ext cx="3802662" cy="318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45937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ct val="63780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645217" y="4097235"/>
            <a:ext cx="2271549" cy="1071664"/>
            <a:chOff x="1462953" y="2195782"/>
            <a:chExt cx="1656183" cy="1544314"/>
          </a:xfrm>
        </p:grpSpPr>
        <p:grpSp>
          <p:nvGrpSpPr>
            <p:cNvPr id="240" name="Shape 240"/>
            <p:cNvGrpSpPr/>
            <p:nvPr/>
          </p:nvGrpSpPr>
          <p:grpSpPr>
            <a:xfrm>
              <a:off x="1462953" y="2195782"/>
              <a:ext cx="1656183" cy="1544314"/>
              <a:chOff x="1763684" y="2034226"/>
              <a:chExt cx="2079181" cy="1887494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1763684" y="2034226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1770150" y="3742580"/>
                <a:ext cx="95250" cy="90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" name="Shape 243"/>
            <p:cNvSpPr txBox="1"/>
            <p:nvPr/>
          </p:nvSpPr>
          <p:spPr>
            <a:xfrm>
              <a:off x="1482349" y="2679489"/>
              <a:ext cx="1554270" cy="3659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63102" marR="0" lvl="0" indent="-1230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5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Shape 244"/>
          <p:cNvSpPr/>
          <p:nvPr/>
        </p:nvSpPr>
        <p:spPr>
          <a:xfrm>
            <a:off x="654966" y="3758830"/>
            <a:ext cx="11147568" cy="990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4"/>
          </p:nvPr>
        </p:nvSpPr>
        <p:spPr>
          <a:xfrm>
            <a:off x="3159233" y="3916332"/>
            <a:ext cx="3801598" cy="318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45937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ct val="63780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5"/>
          </p:nvPr>
        </p:nvSpPr>
        <p:spPr>
          <a:xfrm>
            <a:off x="7281335" y="3916332"/>
            <a:ext cx="3802662" cy="318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45937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ct val="63780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6"/>
          </p:nvPr>
        </p:nvSpPr>
        <p:spPr>
          <a:xfrm>
            <a:off x="835895" y="4215325"/>
            <a:ext cx="1713976" cy="738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pic" idx="7"/>
          </p:nvPr>
        </p:nvSpPr>
        <p:spPr>
          <a:xfrm>
            <a:off x="3160183" y="2120900"/>
            <a:ext cx="3801533" cy="151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pic" idx="8"/>
          </p:nvPr>
        </p:nvSpPr>
        <p:spPr>
          <a:xfrm>
            <a:off x="7281335" y="2104866"/>
            <a:ext cx="3801533" cy="151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pic" idx="9"/>
          </p:nvPr>
        </p:nvSpPr>
        <p:spPr>
          <a:xfrm>
            <a:off x="7275839" y="4337226"/>
            <a:ext cx="3801533" cy="151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pic" idx="13"/>
          </p:nvPr>
        </p:nvSpPr>
        <p:spPr>
          <a:xfrm>
            <a:off x="3184950" y="4337226"/>
            <a:ext cx="3801533" cy="151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dice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70B158-8ECC-4058-88C2-877EF1A19EF1}" type="datetime6">
              <a:rPr lang="es-PE" smtClean="0"/>
              <a:t>Febrero de 2018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3422" y="1340769"/>
            <a:ext cx="7336063" cy="4971131"/>
          </a:xfrm>
        </p:spPr>
        <p:txBody>
          <a:bodyPr/>
          <a:lstStyle>
            <a:lvl1pPr marL="0" indent="363538">
              <a:lnSpc>
                <a:spcPct val="150000"/>
              </a:lnSpc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351145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1979" y="1256740"/>
            <a:ext cx="2269067" cy="1236156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err="1" smtClean="0"/>
              <a:t>Indice</a:t>
            </a:r>
            <a:r>
              <a:rPr lang="es-PE" dirty="0" smtClean="0"/>
              <a:t>//Agenda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803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ortad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489862" y="3051881"/>
            <a:ext cx="85343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5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489862" y="4658235"/>
            <a:ext cx="8534399" cy="6961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4122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88950" y="535940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4403" y="5754437"/>
            <a:ext cx="1440160" cy="750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3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27568" y="374650"/>
            <a:ext cx="10382251" cy="984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/>
          <p:nvPr/>
        </p:nvSpPr>
        <p:spPr>
          <a:xfrm>
            <a:off x="8957732" y="658018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AADD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0BAADD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rgbClr val="0BAA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609600" y="4652962"/>
            <a:ext cx="5251449" cy="1655761"/>
          </a:xfrm>
          <a:prstGeom prst="rect">
            <a:avLst/>
          </a:prstGeom>
          <a:solidFill>
            <a:srgbClr val="BCBEE6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rgbClr val="656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6146801" y="4652962"/>
            <a:ext cx="5380567" cy="1655761"/>
          </a:xfrm>
          <a:prstGeom prst="rect">
            <a:avLst/>
          </a:prstGeom>
          <a:solidFill>
            <a:srgbClr val="BCBEE6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6" name="Shape 46"/>
          <p:cNvSpPr/>
          <p:nvPr/>
        </p:nvSpPr>
        <p:spPr>
          <a:xfrm>
            <a:off x="609602" y="3010239"/>
            <a:ext cx="10917767" cy="1358898"/>
          </a:xfrm>
          <a:prstGeom prst="rect">
            <a:avLst/>
          </a:prstGeom>
          <a:solidFill>
            <a:srgbClr val="BCBEE6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3C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563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65374" y="3030790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65374" y="4672535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04366" y="4674328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65374" y="3334617"/>
            <a:ext cx="10795108" cy="948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5"/>
          </p:nvPr>
        </p:nvSpPr>
        <p:spPr>
          <a:xfrm>
            <a:off x="665374" y="4976364"/>
            <a:ext cx="5152798" cy="1253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609602" y="1367515"/>
            <a:ext cx="10917767" cy="1358898"/>
          </a:xfrm>
          <a:prstGeom prst="rect">
            <a:avLst/>
          </a:prstGeom>
          <a:solidFill>
            <a:srgbClr val="9C9FD9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3C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563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6"/>
          </p:nvPr>
        </p:nvSpPr>
        <p:spPr>
          <a:xfrm>
            <a:off x="665374" y="1391579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7"/>
          </p:nvPr>
        </p:nvSpPr>
        <p:spPr>
          <a:xfrm>
            <a:off x="665374" y="1695408"/>
            <a:ext cx="10795108" cy="948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8"/>
          </p:nvPr>
        </p:nvSpPr>
        <p:spPr>
          <a:xfrm>
            <a:off x="6204364" y="4963789"/>
            <a:ext cx="5268259" cy="1253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ice/Agend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923423" y="1340770"/>
            <a:ext cx="7336061" cy="497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66700" algn="l" rtl="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350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0351146" y="111125"/>
            <a:ext cx="1787068" cy="922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31979" y="1256740"/>
            <a:ext cx="2269066" cy="12361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ulo + Subti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" name="Shape 66"/>
          <p:cNvSpPr/>
          <p:nvPr/>
        </p:nvSpPr>
        <p:spPr>
          <a:xfrm>
            <a:off x="10351146" y="111125"/>
            <a:ext cx="1787068" cy="922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27570" y="301213"/>
            <a:ext cx="9923576" cy="1057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7570" y="1484783"/>
            <a:ext cx="11374967" cy="4889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27568" y="793118"/>
            <a:ext cx="992357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5664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sumen Mensajes/Pregunta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6" name="Shape 76"/>
          <p:cNvSpPr/>
          <p:nvPr/>
        </p:nvSpPr>
        <p:spPr>
          <a:xfrm>
            <a:off x="10351146" y="111125"/>
            <a:ext cx="1787068" cy="922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827620" y="1741065"/>
            <a:ext cx="503766" cy="390053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827620" y="2568872"/>
            <a:ext cx="503766" cy="390053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827620" y="3396678"/>
            <a:ext cx="503766" cy="390053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827620" y="4224482"/>
            <a:ext cx="503766" cy="390053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827620" y="5052291"/>
            <a:ext cx="503766" cy="390053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27619" y="1741793"/>
            <a:ext cx="503766" cy="390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827620" y="2581102"/>
            <a:ext cx="503766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827620" y="3400517"/>
            <a:ext cx="503766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4"/>
          </p:nvPr>
        </p:nvSpPr>
        <p:spPr>
          <a:xfrm>
            <a:off x="827620" y="4230601"/>
            <a:ext cx="503766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5"/>
          </p:nvPr>
        </p:nvSpPr>
        <p:spPr>
          <a:xfrm>
            <a:off x="827620" y="5064523"/>
            <a:ext cx="503766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27570" y="301212"/>
            <a:ext cx="9923576" cy="1057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6"/>
          </p:nvPr>
        </p:nvSpPr>
        <p:spPr>
          <a:xfrm>
            <a:off x="1487483" y="1697315"/>
            <a:ext cx="8863660" cy="390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7"/>
          </p:nvPr>
        </p:nvSpPr>
        <p:spPr>
          <a:xfrm>
            <a:off x="1487487" y="2528018"/>
            <a:ext cx="8863660" cy="390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8"/>
          </p:nvPr>
        </p:nvSpPr>
        <p:spPr>
          <a:xfrm>
            <a:off x="1487483" y="3358725"/>
            <a:ext cx="8863660" cy="390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9"/>
          </p:nvPr>
        </p:nvSpPr>
        <p:spPr>
          <a:xfrm>
            <a:off x="1487487" y="4173887"/>
            <a:ext cx="8863660" cy="390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3"/>
          </p:nvPr>
        </p:nvSpPr>
        <p:spPr>
          <a:xfrm>
            <a:off x="1487483" y="5004592"/>
            <a:ext cx="8863660" cy="390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nsajes/Pregunta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10351145" y="111125"/>
            <a:ext cx="1579455" cy="7556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07437" y="301212"/>
            <a:ext cx="9343711" cy="1057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27570" y="1484783"/>
            <a:ext cx="11374967" cy="4889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95002" y="374650"/>
            <a:ext cx="503766" cy="390053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06640" y="386882"/>
            <a:ext cx="480483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con Tag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0" name="Shape 110"/>
          <p:cNvSpPr/>
          <p:nvPr/>
        </p:nvSpPr>
        <p:spPr>
          <a:xfrm>
            <a:off x="10351145" y="111125"/>
            <a:ext cx="1579455" cy="7556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15414" y="301212"/>
            <a:ext cx="9535732" cy="1057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15414" y="1484783"/>
            <a:ext cx="10987121" cy="4889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171080" y="111125"/>
            <a:ext cx="442003" cy="6386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cripcion Pilot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10351145" y="111125"/>
            <a:ext cx="1579455" cy="7556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8" y="347662"/>
            <a:ext cx="10667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733502" y="1773658"/>
            <a:ext cx="0" cy="4496513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2" name="Shape 132"/>
          <p:cNvCxnSpPr/>
          <p:nvPr/>
        </p:nvCxnSpPr>
        <p:spPr>
          <a:xfrm>
            <a:off x="732710" y="1773658"/>
            <a:ext cx="717392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3" name="Shape 133"/>
          <p:cNvCxnSpPr/>
          <p:nvPr/>
        </p:nvCxnSpPr>
        <p:spPr>
          <a:xfrm>
            <a:off x="1152166" y="3200113"/>
            <a:ext cx="652872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>
            <a:off x="1152166" y="4705876"/>
            <a:ext cx="652872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135" name="Shape 135"/>
          <p:cNvGrpSpPr/>
          <p:nvPr/>
        </p:nvGrpSpPr>
        <p:grpSpPr>
          <a:xfrm>
            <a:off x="624047" y="1893128"/>
            <a:ext cx="2639998" cy="1080000"/>
            <a:chOff x="1462953" y="2195782"/>
            <a:chExt cx="1656183" cy="1544314"/>
          </a:xfrm>
        </p:grpSpPr>
        <p:grpSp>
          <p:nvGrpSpPr>
            <p:cNvPr id="136" name="Shape 136"/>
            <p:cNvGrpSpPr/>
            <p:nvPr/>
          </p:nvGrpSpPr>
          <p:grpSpPr>
            <a:xfrm>
              <a:off x="1462953" y="2195782"/>
              <a:ext cx="1656183" cy="1544314"/>
              <a:chOff x="1763684" y="2034226"/>
              <a:chExt cx="2079181" cy="1887494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1763684" y="2034226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1770150" y="3742580"/>
                <a:ext cx="95250" cy="90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" name="Shape 139"/>
            <p:cNvSpPr txBox="1"/>
            <p:nvPr/>
          </p:nvSpPr>
          <p:spPr>
            <a:xfrm>
              <a:off x="1482349" y="2680900"/>
              <a:ext cx="1554270" cy="3630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63102" marR="0" lvl="0" indent="-1230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lang="en-US" sz="1050" b="1" i="0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</a:t>
              </a:r>
              <a:r>
                <a:rPr lang="en-US" sz="1050" b="1" i="0" u="none" strike="noStrike" cap="none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Qué</a:t>
              </a:r>
              <a:r>
                <a:rPr lang="en-US" sz="1050" b="1" i="0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se </a:t>
              </a:r>
              <a:r>
                <a:rPr lang="en-US" sz="1050" b="1" i="0" u="none" strike="noStrike" cap="none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va</a:t>
              </a:r>
              <a:r>
                <a:rPr lang="en-US" sz="1050" b="1" i="0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a responder? </a:t>
              </a: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624047" y="3362783"/>
            <a:ext cx="2639998" cy="1080000"/>
            <a:chOff x="1462953" y="2119342"/>
            <a:chExt cx="1656183" cy="1473512"/>
          </a:xfrm>
        </p:grpSpPr>
        <p:grpSp>
          <p:nvGrpSpPr>
            <p:cNvPr id="141" name="Shape 141"/>
            <p:cNvGrpSpPr/>
            <p:nvPr/>
          </p:nvGrpSpPr>
          <p:grpSpPr>
            <a:xfrm>
              <a:off x="1462953" y="2119342"/>
              <a:ext cx="1656183" cy="1473512"/>
              <a:chOff x="1763684" y="1940800"/>
              <a:chExt cx="2079181" cy="1800959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1763684" y="1940800"/>
                <a:ext cx="2079181" cy="180095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CED0EA"/>
              </a:solidFill>
              <a:ln w="9525" cap="flat" cmpd="sng">
                <a:solidFill>
                  <a:srgbClr val="9C9FD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1774031" y="3565396"/>
                <a:ext cx="95250" cy="90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CED0EA"/>
              </a:solidFill>
              <a:ln w="9525" cap="flat" cmpd="sng">
                <a:solidFill>
                  <a:srgbClr val="9C9FD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Shape 144"/>
            <p:cNvSpPr txBox="1"/>
            <p:nvPr/>
          </p:nvSpPr>
          <p:spPr>
            <a:xfrm>
              <a:off x="1483895" y="2561930"/>
              <a:ext cx="1554270" cy="3464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63102" marR="0" lvl="0" indent="-1230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lang="en-US" sz="105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¿Cómo lo responderemos?</a:t>
              </a: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621021" y="4839938"/>
            <a:ext cx="2639998" cy="1079999"/>
            <a:chOff x="1462953" y="2117748"/>
            <a:chExt cx="1656183" cy="1395617"/>
          </a:xfrm>
        </p:grpSpPr>
        <p:grpSp>
          <p:nvGrpSpPr>
            <p:cNvPr id="146" name="Shape 146"/>
            <p:cNvGrpSpPr/>
            <p:nvPr/>
          </p:nvGrpSpPr>
          <p:grpSpPr>
            <a:xfrm>
              <a:off x="1462953" y="2117748"/>
              <a:ext cx="1656183" cy="1395617"/>
              <a:chOff x="1763684" y="1938851"/>
              <a:chExt cx="2079181" cy="1705754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1763684" y="1938851"/>
                <a:ext cx="2079181" cy="170575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BFB7E3"/>
              </a:solidFill>
              <a:ln w="9525" cap="flat" cmpd="sng">
                <a:solidFill>
                  <a:srgbClr val="9289C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1776766" y="3478882"/>
                <a:ext cx="95250" cy="90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BFB7E3"/>
              </a:solidFill>
              <a:ln w="9525" cap="flat" cmpd="sng">
                <a:solidFill>
                  <a:srgbClr val="9289C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" name="Shape 149"/>
            <p:cNvSpPr txBox="1"/>
            <p:nvPr/>
          </p:nvSpPr>
          <p:spPr>
            <a:xfrm>
              <a:off x="1483895" y="2444125"/>
              <a:ext cx="1554270" cy="5369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63102" marR="0" lvl="0" indent="-1230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lang="en-US" sz="105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¿Qué mejoras se han incorporado?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1152166" y="1257500"/>
            <a:ext cx="6754469" cy="360000"/>
            <a:chOff x="991123" y="1257500"/>
            <a:chExt cx="5065851" cy="360000"/>
          </a:xfrm>
        </p:grpSpPr>
        <p:sp>
          <p:nvSpPr>
            <p:cNvPr id="151" name="Shape 151"/>
            <p:cNvSpPr/>
            <p:nvPr/>
          </p:nvSpPr>
          <p:spPr>
            <a:xfrm flipH="1">
              <a:off x="991123" y="1257500"/>
              <a:ext cx="442509" cy="360000"/>
            </a:xfrm>
            <a:prstGeom prst="flowChartOnlineStorag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238250" y="1257500"/>
              <a:ext cx="4818725" cy="3599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554044" y="1875513"/>
            <a:ext cx="4237280" cy="1168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5048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3563948" y="3381275"/>
            <a:ext cx="4237280" cy="1168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28588" marR="0" lvl="0" indent="-5048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3"/>
          </p:nvPr>
        </p:nvSpPr>
        <p:spPr>
          <a:xfrm>
            <a:off x="3554044" y="4859857"/>
            <a:ext cx="4237280" cy="1168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667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4"/>
          </p:nvPr>
        </p:nvSpPr>
        <p:spPr>
          <a:xfrm>
            <a:off x="1254862" y="1254066"/>
            <a:ext cx="6651771" cy="357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236135" y="1254066"/>
            <a:ext cx="3298284" cy="3599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8280460" y="1808747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8261535" y="3949467"/>
            <a:ext cx="3272884" cy="2716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8285646" y="2167274"/>
            <a:ext cx="3248768" cy="1718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idx="8"/>
          </p:nvPr>
        </p:nvSpPr>
        <p:spPr>
          <a:xfrm>
            <a:off x="732366" y="1284290"/>
            <a:ext cx="419099" cy="307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27570" y="301213"/>
            <a:ext cx="9923576" cy="857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9"/>
          </p:nvPr>
        </p:nvSpPr>
        <p:spPr>
          <a:xfrm>
            <a:off x="8285649" y="4293096"/>
            <a:ext cx="3248768" cy="175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3"/>
          </p:nvPr>
        </p:nvSpPr>
        <p:spPr>
          <a:xfrm>
            <a:off x="8220853" y="1254066"/>
            <a:ext cx="3298284" cy="357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9803779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Diapositiva de think-cell" r:id="rId18" imgW="421" imgH="423" progId="TCLayout.ActiveDocument.1">
                  <p:embed/>
                </p:oleObj>
              </mc:Choice>
              <mc:Fallback>
                <p:oleObj name="Diapositiva de think-cell" r:id="rId18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hape 10"/>
          <p:cNvSpPr/>
          <p:nvPr/>
        </p:nvSpPr>
        <p:spPr>
          <a:xfrm>
            <a:off x="2119" y="1593"/>
            <a:ext cx="211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472599" y="6604621"/>
            <a:ext cx="52195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7568" y="374650"/>
            <a:ext cx="10382251" cy="984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B3F99"/>
              </a:buClr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27570" y="1393825"/>
            <a:ext cx="11374967" cy="4979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70418" y="6604621"/>
            <a:ext cx="19219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2258483" y="6604621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16" name="Shape 16"/>
          <p:cNvCxnSpPr/>
          <p:nvPr/>
        </p:nvCxnSpPr>
        <p:spPr>
          <a:xfrm>
            <a:off x="11472596" y="6655721"/>
            <a:ext cx="0" cy="14401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9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5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oleObject" Target="../embeddings/oleObject6.bin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image" Target="../media/image1.emf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oleObject" Target="../embeddings/oleObject5.bin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notesSlide" Target="../notesSlides/notesSlide4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26.emf"/><Relationship Id="rId21" Type="http://schemas.openxmlformats.org/officeDocument/2006/relationships/tags" Target="../tags/tag45.xml"/><Relationship Id="rId34" Type="http://schemas.openxmlformats.org/officeDocument/2006/relationships/oleObject" Target="../embeddings/oleObject10.bin"/><Relationship Id="rId42" Type="http://schemas.openxmlformats.org/officeDocument/2006/relationships/oleObject" Target="../embeddings/oleObject14.bin"/><Relationship Id="rId47" Type="http://schemas.openxmlformats.org/officeDocument/2006/relationships/image" Target="../media/image30.emf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9" Type="http://schemas.openxmlformats.org/officeDocument/2006/relationships/image" Target="../media/image1.emf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oleObject" Target="../embeddings/oleObject9.bin"/><Relationship Id="rId37" Type="http://schemas.openxmlformats.org/officeDocument/2006/relationships/image" Target="../media/image25.emf"/><Relationship Id="rId40" Type="http://schemas.openxmlformats.org/officeDocument/2006/relationships/oleObject" Target="../embeddings/oleObject13.bin"/><Relationship Id="rId45" Type="http://schemas.openxmlformats.org/officeDocument/2006/relationships/image" Target="../media/image29.emf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oleObject" Target="../embeddings/oleObject7.bin"/><Relationship Id="rId36" Type="http://schemas.openxmlformats.org/officeDocument/2006/relationships/oleObject" Target="../embeddings/oleObject11.bin"/><Relationship Id="rId49" Type="http://schemas.openxmlformats.org/officeDocument/2006/relationships/image" Target="../media/image31.emf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image" Target="../media/image22.emf"/><Relationship Id="rId44" Type="http://schemas.openxmlformats.org/officeDocument/2006/relationships/oleObject" Target="../embeddings/oleObject15.bin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notesSlide" Target="../notesSlides/notesSlide5.xml"/><Relationship Id="rId30" Type="http://schemas.openxmlformats.org/officeDocument/2006/relationships/oleObject" Target="../embeddings/oleObject8.bin"/><Relationship Id="rId35" Type="http://schemas.openxmlformats.org/officeDocument/2006/relationships/image" Target="../media/image24.emf"/><Relationship Id="rId43" Type="http://schemas.openxmlformats.org/officeDocument/2006/relationships/image" Target="../media/image28.emf"/><Relationship Id="rId48" Type="http://schemas.openxmlformats.org/officeDocument/2006/relationships/oleObject" Target="../embeddings/oleObject17.bin"/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image" Target="../media/image23.emf"/><Relationship Id="rId38" Type="http://schemas.openxmlformats.org/officeDocument/2006/relationships/oleObject" Target="../embeddings/oleObject12.bin"/><Relationship Id="rId46" Type="http://schemas.openxmlformats.org/officeDocument/2006/relationships/oleObject" Target="../embeddings/oleObject16.bin"/><Relationship Id="rId20" Type="http://schemas.openxmlformats.org/officeDocument/2006/relationships/tags" Target="../tags/tag44.xml"/><Relationship Id="rId41" Type="http://schemas.openxmlformats.org/officeDocument/2006/relationships/image" Target="../media/image27.emf"/><Relationship Id="rId1" Type="http://schemas.openxmlformats.org/officeDocument/2006/relationships/vmlDrawing" Target="../drawings/vmlDrawing6.vml"/><Relationship Id="rId6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.emf"/><Relationship Id="rId2" Type="http://schemas.openxmlformats.org/officeDocument/2006/relationships/tags" Target="../tags/tag5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3.jpeg"/><Relationship Id="rId2" Type="http://schemas.openxmlformats.org/officeDocument/2006/relationships/tags" Target="../tags/tag5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7" Type="http://schemas.openxmlformats.org/officeDocument/2006/relationships/slide" Target="slide19.xml"/><Relationship Id="rId2" Type="http://schemas.openxmlformats.org/officeDocument/2006/relationships/tags" Target="../tags/tag5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8.xml"/><Relationship Id="rId9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8.png"/><Relationship Id="rId4" Type="http://schemas.openxmlformats.org/officeDocument/2006/relationships/notesSlide" Target="../notesSlides/notesSlide9.xml"/><Relationship Id="rId9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6.png"/><Relationship Id="rId2" Type="http://schemas.openxmlformats.org/officeDocument/2006/relationships/tags" Target="../tags/tag5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6.png"/><Relationship Id="rId2" Type="http://schemas.openxmlformats.org/officeDocument/2006/relationships/tags" Target="../tags/tag5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8.png"/><Relationship Id="rId4" Type="http://schemas.openxmlformats.org/officeDocument/2006/relationships/notesSlide" Target="../notesSlides/notesSlide11.xml"/><Relationship Id="rId9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7" Type="http://schemas.openxmlformats.org/officeDocument/2006/relationships/slide" Target="slide23.xml"/><Relationship Id="rId2" Type="http://schemas.openxmlformats.org/officeDocument/2006/relationships/tags" Target="../tags/tag5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slide" Target="slide22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tags" Target="../tags/tag5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2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41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7" Type="http://schemas.openxmlformats.org/officeDocument/2006/relationships/slide" Target="slide26.xml"/><Relationship Id="rId2" Type="http://schemas.openxmlformats.org/officeDocument/2006/relationships/tags" Target="../tags/tag6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6.png"/><Relationship Id="rId2" Type="http://schemas.openxmlformats.org/officeDocument/2006/relationships/tags" Target="../tags/tag6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png"/><Relationship Id="rId5" Type="http://schemas.openxmlformats.org/officeDocument/2006/relationships/image" Target="../media/image1.e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28.bin"/><Relationship Id="rId9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8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1"/>
          <p:cNvSpPr>
            <a:spLocks noGrp="1"/>
          </p:cNvSpPr>
          <p:nvPr>
            <p:ph type="ctrTitle"/>
          </p:nvPr>
        </p:nvSpPr>
        <p:spPr>
          <a:xfrm>
            <a:off x="489862" y="3051881"/>
            <a:ext cx="10358666" cy="1470025"/>
          </a:xfrm>
        </p:spPr>
        <p:txBody>
          <a:bodyPr/>
          <a:lstStyle/>
          <a:p>
            <a:r>
              <a:rPr lang="es-PE" dirty="0" smtClean="0"/>
              <a:t>Plan 20: Update Noviembre – Colombia</a:t>
            </a:r>
            <a:endParaRPr lang="es-PE" dirty="0"/>
          </a:p>
        </p:txBody>
      </p:sp>
      <p:sp>
        <p:nvSpPr>
          <p:cNvPr id="7" name="Subtítulo 12"/>
          <p:cNvSpPr>
            <a:spLocks noGrp="1"/>
          </p:cNvSpPr>
          <p:nvPr>
            <p:ph type="subTitle" idx="1"/>
          </p:nvPr>
        </p:nvSpPr>
        <p:spPr>
          <a:xfrm>
            <a:off x="384816" y="4722724"/>
            <a:ext cx="8667930" cy="974932"/>
          </a:xfrm>
        </p:spPr>
        <p:txBody>
          <a:bodyPr/>
          <a:lstStyle/>
          <a:p>
            <a:r>
              <a:rPr lang="es-PE" sz="2400" b="1" dirty="0" smtClean="0"/>
              <a:t>Marzo</a:t>
            </a:r>
            <a:r>
              <a:rPr lang="es-PE" sz="2400" b="1" dirty="0" smtClean="0"/>
              <a:t> </a:t>
            </a:r>
            <a:r>
              <a:rPr lang="es-PE" sz="2400" b="1" dirty="0" smtClean="0"/>
              <a:t>de 2018</a:t>
            </a:r>
          </a:p>
        </p:txBody>
      </p:sp>
      <p:sp>
        <p:nvSpPr>
          <p:cNvPr id="2" name="Rectángulo 1"/>
          <p:cNvSpPr/>
          <p:nvPr/>
        </p:nvSpPr>
        <p:spPr>
          <a:xfrm>
            <a:off x="9157792" y="5447763"/>
            <a:ext cx="2343042" cy="1236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0" y="83955"/>
            <a:ext cx="12192000" cy="4599296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2800" b="1" dirty="0" smtClean="0"/>
          </a:p>
          <a:p>
            <a:endParaRPr lang="es-PE" sz="2800" b="1" dirty="0"/>
          </a:p>
          <a:p>
            <a:endParaRPr lang="es-PE" sz="2800" b="1" dirty="0" smtClean="0"/>
          </a:p>
          <a:p>
            <a:endParaRPr lang="es-PE" sz="2800" b="1" dirty="0"/>
          </a:p>
          <a:p>
            <a:r>
              <a:rPr lang="es-PE" sz="3600" b="1" dirty="0"/>
              <a:t> </a:t>
            </a:r>
            <a:endParaRPr lang="es-PE" sz="3600" b="1" dirty="0" smtClean="0"/>
          </a:p>
          <a:p>
            <a:endParaRPr lang="es-PE" sz="3600" b="1" dirty="0"/>
          </a:p>
          <a:p>
            <a:r>
              <a:rPr lang="es-PE" sz="3600" b="1" dirty="0" smtClean="0"/>
              <a:t> Análisis de la Venta Digital (Propuesta)</a:t>
            </a:r>
            <a:endParaRPr lang="es-PE" sz="2800" b="1" dirty="0"/>
          </a:p>
        </p:txBody>
      </p:sp>
      <p:pic>
        <p:nvPicPr>
          <p:cNvPr id="29698" name="Picture 2" descr="http://ww1.prweb.com/prfiles/2011/09/06/8775073/gre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8" b="22628"/>
          <a:stretch/>
        </p:blipFill>
        <p:spPr bwMode="auto">
          <a:xfrm>
            <a:off x="8775655" y="424234"/>
            <a:ext cx="2821540" cy="22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024522" y="6136047"/>
            <a:ext cx="432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/>
              <a:t>BIG DATA &amp; INSIGHTS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12220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to 10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25649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107" name="Objeto 10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" name="Rectángulo 193"/>
          <p:cNvSpPr/>
          <p:nvPr/>
        </p:nvSpPr>
        <p:spPr>
          <a:xfrm>
            <a:off x="10424258" y="1586456"/>
            <a:ext cx="576901" cy="483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3" name="Rectángulo 192"/>
          <p:cNvSpPr/>
          <p:nvPr/>
        </p:nvSpPr>
        <p:spPr>
          <a:xfrm>
            <a:off x="9142099" y="1586456"/>
            <a:ext cx="576901" cy="483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2" name="Rectángulo 191"/>
          <p:cNvSpPr/>
          <p:nvPr/>
        </p:nvSpPr>
        <p:spPr>
          <a:xfrm>
            <a:off x="7859940" y="1586456"/>
            <a:ext cx="576901" cy="483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1" name="Rectángulo 190"/>
          <p:cNvSpPr/>
          <p:nvPr/>
        </p:nvSpPr>
        <p:spPr>
          <a:xfrm>
            <a:off x="6602326" y="1586456"/>
            <a:ext cx="576901" cy="483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0" name="Rectángulo 189"/>
          <p:cNvSpPr/>
          <p:nvPr/>
        </p:nvSpPr>
        <p:spPr>
          <a:xfrm>
            <a:off x="5306324" y="1586456"/>
            <a:ext cx="576901" cy="483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9" name="Rectángulo 188"/>
          <p:cNvSpPr/>
          <p:nvPr/>
        </p:nvSpPr>
        <p:spPr>
          <a:xfrm>
            <a:off x="4024349" y="1586456"/>
            <a:ext cx="576901" cy="483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8" name="Rectángulo 187"/>
          <p:cNvSpPr/>
          <p:nvPr/>
        </p:nvSpPr>
        <p:spPr>
          <a:xfrm>
            <a:off x="2767300" y="1586456"/>
            <a:ext cx="576901" cy="483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1483902" y="1586456"/>
            <a:ext cx="576901" cy="483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2" name="Cheurón 141"/>
          <p:cNvSpPr/>
          <p:nvPr/>
        </p:nvSpPr>
        <p:spPr>
          <a:xfrm>
            <a:off x="4041087" y="2514390"/>
            <a:ext cx="5051972" cy="29520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</a:t>
            </a:r>
            <a:endParaRPr lang="es-PE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Cheurón 140"/>
          <p:cNvSpPr/>
          <p:nvPr/>
        </p:nvSpPr>
        <p:spPr>
          <a:xfrm>
            <a:off x="4041087" y="2135210"/>
            <a:ext cx="5051972" cy="29520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</a:t>
            </a:r>
            <a:endParaRPr lang="es-PE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8" name="Cheurón 117"/>
          <p:cNvSpPr/>
          <p:nvPr/>
        </p:nvSpPr>
        <p:spPr>
          <a:xfrm>
            <a:off x="6607920" y="1729792"/>
            <a:ext cx="4403031" cy="295200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 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2" name="Cheurón 111"/>
          <p:cNvSpPr/>
          <p:nvPr/>
        </p:nvSpPr>
        <p:spPr>
          <a:xfrm>
            <a:off x="1483903" y="1729792"/>
            <a:ext cx="5051972" cy="29520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</a:t>
            </a:r>
            <a:endParaRPr lang="es-PE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/>
              <a:t> PLAN DE DESPLIEGUE</a:t>
            </a:r>
            <a:endParaRPr lang="es-PE" sz="2000" b="1" dirty="0"/>
          </a:p>
        </p:txBody>
      </p:sp>
      <p:pic>
        <p:nvPicPr>
          <p:cNvPr id="9" name="Picture 579" descr="Ecuador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410013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74" descr="Bolivia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330944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49" descr="Puerto-Rico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4902397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76" descr="Colombia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171648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71" descr="Mexic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291120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81" descr="Guatemala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3707680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80" descr="El-Salvador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2114724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77" descr="Costa-Rica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53077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43" descr="Dominican-Republic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449699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75" descr="Chile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5714084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83" descr="Peru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3" y="611232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06" descr="Panama"/>
          <p:cNvPicPr preferRelativeResize="0"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910523" y="25051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ángulo 34"/>
          <p:cNvSpPr/>
          <p:nvPr/>
        </p:nvSpPr>
        <p:spPr>
          <a:xfrm>
            <a:off x="1484803" y="1226456"/>
            <a:ext cx="576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C17</a:t>
            </a:r>
            <a:endParaRPr lang="es-PE" sz="1200" b="1" dirty="0"/>
          </a:p>
        </p:txBody>
      </p:sp>
      <p:sp>
        <p:nvSpPr>
          <p:cNvPr id="55" name="Rectángulo 54"/>
          <p:cNvSpPr/>
          <p:nvPr/>
        </p:nvSpPr>
        <p:spPr>
          <a:xfrm>
            <a:off x="1483902" y="922409"/>
            <a:ext cx="1216197" cy="2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endParaRPr lang="es-P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2763396" y="922409"/>
            <a:ext cx="8247556" cy="2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endParaRPr lang="es-P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2124099" y="1226456"/>
            <a:ext cx="576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C18</a:t>
            </a:r>
            <a:endParaRPr lang="es-PE" sz="1200" b="1" dirty="0"/>
          </a:p>
        </p:txBody>
      </p:sp>
      <p:sp>
        <p:nvSpPr>
          <p:cNvPr id="58" name="Rectángulo 57"/>
          <p:cNvSpPr/>
          <p:nvPr/>
        </p:nvSpPr>
        <p:spPr>
          <a:xfrm>
            <a:off x="2763395" y="1226456"/>
            <a:ext cx="576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C01</a:t>
            </a:r>
            <a:endParaRPr lang="es-PE" sz="1200" b="1" dirty="0"/>
          </a:p>
        </p:txBody>
      </p:sp>
      <p:sp>
        <p:nvSpPr>
          <p:cNvPr id="59" name="Rectángulo 58"/>
          <p:cNvSpPr/>
          <p:nvPr/>
        </p:nvSpPr>
        <p:spPr>
          <a:xfrm>
            <a:off x="3402691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C02</a:t>
            </a:r>
            <a:endParaRPr lang="es-PE" sz="1200" b="1" dirty="0"/>
          </a:p>
        </p:txBody>
      </p:sp>
      <p:sp>
        <p:nvSpPr>
          <p:cNvPr id="60" name="Rectángulo 59"/>
          <p:cNvSpPr/>
          <p:nvPr/>
        </p:nvSpPr>
        <p:spPr>
          <a:xfrm>
            <a:off x="4041987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C03</a:t>
            </a:r>
            <a:endParaRPr lang="es-PE" sz="1200" b="1" dirty="0"/>
          </a:p>
        </p:txBody>
      </p:sp>
      <p:sp>
        <p:nvSpPr>
          <p:cNvPr id="61" name="Rectángulo 60"/>
          <p:cNvSpPr/>
          <p:nvPr/>
        </p:nvSpPr>
        <p:spPr>
          <a:xfrm>
            <a:off x="4681283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C04</a:t>
            </a:r>
            <a:endParaRPr lang="es-PE" sz="1200" b="1" dirty="0"/>
          </a:p>
        </p:txBody>
      </p:sp>
      <p:sp>
        <p:nvSpPr>
          <p:cNvPr id="62" name="Rectángulo 61"/>
          <p:cNvSpPr/>
          <p:nvPr/>
        </p:nvSpPr>
        <p:spPr>
          <a:xfrm>
            <a:off x="5320579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C05</a:t>
            </a:r>
            <a:endParaRPr lang="es-PE" sz="1200" b="1" dirty="0"/>
          </a:p>
        </p:txBody>
      </p:sp>
      <p:sp>
        <p:nvSpPr>
          <p:cNvPr id="63" name="Rectángulo 62"/>
          <p:cNvSpPr/>
          <p:nvPr/>
        </p:nvSpPr>
        <p:spPr>
          <a:xfrm>
            <a:off x="5959875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C06</a:t>
            </a:r>
            <a:endParaRPr lang="es-PE" sz="1200" b="1" dirty="0"/>
          </a:p>
        </p:txBody>
      </p:sp>
      <p:sp>
        <p:nvSpPr>
          <p:cNvPr id="64" name="Rectángulo 63"/>
          <p:cNvSpPr/>
          <p:nvPr/>
        </p:nvSpPr>
        <p:spPr>
          <a:xfrm>
            <a:off x="6599171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C07</a:t>
            </a:r>
            <a:endParaRPr lang="es-PE" sz="1200" b="1" dirty="0"/>
          </a:p>
        </p:txBody>
      </p:sp>
      <p:sp>
        <p:nvSpPr>
          <p:cNvPr id="65" name="Rectángulo 64"/>
          <p:cNvSpPr/>
          <p:nvPr/>
        </p:nvSpPr>
        <p:spPr>
          <a:xfrm>
            <a:off x="7238467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C08</a:t>
            </a:r>
            <a:endParaRPr lang="es-PE" sz="1200" b="1" dirty="0"/>
          </a:p>
        </p:txBody>
      </p:sp>
      <p:sp>
        <p:nvSpPr>
          <p:cNvPr id="66" name="Rectángulo 65"/>
          <p:cNvSpPr/>
          <p:nvPr/>
        </p:nvSpPr>
        <p:spPr>
          <a:xfrm>
            <a:off x="7877763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C09</a:t>
            </a:r>
            <a:endParaRPr lang="es-PE" sz="1200" b="1" dirty="0"/>
          </a:p>
        </p:txBody>
      </p:sp>
      <p:sp>
        <p:nvSpPr>
          <p:cNvPr id="67" name="Rectángulo 66"/>
          <p:cNvSpPr/>
          <p:nvPr/>
        </p:nvSpPr>
        <p:spPr>
          <a:xfrm>
            <a:off x="8517059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C10</a:t>
            </a:r>
            <a:endParaRPr lang="es-PE" sz="1200" b="1" dirty="0"/>
          </a:p>
        </p:txBody>
      </p:sp>
      <p:sp>
        <p:nvSpPr>
          <p:cNvPr id="68" name="Rectángulo 67"/>
          <p:cNvSpPr/>
          <p:nvPr/>
        </p:nvSpPr>
        <p:spPr>
          <a:xfrm>
            <a:off x="9156355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C11</a:t>
            </a:r>
            <a:endParaRPr lang="es-PE" sz="1200" b="1" dirty="0"/>
          </a:p>
        </p:txBody>
      </p:sp>
      <p:sp>
        <p:nvSpPr>
          <p:cNvPr id="69" name="Rectángulo 68"/>
          <p:cNvSpPr/>
          <p:nvPr/>
        </p:nvSpPr>
        <p:spPr>
          <a:xfrm>
            <a:off x="9795651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C12</a:t>
            </a:r>
            <a:endParaRPr lang="es-PE" sz="1200" b="1" dirty="0"/>
          </a:p>
        </p:txBody>
      </p:sp>
      <p:sp>
        <p:nvSpPr>
          <p:cNvPr id="70" name="Rectángulo 69"/>
          <p:cNvSpPr/>
          <p:nvPr/>
        </p:nvSpPr>
        <p:spPr>
          <a:xfrm>
            <a:off x="10434951" y="1226456"/>
            <a:ext cx="57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C13</a:t>
            </a:r>
            <a:endParaRPr lang="es-PE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16513" y="16863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316513" y="20819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SV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16513" y="24774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316513" y="28730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MX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316513" y="32686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BO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316513" y="36642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GT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316513" y="40598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EC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4" name="CuadroTexto 133"/>
          <p:cNvSpPr txBox="1"/>
          <p:nvPr/>
        </p:nvSpPr>
        <p:spPr>
          <a:xfrm>
            <a:off x="316513" y="44554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DO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5" name="CuadroTexto 134"/>
          <p:cNvSpPr txBox="1"/>
          <p:nvPr/>
        </p:nvSpPr>
        <p:spPr>
          <a:xfrm>
            <a:off x="316513" y="48510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316513" y="56600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CL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316513" y="60556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PE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316513" y="52671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2" name="Imagen 1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28" y="1736285"/>
            <a:ext cx="248400" cy="248400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87" y="2142371"/>
            <a:ext cx="248400" cy="248400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74" y="2537959"/>
            <a:ext cx="248400" cy="248400"/>
          </a:xfrm>
          <a:prstGeom prst="rect">
            <a:avLst/>
          </a:prstGeom>
        </p:spPr>
      </p:pic>
      <p:sp>
        <p:nvSpPr>
          <p:cNvPr id="143" name="Cheurón 142"/>
          <p:cNvSpPr/>
          <p:nvPr/>
        </p:nvSpPr>
        <p:spPr>
          <a:xfrm>
            <a:off x="4680383" y="2919162"/>
            <a:ext cx="3134084" cy="29520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</a:t>
            </a:r>
            <a:endParaRPr lang="es-PE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70" y="2930032"/>
            <a:ext cx="248400" cy="248400"/>
          </a:xfrm>
          <a:prstGeom prst="rect">
            <a:avLst/>
          </a:prstGeom>
        </p:spPr>
      </p:pic>
      <p:sp>
        <p:nvSpPr>
          <p:cNvPr id="145" name="Cheurón 144"/>
          <p:cNvSpPr/>
          <p:nvPr/>
        </p:nvSpPr>
        <p:spPr>
          <a:xfrm>
            <a:off x="4680383" y="3301800"/>
            <a:ext cx="3773380" cy="294272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</a:t>
            </a:r>
            <a:endParaRPr lang="es-PE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6" name="Imagen 14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70" y="3325369"/>
            <a:ext cx="248400" cy="248400"/>
          </a:xfrm>
          <a:prstGeom prst="rect">
            <a:avLst/>
          </a:prstGeom>
        </p:spPr>
      </p:pic>
      <p:sp>
        <p:nvSpPr>
          <p:cNvPr id="147" name="Cheurón 146"/>
          <p:cNvSpPr/>
          <p:nvPr/>
        </p:nvSpPr>
        <p:spPr>
          <a:xfrm>
            <a:off x="4680383" y="3683430"/>
            <a:ext cx="4475970" cy="29520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</a:t>
            </a:r>
            <a:endParaRPr lang="es-PE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70" y="3706999"/>
            <a:ext cx="248400" cy="248400"/>
          </a:xfrm>
          <a:prstGeom prst="rect">
            <a:avLst/>
          </a:prstGeom>
        </p:spPr>
      </p:pic>
      <p:sp>
        <p:nvSpPr>
          <p:cNvPr id="149" name="Cheurón 148"/>
          <p:cNvSpPr/>
          <p:nvPr/>
        </p:nvSpPr>
        <p:spPr>
          <a:xfrm>
            <a:off x="9156356" y="2135210"/>
            <a:ext cx="1854596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1" name="Cheurón 150"/>
          <p:cNvSpPr/>
          <p:nvPr/>
        </p:nvSpPr>
        <p:spPr>
          <a:xfrm>
            <a:off x="9156353" y="2498974"/>
            <a:ext cx="1854596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2" name="Cheurón 151"/>
          <p:cNvSpPr/>
          <p:nvPr/>
        </p:nvSpPr>
        <p:spPr>
          <a:xfrm>
            <a:off x="7870297" y="2906462"/>
            <a:ext cx="3140651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6" name="Cheurón 155"/>
          <p:cNvSpPr/>
          <p:nvPr/>
        </p:nvSpPr>
        <p:spPr>
          <a:xfrm>
            <a:off x="5958975" y="4090871"/>
            <a:ext cx="2494788" cy="295928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</a:t>
            </a:r>
            <a:endParaRPr lang="es-PE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7" name="Imagen 15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62" y="4114441"/>
            <a:ext cx="248400" cy="248400"/>
          </a:xfrm>
          <a:prstGeom prst="rect">
            <a:avLst/>
          </a:prstGeom>
        </p:spPr>
      </p:pic>
      <p:sp>
        <p:nvSpPr>
          <p:cNvPr id="158" name="Cheurón 157"/>
          <p:cNvSpPr/>
          <p:nvPr/>
        </p:nvSpPr>
        <p:spPr>
          <a:xfrm>
            <a:off x="5958975" y="4496998"/>
            <a:ext cx="3134084" cy="29520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</a:t>
            </a:r>
            <a:endParaRPr lang="es-PE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9" name="Imagen 15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62" y="4520568"/>
            <a:ext cx="248400" cy="248400"/>
          </a:xfrm>
          <a:prstGeom prst="rect">
            <a:avLst/>
          </a:prstGeom>
        </p:spPr>
      </p:pic>
      <p:sp>
        <p:nvSpPr>
          <p:cNvPr id="160" name="Cheurón 159"/>
          <p:cNvSpPr/>
          <p:nvPr/>
        </p:nvSpPr>
        <p:spPr>
          <a:xfrm>
            <a:off x="5958975" y="4902397"/>
            <a:ext cx="3134084" cy="29520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</a:t>
            </a:r>
            <a:endParaRPr lang="es-PE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1" name="Imagen 16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62" y="4925967"/>
            <a:ext cx="248400" cy="248400"/>
          </a:xfrm>
          <a:prstGeom prst="rect">
            <a:avLst/>
          </a:prstGeom>
        </p:spPr>
      </p:pic>
      <p:sp>
        <p:nvSpPr>
          <p:cNvPr id="162" name="Cheurón 161"/>
          <p:cNvSpPr/>
          <p:nvPr/>
        </p:nvSpPr>
        <p:spPr>
          <a:xfrm>
            <a:off x="8517059" y="3298534"/>
            <a:ext cx="2493889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Cheurón 162"/>
          <p:cNvSpPr/>
          <p:nvPr/>
        </p:nvSpPr>
        <p:spPr>
          <a:xfrm>
            <a:off x="8513003" y="4075502"/>
            <a:ext cx="2493889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Cheurón 163"/>
          <p:cNvSpPr/>
          <p:nvPr/>
        </p:nvSpPr>
        <p:spPr>
          <a:xfrm>
            <a:off x="9152296" y="3697554"/>
            <a:ext cx="1854596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5" name="Cheurón 164"/>
          <p:cNvSpPr/>
          <p:nvPr/>
        </p:nvSpPr>
        <p:spPr>
          <a:xfrm>
            <a:off x="9156447" y="4497224"/>
            <a:ext cx="1854596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6" name="Cheurón 165"/>
          <p:cNvSpPr/>
          <p:nvPr/>
        </p:nvSpPr>
        <p:spPr>
          <a:xfrm>
            <a:off x="9183139" y="4902642"/>
            <a:ext cx="1854596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Cheurón 166"/>
          <p:cNvSpPr/>
          <p:nvPr/>
        </p:nvSpPr>
        <p:spPr>
          <a:xfrm>
            <a:off x="6607920" y="5341262"/>
            <a:ext cx="4398972" cy="254534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8" name="Cheurón 167"/>
          <p:cNvSpPr/>
          <p:nvPr/>
        </p:nvSpPr>
        <p:spPr>
          <a:xfrm>
            <a:off x="9152296" y="5677000"/>
            <a:ext cx="1854596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9" name="Cheurón 168"/>
          <p:cNvSpPr/>
          <p:nvPr/>
        </p:nvSpPr>
        <p:spPr>
          <a:xfrm>
            <a:off x="9152296" y="6060950"/>
            <a:ext cx="1854596" cy="295200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0" name="Imagen 169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71" y="1747234"/>
            <a:ext cx="248400" cy="248400"/>
          </a:xfrm>
          <a:prstGeom prst="rect">
            <a:avLst/>
          </a:prstGeom>
        </p:spPr>
      </p:pic>
      <p:pic>
        <p:nvPicPr>
          <p:cNvPr id="177" name="Imagen 176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22" y="2140927"/>
            <a:ext cx="248400" cy="248400"/>
          </a:xfrm>
          <a:prstGeom prst="rect">
            <a:avLst/>
          </a:prstGeom>
        </p:spPr>
      </p:pic>
      <p:pic>
        <p:nvPicPr>
          <p:cNvPr id="178" name="Imagen 177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38" y="2522374"/>
            <a:ext cx="248400" cy="248400"/>
          </a:xfrm>
          <a:prstGeom prst="rect">
            <a:avLst/>
          </a:prstGeom>
        </p:spPr>
      </p:pic>
      <p:pic>
        <p:nvPicPr>
          <p:cNvPr id="179" name="Imagen 178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63" y="2929544"/>
            <a:ext cx="248400" cy="248400"/>
          </a:xfrm>
          <a:prstGeom prst="rect">
            <a:avLst/>
          </a:prstGeom>
        </p:spPr>
      </p:pic>
      <p:pic>
        <p:nvPicPr>
          <p:cNvPr id="180" name="Imagen 179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859" y="3336960"/>
            <a:ext cx="248400" cy="248400"/>
          </a:xfrm>
          <a:prstGeom prst="rect">
            <a:avLst/>
          </a:prstGeom>
        </p:spPr>
      </p:pic>
      <p:pic>
        <p:nvPicPr>
          <p:cNvPr id="181" name="Imagen 180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083" y="3703952"/>
            <a:ext cx="248400" cy="248400"/>
          </a:xfrm>
          <a:prstGeom prst="rect">
            <a:avLst/>
          </a:prstGeom>
        </p:spPr>
      </p:pic>
      <p:pic>
        <p:nvPicPr>
          <p:cNvPr id="182" name="Imagen 181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70" y="4084474"/>
            <a:ext cx="248400" cy="248400"/>
          </a:xfrm>
          <a:prstGeom prst="rect">
            <a:avLst/>
          </a:prstGeom>
        </p:spPr>
      </p:pic>
      <p:pic>
        <p:nvPicPr>
          <p:cNvPr id="183" name="Imagen 182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68" y="5357359"/>
            <a:ext cx="248400" cy="248400"/>
          </a:xfrm>
          <a:prstGeom prst="rect">
            <a:avLst/>
          </a:prstGeom>
        </p:spPr>
      </p:pic>
      <p:pic>
        <p:nvPicPr>
          <p:cNvPr id="184" name="Imagen 183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22" y="4532455"/>
            <a:ext cx="248400" cy="248400"/>
          </a:xfrm>
          <a:prstGeom prst="rect">
            <a:avLst/>
          </a:prstGeom>
        </p:spPr>
      </p:pic>
      <p:pic>
        <p:nvPicPr>
          <p:cNvPr id="185" name="Imagen 184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161" y="4925967"/>
            <a:ext cx="248400" cy="248400"/>
          </a:xfrm>
          <a:prstGeom prst="rect">
            <a:avLst/>
          </a:prstGeom>
        </p:spPr>
      </p:pic>
      <p:pic>
        <p:nvPicPr>
          <p:cNvPr id="186" name="Imagen 185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44" y="5702202"/>
            <a:ext cx="248400" cy="248400"/>
          </a:xfrm>
          <a:prstGeom prst="rect">
            <a:avLst/>
          </a:prstGeom>
        </p:spPr>
      </p:pic>
      <p:pic>
        <p:nvPicPr>
          <p:cNvPr id="187" name="Imagen 186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22" y="6093589"/>
            <a:ext cx="248400" cy="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1" grpId="0" animBg="1"/>
      <p:bldP spid="118" grpId="0" animBg="1"/>
      <p:bldP spid="112" grpId="0" animBg="1"/>
      <p:bldP spid="35" grpId="0" animBg="1"/>
      <p:bldP spid="60" grpId="0" animBg="1"/>
      <p:bldP spid="61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2" grpId="0" animBg="1"/>
      <p:bldP spid="156" grpId="0" animBg="1"/>
      <p:bldP spid="158" grpId="0" animBg="1"/>
      <p:bldP spid="16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/>
              <a:t>	</a:t>
            </a:r>
            <a:r>
              <a:rPr lang="es-PE" sz="2400" b="1" dirty="0" smtClean="0"/>
              <a:t>AGENDA</a:t>
            </a:r>
            <a:endParaRPr lang="es-PE" sz="16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6" y="2755423"/>
            <a:ext cx="2237134" cy="17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7 Pentágono"/>
          <p:cNvSpPr/>
          <p:nvPr/>
        </p:nvSpPr>
        <p:spPr>
          <a:xfrm rot="10800000">
            <a:off x="3035807" y="1866387"/>
            <a:ext cx="8269585" cy="3638321"/>
          </a:xfrm>
          <a:prstGeom prst="homePlate">
            <a:avLst>
              <a:gd name="adj" fmla="val 243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985269" y="2394086"/>
            <a:ext cx="7206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Contexto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Resultados CO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Funcionalidades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Metodología de Proyecto</a:t>
            </a:r>
          </a:p>
          <a:p>
            <a:pPr lvl="1">
              <a:lnSpc>
                <a:spcPct val="150000"/>
              </a:lnSpc>
            </a:pP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endParaRPr lang="es-PE" sz="2400" dirty="0">
              <a:solidFill>
                <a:srgbClr val="241C5A"/>
              </a:solidFill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8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to 10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Diapositiva de think-cell" r:id="rId24" imgW="421" imgH="423" progId="TCLayout.ActiveDocument.1">
                  <p:embed/>
                </p:oleObj>
              </mc:Choice>
              <mc:Fallback>
                <p:oleObj name="Diapositiva de think-cell" r:id="rId24" imgW="421" imgH="423" progId="TCLayout.ActiveDocument.1">
                  <p:embed/>
                  <p:pic>
                    <p:nvPicPr>
                      <p:cNvPr id="107" name="Objeto 106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9465578" y="2706121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/>
              <a:t>  </a:t>
            </a:r>
            <a:r>
              <a:rPr lang="es-PE" sz="2000" b="1" dirty="0" smtClean="0"/>
              <a:t>RESULTADOS GENERALES -  CO</a:t>
            </a:r>
            <a:endParaRPr lang="es-PE" sz="2000" b="1" dirty="0"/>
          </a:p>
        </p:txBody>
      </p:sp>
      <p:graphicFrame>
        <p:nvGraphicFramePr>
          <p:cNvPr id="2" name="Objeto 1"/>
          <p:cNvGraphicFramePr>
            <a:graphicFrameLocks/>
          </p:cNvGraphicFramePr>
          <p:nvPr>
            <p:custDataLst>
              <p:tags r:id="rId4"/>
            </p:custDataLst>
            <p:extLst/>
          </p:nvPr>
        </p:nvGraphicFramePr>
        <p:xfrm>
          <a:off x="914400" y="1524000"/>
          <a:ext cx="8296077" cy="220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Gráfico" r:id="rId26" imgW="8296398" imgH="2209782" progId="MSGraph.Chart.8">
                  <p:embed followColorScheme="full"/>
                </p:oleObj>
              </mc:Choice>
              <mc:Fallback>
                <p:oleObj name="Gráfico" r:id="rId26" imgW="8296398" imgH="2209782" progId="MSGraph.Chart.8">
                  <p:embed followColorScheme="full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8296077" cy="220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hape 13"/>
          <p:cNvSpPr txBox="1"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370013" y="3779838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1F166942-84FB-4E9F-B728-47C874297096}" type="datetime'''''C''''''''''''''''''''''''''''''1''''''''''''3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C13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Shape 13"/>
          <p:cNvSpPr txBox="1"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431925" y="2135188"/>
            <a:ext cx="2127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63BA6902-FC21-48B5-8EBD-C276B8AE572C}" type="datetime'''''''''''''''''''''''''''''''8''''''''''''''4'''''''''''">
              <a:rPr lang="es-PE" altLang="en-US" sz="1200" b="1">
                <a:solidFill>
                  <a:schemeClr val="tx1"/>
                </a:solidFill>
                <a:ea typeface="+mn-ea"/>
                <a:cs typeface="+mn-cs"/>
              </a:rPr>
              <a:pPr/>
              <a:t>84</a:t>
            </a:fld>
            <a:endParaRPr lang="es-PE" sz="1200" b="1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Shape 13"/>
          <p:cNvSpPr txBox="1"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379663" y="3779838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9348CC52-7770-400A-A757-001ABB585FC3}" type="datetime'''''''''''C''''''''''''''''''1''''''''''''4''''''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C14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Shape 13"/>
          <p:cNvSpPr txBox="1"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400300" y="1630363"/>
            <a:ext cx="296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E77FC8E3-8B75-4BEC-85D6-1DB660C9B083}" type="datetime'''''1''''''''''''''''''1''''''''''''''7'''''''''''''''''''">
              <a:rPr lang="es-PE" altLang="en-US" sz="1200" b="1">
                <a:solidFill>
                  <a:schemeClr val="tx1"/>
                </a:solidFill>
                <a:ea typeface="+mn-ea"/>
                <a:cs typeface="+mn-cs"/>
              </a:rPr>
              <a:pPr/>
              <a:t>117</a:t>
            </a:fld>
            <a:endParaRPr lang="es-PE" sz="1200" b="1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8" name="Shape 13"/>
          <p:cNvSpPr txBox="1"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8428038" y="3779838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723AEF61-DEAC-4D00-8996-3B730478105B}" type="datetime'''''''''''''''''''C''0''''''''''2''''''''''''''''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C02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6" name="Shape 13"/>
          <p:cNvSpPr txBox="1"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408738" y="3779838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18E3EDDC-8A10-4B3A-8A5C-D8D07F3698F0}" type="datetime'''''''''''''''C''''''''1''''''''''''''''''''''''''''8''''''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C18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2" name="Shape 13"/>
          <p:cNvSpPr txBox="1"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448675" y="1782763"/>
            <a:ext cx="296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6AE00F6B-9BE8-4591-AA6D-88E30A1C155A}" type="datetime'''''1''''''''''0''''''''''''''7'''''''''''''''''''''''''">
              <a:rPr lang="es-PE" altLang="en-US" sz="1200" b="1">
                <a:solidFill>
                  <a:schemeClr val="tx1"/>
                </a:solidFill>
                <a:ea typeface="+mn-ea"/>
                <a:cs typeface="+mn-cs"/>
              </a:rPr>
              <a:pPr/>
              <a:t>107</a:t>
            </a:fld>
            <a:endParaRPr lang="es-PE" sz="1200" b="1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7" name="Shape 13"/>
          <p:cNvSpPr txBox="1"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418388" y="3779838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03AB1990-C9BD-4808-B961-81E63B72F1AD}" type="datetime'''C0''''''''''''''1''''''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C01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1" name="Shape 13"/>
          <p:cNvSpPr txBox="1"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7439025" y="1411288"/>
            <a:ext cx="296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82CEC75E-C8B9-426F-986F-D14042423862}" type="datetime'''''''''''''''''''1''''3''''1'''">
              <a:rPr lang="es-PE" altLang="en-US" sz="1200" b="1">
                <a:solidFill>
                  <a:schemeClr val="tx1"/>
                </a:solidFill>
                <a:ea typeface="+mn-ea"/>
                <a:cs typeface="+mn-cs"/>
              </a:rPr>
              <a:pPr/>
              <a:t>131</a:t>
            </a:fld>
            <a:endParaRPr lang="es-PE" sz="1200" b="1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Shape 13"/>
          <p:cNvSpPr txBox="1"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6429375" y="1658938"/>
            <a:ext cx="296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180D98F8-10E4-4791-AD6C-CCCF1842705C}" type="datetime'''''''1''''1''''''''''''''''''''''''''''5'''''''''''''''''''">
              <a:rPr lang="es-PE" altLang="en-US" sz="1200" b="1">
                <a:solidFill>
                  <a:schemeClr val="tx1"/>
                </a:solidFill>
                <a:ea typeface="+mn-ea"/>
                <a:cs typeface="+mn-cs"/>
              </a:rPr>
              <a:pPr/>
              <a:t>115</a:t>
            </a:fld>
            <a:endParaRPr lang="es-PE" sz="1200" b="1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Shape 13"/>
          <p:cNvSpPr txBox="1"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3389313" y="3779838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E30F206C-A86C-4BB5-83CF-4D4B4D422F66}" type="datetime'''''''''''''''''C''1''''''''''''''5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C15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47" name="Shape 13"/>
          <p:cNvSpPr txBox="1"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6524625" y="3524250"/>
            <a:ext cx="104775" cy="152400"/>
          </a:xfrm>
          <a:prstGeom prst="rect">
            <a:avLst/>
          </a:prstGeom>
          <a:solidFill>
            <a:srgbClr val="3A1F65"/>
          </a:solidFill>
          <a:ln>
            <a:noFill/>
          </a:ln>
        </p:spPr>
        <p:txBody>
          <a:bodyPr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F3A952F3-62E8-4137-8537-EEC5E44CADCA}" type="datetime'4'''''''''''''''''">
              <a:rPr lang="es-PE" altLang="en-US" sz="1000" smtClean="0">
                <a:solidFill>
                  <a:schemeClr val="bg1"/>
                </a:solidFill>
                <a:ea typeface="+mn-ea"/>
                <a:cs typeface="+mn-cs"/>
              </a:rPr>
              <a:pPr/>
              <a:t>4</a:t>
            </a:fld>
            <a:endParaRPr lang="es-PE" sz="10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4" name="Shape 13"/>
          <p:cNvSpPr txBox="1"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398963" y="3779838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9EE6C767-53FE-497C-A4C9-611A80C455C5}" type="datetime'''''C''''''''''''''''''1''''''''''''''''''''''''''6''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C16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Shape 13"/>
          <p:cNvSpPr txBox="1"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424488" y="1611313"/>
            <a:ext cx="296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D8BC45CE-EE03-4433-800D-EA46E17C14DD}" type="datetime'''''''1''''''''1''''''''''''''''''''''''''''''''''''''8'''''''">
              <a:rPr lang="es-PE" altLang="en-US" sz="1200" b="1">
                <a:solidFill>
                  <a:schemeClr val="tx1"/>
                </a:solidFill>
                <a:ea typeface="+mn-ea"/>
                <a:cs typeface="+mn-cs"/>
              </a:rPr>
              <a:pPr/>
              <a:t>118</a:t>
            </a:fld>
            <a:endParaRPr lang="es-PE" sz="1200" b="1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5" name="Shape 13"/>
          <p:cNvSpPr txBox="1"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403850" y="3779838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145AE71A-52EC-4DDD-AF48-BAB4A7AA844A}" type="datetime'C''''''1''''''''7''''''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C17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Shape 13"/>
          <p:cNvSpPr txBox="1"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460875" y="2068513"/>
            <a:ext cx="2127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1CFD49A8-EC83-4DEC-B78D-250845DE6AA6}" type="datetime'''''''''''''''''8''''''''8'''''">
              <a:rPr lang="es-PE" altLang="en-US" sz="1200" b="1">
                <a:solidFill>
                  <a:schemeClr val="tx1"/>
                </a:solidFill>
                <a:ea typeface="+mn-ea"/>
                <a:cs typeface="+mn-cs"/>
              </a:rPr>
              <a:pPr/>
              <a:t>88</a:t>
            </a:fld>
            <a:endParaRPr lang="es-PE" sz="1200" b="1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Shape 13"/>
          <p:cNvSpPr txBox="1"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409950" y="1487488"/>
            <a:ext cx="296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F811291A-A1E3-4968-9407-996B4F2E5201}" type="datetime'''''''''''''''''''''''''''1''''''''''''''''2''''''6'''''''''">
              <a:rPr lang="es-PE" altLang="en-US" sz="1200" b="1">
                <a:solidFill>
                  <a:schemeClr val="tx1"/>
                </a:solidFill>
                <a:ea typeface="+mn-ea"/>
                <a:cs typeface="+mn-cs"/>
              </a:rPr>
              <a:pPr/>
              <a:t>126</a:t>
            </a:fld>
            <a:endParaRPr lang="es-PE" sz="1200" b="1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44863" y="4090988"/>
            <a:ext cx="14163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ARP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6408738" y="4090988"/>
            <a:ext cx="14163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b="1" dirty="0" smtClean="0">
                <a:solidFill>
                  <a:srgbClr val="5A2781"/>
                </a:solidFill>
              </a:rPr>
              <a:t>MDO</a:t>
            </a:r>
          </a:p>
        </p:txBody>
      </p:sp>
      <p:cxnSp>
        <p:nvCxnSpPr>
          <p:cNvPr id="50" name="Conector recto 49"/>
          <p:cNvCxnSpPr/>
          <p:nvPr/>
        </p:nvCxnSpPr>
        <p:spPr>
          <a:xfrm>
            <a:off x="5068888" y="3616325"/>
            <a:ext cx="0" cy="72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3041650" y="3616325"/>
            <a:ext cx="0" cy="72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9086850" y="3616325"/>
            <a:ext cx="0" cy="72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1050925" y="5008025"/>
            <a:ext cx="8035925" cy="21600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Rectángulo 60"/>
          <p:cNvSpPr/>
          <p:nvPr/>
        </p:nvSpPr>
        <p:spPr>
          <a:xfrm>
            <a:off x="5072063" y="5008024"/>
            <a:ext cx="4014788" cy="216000"/>
          </a:xfrm>
          <a:prstGeom prst="rect">
            <a:avLst/>
          </a:prstGeom>
          <a:solidFill>
            <a:srgbClr val="D4B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Rectángulo 61"/>
          <p:cNvSpPr/>
          <p:nvPr/>
        </p:nvSpPr>
        <p:spPr>
          <a:xfrm>
            <a:off x="1050925" y="5568008"/>
            <a:ext cx="8035925" cy="21600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Rectángulo 62"/>
          <p:cNvSpPr/>
          <p:nvPr/>
        </p:nvSpPr>
        <p:spPr>
          <a:xfrm>
            <a:off x="5072063" y="5568008"/>
            <a:ext cx="4014788" cy="216000"/>
          </a:xfrm>
          <a:prstGeom prst="rect">
            <a:avLst/>
          </a:prstGeom>
          <a:solidFill>
            <a:srgbClr val="D4B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Rectángulo 63"/>
          <p:cNvSpPr/>
          <p:nvPr/>
        </p:nvSpPr>
        <p:spPr>
          <a:xfrm>
            <a:off x="1050925" y="6127993"/>
            <a:ext cx="8035925" cy="21600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Rectángulo 64"/>
          <p:cNvSpPr/>
          <p:nvPr/>
        </p:nvSpPr>
        <p:spPr>
          <a:xfrm>
            <a:off x="5072063" y="6127992"/>
            <a:ext cx="4014788" cy="216000"/>
          </a:xfrm>
          <a:prstGeom prst="rect">
            <a:avLst/>
          </a:prstGeom>
          <a:solidFill>
            <a:srgbClr val="D4B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67" name="Tabla 66"/>
          <p:cNvGraphicFramePr>
            <a:graphicFrameLocks noGrp="1"/>
          </p:cNvGraphicFramePr>
          <p:nvPr>
            <p:extLst/>
          </p:nvPr>
        </p:nvGraphicFramePr>
        <p:xfrm>
          <a:off x="1046163" y="4705567"/>
          <a:ext cx="8038104" cy="16770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4763">
                  <a:extLst>
                    <a:ext uri="{9D8B030D-6E8A-4147-A177-3AD203B41FA5}">
                      <a16:colId xmlns:a16="http://schemas.microsoft.com/office/drawing/2014/main" val="831555140"/>
                    </a:ext>
                  </a:extLst>
                </a:gridCol>
                <a:gridCol w="1004763">
                  <a:extLst>
                    <a:ext uri="{9D8B030D-6E8A-4147-A177-3AD203B41FA5}">
                      <a16:colId xmlns:a16="http://schemas.microsoft.com/office/drawing/2014/main" val="1930762598"/>
                    </a:ext>
                  </a:extLst>
                </a:gridCol>
                <a:gridCol w="1004763">
                  <a:extLst>
                    <a:ext uri="{9D8B030D-6E8A-4147-A177-3AD203B41FA5}">
                      <a16:colId xmlns:a16="http://schemas.microsoft.com/office/drawing/2014/main" val="3654256119"/>
                    </a:ext>
                  </a:extLst>
                </a:gridCol>
                <a:gridCol w="1004763">
                  <a:extLst>
                    <a:ext uri="{9D8B030D-6E8A-4147-A177-3AD203B41FA5}">
                      <a16:colId xmlns:a16="http://schemas.microsoft.com/office/drawing/2014/main" val="4194333337"/>
                    </a:ext>
                  </a:extLst>
                </a:gridCol>
                <a:gridCol w="1004763">
                  <a:extLst>
                    <a:ext uri="{9D8B030D-6E8A-4147-A177-3AD203B41FA5}">
                      <a16:colId xmlns:a16="http://schemas.microsoft.com/office/drawing/2014/main" val="3550496012"/>
                    </a:ext>
                  </a:extLst>
                </a:gridCol>
                <a:gridCol w="1004763">
                  <a:extLst>
                    <a:ext uri="{9D8B030D-6E8A-4147-A177-3AD203B41FA5}">
                      <a16:colId xmlns:a16="http://schemas.microsoft.com/office/drawing/2014/main" val="2452042559"/>
                    </a:ext>
                  </a:extLst>
                </a:gridCol>
                <a:gridCol w="1004763">
                  <a:extLst>
                    <a:ext uri="{9D8B030D-6E8A-4147-A177-3AD203B41FA5}">
                      <a16:colId xmlns:a16="http://schemas.microsoft.com/office/drawing/2014/main" val="3914178850"/>
                    </a:ext>
                  </a:extLst>
                </a:gridCol>
                <a:gridCol w="1004763">
                  <a:extLst>
                    <a:ext uri="{9D8B030D-6E8A-4147-A177-3AD203B41FA5}">
                      <a16:colId xmlns:a16="http://schemas.microsoft.com/office/drawing/2014/main" val="2794246301"/>
                    </a:ext>
                  </a:extLst>
                </a:gridCol>
              </a:tblGrid>
              <a:tr h="27951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416357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ctr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785577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655268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ctr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935147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233153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ctr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574912"/>
                  </a:ext>
                </a:extLst>
              </a:tr>
            </a:tbl>
          </a:graphicData>
        </a:graphic>
      </p:graphicFrame>
      <p:sp>
        <p:nvSpPr>
          <p:cNvPr id="71" name="Rectángulo 70"/>
          <p:cNvSpPr/>
          <p:nvPr/>
        </p:nvSpPr>
        <p:spPr>
          <a:xfrm>
            <a:off x="965200" y="1067297"/>
            <a:ext cx="2071093" cy="553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Rectángulo 50"/>
          <p:cNvSpPr/>
          <p:nvPr/>
        </p:nvSpPr>
        <p:spPr>
          <a:xfrm>
            <a:off x="336884" y="2109811"/>
            <a:ext cx="180000" cy="18000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Rectángulo 54"/>
          <p:cNvSpPr/>
          <p:nvPr/>
        </p:nvSpPr>
        <p:spPr>
          <a:xfrm>
            <a:off x="504158" y="2109811"/>
            <a:ext cx="1584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Of. Personalizadas ARP</a:t>
            </a:r>
            <a:endParaRPr lang="es-P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336884" y="2452711"/>
            <a:ext cx="180000" cy="180000"/>
          </a:xfrm>
          <a:prstGeom prst="rect">
            <a:avLst/>
          </a:prstGeom>
          <a:solidFill>
            <a:srgbClr val="D4B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Rectángulo 56"/>
          <p:cNvSpPr/>
          <p:nvPr/>
        </p:nvSpPr>
        <p:spPr>
          <a:xfrm>
            <a:off x="504158" y="2452711"/>
            <a:ext cx="1584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Of. Personalizadas MDO</a:t>
            </a:r>
            <a:endParaRPr lang="es-P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36884" y="2795611"/>
            <a:ext cx="180000" cy="180000"/>
          </a:xfrm>
          <a:prstGeom prst="rect">
            <a:avLst/>
          </a:prstGeom>
          <a:solidFill>
            <a:srgbClr val="3A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Rectángulo 58"/>
          <p:cNvSpPr/>
          <p:nvPr/>
        </p:nvSpPr>
        <p:spPr>
          <a:xfrm>
            <a:off x="504158" y="2795611"/>
            <a:ext cx="1584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Of. Forzadas</a:t>
            </a:r>
            <a:endParaRPr lang="es-P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8" name="Tabla 67"/>
          <p:cNvGraphicFramePr>
            <a:graphicFrameLocks noGrp="1"/>
          </p:cNvGraphicFramePr>
          <p:nvPr>
            <p:extLst/>
          </p:nvPr>
        </p:nvGraphicFramePr>
        <p:xfrm>
          <a:off x="336885" y="4705567"/>
          <a:ext cx="1406668" cy="16770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6668">
                  <a:extLst>
                    <a:ext uri="{9D8B030D-6E8A-4147-A177-3AD203B41FA5}">
                      <a16:colId xmlns:a16="http://schemas.microsoft.com/office/drawing/2014/main" val="1641186952"/>
                    </a:ext>
                  </a:extLst>
                </a:gridCol>
              </a:tblGrid>
              <a:tr h="2795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effectLst/>
                        </a:rPr>
                        <a:t>%CR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6168610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Of</a:t>
                      </a:r>
                      <a:r>
                        <a:rPr lang="es-PE" sz="10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 Personalizadas</a:t>
                      </a:r>
                      <a:endParaRPr lang="es-PE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772778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effectLst/>
                        </a:rPr>
                        <a:t>P$P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9677903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Of</a:t>
                      </a:r>
                      <a:r>
                        <a:rPr lang="es-PE" sz="10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 Personalizadas</a:t>
                      </a:r>
                      <a:endParaRPr lang="es-PE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993288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effectLst/>
                        </a:rPr>
                        <a:t>Regla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3001017"/>
                  </a:ext>
                </a:extLst>
              </a:tr>
              <a:tr h="2795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Of</a:t>
                      </a:r>
                      <a:r>
                        <a:rPr lang="es-PE" sz="10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 Personalizadas</a:t>
                      </a:r>
                      <a:endParaRPr lang="es-PE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667629"/>
                  </a:ext>
                </a:extLst>
              </a:tr>
            </a:tbl>
          </a:graphicData>
        </a:graphic>
      </p:graphicFrame>
      <p:graphicFrame>
        <p:nvGraphicFramePr>
          <p:cNvPr id="70" name="Tabla 69"/>
          <p:cNvGraphicFramePr>
            <a:graphicFrameLocks noGrp="1"/>
          </p:cNvGraphicFramePr>
          <p:nvPr>
            <p:extLst/>
          </p:nvPr>
        </p:nvGraphicFramePr>
        <p:xfrm>
          <a:off x="336884" y="1549400"/>
          <a:ext cx="1723733" cy="3752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3733">
                  <a:extLst>
                    <a:ext uri="{9D8B030D-6E8A-4147-A177-3AD203B41FA5}">
                      <a16:colId xmlns:a16="http://schemas.microsoft.com/office/drawing/2014/main" val="1641186952"/>
                    </a:ext>
                  </a:extLst>
                </a:gridCol>
              </a:tblGrid>
              <a:tr h="2795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Vent</a:t>
                      </a:r>
                      <a:r>
                        <a:rPr lang="es-PE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Neta  OPT</a:t>
                      </a:r>
                    </a:p>
                    <a:p>
                      <a:pPr algn="l" fontAlgn="ctr"/>
                      <a:r>
                        <a:rPr lang="es-PE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(miles USD)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6168610"/>
                  </a:ext>
                </a:extLst>
              </a:tr>
            </a:tbl>
          </a:graphicData>
        </a:graphic>
      </p:graphicFrame>
      <p:graphicFrame>
        <p:nvGraphicFramePr>
          <p:cNvPr id="83" name="Tabla 82"/>
          <p:cNvGraphicFramePr>
            <a:graphicFrameLocks noGrp="1"/>
          </p:cNvGraphicFramePr>
          <p:nvPr>
            <p:extLst/>
          </p:nvPr>
        </p:nvGraphicFramePr>
        <p:xfrm>
          <a:off x="9630550" y="2855741"/>
          <a:ext cx="2184399" cy="2190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9843">
                  <a:extLst>
                    <a:ext uri="{9D8B030D-6E8A-4147-A177-3AD203B41FA5}">
                      <a16:colId xmlns:a16="http://schemas.microsoft.com/office/drawing/2014/main" val="1415263387"/>
                    </a:ext>
                  </a:extLst>
                </a:gridCol>
                <a:gridCol w="902252">
                  <a:extLst>
                    <a:ext uri="{9D8B030D-6E8A-4147-A177-3AD203B41FA5}">
                      <a16:colId xmlns:a16="http://schemas.microsoft.com/office/drawing/2014/main" val="2062366673"/>
                    </a:ext>
                  </a:extLst>
                </a:gridCol>
                <a:gridCol w="712304">
                  <a:extLst>
                    <a:ext uri="{9D8B030D-6E8A-4147-A177-3AD203B41FA5}">
                      <a16:colId xmlns:a16="http://schemas.microsoft.com/office/drawing/2014/main" val="896712660"/>
                    </a:ext>
                  </a:extLst>
                </a:gridCol>
              </a:tblGrid>
              <a:tr h="438184">
                <a:tc>
                  <a:txBody>
                    <a:bodyPr/>
                    <a:lstStyle/>
                    <a:p>
                      <a:pPr algn="ctr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</a:rPr>
                        <a:t> ARP 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</a:rPr>
                        <a:t> </a:t>
                      </a:r>
                      <a:r>
                        <a:rPr lang="es-PE" sz="1100" b="1" u="none" strike="noStrike" dirty="0">
                          <a:solidFill>
                            <a:srgbClr val="5A2781"/>
                          </a:solidFill>
                          <a:effectLst/>
                        </a:rPr>
                        <a:t>MDO </a:t>
                      </a:r>
                      <a:endParaRPr lang="es-PE" sz="1100" b="1" i="0" u="none" strike="noStrike" dirty="0">
                        <a:solidFill>
                          <a:srgbClr val="5A278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3927346"/>
                  </a:ext>
                </a:extLst>
              </a:tr>
              <a:tr h="43818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Venta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$82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$101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8307694"/>
                  </a:ext>
                </a:extLst>
              </a:tr>
              <a:tr h="43818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%CR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4.1%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6.1%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365769"/>
                  </a:ext>
                </a:extLst>
              </a:tr>
              <a:tr h="43818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P$P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12.4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11.1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069244"/>
                  </a:ext>
                </a:extLst>
              </a:tr>
              <a:tr h="43818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Regla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28.5%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27.7%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2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9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to 10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2" name="Diapositiva de think-cell" r:id="rId28" imgW="421" imgH="423" progId="TCLayout.ActiveDocument.1">
                  <p:embed/>
                </p:oleObj>
              </mc:Choice>
              <mc:Fallback>
                <p:oleObj name="Diapositiva de think-cell" r:id="rId28" imgW="421" imgH="423" progId="TCLayout.ActiveDocument.1">
                  <p:embed/>
                  <p:pic>
                    <p:nvPicPr>
                      <p:cNvPr id="107" name="Objeto 106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sym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/>
              <a:t>  </a:t>
            </a:r>
            <a:r>
              <a:rPr lang="es-PE" sz="2000" b="1" dirty="0" smtClean="0"/>
              <a:t>RESULTADOS GENERALES -  CO </a:t>
            </a:r>
            <a:endParaRPr lang="es-PE" sz="2000" b="1" dirty="0"/>
          </a:p>
        </p:txBody>
      </p:sp>
      <p:sp>
        <p:nvSpPr>
          <p:cNvPr id="164" name="Rectángulo 163"/>
          <p:cNvSpPr/>
          <p:nvPr/>
        </p:nvSpPr>
        <p:spPr>
          <a:xfrm>
            <a:off x="82550" y="857496"/>
            <a:ext cx="4637088" cy="517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>
                <a:solidFill>
                  <a:schemeClr val="tx1"/>
                </a:solidFill>
              </a:rPr>
              <a:t>  VENTA POR CATEGORÍA </a:t>
            </a:r>
            <a:r>
              <a:rPr lang="es-PE" sz="1200" b="1" dirty="0" smtClean="0">
                <a:solidFill>
                  <a:schemeClr val="tx1"/>
                </a:solidFill>
              </a:rPr>
              <a:t>(miles USD)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177" name="Rectángulo 176"/>
          <p:cNvSpPr/>
          <p:nvPr/>
        </p:nvSpPr>
        <p:spPr>
          <a:xfrm>
            <a:off x="504158" y="3798888"/>
            <a:ext cx="1188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5" name="Conector recto 224"/>
          <p:cNvCxnSpPr/>
          <p:nvPr/>
        </p:nvCxnSpPr>
        <p:spPr>
          <a:xfrm flipH="1">
            <a:off x="5164428" y="1498600"/>
            <a:ext cx="4807" cy="50837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7" name="Objeto 276"/>
          <p:cNvGraphicFramePr>
            <a:graphicFrameLocks/>
          </p:cNvGraphicFramePr>
          <p:nvPr>
            <p:custDataLst>
              <p:tags r:id="rId4"/>
            </p:custDataLst>
            <p:extLst/>
          </p:nvPr>
        </p:nvGraphicFramePr>
        <p:xfrm>
          <a:off x="5257800" y="2057400"/>
          <a:ext cx="425758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Gráfico" r:id="rId30" imgW="4257467" imgH="914611" progId="MSGraph.Chart.8">
                  <p:embed followColorScheme="full"/>
                </p:oleObj>
              </mc:Choice>
              <mc:Fallback>
                <p:oleObj name="Gráfico" r:id="rId30" imgW="4257467" imgH="914611" progId="MSGraph.Chart.8">
                  <p:embed followColorScheme="full"/>
                  <p:pic>
                    <p:nvPicPr>
                      <p:cNvPr id="277" name="Objeto 27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57800" y="2057400"/>
                        <a:ext cx="4257584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" name="Shape 13"/>
          <p:cNvSpPr txBox="1"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8786813" y="1971675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5C468E29-7B8D-4A6D-8B6D-3572E19613AB}" type="datetime'''''''''72''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72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15" name="Shape 13"/>
          <p:cNvSpPr txBox="1"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757863" y="1952625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B37C85CA-E730-4FA6-A4EB-8FE57112B801}" type="datetime'''8''''''''''''''''''''2'''''''''''''''''''''''">
              <a:rPr lang="es-PE" altLang="en-US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pPr lvl="1" algn="ctr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16" name="Shape 13"/>
          <p:cNvSpPr txBox="1"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6767513" y="1943100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0DB29982-933A-4A2D-9E53-3EF25ABEF27E}" type="datetime'''''''''''''''''''''''''''8''6'''''''''''''''''''''''''''''">
              <a:rPr lang="es-PE" altLang="en-US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pPr lvl="1" algn="ctr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17" name="Shape 13"/>
          <p:cNvSpPr txBox="1"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777163" y="1962150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1AF4E6D0-B3D4-4D2D-A07F-07B75B76A5DB}" type="datetime'''''''''''''''''''''''''''''''''''''''7''''8'''">
              <a:rPr lang="es-PE" altLang="en-US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pPr lvl="1" algn="ctr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graphicFrame>
        <p:nvGraphicFramePr>
          <p:cNvPr id="287" name="Objeto 286"/>
          <p:cNvGraphicFramePr>
            <a:graphicFrameLocks/>
          </p:cNvGraphicFramePr>
          <p:nvPr>
            <p:custDataLst>
              <p:tags r:id="rId9"/>
            </p:custDataLst>
            <p:extLst/>
          </p:nvPr>
        </p:nvGraphicFramePr>
        <p:xfrm>
          <a:off x="2743200" y="2057400"/>
          <a:ext cx="23810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4" name="Gráfico" r:id="rId32" imgW="2381167" imgH="914611" progId="MSGraph.Chart.8">
                  <p:embed followColorScheme="full"/>
                </p:oleObj>
              </mc:Choice>
              <mc:Fallback>
                <p:oleObj name="Gráfico" r:id="rId32" imgW="2381167" imgH="914611" progId="MSGraph.Chart.8">
                  <p:embed followColorScheme="full"/>
                  <p:pic>
                    <p:nvPicPr>
                      <p:cNvPr id="287" name="Objeto 28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743200" y="2057400"/>
                        <a:ext cx="238104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" name="Shape 13"/>
          <p:cNvSpPr txBox="1"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352925" y="1981200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9524C78E-3CC3-4A78-98B6-93236B1DAA88}" type="datetime'''''4''''''''''''''''''''''''''7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47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12" name="Shape 13"/>
          <p:cNvSpPr txBox="1"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281363" y="1943100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C11168ED-0706-43A8-A375-EC0D725E70F9}" type="datetime'''''''''''''''''''''''6''''''''''''''''''''''''''''0'''">
              <a:rPr lang="es-PE" altLang="en-US">
                <a:solidFill>
                  <a:schemeClr val="tx1"/>
                </a:solidFill>
                <a:ea typeface="+mn-ea"/>
                <a:cs typeface="+mn-cs"/>
              </a:rPr>
              <a:pPr/>
              <a:t>60</a:t>
            </a:fld>
            <a:endParaRPr lang="es-PE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90" name="Elipse 289"/>
          <p:cNvSpPr/>
          <p:nvPr/>
        </p:nvSpPr>
        <p:spPr>
          <a:xfrm>
            <a:off x="3450431" y="1527970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+mj-lt"/>
              </a:rPr>
              <a:t>$</a:t>
            </a:r>
            <a:r>
              <a:rPr lang="es-PE" dirty="0" smtClean="0">
                <a:solidFill>
                  <a:schemeClr val="bg1"/>
                </a:solidFill>
                <a:latin typeface="+mj-lt"/>
              </a:rPr>
              <a:t>53.6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92" name="Objeto 29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5143500" y="2743200"/>
          <a:ext cx="4391053" cy="12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5" name="Gráfico" r:id="rId34" imgW="4390947" imgH="1247812" progId="MSGraph.Chart.8">
                  <p:embed followColorScheme="full"/>
                </p:oleObj>
              </mc:Choice>
              <mc:Fallback>
                <p:oleObj name="Gráfico" r:id="rId34" imgW="4390947" imgH="1247812" progId="MSGraph.Chart.8">
                  <p:embed followColorScheme="full"/>
                  <p:pic>
                    <p:nvPicPr>
                      <p:cNvPr id="292" name="Objeto 2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143500" y="2743200"/>
                        <a:ext cx="4391053" cy="12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" name="Objeto 292"/>
          <p:cNvGraphicFramePr>
            <a:graphicFrameLocks/>
          </p:cNvGraphicFramePr>
          <p:nvPr>
            <p:custDataLst>
              <p:tags r:id="rId13"/>
            </p:custDataLst>
            <p:extLst/>
          </p:nvPr>
        </p:nvGraphicFramePr>
        <p:xfrm>
          <a:off x="2628900" y="2743200"/>
          <a:ext cx="2514510" cy="12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6" name="Gráfico" r:id="rId36" imgW="2514647" imgH="1247812" progId="MSGraph.Chart.8">
                  <p:embed followColorScheme="full"/>
                </p:oleObj>
              </mc:Choice>
              <mc:Fallback>
                <p:oleObj name="Gráfico" r:id="rId36" imgW="2514647" imgH="1247812" progId="MSGraph.Chart.8">
                  <p:embed followColorScheme="full"/>
                  <p:pic>
                    <p:nvPicPr>
                      <p:cNvPr id="293" name="Objeto 29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628900" y="2743200"/>
                        <a:ext cx="2514510" cy="12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" name="Elipse 293"/>
          <p:cNvSpPr/>
          <p:nvPr/>
        </p:nvSpPr>
        <p:spPr>
          <a:xfrm>
            <a:off x="3450431" y="2508250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$7.3</a:t>
            </a:r>
          </a:p>
        </p:txBody>
      </p:sp>
      <p:sp>
        <p:nvSpPr>
          <p:cNvPr id="295" name="Elipse 294"/>
          <p:cNvSpPr/>
          <p:nvPr/>
        </p:nvSpPr>
        <p:spPr>
          <a:xfrm>
            <a:off x="6812120" y="2508250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$4.5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296" name="Objeto 295"/>
          <p:cNvGraphicFramePr>
            <a:graphicFrameLocks/>
          </p:cNvGraphicFramePr>
          <p:nvPr>
            <p:custDataLst>
              <p:tags r:id="rId14"/>
            </p:custDataLst>
            <p:extLst/>
          </p:nvPr>
        </p:nvGraphicFramePr>
        <p:xfrm>
          <a:off x="5143500" y="3619500"/>
          <a:ext cx="4391053" cy="128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7" name="Gráfico" r:id="rId38" imgW="4390947" imgH="1285868" progId="MSGraph.Chart.8">
                  <p:embed followColorScheme="full"/>
                </p:oleObj>
              </mc:Choice>
              <mc:Fallback>
                <p:oleObj name="Gráfico" r:id="rId38" imgW="4390947" imgH="1285868" progId="MSGraph.Chart.8">
                  <p:embed followColorScheme="full"/>
                  <p:pic>
                    <p:nvPicPr>
                      <p:cNvPr id="296" name="Objeto 295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143500" y="3619500"/>
                        <a:ext cx="4391053" cy="1286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to 296"/>
          <p:cNvGraphicFramePr>
            <a:graphicFrameLocks/>
          </p:cNvGraphicFramePr>
          <p:nvPr>
            <p:custDataLst>
              <p:tags r:id="rId15"/>
            </p:custDataLst>
            <p:extLst/>
          </p:nvPr>
        </p:nvGraphicFramePr>
        <p:xfrm>
          <a:off x="2628900" y="3619500"/>
          <a:ext cx="2514510" cy="128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8" name="Gráfico" r:id="rId40" imgW="2514647" imgH="1285868" progId="MSGraph.Chart.8">
                  <p:embed followColorScheme="full"/>
                </p:oleObj>
              </mc:Choice>
              <mc:Fallback>
                <p:oleObj name="Gráfico" r:id="rId40" imgW="2514647" imgH="1285868" progId="MSGraph.Chart.8">
                  <p:embed followColorScheme="full"/>
                  <p:pic>
                    <p:nvPicPr>
                      <p:cNvPr id="297" name="Objeto 29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628900" y="3619500"/>
                        <a:ext cx="2514510" cy="1286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Elipse 297"/>
          <p:cNvSpPr/>
          <p:nvPr/>
        </p:nvSpPr>
        <p:spPr>
          <a:xfrm>
            <a:off x="3450431" y="3400425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$5.0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99" name="Elipse 298"/>
          <p:cNvSpPr/>
          <p:nvPr/>
        </p:nvSpPr>
        <p:spPr>
          <a:xfrm>
            <a:off x="6812120" y="3400425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$2.8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300" name="Objeto 299"/>
          <p:cNvGraphicFramePr>
            <a:graphicFrameLocks/>
          </p:cNvGraphicFramePr>
          <p:nvPr>
            <p:custDataLst>
              <p:tags r:id="rId16"/>
            </p:custDataLst>
            <p:extLst/>
          </p:nvPr>
        </p:nvGraphicFramePr>
        <p:xfrm>
          <a:off x="5143500" y="4571999"/>
          <a:ext cx="4391053" cy="128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Gráfico" r:id="rId42" imgW="4390947" imgH="1285868" progId="MSGraph.Chart.8">
                  <p:embed followColorScheme="full"/>
                </p:oleObj>
              </mc:Choice>
              <mc:Fallback>
                <p:oleObj name="Gráfico" r:id="rId42" imgW="4390947" imgH="1285868" progId="MSGraph.Chart.8">
                  <p:embed followColorScheme="full"/>
                  <p:pic>
                    <p:nvPicPr>
                      <p:cNvPr id="300" name="Objeto 29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143500" y="4571999"/>
                        <a:ext cx="4391053" cy="1286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" name="Objeto 300"/>
          <p:cNvGraphicFramePr>
            <a:graphicFrameLocks/>
          </p:cNvGraphicFramePr>
          <p:nvPr>
            <p:custDataLst>
              <p:tags r:id="rId17"/>
            </p:custDataLst>
            <p:extLst/>
          </p:nvPr>
        </p:nvGraphicFramePr>
        <p:xfrm>
          <a:off x="2628900" y="4571999"/>
          <a:ext cx="2514510" cy="128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0" name="Gráfico" r:id="rId44" imgW="2514647" imgH="1285868" progId="MSGraph.Chart.8">
                  <p:embed followColorScheme="full"/>
                </p:oleObj>
              </mc:Choice>
              <mc:Fallback>
                <p:oleObj name="Gráfico" r:id="rId44" imgW="2514647" imgH="1285868" progId="MSGraph.Chart.8">
                  <p:embed followColorScheme="full"/>
                  <p:pic>
                    <p:nvPicPr>
                      <p:cNvPr id="301" name="Objeto 30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628900" y="4571999"/>
                        <a:ext cx="2514510" cy="1286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" name="Elipse 301"/>
          <p:cNvSpPr/>
          <p:nvPr/>
        </p:nvSpPr>
        <p:spPr>
          <a:xfrm>
            <a:off x="3450431" y="4348163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$7.8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03" name="Elipse 302"/>
          <p:cNvSpPr/>
          <p:nvPr/>
        </p:nvSpPr>
        <p:spPr>
          <a:xfrm>
            <a:off x="6812120" y="4348163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$5.5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304" name="Objeto 303"/>
          <p:cNvGraphicFramePr>
            <a:graphicFrameLocks/>
          </p:cNvGraphicFramePr>
          <p:nvPr>
            <p:custDataLst>
              <p:tags r:id="rId18"/>
            </p:custDataLst>
            <p:extLst/>
          </p:nvPr>
        </p:nvGraphicFramePr>
        <p:xfrm>
          <a:off x="5181600" y="5524500"/>
          <a:ext cx="4381400" cy="12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1" name="Gráfico" r:id="rId46" imgW="4381684" imgH="1247812" progId="MSGraph.Chart.8">
                  <p:embed followColorScheme="full"/>
                </p:oleObj>
              </mc:Choice>
              <mc:Fallback>
                <p:oleObj name="Gráfico" r:id="rId46" imgW="4381684" imgH="1247812" progId="MSGraph.Chart.8">
                  <p:embed followColorScheme="full"/>
                  <p:pic>
                    <p:nvPicPr>
                      <p:cNvPr id="304" name="Objeto 303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181600" y="5524500"/>
                        <a:ext cx="4381400" cy="12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" name="Shape 13"/>
          <p:cNvSpPr txBox="1"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732838" y="6208713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9860C3DE-6556-4B46-98B1-2EC7A3B9286D}" type="datetime'''''''C''''02'''''''''">
              <a:rPr lang="es-PE" altLang="en-US" b="1">
                <a:solidFill>
                  <a:schemeClr val="tx1"/>
                </a:solidFill>
                <a:latin typeface="+mj-lt"/>
                <a:ea typeface="+mn-ea"/>
                <a:cs typeface="+mn-cs"/>
                <a:sym typeface="+mn-lt"/>
              </a:rPr>
              <a:pPr lvl="1" algn="ctr">
                <a:spcBef>
                  <a:spcPct val="0"/>
                </a:spcBef>
                <a:spcAft>
                  <a:spcPct val="0"/>
                </a:spcAft>
              </a:pPr>
              <a:t>C02</a:t>
            </a:fld>
            <a:endParaRPr lang="es-PE" b="1" dirty="0">
              <a:solidFill>
                <a:schemeClr val="tx1"/>
              </a:solidFill>
              <a:latin typeface="+mj-lt"/>
              <a:ea typeface="+mn-ea"/>
              <a:cs typeface="+mn-cs"/>
              <a:sym typeface="+mn-lt"/>
            </a:endParaRPr>
          </a:p>
        </p:txBody>
      </p:sp>
      <p:sp>
        <p:nvSpPr>
          <p:cNvPr id="321" name="Shape 13"/>
          <p:cNvSpPr txBox="1"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703888" y="6208713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19D61D25-FEB3-48BB-930F-42A352D2C3FC}" type="datetime'''''C''''''''''''''''''1''''''''''''''''''''''''''''7'''''">
              <a:rPr lang="es-PE" altLang="en-US" b="1">
                <a:solidFill>
                  <a:schemeClr val="tx1"/>
                </a:solidFill>
                <a:latin typeface="+mj-lt"/>
                <a:ea typeface="+mn-ea"/>
                <a:cs typeface="+mn-cs"/>
                <a:sym typeface="+mn-lt"/>
              </a:rPr>
              <a:pPr lvl="1" algn="ctr">
                <a:spcBef>
                  <a:spcPct val="0"/>
                </a:spcBef>
                <a:spcAft>
                  <a:spcPct val="0"/>
                </a:spcAft>
              </a:pPr>
              <a:t>C17</a:t>
            </a:fld>
            <a:endParaRPr lang="es-PE" b="1" dirty="0">
              <a:solidFill>
                <a:schemeClr val="tx1"/>
              </a:solidFill>
              <a:latin typeface="+mj-lt"/>
              <a:ea typeface="+mn-ea"/>
              <a:cs typeface="+mn-cs"/>
              <a:sym typeface="+mn-lt"/>
            </a:endParaRPr>
          </a:p>
        </p:txBody>
      </p:sp>
      <p:sp>
        <p:nvSpPr>
          <p:cNvPr id="323" name="Shape 13"/>
          <p:cNvSpPr txBox="1"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723188" y="6208713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0792736B-3426-402E-BC28-14A8EA7C167D}" type="datetime'''C''''''''''''''''''''0''''''1'''''''''''''''''''''''">
              <a:rPr lang="es-PE" altLang="en-US" b="1">
                <a:solidFill>
                  <a:schemeClr val="tx1"/>
                </a:solidFill>
                <a:latin typeface="+mj-lt"/>
                <a:ea typeface="+mn-ea"/>
                <a:cs typeface="+mn-cs"/>
                <a:sym typeface="+mn-lt"/>
              </a:rPr>
              <a:pPr lvl="1" algn="ctr">
                <a:spcBef>
                  <a:spcPct val="0"/>
                </a:spcBef>
                <a:spcAft>
                  <a:spcPct val="0"/>
                </a:spcAft>
              </a:pPr>
              <a:t>C01</a:t>
            </a:fld>
            <a:endParaRPr lang="es-PE" b="1" dirty="0">
              <a:solidFill>
                <a:schemeClr val="tx1"/>
              </a:solidFill>
              <a:latin typeface="+mj-lt"/>
              <a:ea typeface="+mn-ea"/>
              <a:cs typeface="+mn-cs"/>
              <a:sym typeface="+mn-lt"/>
            </a:endParaRPr>
          </a:p>
        </p:txBody>
      </p:sp>
      <p:sp>
        <p:nvSpPr>
          <p:cNvPr id="322" name="Shape 13"/>
          <p:cNvSpPr txBox="1"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713538" y="6208713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AFB79C11-4524-4CBE-8B66-EAB847C89B63}" type="datetime'''''''''''''''''''''''''''''''''''''''''''C''1''''''''8'''''">
              <a:rPr lang="es-PE" altLang="en-US" b="1">
                <a:solidFill>
                  <a:schemeClr val="tx1"/>
                </a:solidFill>
                <a:latin typeface="+mj-lt"/>
                <a:ea typeface="+mn-ea"/>
                <a:cs typeface="+mn-cs"/>
                <a:sym typeface="+mn-lt"/>
              </a:rPr>
              <a:pPr lvl="1" algn="ctr">
                <a:spcBef>
                  <a:spcPct val="0"/>
                </a:spcBef>
                <a:spcAft>
                  <a:spcPct val="0"/>
                </a:spcAft>
              </a:pPr>
              <a:t>C18</a:t>
            </a:fld>
            <a:endParaRPr lang="es-PE" b="1" dirty="0">
              <a:solidFill>
                <a:schemeClr val="tx1"/>
              </a:solidFill>
              <a:latin typeface="+mj-lt"/>
              <a:ea typeface="+mn-ea"/>
              <a:cs typeface="+mn-cs"/>
              <a:sym typeface="+mn-lt"/>
            </a:endParaRPr>
          </a:p>
        </p:txBody>
      </p:sp>
      <p:graphicFrame>
        <p:nvGraphicFramePr>
          <p:cNvPr id="305" name="Objeto 304"/>
          <p:cNvGraphicFramePr>
            <a:graphicFrameLocks/>
          </p:cNvGraphicFramePr>
          <p:nvPr>
            <p:custDataLst>
              <p:tags r:id="rId23"/>
            </p:custDataLst>
            <p:extLst/>
          </p:nvPr>
        </p:nvGraphicFramePr>
        <p:xfrm>
          <a:off x="2666999" y="5524500"/>
          <a:ext cx="2505276" cy="12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2" name="Gráfico" r:id="rId48" imgW="2504962" imgH="1247812" progId="MSGraph.Chart.8">
                  <p:embed followColorScheme="full"/>
                </p:oleObj>
              </mc:Choice>
              <mc:Fallback>
                <p:oleObj name="Gráfico" r:id="rId48" imgW="2504962" imgH="1247812" progId="MSGraph.Chart.8">
                  <p:embed followColorScheme="full"/>
                  <p:pic>
                    <p:nvPicPr>
                      <p:cNvPr id="305" name="Objeto 304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666999" y="5524500"/>
                        <a:ext cx="2505276" cy="12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" name="Shape 13"/>
          <p:cNvSpPr txBox="1"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4298950" y="6208713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863F7584-E0C0-4FD6-849C-16C4E9CAAFA7}" type="datetime'''''''''''''''''''''''C''''''''''''16'''''''''''''''''''">
              <a:rPr lang="es-PE" altLang="en-US" b="1">
                <a:solidFill>
                  <a:schemeClr val="tx1"/>
                </a:solidFill>
                <a:latin typeface="+mj-lt"/>
                <a:ea typeface="+mn-ea"/>
                <a:cs typeface="+mn-cs"/>
                <a:sym typeface="+mn-lt"/>
              </a:rPr>
              <a:pPr lvl="1" algn="ctr">
                <a:spcBef>
                  <a:spcPct val="0"/>
                </a:spcBef>
                <a:spcAft>
                  <a:spcPct val="0"/>
                </a:spcAft>
              </a:pPr>
              <a:t>C16</a:t>
            </a:fld>
            <a:endParaRPr lang="es-PE" b="1" dirty="0">
              <a:solidFill>
                <a:schemeClr val="tx1"/>
              </a:solidFill>
              <a:latin typeface="+mj-lt"/>
              <a:ea typeface="+mn-ea"/>
              <a:cs typeface="+mn-cs"/>
              <a:sym typeface="+mn-lt"/>
            </a:endParaRPr>
          </a:p>
        </p:txBody>
      </p:sp>
      <p:sp>
        <p:nvSpPr>
          <p:cNvPr id="319" name="Shape 13"/>
          <p:cNvSpPr txBox="1"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227388" y="6208713"/>
            <a:ext cx="338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spcBef>
                <a:spcPct val="0"/>
              </a:spcBef>
              <a:spcAft>
                <a:spcPct val="0"/>
              </a:spcAft>
            </a:pPr>
            <a:fld id="{B68F7726-24B4-40E0-9BBE-3A56A8A5D095}" type="datetime'''''''''''''''''''''''''''''''''''C''''''1''''5'''''''''''''''">
              <a:rPr lang="es-PE" altLang="en-US" b="1">
                <a:solidFill>
                  <a:schemeClr val="tx1"/>
                </a:solidFill>
                <a:latin typeface="+mj-lt"/>
                <a:ea typeface="+mn-ea"/>
                <a:cs typeface="+mn-cs"/>
                <a:sym typeface="+mn-lt"/>
              </a:rPr>
              <a:pPr lvl="1" algn="ctr">
                <a:spcBef>
                  <a:spcPct val="0"/>
                </a:spcBef>
                <a:spcAft>
                  <a:spcPct val="0"/>
                </a:spcAft>
              </a:pPr>
              <a:t>C15</a:t>
            </a:fld>
            <a:endParaRPr lang="es-PE" b="1" dirty="0">
              <a:solidFill>
                <a:schemeClr val="tx1"/>
              </a:solidFill>
              <a:latin typeface="+mj-lt"/>
              <a:ea typeface="+mn-ea"/>
              <a:cs typeface="+mn-cs"/>
              <a:sym typeface="+mn-lt"/>
            </a:endParaRPr>
          </a:p>
        </p:txBody>
      </p:sp>
      <p:sp>
        <p:nvSpPr>
          <p:cNvPr id="308" name="Pentágono 307"/>
          <p:cNvSpPr/>
          <p:nvPr/>
        </p:nvSpPr>
        <p:spPr>
          <a:xfrm>
            <a:off x="1575290" y="1601788"/>
            <a:ext cx="929963" cy="750731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FR</a:t>
            </a:r>
            <a:endParaRPr lang="es-PE" dirty="0"/>
          </a:p>
        </p:txBody>
      </p:sp>
      <p:sp>
        <p:nvSpPr>
          <p:cNvPr id="325" name="Pentágono 324"/>
          <p:cNvSpPr/>
          <p:nvPr/>
        </p:nvSpPr>
        <p:spPr>
          <a:xfrm>
            <a:off x="1575290" y="2545534"/>
            <a:ext cx="929963" cy="750731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MQ</a:t>
            </a:r>
            <a:endParaRPr lang="es-PE" dirty="0"/>
          </a:p>
        </p:txBody>
      </p:sp>
      <p:sp>
        <p:nvSpPr>
          <p:cNvPr id="326" name="Pentágono 325"/>
          <p:cNvSpPr/>
          <p:nvPr/>
        </p:nvSpPr>
        <p:spPr>
          <a:xfrm>
            <a:off x="1575290" y="3489280"/>
            <a:ext cx="929963" cy="750731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TF</a:t>
            </a:r>
            <a:endParaRPr lang="es-PE" dirty="0"/>
          </a:p>
        </p:txBody>
      </p:sp>
      <p:sp>
        <p:nvSpPr>
          <p:cNvPr id="327" name="Pentágono 326"/>
          <p:cNvSpPr/>
          <p:nvPr/>
        </p:nvSpPr>
        <p:spPr>
          <a:xfrm>
            <a:off x="1575290" y="4433026"/>
            <a:ext cx="929963" cy="750731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TC</a:t>
            </a:r>
            <a:endParaRPr lang="es-PE" dirty="0"/>
          </a:p>
        </p:txBody>
      </p:sp>
      <p:sp>
        <p:nvSpPr>
          <p:cNvPr id="328" name="Pentágono 327"/>
          <p:cNvSpPr/>
          <p:nvPr/>
        </p:nvSpPr>
        <p:spPr>
          <a:xfrm>
            <a:off x="1575290" y="5376772"/>
            <a:ext cx="929963" cy="750731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CP</a:t>
            </a:r>
            <a:endParaRPr lang="es-PE" dirty="0"/>
          </a:p>
        </p:txBody>
      </p:sp>
      <p:sp>
        <p:nvSpPr>
          <p:cNvPr id="329" name="Elipse 328"/>
          <p:cNvSpPr/>
          <p:nvPr/>
        </p:nvSpPr>
        <p:spPr>
          <a:xfrm>
            <a:off x="3450431" y="5341060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$</a:t>
            </a:r>
            <a:r>
              <a:rPr lang="es-PE" dirty="0" smtClean="0">
                <a:solidFill>
                  <a:schemeClr val="bg1"/>
                </a:solidFill>
              </a:rPr>
              <a:t>8.2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30" name="Elipse 329"/>
          <p:cNvSpPr/>
          <p:nvPr/>
        </p:nvSpPr>
        <p:spPr>
          <a:xfrm>
            <a:off x="6812120" y="5341060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$</a:t>
            </a:r>
            <a:r>
              <a:rPr lang="es-PE" dirty="0" smtClean="0">
                <a:solidFill>
                  <a:schemeClr val="bg1"/>
                </a:solidFill>
              </a:rPr>
              <a:t>8.5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31" name="Elipse 330"/>
          <p:cNvSpPr/>
          <p:nvPr/>
        </p:nvSpPr>
        <p:spPr>
          <a:xfrm>
            <a:off x="6812120" y="1527970"/>
            <a:ext cx="893918" cy="2666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$79.4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to 10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Diapositiva de think-cell" r:id="rId6" imgW="421" imgH="423" progId="TCLayout.ActiveDocument.1">
                  <p:embed/>
                </p:oleObj>
              </mc:Choice>
              <mc:Fallback>
                <p:oleObj name="Diapositiva de think-cell" r:id="rId6" imgW="421" imgH="423" progId="TCLayout.ActiveDocument.1">
                  <p:embed/>
                  <p:pic>
                    <p:nvPicPr>
                      <p:cNvPr id="107" name="Objeto 10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sz="12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3714166" y="1840881"/>
            <a:ext cx="5807881" cy="4598019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5" name="Rectángulo 74"/>
          <p:cNvSpPr/>
          <p:nvPr/>
        </p:nvSpPr>
        <p:spPr>
          <a:xfrm>
            <a:off x="5504084" y="1840880"/>
            <a:ext cx="4017964" cy="4598019"/>
          </a:xfrm>
          <a:prstGeom prst="rect">
            <a:avLst/>
          </a:prstGeom>
          <a:solidFill>
            <a:srgbClr val="D4B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/>
          </p:nvPr>
        </p:nvGraphicFramePr>
        <p:xfrm>
          <a:off x="3503053" y="1477085"/>
          <a:ext cx="6025320" cy="393204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4220">
                  <a:extLst>
                    <a:ext uri="{9D8B030D-6E8A-4147-A177-3AD203B41FA5}">
                      <a16:colId xmlns:a16="http://schemas.microsoft.com/office/drawing/2014/main" val="2468960522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1259734628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8052392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2470658594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2581026048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599493293"/>
                    </a:ext>
                  </a:extLst>
                </a:gridCol>
              </a:tblGrid>
              <a:tr h="22945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C15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C16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C17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C18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C01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C02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432620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635979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552839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 algn="ctr" fontAlgn="ctr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581396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9765590"/>
                  </a:ext>
                </a:extLst>
              </a:tr>
              <a:tr h="103940">
                <a:tc>
                  <a:txBody>
                    <a:bodyPr/>
                    <a:lstStyle/>
                    <a:p>
                      <a:pPr algn="ctr" fontAlgn="ctr"/>
                      <a:endParaRPr lang="es-PE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8709509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1513565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824336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0065351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9411947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389892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6830214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745536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760638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9974844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160671"/>
                  </a:ext>
                </a:extLst>
              </a:tr>
              <a:tr h="103940">
                <a:tc>
                  <a:txBody>
                    <a:bodyPr/>
                    <a:lstStyle/>
                    <a:p>
                      <a:pPr algn="ctr" fontAlgn="ctr"/>
                      <a:endParaRPr lang="es-P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5442937"/>
                  </a:ext>
                </a:extLst>
              </a:tr>
              <a:tr h="154655"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990020"/>
                  </a:ext>
                </a:extLst>
              </a:tr>
              <a:tr h="154655"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349517"/>
                  </a:ext>
                </a:extLst>
              </a:tr>
              <a:tr h="154655"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8943584"/>
                  </a:ext>
                </a:extLst>
              </a:tr>
              <a:tr h="154655"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304011"/>
                  </a:ext>
                </a:extLst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/>
              <a:t>  </a:t>
            </a:r>
            <a:r>
              <a:rPr lang="es-PE" sz="2000" b="1" dirty="0" smtClean="0"/>
              <a:t>OUTPUT PLANEACIÓN</a:t>
            </a:r>
            <a:endParaRPr lang="es-PE" sz="2000" b="1" dirty="0"/>
          </a:p>
        </p:txBody>
      </p:sp>
      <p:sp>
        <p:nvSpPr>
          <p:cNvPr id="66" name="CuadroTexto 65"/>
          <p:cNvSpPr txBox="1"/>
          <p:nvPr/>
        </p:nvSpPr>
        <p:spPr>
          <a:xfrm>
            <a:off x="3832289" y="1077328"/>
            <a:ext cx="14163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ARP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43935" y="1077328"/>
            <a:ext cx="14163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b="1" dirty="0" smtClean="0">
                <a:solidFill>
                  <a:srgbClr val="5A2781"/>
                </a:solidFill>
              </a:rPr>
              <a:t>MDO</a:t>
            </a:r>
          </a:p>
        </p:txBody>
      </p:sp>
      <p:cxnSp>
        <p:nvCxnSpPr>
          <p:cNvPr id="71" name="Conector recto 70"/>
          <p:cNvCxnSpPr/>
          <p:nvPr/>
        </p:nvCxnSpPr>
        <p:spPr>
          <a:xfrm>
            <a:off x="5504084" y="1027671"/>
            <a:ext cx="0" cy="72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3714167" y="1027671"/>
            <a:ext cx="0" cy="72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522047" y="1027671"/>
            <a:ext cx="0" cy="72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 rot="16200000">
            <a:off x="1111662" y="3190688"/>
            <a:ext cx="1120463" cy="2770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%DIST</a:t>
            </a:r>
          </a:p>
        </p:txBody>
      </p:sp>
      <p:sp>
        <p:nvSpPr>
          <p:cNvPr id="77" name="CuadroTexto 76"/>
          <p:cNvSpPr txBox="1"/>
          <p:nvPr/>
        </p:nvSpPr>
        <p:spPr>
          <a:xfrm rot="16200000">
            <a:off x="1046965" y="4594782"/>
            <a:ext cx="1249856" cy="2770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%DIST</a:t>
            </a: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1534617" y="1942484"/>
          <a:ext cx="1539802" cy="3466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39802">
                  <a:extLst>
                    <a:ext uri="{9D8B030D-6E8A-4147-A177-3AD203B41FA5}">
                      <a16:colId xmlns:a16="http://schemas.microsoft.com/office/drawing/2014/main" val="57484665"/>
                    </a:ext>
                  </a:extLst>
                </a:gridCol>
              </a:tblGrid>
              <a:tr h="25975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1" u="none" strike="noStrike" dirty="0">
                          <a:effectLst/>
                        </a:rPr>
                        <a:t>N° Productos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3858513"/>
                  </a:ext>
                </a:extLst>
              </a:tr>
              <a:tr h="179806">
                <a:tc>
                  <a:txBody>
                    <a:bodyPr/>
                    <a:lstStyle/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881841"/>
                  </a:ext>
                </a:extLst>
              </a:tr>
              <a:tr h="25975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1" u="none" strike="noStrike" dirty="0">
                          <a:effectLst/>
                        </a:rPr>
                        <a:t>N° Ofertas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9810301"/>
                  </a:ext>
                </a:extLst>
              </a:tr>
              <a:tr h="102470">
                <a:tc>
                  <a:txBody>
                    <a:bodyPr/>
                    <a:lstStyle/>
                    <a:p>
                      <a:pPr algn="l" fontAlgn="ctr"/>
                      <a:endParaRPr lang="es-PE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55014"/>
                  </a:ext>
                </a:extLst>
              </a:tr>
              <a:tr h="197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</a:rPr>
                        <a:t>FR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719238438"/>
                  </a:ext>
                </a:extLst>
              </a:tr>
              <a:tr h="197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</a:rPr>
                        <a:t>MQ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1229258381"/>
                  </a:ext>
                </a:extLst>
              </a:tr>
              <a:tr h="197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</a:rPr>
                        <a:t>TF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2269302710"/>
                  </a:ext>
                </a:extLst>
              </a:tr>
              <a:tr h="197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</a:rPr>
                        <a:t>TC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848757"/>
                  </a:ext>
                </a:extLst>
              </a:tr>
              <a:tr h="197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</a:rPr>
                        <a:t>CP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669349491"/>
                  </a:ext>
                </a:extLst>
              </a:tr>
              <a:tr h="197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Multicategoría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088274877"/>
                  </a:ext>
                </a:extLst>
              </a:tr>
              <a:tr h="179806">
                <a:tc>
                  <a:txBody>
                    <a:bodyPr/>
                    <a:lstStyle/>
                    <a:p>
                      <a:pPr algn="l" fontAlgn="b"/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15306572"/>
                  </a:ext>
                </a:extLst>
              </a:tr>
              <a:tr h="197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 smtClean="0">
                          <a:effectLst/>
                        </a:rPr>
                        <a:t>Individual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4245706904"/>
                  </a:ext>
                </a:extLst>
              </a:tr>
              <a:tr h="197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</a:rPr>
                        <a:t>Pack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69189440"/>
                  </a:ext>
                </a:extLst>
              </a:tr>
              <a:tr h="197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</a:rPr>
                        <a:t>Volumen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037540"/>
                  </a:ext>
                </a:extLst>
              </a:tr>
              <a:tr h="102470">
                <a:tc>
                  <a:txBody>
                    <a:bodyPr/>
                    <a:lstStyle/>
                    <a:p>
                      <a:pPr algn="l" fontAlgn="ctr"/>
                      <a:endParaRPr lang="es-P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79004405"/>
                  </a:ext>
                </a:extLst>
              </a:tr>
              <a:tr h="152269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x2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075" marR="9525" marT="9525" marB="0" anchor="ctr"/>
                </a:tc>
                <a:extLst>
                  <a:ext uri="{0D108BD9-81ED-4DB2-BD59-A6C34878D82A}">
                    <a16:rowId xmlns:a16="http://schemas.microsoft.com/office/drawing/2014/main" val="2488393110"/>
                  </a:ext>
                </a:extLst>
              </a:tr>
              <a:tr h="152269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x3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075" marR="9525" marT="9525" marB="0" anchor="ctr"/>
                </a:tc>
                <a:extLst>
                  <a:ext uri="{0D108BD9-81ED-4DB2-BD59-A6C34878D82A}">
                    <a16:rowId xmlns:a16="http://schemas.microsoft.com/office/drawing/2014/main" val="2704246884"/>
                  </a:ext>
                </a:extLst>
              </a:tr>
              <a:tr h="152269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x4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075" marR="9525" marT="9525" marB="0" anchor="ctr"/>
                </a:tc>
                <a:extLst>
                  <a:ext uri="{0D108BD9-81ED-4DB2-BD59-A6C34878D82A}">
                    <a16:rowId xmlns:a16="http://schemas.microsoft.com/office/drawing/2014/main" val="3561795140"/>
                  </a:ext>
                </a:extLst>
              </a:tr>
              <a:tr h="152269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x5+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075" marR="9525" marT="9525" marB="0" anchor="ctr"/>
                </a:tc>
                <a:extLst>
                  <a:ext uri="{0D108BD9-81ED-4DB2-BD59-A6C34878D82A}">
                    <a16:rowId xmlns:a16="http://schemas.microsoft.com/office/drawing/2014/main" val="3524607797"/>
                  </a:ext>
                </a:extLst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/>
          </p:nvPr>
        </p:nvGraphicFramePr>
        <p:xfrm>
          <a:off x="3503053" y="5566583"/>
          <a:ext cx="6025320" cy="7776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4220">
                  <a:extLst>
                    <a:ext uri="{9D8B030D-6E8A-4147-A177-3AD203B41FA5}">
                      <a16:colId xmlns:a16="http://schemas.microsoft.com/office/drawing/2014/main" val="3412127066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2207446617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3203271914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4235940507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3060893164"/>
                    </a:ext>
                  </a:extLst>
                </a:gridCol>
                <a:gridCol w="1004220">
                  <a:extLst>
                    <a:ext uri="{9D8B030D-6E8A-4147-A177-3AD203B41FA5}">
                      <a16:colId xmlns:a16="http://schemas.microsoft.com/office/drawing/2014/main" val="505974490"/>
                    </a:ext>
                  </a:extLst>
                </a:gridCol>
              </a:tblGrid>
              <a:tr h="19441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060018"/>
                  </a:ext>
                </a:extLst>
              </a:tr>
              <a:tr h="19441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3403546"/>
                  </a:ext>
                </a:extLst>
              </a:tr>
              <a:tr h="19441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8252195"/>
                  </a:ext>
                </a:extLst>
              </a:tr>
              <a:tr h="19441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361284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1650530" y="5567339"/>
          <a:ext cx="1539802" cy="7766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39802">
                  <a:extLst>
                    <a:ext uri="{9D8B030D-6E8A-4147-A177-3AD203B41FA5}">
                      <a16:colId xmlns:a16="http://schemas.microsoft.com/office/drawing/2014/main" val="2326893337"/>
                    </a:ext>
                  </a:extLst>
                </a:gridCol>
              </a:tblGrid>
              <a:tr h="19416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L’BEL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838179258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ESIKA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9108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Cyzone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495135816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Multimarca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12779"/>
                  </a:ext>
                </a:extLst>
              </a:tr>
            </a:tbl>
          </a:graphicData>
        </a:graphic>
      </p:graphicFrame>
      <p:sp>
        <p:nvSpPr>
          <p:cNvPr id="78" name="CuadroTexto 77"/>
          <p:cNvSpPr txBox="1"/>
          <p:nvPr/>
        </p:nvSpPr>
        <p:spPr>
          <a:xfrm rot="16200000">
            <a:off x="1281739" y="5815329"/>
            <a:ext cx="780313" cy="2770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%DIST</a:t>
            </a:r>
          </a:p>
        </p:txBody>
      </p:sp>
    </p:spTree>
    <p:extLst>
      <p:ext uri="{BB962C8B-B14F-4D97-AF65-F5344CB8AC3E}">
        <p14:creationId xmlns:p14="http://schemas.microsoft.com/office/powerpoint/2010/main" val="35354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/>
              <a:t>	</a:t>
            </a:r>
            <a:r>
              <a:rPr lang="es-PE" sz="2400" b="1" dirty="0" smtClean="0"/>
              <a:t>AGENDA</a:t>
            </a:r>
            <a:endParaRPr lang="es-PE" sz="16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6" y="2755423"/>
            <a:ext cx="2237134" cy="17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7 Pentágono"/>
          <p:cNvSpPr/>
          <p:nvPr/>
        </p:nvSpPr>
        <p:spPr>
          <a:xfrm rot="10800000">
            <a:off x="3035807" y="1866387"/>
            <a:ext cx="8269585" cy="3638321"/>
          </a:xfrm>
          <a:prstGeom prst="homePlate">
            <a:avLst>
              <a:gd name="adj" fmla="val 243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985269" y="2394086"/>
            <a:ext cx="7206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Contexto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Resultados CO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Funcionalidades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Metodología de Proyecto</a:t>
            </a:r>
          </a:p>
          <a:p>
            <a:pPr lvl="1">
              <a:lnSpc>
                <a:spcPct val="150000"/>
              </a:lnSpc>
            </a:pP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endParaRPr lang="es-PE" sz="2400" dirty="0">
              <a:solidFill>
                <a:srgbClr val="241C5A"/>
              </a:solidFill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3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15</a:t>
            </a:fld>
            <a:endParaRPr lang="es-PE"/>
          </a:p>
        </p:txBody>
      </p:sp>
      <p:sp>
        <p:nvSpPr>
          <p:cNvPr id="7" name="BainBulletsConfiguration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AR" sz="100" smtClean="0">
                <a:solidFill>
                  <a:srgbClr val="FFFFFF"/>
                </a:solidFill>
              </a:rPr>
              <a:t>5_89</a:t>
            </a:r>
            <a:endParaRPr lang="es-AR" sz="100">
              <a:solidFill>
                <a:srgbClr val="FFFF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9513" t="13304" r="5089" b="11160"/>
          <a:stretch/>
        </p:blipFill>
        <p:spPr>
          <a:xfrm>
            <a:off x="0" y="0"/>
            <a:ext cx="12192000" cy="68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to 10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107" name="Objeto 10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b="1" dirty="0" smtClean="0"/>
              <a:t>  CONYUNTURA GANA+</a:t>
            </a:r>
            <a:endParaRPr lang="es-PE" sz="2000" b="1" dirty="0"/>
          </a:p>
        </p:txBody>
      </p:sp>
      <p:sp>
        <p:nvSpPr>
          <p:cNvPr id="4" name="Pentágono 3"/>
          <p:cNvSpPr/>
          <p:nvPr/>
        </p:nvSpPr>
        <p:spPr>
          <a:xfrm>
            <a:off x="596900" y="2669362"/>
            <a:ext cx="2197101" cy="135118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SUSCRITAS</a:t>
            </a:r>
            <a:endParaRPr lang="es-PE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6900" y="1066190"/>
            <a:ext cx="93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Durante el 2018, existirá una etapa de convivencia entre la revista impresa y la revista 100% digital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101" name="Pentágono 100"/>
          <p:cNvSpPr/>
          <p:nvPr/>
        </p:nvSpPr>
        <p:spPr>
          <a:xfrm>
            <a:off x="596899" y="4231654"/>
            <a:ext cx="2197101" cy="131265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GANA+</a:t>
            </a:r>
            <a:endParaRPr lang="es-PE" sz="1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92" y="1736111"/>
            <a:ext cx="714827" cy="62547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325588" y="236158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REVISTA IMPRESA</a:t>
            </a:r>
            <a:endParaRPr lang="es-P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1" name="Imagen 1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99" y="2987059"/>
            <a:ext cx="481614" cy="481614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4899027" y="2656859"/>
            <a:ext cx="15513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9 Ofertas Productos No Revista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Resto bloqueadas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43" y="4646247"/>
            <a:ext cx="482400" cy="482400"/>
          </a:xfrm>
          <a:prstGeom prst="rect">
            <a:avLst/>
          </a:prstGeom>
        </p:spPr>
      </p:pic>
      <p:sp>
        <p:nvSpPr>
          <p:cNvPr id="113" name="CuadroTexto 112"/>
          <p:cNvSpPr txBox="1"/>
          <p:nvPr/>
        </p:nvSpPr>
        <p:spPr>
          <a:xfrm>
            <a:off x="5092692" y="1906550"/>
            <a:ext cx="15632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OPM</a:t>
            </a:r>
            <a:endParaRPr lang="es-PE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06" y="2929738"/>
            <a:ext cx="481614" cy="481614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06" y="4539312"/>
            <a:ext cx="481614" cy="481614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909" y="2948649"/>
            <a:ext cx="481614" cy="481614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909" y="4539312"/>
            <a:ext cx="481614" cy="481614"/>
          </a:xfrm>
          <a:prstGeom prst="rect">
            <a:avLst/>
          </a:prstGeom>
        </p:spPr>
      </p:pic>
      <p:pic>
        <p:nvPicPr>
          <p:cNvPr id="124" name="Imagen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04" y="4553467"/>
            <a:ext cx="481614" cy="481614"/>
          </a:xfrm>
          <a:prstGeom prst="rect">
            <a:avLst/>
          </a:prstGeom>
        </p:spPr>
      </p:pic>
      <p:sp>
        <p:nvSpPr>
          <p:cNvPr id="125" name="CuadroTexto 124"/>
          <p:cNvSpPr txBox="1"/>
          <p:nvPr/>
        </p:nvSpPr>
        <p:spPr>
          <a:xfrm>
            <a:off x="4908041" y="4539312"/>
            <a:ext cx="1932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140 Ofertas Productos – Ofertas Lanzamientos</a:t>
            </a:r>
          </a:p>
          <a:p>
            <a:endParaRPr lang="es-PE" dirty="0"/>
          </a:p>
        </p:txBody>
      </p:sp>
      <p:pic>
        <p:nvPicPr>
          <p:cNvPr id="127" name="Imagen 126"/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18" y="2947863"/>
            <a:ext cx="482400" cy="4824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6807291" y="1906550"/>
            <a:ext cx="15632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LAN</a:t>
            </a:r>
            <a:endParaRPr lang="es-PE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521890" y="1906550"/>
            <a:ext cx="15632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SR</a:t>
            </a:r>
            <a:endParaRPr lang="es-PE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236488" y="1906550"/>
            <a:ext cx="15632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ODD</a:t>
            </a:r>
            <a:endParaRPr lang="es-PE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20" y="5747844"/>
            <a:ext cx="279054" cy="27905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947564" y="5733483"/>
            <a:ext cx="204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Ofertas “bloqueadas</a:t>
            </a: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31611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7792771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redondeado 12"/>
          <p:cNvSpPr/>
          <p:nvPr/>
        </p:nvSpPr>
        <p:spPr>
          <a:xfrm>
            <a:off x="4273345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753918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 FUNCIONALIDADES - % DESCUENTO </a:t>
            </a:r>
            <a:endParaRPr lang="es-PE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753918" y="1055222"/>
            <a:ext cx="3362400" cy="30815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ACTUAL - OPT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9800" y="1564409"/>
            <a:ext cx="297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MDO crea ofertas optimizando el descuento 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más frecuente para cada consultora, con un tope parametrizable. (60%).</a:t>
            </a:r>
          </a:p>
          <a:p>
            <a:pPr algn="just"/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Este tope es corporativo. No es parametrizable por país, marca, categoría y/o productos.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MDO puede crear las mismas ofertas con diferentes descuentos para diferentes consultoras obteniendo precios diferenciados</a:t>
            </a:r>
            <a:r>
              <a:rPr lang="es-P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478438" y="1564409"/>
            <a:ext cx="29522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MDO crea ofertas optimizando el descuento m</a:t>
            </a:r>
            <a:r>
              <a:rPr lang="es-PE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ás frecuente por consultora con un tope parametrizable, y luego se hallará un único descuento para todas las consultoras para la misma táctica.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PE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tope es corporativo. No es parametrizable por país, marca, categoría y productos.</a:t>
            </a:r>
          </a:p>
          <a:p>
            <a:pPr lvl="1" algn="just"/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PE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Además las ofertas del MDO con productos que están en revista se igualaran al mínimo precio unitario en revista por la convivencia de la revista física y digital.</a:t>
            </a:r>
          </a:p>
          <a:p>
            <a:pPr lvl="1"/>
            <a:r>
              <a:rPr lang="es-PE" sz="12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PE" sz="12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Pendiente:</a:t>
            </a:r>
            <a:r>
              <a:rPr lang="es-PE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Comparación de productos                               	en niveles	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73344" y="1055222"/>
            <a:ext cx="3362400" cy="308157"/>
          </a:xfrm>
          <a:prstGeom prst="chevron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GANA + </a:t>
            </a:r>
            <a:r>
              <a:rPr lang="es-ES" b="1" i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(Solicitado C7)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792771" y="1055222"/>
            <a:ext cx="3362400" cy="308157"/>
          </a:xfrm>
          <a:prstGeom prst="chevron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Backlog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07121" y="1564409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Parametrizar descuento por país, marca, categoría y productos.</a:t>
            </a: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7896" name="Picture 8" descr="https://d30y9cdsu7xlg0.cloudfront.net/png/624768-200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37" y="5408022"/>
            <a:ext cx="546463" cy="5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s://d30y9cdsu7xlg0.cloudfront.net/png/624768-200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98" y="5408022"/>
            <a:ext cx="546463" cy="5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7" grpId="0" animBg="1"/>
      <p:bldP spid="2" grpId="0" animBg="1"/>
      <p:bldP spid="4" grpId="0"/>
      <p:bldP spid="11" grpId="0"/>
      <p:bldP spid="14" grpId="0" animBg="1"/>
      <p:bldP spid="9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to 10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107" name="Objeto 10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/>
              <a:t> </a:t>
            </a:r>
            <a:r>
              <a:rPr lang="es-ES" sz="1600" b="1" dirty="0" smtClean="0"/>
              <a:t>EJEMPLO - DESCUENTO</a:t>
            </a:r>
            <a:endParaRPr lang="es-PE" sz="2000" b="1" dirty="0"/>
          </a:p>
        </p:txBody>
      </p:sp>
      <p:sp>
        <p:nvSpPr>
          <p:cNvPr id="2" name="AutoShape 2" descr="Resultado de imagen para kalos s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" name="AutoShape 4" descr="Resultado de imagen para kalos spo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48" y="2305357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10" y="2119362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42701" y="1542335"/>
            <a:ext cx="38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% DESCUENTO M</a:t>
            </a:r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ÁXIMO = </a:t>
            </a:r>
            <a:r>
              <a:rPr lang="es-PE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60%</a:t>
            </a:r>
            <a:endParaRPr lang="es-PE" sz="20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48" y="3273345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48" y="4322461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10" y="3137282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10" y="4155203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48" y="5340382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10" y="5173124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heurón 8"/>
          <p:cNvSpPr/>
          <p:nvPr/>
        </p:nvSpPr>
        <p:spPr>
          <a:xfrm>
            <a:off x="686961" y="1249448"/>
            <a:ext cx="3007205" cy="32434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CASO 1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619528" y="2383919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60%</a:t>
            </a:r>
            <a:endParaRPr lang="es-PE" sz="20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660461" y="3351907"/>
            <a:ext cx="7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56%</a:t>
            </a:r>
            <a:endParaRPr lang="es-PE" sz="20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660461" y="4401023"/>
            <a:ext cx="7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58%</a:t>
            </a:r>
            <a:endParaRPr lang="es-PE" sz="20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660461" y="5443455"/>
            <a:ext cx="7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60%</a:t>
            </a:r>
            <a:endParaRPr lang="es-PE" sz="2000" b="1" dirty="0"/>
          </a:p>
        </p:txBody>
      </p:sp>
      <p:pic>
        <p:nvPicPr>
          <p:cNvPr id="21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11" y="2293102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41" y="2107107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11" y="3261090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11" y="4310206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41" y="3125027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41" y="4142948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11" y="5328127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41" y="5160869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4078017" y="1554591"/>
            <a:ext cx="38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% DESCUENTO M</a:t>
            </a:r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ÁXIMO = </a:t>
            </a:r>
            <a:r>
              <a:rPr lang="es-PE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65%</a:t>
            </a:r>
            <a:endParaRPr lang="es-PE" sz="20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Cheurón 33"/>
          <p:cNvSpPr/>
          <p:nvPr/>
        </p:nvSpPr>
        <p:spPr>
          <a:xfrm>
            <a:off x="4522277" y="1261704"/>
            <a:ext cx="3007205" cy="32434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CASO 2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475171" y="2375097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C00000"/>
                </a:solidFill>
              </a:rPr>
              <a:t>63%</a:t>
            </a:r>
            <a:endParaRPr lang="es-PE" sz="2000" b="1" dirty="0">
              <a:solidFill>
                <a:srgbClr val="C0000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516104" y="3343085"/>
            <a:ext cx="7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56%</a:t>
            </a:r>
            <a:endParaRPr lang="es-PE" sz="20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516104" y="4392201"/>
            <a:ext cx="7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58%</a:t>
            </a:r>
            <a:endParaRPr lang="es-PE" sz="2000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516104" y="5434633"/>
            <a:ext cx="7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60%</a:t>
            </a:r>
            <a:endParaRPr lang="es-PE" sz="2000" b="1" dirty="0"/>
          </a:p>
        </p:txBody>
      </p:sp>
      <p:pic>
        <p:nvPicPr>
          <p:cNvPr id="42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6" y="2293102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6" y="2107107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6" y="3261090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6" y="4310206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6" y="3125027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6" y="4142948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d30y9cdsu7xlg0.cloudfront.net/png/969550-20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6" y="5328127"/>
            <a:ext cx="542088" cy="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6" y="5160869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/>
          <p:cNvSpPr txBox="1"/>
          <p:nvPr/>
        </p:nvSpPr>
        <p:spPr>
          <a:xfrm>
            <a:off x="7913332" y="1554591"/>
            <a:ext cx="38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% DESCUENTO M</a:t>
            </a:r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ÁXIMO = </a:t>
            </a:r>
            <a:r>
              <a:rPr lang="es-PE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59%</a:t>
            </a:r>
            <a:endParaRPr lang="es-PE" sz="20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Cheurón 50"/>
          <p:cNvSpPr/>
          <p:nvPr/>
        </p:nvSpPr>
        <p:spPr>
          <a:xfrm>
            <a:off x="8357592" y="1261704"/>
            <a:ext cx="3007205" cy="32434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CASO 3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0310486" y="2375097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C00000"/>
                </a:solidFill>
              </a:rPr>
              <a:t>59%</a:t>
            </a:r>
            <a:endParaRPr lang="es-PE" sz="2000" b="1" dirty="0">
              <a:solidFill>
                <a:srgbClr val="C0000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0351419" y="3343085"/>
            <a:ext cx="7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56%</a:t>
            </a:r>
            <a:endParaRPr lang="es-PE" sz="2000" b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0351419" y="4392201"/>
            <a:ext cx="7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58%</a:t>
            </a:r>
            <a:endParaRPr lang="es-PE" sz="2000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0351419" y="5434633"/>
            <a:ext cx="7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chemeClr val="accent3"/>
                </a:solidFill>
              </a:rPr>
              <a:t>59%</a:t>
            </a:r>
            <a:endParaRPr lang="es-PE" sz="2000" b="1" dirty="0">
              <a:solidFill>
                <a:schemeClr val="accent3"/>
              </a:solidFill>
            </a:endParaRPr>
          </a:p>
        </p:txBody>
      </p:sp>
      <p:pic>
        <p:nvPicPr>
          <p:cNvPr id="44034" name="Picture 2" descr="https://d30y9cdsu7xlg0.cloudfront.net/png/212279-200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674" y="5834743"/>
            <a:ext cx="503383" cy="5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/>
              <a:t>	</a:t>
            </a:r>
            <a:r>
              <a:rPr lang="es-PE" sz="2400" b="1" dirty="0" smtClean="0"/>
              <a:t>AGENDA</a:t>
            </a:r>
            <a:endParaRPr lang="es-PE" sz="16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6" y="2755423"/>
            <a:ext cx="2237134" cy="17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7 Pentágono"/>
          <p:cNvSpPr/>
          <p:nvPr/>
        </p:nvSpPr>
        <p:spPr>
          <a:xfrm rot="10800000">
            <a:off x="3035807" y="1866387"/>
            <a:ext cx="8269585" cy="3638321"/>
          </a:xfrm>
          <a:prstGeom prst="homePlate">
            <a:avLst>
              <a:gd name="adj" fmla="val 243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985269" y="2394086"/>
            <a:ext cx="7206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¿Qué datos usamos para medir la venta digital?</a:t>
            </a: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¿Qué oportunidades hay en la medición de los datos?</a:t>
            </a: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Propuesta </a:t>
            </a: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Ventajas de la propuesta</a:t>
            </a: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>
              <a:lnSpc>
                <a:spcPct val="150000"/>
              </a:lnSpc>
            </a:pP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endParaRPr lang="es-PE" sz="2400" dirty="0">
              <a:solidFill>
                <a:srgbClr val="241C5A"/>
              </a:solidFill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5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to 10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107" name="Objeto 10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/>
              <a:t> </a:t>
            </a:r>
            <a:r>
              <a:rPr lang="es-ES" sz="1600" b="1" dirty="0" smtClean="0"/>
              <a:t>EJEMPLO - DESCUENTO</a:t>
            </a:r>
            <a:endParaRPr lang="es-PE" sz="2000" b="1" dirty="0"/>
          </a:p>
        </p:txBody>
      </p:sp>
      <p:sp>
        <p:nvSpPr>
          <p:cNvPr id="2" name="AutoShape 2" descr="Resultado de imagen para kalos s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" name="AutoShape 4" descr="Resultado de imagen para kalos spo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7" name="Pentágono 56"/>
          <p:cNvSpPr/>
          <p:nvPr/>
        </p:nvSpPr>
        <p:spPr>
          <a:xfrm rot="16200000">
            <a:off x="-1735862" y="3386129"/>
            <a:ext cx="5100660" cy="467902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es-PE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CASO 1</a:t>
            </a:r>
            <a:endParaRPr lang="es-PE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Pentágono 57"/>
          <p:cNvSpPr/>
          <p:nvPr/>
        </p:nvSpPr>
        <p:spPr>
          <a:xfrm rot="16200000">
            <a:off x="4193525" y="3386129"/>
            <a:ext cx="5100660" cy="467902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CASO 2</a:t>
            </a:r>
            <a:endParaRPr lang="es-PE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481536" y="4422124"/>
            <a:ext cx="38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% DESCUENTO M</a:t>
            </a:r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ÁXIMO = </a:t>
            </a:r>
            <a:r>
              <a:rPr lang="es-PE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60%</a:t>
            </a:r>
            <a:endParaRPr lang="es-PE" sz="20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530389" y="1091500"/>
            <a:ext cx="3783462" cy="1904368"/>
            <a:chOff x="922891" y="2273273"/>
            <a:chExt cx="3783462" cy="1904368"/>
          </a:xfrm>
        </p:grpSpPr>
        <p:grpSp>
          <p:nvGrpSpPr>
            <p:cNvPr id="7" name="Grupo 6"/>
            <p:cNvGrpSpPr/>
            <p:nvPr/>
          </p:nvGrpSpPr>
          <p:grpSpPr>
            <a:xfrm>
              <a:off x="922891" y="2273273"/>
              <a:ext cx="838200" cy="1904368"/>
              <a:chOff x="922891" y="2273273"/>
              <a:chExt cx="838200" cy="1904368"/>
            </a:xfrm>
          </p:grpSpPr>
          <p:pic>
            <p:nvPicPr>
              <p:cNvPr id="6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94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870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65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CuadroTexto 9"/>
              <p:cNvSpPr txBox="1"/>
              <p:nvPr/>
            </p:nvSpPr>
            <p:spPr>
              <a:xfrm>
                <a:off x="92289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63%</a:t>
                </a:r>
                <a:endParaRPr lang="es-PE" sz="2000" b="1" dirty="0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1904645" y="2273273"/>
              <a:ext cx="838200" cy="1904368"/>
              <a:chOff x="1891211" y="2273273"/>
              <a:chExt cx="838200" cy="1904368"/>
            </a:xfrm>
          </p:grpSpPr>
          <p:pic>
            <p:nvPicPr>
              <p:cNvPr id="39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CuadroTexto 40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56%</a:t>
                </a:r>
                <a:endParaRPr lang="es-PE" sz="2000" b="1" dirty="0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2886399" y="2273273"/>
              <a:ext cx="838200" cy="1904368"/>
              <a:chOff x="1891211" y="2273273"/>
              <a:chExt cx="838200" cy="1904368"/>
            </a:xfrm>
          </p:grpSpPr>
          <p:pic>
            <p:nvPicPr>
              <p:cNvPr id="43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CuadroTexto 44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58%</a:t>
                </a:r>
                <a:endParaRPr lang="es-PE" sz="2000" b="1" dirty="0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>
              <a:off x="3868153" y="2273273"/>
              <a:ext cx="838200" cy="1904368"/>
              <a:chOff x="1891211" y="2273273"/>
              <a:chExt cx="838200" cy="1904368"/>
            </a:xfrm>
          </p:grpSpPr>
          <p:pic>
            <p:nvPicPr>
              <p:cNvPr id="47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CuadroTexto 48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</p:grpSp>
      <p:sp>
        <p:nvSpPr>
          <p:cNvPr id="50" name="Cheurón 49"/>
          <p:cNvSpPr/>
          <p:nvPr/>
        </p:nvSpPr>
        <p:spPr>
          <a:xfrm rot="5400000">
            <a:off x="3168254" y="1696947"/>
            <a:ext cx="515010" cy="3222494"/>
          </a:xfrm>
          <a:prstGeom prst="chevron">
            <a:avLst>
              <a:gd name="adj" fmla="val 7452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52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5" y="3557236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uadroTexto 52"/>
          <p:cNvSpPr txBox="1"/>
          <p:nvPr/>
        </p:nvSpPr>
        <p:spPr>
          <a:xfrm>
            <a:off x="2643308" y="3651360"/>
            <a:ext cx="1572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Descuento promedio</a:t>
            </a:r>
            <a:endParaRPr lang="es-PE" sz="2000" b="1" dirty="0"/>
          </a:p>
        </p:txBody>
      </p:sp>
      <p:sp>
        <p:nvSpPr>
          <p:cNvPr id="29" name="Rectángulo 28"/>
          <p:cNvSpPr/>
          <p:nvPr/>
        </p:nvSpPr>
        <p:spPr>
          <a:xfrm>
            <a:off x="4215491" y="3805248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/>
              <a:t>= </a:t>
            </a:r>
            <a:r>
              <a:rPr lang="es-PE" sz="2000" b="1" dirty="0" smtClean="0"/>
              <a:t>64%</a:t>
            </a:r>
            <a:endParaRPr lang="es-PE" sz="2000" b="1" dirty="0"/>
          </a:p>
        </p:txBody>
      </p:sp>
      <p:sp>
        <p:nvSpPr>
          <p:cNvPr id="59" name="Cheurón 58"/>
          <p:cNvSpPr/>
          <p:nvPr/>
        </p:nvSpPr>
        <p:spPr>
          <a:xfrm rot="5400000">
            <a:off x="3168254" y="3445085"/>
            <a:ext cx="515010" cy="3222494"/>
          </a:xfrm>
          <a:prstGeom prst="chevron">
            <a:avLst>
              <a:gd name="adj" fmla="val 7452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grpSp>
        <p:nvGrpSpPr>
          <p:cNvPr id="60" name="Grupo 59"/>
          <p:cNvGrpSpPr/>
          <p:nvPr/>
        </p:nvGrpSpPr>
        <p:grpSpPr>
          <a:xfrm>
            <a:off x="1616893" y="5458959"/>
            <a:ext cx="3783462" cy="941839"/>
            <a:chOff x="922891" y="3235802"/>
            <a:chExt cx="3783462" cy="941839"/>
          </a:xfrm>
        </p:grpSpPr>
        <p:grpSp>
          <p:nvGrpSpPr>
            <p:cNvPr id="61" name="Grupo 60"/>
            <p:cNvGrpSpPr/>
            <p:nvPr/>
          </p:nvGrpSpPr>
          <p:grpSpPr>
            <a:xfrm>
              <a:off x="922891" y="3235802"/>
              <a:ext cx="838200" cy="941839"/>
              <a:chOff x="922891" y="3235802"/>
              <a:chExt cx="838200" cy="941839"/>
            </a:xfrm>
          </p:grpSpPr>
          <p:pic>
            <p:nvPicPr>
              <p:cNvPr id="74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94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CuadroTexto 75"/>
              <p:cNvSpPr txBox="1"/>
              <p:nvPr/>
            </p:nvSpPr>
            <p:spPr>
              <a:xfrm>
                <a:off x="92289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1904645" y="3235802"/>
              <a:ext cx="838200" cy="941839"/>
              <a:chOff x="1891211" y="3235802"/>
              <a:chExt cx="838200" cy="941839"/>
            </a:xfrm>
          </p:grpSpPr>
          <p:pic>
            <p:nvPicPr>
              <p:cNvPr id="71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CuadroTexto 72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2886399" y="3235802"/>
              <a:ext cx="838200" cy="941839"/>
              <a:chOff x="1891211" y="3235802"/>
              <a:chExt cx="838200" cy="941839"/>
            </a:xfrm>
          </p:grpSpPr>
          <p:pic>
            <p:nvPicPr>
              <p:cNvPr id="68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CuadroTexto 69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3868153" y="3235802"/>
              <a:ext cx="838200" cy="941839"/>
              <a:chOff x="1891211" y="3235802"/>
              <a:chExt cx="838200" cy="941839"/>
            </a:xfrm>
          </p:grpSpPr>
          <p:pic>
            <p:nvPicPr>
              <p:cNvPr id="65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CuadroTexto 66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</p:grpSp>
      <p:sp>
        <p:nvSpPr>
          <p:cNvPr id="77" name="CuadroTexto 76"/>
          <p:cNvSpPr txBox="1"/>
          <p:nvPr/>
        </p:nvSpPr>
        <p:spPr>
          <a:xfrm>
            <a:off x="7399577" y="4422124"/>
            <a:ext cx="38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% DESCUENTO M</a:t>
            </a:r>
            <a:r>
              <a:rPr lang="es-PE" sz="1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ÁXIMO = </a:t>
            </a:r>
            <a:r>
              <a:rPr lang="es-PE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65%</a:t>
            </a:r>
            <a:endParaRPr lang="es-PE" sz="20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8" name="Grupo 77"/>
          <p:cNvGrpSpPr/>
          <p:nvPr/>
        </p:nvGrpSpPr>
        <p:grpSpPr>
          <a:xfrm>
            <a:off x="7448430" y="1091500"/>
            <a:ext cx="3783462" cy="1904368"/>
            <a:chOff x="922891" y="2273273"/>
            <a:chExt cx="3783462" cy="1904368"/>
          </a:xfrm>
        </p:grpSpPr>
        <p:grpSp>
          <p:nvGrpSpPr>
            <p:cNvPr id="79" name="Grupo 78"/>
            <p:cNvGrpSpPr/>
            <p:nvPr/>
          </p:nvGrpSpPr>
          <p:grpSpPr>
            <a:xfrm>
              <a:off x="922891" y="2273273"/>
              <a:ext cx="838200" cy="1904368"/>
              <a:chOff x="922891" y="2273273"/>
              <a:chExt cx="838200" cy="1904368"/>
            </a:xfrm>
          </p:grpSpPr>
          <p:pic>
            <p:nvPicPr>
              <p:cNvPr id="92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94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65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CuadroTexto 93"/>
              <p:cNvSpPr txBox="1"/>
              <p:nvPr/>
            </p:nvSpPr>
            <p:spPr>
              <a:xfrm>
                <a:off x="92289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63%</a:t>
                </a:r>
                <a:endParaRPr lang="es-PE" sz="2000" b="1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1904645" y="2273273"/>
              <a:ext cx="838200" cy="1904368"/>
              <a:chOff x="1891211" y="2273273"/>
              <a:chExt cx="838200" cy="1904368"/>
            </a:xfrm>
          </p:grpSpPr>
          <p:pic>
            <p:nvPicPr>
              <p:cNvPr id="89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CuadroTexto 90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56%</a:t>
                </a:r>
                <a:endParaRPr lang="es-PE" sz="2000" b="1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2886399" y="2273273"/>
              <a:ext cx="838200" cy="1904368"/>
              <a:chOff x="1891211" y="2273273"/>
              <a:chExt cx="838200" cy="1904368"/>
            </a:xfrm>
          </p:grpSpPr>
          <p:pic>
            <p:nvPicPr>
              <p:cNvPr id="86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CuadroTexto 87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58%</a:t>
                </a:r>
                <a:endParaRPr lang="es-PE" sz="2000" b="1" dirty="0"/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3868153" y="2273273"/>
              <a:ext cx="838200" cy="1904368"/>
              <a:chOff x="1891211" y="2273273"/>
              <a:chExt cx="838200" cy="1904368"/>
            </a:xfrm>
          </p:grpSpPr>
          <p:pic>
            <p:nvPicPr>
              <p:cNvPr id="83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CuadroTexto 84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</p:grpSp>
      <p:sp>
        <p:nvSpPr>
          <p:cNvPr id="95" name="Cheurón 94"/>
          <p:cNvSpPr/>
          <p:nvPr/>
        </p:nvSpPr>
        <p:spPr>
          <a:xfrm rot="5400000">
            <a:off x="9086295" y="1696947"/>
            <a:ext cx="515010" cy="3222494"/>
          </a:xfrm>
          <a:prstGeom prst="chevron">
            <a:avLst>
              <a:gd name="adj" fmla="val 7452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96" name="Picture 6" descr="https://s3.amazonaws.com/consultorasPRD/SomosBelcorp/Matriz/PE/PE_2000858642017754287_uygslwvw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446" y="3557236"/>
            <a:ext cx="784678" cy="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CuadroTexto 96"/>
          <p:cNvSpPr txBox="1"/>
          <p:nvPr/>
        </p:nvSpPr>
        <p:spPr>
          <a:xfrm>
            <a:off x="8561349" y="3651360"/>
            <a:ext cx="1572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Descuento promedio</a:t>
            </a:r>
            <a:endParaRPr lang="es-PE" sz="2000" b="1" dirty="0"/>
          </a:p>
        </p:txBody>
      </p:sp>
      <p:sp>
        <p:nvSpPr>
          <p:cNvPr id="98" name="Rectángulo 97"/>
          <p:cNvSpPr/>
          <p:nvPr/>
        </p:nvSpPr>
        <p:spPr>
          <a:xfrm>
            <a:off x="10133532" y="3805248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/>
              <a:t>= </a:t>
            </a:r>
            <a:r>
              <a:rPr lang="es-PE" sz="2000" b="1" dirty="0" smtClean="0"/>
              <a:t>64%</a:t>
            </a:r>
            <a:endParaRPr lang="es-PE" sz="2000" b="1" dirty="0"/>
          </a:p>
        </p:txBody>
      </p:sp>
      <p:sp>
        <p:nvSpPr>
          <p:cNvPr id="99" name="Cheurón 98"/>
          <p:cNvSpPr/>
          <p:nvPr/>
        </p:nvSpPr>
        <p:spPr>
          <a:xfrm rot="5400000">
            <a:off x="9086295" y="3445085"/>
            <a:ext cx="515010" cy="3222494"/>
          </a:xfrm>
          <a:prstGeom prst="chevron">
            <a:avLst>
              <a:gd name="adj" fmla="val 7452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grpSp>
        <p:nvGrpSpPr>
          <p:cNvPr id="100" name="Grupo 99"/>
          <p:cNvGrpSpPr/>
          <p:nvPr/>
        </p:nvGrpSpPr>
        <p:grpSpPr>
          <a:xfrm>
            <a:off x="7534934" y="5458959"/>
            <a:ext cx="3783462" cy="941839"/>
            <a:chOff x="922891" y="3235802"/>
            <a:chExt cx="3783462" cy="941839"/>
          </a:xfrm>
        </p:grpSpPr>
        <p:grpSp>
          <p:nvGrpSpPr>
            <p:cNvPr id="101" name="Grupo 100"/>
            <p:cNvGrpSpPr/>
            <p:nvPr/>
          </p:nvGrpSpPr>
          <p:grpSpPr>
            <a:xfrm>
              <a:off x="922891" y="3235802"/>
              <a:ext cx="838200" cy="941839"/>
              <a:chOff x="922891" y="3235802"/>
              <a:chExt cx="838200" cy="941839"/>
            </a:xfrm>
          </p:grpSpPr>
          <p:pic>
            <p:nvPicPr>
              <p:cNvPr id="112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94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CuadroTexto 112"/>
              <p:cNvSpPr txBox="1"/>
              <p:nvPr/>
            </p:nvSpPr>
            <p:spPr>
              <a:xfrm>
                <a:off x="92289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64%</a:t>
                </a:r>
                <a:endParaRPr lang="es-PE" sz="2000" b="1" dirty="0"/>
              </a:p>
            </p:txBody>
          </p:sp>
        </p:grpSp>
        <p:grpSp>
          <p:nvGrpSpPr>
            <p:cNvPr id="102" name="Grupo 101"/>
            <p:cNvGrpSpPr/>
            <p:nvPr/>
          </p:nvGrpSpPr>
          <p:grpSpPr>
            <a:xfrm>
              <a:off x="1904645" y="3235802"/>
              <a:ext cx="838200" cy="941839"/>
              <a:chOff x="1891211" y="3235802"/>
              <a:chExt cx="838200" cy="941839"/>
            </a:xfrm>
          </p:grpSpPr>
          <p:pic>
            <p:nvPicPr>
              <p:cNvPr id="110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CuadroTexto 110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64%</a:t>
                </a:r>
                <a:endParaRPr lang="es-PE" sz="2000" b="1" dirty="0"/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2886399" y="3235802"/>
              <a:ext cx="838200" cy="941839"/>
              <a:chOff x="1891211" y="3235802"/>
              <a:chExt cx="838200" cy="941839"/>
            </a:xfrm>
          </p:grpSpPr>
          <p:pic>
            <p:nvPicPr>
              <p:cNvPr id="108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CuadroTexto 108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64%</a:t>
                </a:r>
                <a:endParaRPr lang="es-PE" sz="2000" b="1" dirty="0"/>
              </a:p>
            </p:txBody>
          </p:sp>
        </p:grpSp>
        <p:grpSp>
          <p:nvGrpSpPr>
            <p:cNvPr id="104" name="Grupo 103"/>
            <p:cNvGrpSpPr/>
            <p:nvPr/>
          </p:nvGrpSpPr>
          <p:grpSpPr>
            <a:xfrm>
              <a:off x="3868153" y="3235802"/>
              <a:ext cx="838200" cy="941839"/>
              <a:chOff x="1891211" y="3235802"/>
              <a:chExt cx="838200" cy="941839"/>
            </a:xfrm>
          </p:grpSpPr>
          <p:pic>
            <p:nvPicPr>
              <p:cNvPr id="105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64%</a:t>
                </a:r>
                <a:endParaRPr lang="es-PE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3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to 10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107" name="Objeto 10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/>
              <a:t> </a:t>
            </a:r>
            <a:r>
              <a:rPr lang="es-ES" sz="1600" b="1" dirty="0" smtClean="0"/>
              <a:t>EJEMPLO - DESCUENTO</a:t>
            </a:r>
            <a:endParaRPr lang="es-PE" sz="2000" b="1" dirty="0"/>
          </a:p>
        </p:txBody>
      </p:sp>
      <p:sp>
        <p:nvSpPr>
          <p:cNvPr id="2" name="AutoShape 2" descr="Resultado de imagen para kalos s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" name="AutoShape 4" descr="Resultado de imagen para kalos spo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7" name="Pentágono 56"/>
          <p:cNvSpPr/>
          <p:nvPr/>
        </p:nvSpPr>
        <p:spPr>
          <a:xfrm rot="16200000">
            <a:off x="-1735862" y="3386129"/>
            <a:ext cx="5100660" cy="467902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es-PE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CASO 1</a:t>
            </a:r>
            <a:endParaRPr lang="es-PE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Pentágono 57"/>
          <p:cNvSpPr/>
          <p:nvPr/>
        </p:nvSpPr>
        <p:spPr>
          <a:xfrm rot="16200000">
            <a:off x="4193525" y="3386129"/>
            <a:ext cx="5100660" cy="467902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CASO 2</a:t>
            </a:r>
            <a:endParaRPr lang="es-PE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530389" y="1091500"/>
            <a:ext cx="3783462" cy="1904368"/>
            <a:chOff x="922891" y="2273273"/>
            <a:chExt cx="3783462" cy="1904368"/>
          </a:xfrm>
        </p:grpSpPr>
        <p:grpSp>
          <p:nvGrpSpPr>
            <p:cNvPr id="7" name="Grupo 6"/>
            <p:cNvGrpSpPr/>
            <p:nvPr/>
          </p:nvGrpSpPr>
          <p:grpSpPr>
            <a:xfrm>
              <a:off x="922891" y="2273273"/>
              <a:ext cx="838200" cy="1904368"/>
              <a:chOff x="922891" y="2273273"/>
              <a:chExt cx="838200" cy="1904368"/>
            </a:xfrm>
          </p:grpSpPr>
          <p:pic>
            <p:nvPicPr>
              <p:cNvPr id="6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94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870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65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CuadroTexto 9"/>
              <p:cNvSpPr txBox="1"/>
              <p:nvPr/>
            </p:nvSpPr>
            <p:spPr>
              <a:xfrm>
                <a:off x="92289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63%</a:t>
                </a:r>
                <a:endParaRPr lang="es-PE" sz="2000" b="1" dirty="0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1904645" y="2273273"/>
              <a:ext cx="838200" cy="1904368"/>
              <a:chOff x="1891211" y="2273273"/>
              <a:chExt cx="838200" cy="1904368"/>
            </a:xfrm>
          </p:grpSpPr>
          <p:pic>
            <p:nvPicPr>
              <p:cNvPr id="39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CuadroTexto 40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56%</a:t>
                </a:r>
                <a:endParaRPr lang="es-PE" sz="2000" b="1" dirty="0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2886399" y="2273273"/>
              <a:ext cx="838200" cy="1904368"/>
              <a:chOff x="1891211" y="2273273"/>
              <a:chExt cx="838200" cy="1904368"/>
            </a:xfrm>
          </p:grpSpPr>
          <p:pic>
            <p:nvPicPr>
              <p:cNvPr id="43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CuadroTexto 44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58%</a:t>
                </a:r>
                <a:endParaRPr lang="es-PE" sz="2000" b="1" dirty="0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>
              <a:off x="3868153" y="2273273"/>
              <a:ext cx="838200" cy="1904368"/>
              <a:chOff x="1891211" y="2273273"/>
              <a:chExt cx="838200" cy="1904368"/>
            </a:xfrm>
          </p:grpSpPr>
          <p:pic>
            <p:nvPicPr>
              <p:cNvPr id="47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CuadroTexto 48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</p:grpSp>
      <p:sp>
        <p:nvSpPr>
          <p:cNvPr id="50" name="Cheurón 49"/>
          <p:cNvSpPr/>
          <p:nvPr/>
        </p:nvSpPr>
        <p:spPr>
          <a:xfrm rot="5400000">
            <a:off x="3168254" y="1696947"/>
            <a:ext cx="515010" cy="3222494"/>
          </a:xfrm>
          <a:prstGeom prst="chevron">
            <a:avLst>
              <a:gd name="adj" fmla="val 7452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59" name="Cheurón 58"/>
          <p:cNvSpPr/>
          <p:nvPr/>
        </p:nvSpPr>
        <p:spPr>
          <a:xfrm rot="5400000">
            <a:off x="3168254" y="3445085"/>
            <a:ext cx="515010" cy="3222494"/>
          </a:xfrm>
          <a:prstGeom prst="chevron">
            <a:avLst>
              <a:gd name="adj" fmla="val 7452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grpSp>
        <p:nvGrpSpPr>
          <p:cNvPr id="60" name="Grupo 59"/>
          <p:cNvGrpSpPr/>
          <p:nvPr/>
        </p:nvGrpSpPr>
        <p:grpSpPr>
          <a:xfrm>
            <a:off x="1616893" y="5458959"/>
            <a:ext cx="3783462" cy="941839"/>
            <a:chOff x="922891" y="3235802"/>
            <a:chExt cx="3783462" cy="941839"/>
          </a:xfrm>
        </p:grpSpPr>
        <p:grpSp>
          <p:nvGrpSpPr>
            <p:cNvPr id="61" name="Grupo 60"/>
            <p:cNvGrpSpPr/>
            <p:nvPr/>
          </p:nvGrpSpPr>
          <p:grpSpPr>
            <a:xfrm>
              <a:off x="922891" y="3235802"/>
              <a:ext cx="838200" cy="941839"/>
              <a:chOff x="922891" y="3235802"/>
              <a:chExt cx="838200" cy="941839"/>
            </a:xfrm>
          </p:grpSpPr>
          <p:pic>
            <p:nvPicPr>
              <p:cNvPr id="74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94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CuadroTexto 75"/>
              <p:cNvSpPr txBox="1"/>
              <p:nvPr/>
            </p:nvSpPr>
            <p:spPr>
              <a:xfrm>
                <a:off x="92289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1904645" y="3235802"/>
              <a:ext cx="838200" cy="941839"/>
              <a:chOff x="1891211" y="3235802"/>
              <a:chExt cx="838200" cy="941839"/>
            </a:xfrm>
          </p:grpSpPr>
          <p:pic>
            <p:nvPicPr>
              <p:cNvPr id="71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CuadroTexto 72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2886399" y="3235802"/>
              <a:ext cx="838200" cy="941839"/>
              <a:chOff x="1891211" y="3235802"/>
              <a:chExt cx="838200" cy="941839"/>
            </a:xfrm>
          </p:grpSpPr>
          <p:pic>
            <p:nvPicPr>
              <p:cNvPr id="68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CuadroTexto 69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3868153" y="3235802"/>
              <a:ext cx="838200" cy="941839"/>
              <a:chOff x="1891211" y="3235802"/>
              <a:chExt cx="838200" cy="941839"/>
            </a:xfrm>
          </p:grpSpPr>
          <p:pic>
            <p:nvPicPr>
              <p:cNvPr id="65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CuadroTexto 66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</p:grpSp>
      <p:grpSp>
        <p:nvGrpSpPr>
          <p:cNvPr id="78" name="Grupo 77"/>
          <p:cNvGrpSpPr/>
          <p:nvPr/>
        </p:nvGrpSpPr>
        <p:grpSpPr>
          <a:xfrm>
            <a:off x="7448430" y="1091500"/>
            <a:ext cx="3783462" cy="1904368"/>
            <a:chOff x="922891" y="2273273"/>
            <a:chExt cx="3783462" cy="1904368"/>
          </a:xfrm>
        </p:grpSpPr>
        <p:grpSp>
          <p:nvGrpSpPr>
            <p:cNvPr id="79" name="Grupo 78"/>
            <p:cNvGrpSpPr/>
            <p:nvPr/>
          </p:nvGrpSpPr>
          <p:grpSpPr>
            <a:xfrm>
              <a:off x="922891" y="2273273"/>
              <a:ext cx="838200" cy="1904368"/>
              <a:chOff x="922891" y="2273273"/>
              <a:chExt cx="838200" cy="1904368"/>
            </a:xfrm>
          </p:grpSpPr>
          <p:pic>
            <p:nvPicPr>
              <p:cNvPr id="92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94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65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CuadroTexto 93"/>
              <p:cNvSpPr txBox="1"/>
              <p:nvPr/>
            </p:nvSpPr>
            <p:spPr>
              <a:xfrm>
                <a:off x="92289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63%</a:t>
                </a:r>
                <a:endParaRPr lang="es-PE" sz="2000" b="1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1904645" y="2273273"/>
              <a:ext cx="838200" cy="1904368"/>
              <a:chOff x="1891211" y="2273273"/>
              <a:chExt cx="838200" cy="1904368"/>
            </a:xfrm>
          </p:grpSpPr>
          <p:pic>
            <p:nvPicPr>
              <p:cNvPr id="89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CuadroTexto 90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56%</a:t>
                </a:r>
                <a:endParaRPr lang="es-PE" sz="2000" b="1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2886399" y="2273273"/>
              <a:ext cx="838200" cy="1904368"/>
              <a:chOff x="1891211" y="2273273"/>
              <a:chExt cx="838200" cy="1904368"/>
            </a:xfrm>
          </p:grpSpPr>
          <p:pic>
            <p:nvPicPr>
              <p:cNvPr id="86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CuadroTexto 87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58%</a:t>
                </a:r>
                <a:endParaRPr lang="es-PE" sz="2000" b="1" dirty="0"/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3868153" y="2273273"/>
              <a:ext cx="838200" cy="1904368"/>
              <a:chOff x="1891211" y="2273273"/>
              <a:chExt cx="838200" cy="1904368"/>
            </a:xfrm>
          </p:grpSpPr>
          <p:pic>
            <p:nvPicPr>
              <p:cNvPr id="83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2273273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6" descr="https://s3.amazonaws.com/consultorasPRD/SomosBelcorp/Matriz/PE/PE_2000858642017754287_uygslwvwth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72" y="2880117"/>
                <a:ext cx="784678" cy="78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CuadroTexto 84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60%</a:t>
                </a:r>
                <a:endParaRPr lang="es-PE" sz="2000" b="1" dirty="0"/>
              </a:p>
            </p:txBody>
          </p:sp>
        </p:grpSp>
      </p:grpSp>
      <p:sp>
        <p:nvSpPr>
          <p:cNvPr id="95" name="Cheurón 94"/>
          <p:cNvSpPr/>
          <p:nvPr/>
        </p:nvSpPr>
        <p:spPr>
          <a:xfrm rot="5400000">
            <a:off x="9086295" y="1696947"/>
            <a:ext cx="515010" cy="3222494"/>
          </a:xfrm>
          <a:prstGeom prst="chevron">
            <a:avLst>
              <a:gd name="adj" fmla="val 7452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9" name="Cheurón 98"/>
          <p:cNvSpPr/>
          <p:nvPr/>
        </p:nvSpPr>
        <p:spPr>
          <a:xfrm rot="5400000">
            <a:off x="9086295" y="3445085"/>
            <a:ext cx="515010" cy="3222494"/>
          </a:xfrm>
          <a:prstGeom prst="chevron">
            <a:avLst>
              <a:gd name="adj" fmla="val 7452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grpSp>
        <p:nvGrpSpPr>
          <p:cNvPr id="100" name="Grupo 99"/>
          <p:cNvGrpSpPr/>
          <p:nvPr/>
        </p:nvGrpSpPr>
        <p:grpSpPr>
          <a:xfrm>
            <a:off x="7534934" y="5458959"/>
            <a:ext cx="3783462" cy="941839"/>
            <a:chOff x="922891" y="3235802"/>
            <a:chExt cx="3783462" cy="941839"/>
          </a:xfrm>
        </p:grpSpPr>
        <p:grpSp>
          <p:nvGrpSpPr>
            <p:cNvPr id="101" name="Grupo 100"/>
            <p:cNvGrpSpPr/>
            <p:nvPr/>
          </p:nvGrpSpPr>
          <p:grpSpPr>
            <a:xfrm>
              <a:off x="922891" y="3235802"/>
              <a:ext cx="838200" cy="941839"/>
              <a:chOff x="922891" y="3235802"/>
              <a:chExt cx="838200" cy="941839"/>
            </a:xfrm>
          </p:grpSpPr>
          <p:pic>
            <p:nvPicPr>
              <p:cNvPr id="112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94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CuadroTexto 112"/>
              <p:cNvSpPr txBox="1"/>
              <p:nvPr/>
            </p:nvSpPr>
            <p:spPr>
              <a:xfrm>
                <a:off x="92289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67%</a:t>
                </a:r>
                <a:endParaRPr lang="es-PE" sz="2000" b="1" dirty="0"/>
              </a:p>
            </p:txBody>
          </p:sp>
        </p:grpSp>
        <p:grpSp>
          <p:nvGrpSpPr>
            <p:cNvPr id="102" name="Grupo 101"/>
            <p:cNvGrpSpPr/>
            <p:nvPr/>
          </p:nvGrpSpPr>
          <p:grpSpPr>
            <a:xfrm>
              <a:off x="1904645" y="3235802"/>
              <a:ext cx="838200" cy="941839"/>
              <a:chOff x="1891211" y="3235802"/>
              <a:chExt cx="838200" cy="941839"/>
            </a:xfrm>
          </p:grpSpPr>
          <p:pic>
            <p:nvPicPr>
              <p:cNvPr id="110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CuadroTexto 110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67%</a:t>
                </a:r>
                <a:endParaRPr lang="es-PE" sz="2000" b="1" dirty="0"/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2886399" y="3235802"/>
              <a:ext cx="838200" cy="941839"/>
              <a:chOff x="1891211" y="3235802"/>
              <a:chExt cx="838200" cy="941839"/>
            </a:xfrm>
          </p:grpSpPr>
          <p:pic>
            <p:nvPicPr>
              <p:cNvPr id="108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CuadroTexto 108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67%</a:t>
                </a:r>
                <a:endParaRPr lang="es-PE" sz="2000" b="1" dirty="0"/>
              </a:p>
            </p:txBody>
          </p:sp>
        </p:grpSp>
        <p:grpSp>
          <p:nvGrpSpPr>
            <p:cNvPr id="104" name="Grupo 103"/>
            <p:cNvGrpSpPr/>
            <p:nvPr/>
          </p:nvGrpSpPr>
          <p:grpSpPr>
            <a:xfrm>
              <a:off x="3868153" y="3235802"/>
              <a:ext cx="838200" cy="941839"/>
              <a:chOff x="1891211" y="3235802"/>
              <a:chExt cx="838200" cy="941839"/>
            </a:xfrm>
          </p:grpSpPr>
          <p:pic>
            <p:nvPicPr>
              <p:cNvPr id="105" name="Picture 2" descr="https://d30y9cdsu7xlg0.cloudfront.net/png/969550-200.png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267" y="3235802"/>
                <a:ext cx="542088" cy="54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1891211" y="3777531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/>
                  <a:t>67%</a:t>
                </a:r>
                <a:endParaRPr lang="es-PE" sz="2000" b="1" dirty="0"/>
              </a:p>
            </p:txBody>
          </p:sp>
        </p:grpSp>
      </p:grpSp>
      <p:grpSp>
        <p:nvGrpSpPr>
          <p:cNvPr id="13" name="Grupo 12"/>
          <p:cNvGrpSpPr/>
          <p:nvPr/>
        </p:nvGrpSpPr>
        <p:grpSpPr>
          <a:xfrm>
            <a:off x="1476746" y="3424529"/>
            <a:ext cx="3900515" cy="1432360"/>
            <a:chOff x="1476746" y="3412094"/>
            <a:chExt cx="3900515" cy="1432360"/>
          </a:xfrm>
        </p:grpSpPr>
        <p:sp>
          <p:nvSpPr>
            <p:cNvPr id="8" name="CuadroTexto 7"/>
            <p:cNvSpPr txBox="1"/>
            <p:nvPr/>
          </p:nvSpPr>
          <p:spPr>
            <a:xfrm>
              <a:off x="1481536" y="4146353"/>
              <a:ext cx="389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% DESCUENTO M</a:t>
              </a:r>
              <a:r>
                <a:rPr lang="es-PE" sz="16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ÁXIMO = </a:t>
              </a:r>
              <a:r>
                <a:rPr lang="es-PE" sz="2000" b="1" dirty="0" smtClean="0">
                  <a:solidFill>
                    <a:srgbClr val="00206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60%</a:t>
              </a:r>
              <a:endParaRPr lang="es-PE" sz="20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2" name="Picture 6" descr="https://s3.amazonaws.com/consultorasPRD/SomosBelcorp/Matriz/PE/PE_2000858642017754287_uygslwvwth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05" y="3412094"/>
              <a:ext cx="784678" cy="78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CuadroTexto 52"/>
            <p:cNvSpPr txBox="1"/>
            <p:nvPr/>
          </p:nvSpPr>
          <p:spPr>
            <a:xfrm>
              <a:off x="2643308" y="3506218"/>
              <a:ext cx="15721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Descuento promedio</a:t>
              </a:r>
              <a:endParaRPr lang="es-PE" sz="2000" b="1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4215491" y="3660106"/>
              <a:ext cx="9172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2000" b="1" dirty="0"/>
                <a:t>= </a:t>
              </a:r>
              <a:r>
                <a:rPr lang="es-PE" sz="2000" b="1" dirty="0" smtClean="0"/>
                <a:t>64%</a:t>
              </a:r>
              <a:endParaRPr lang="es-PE" sz="2000" b="1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1476746" y="4444344"/>
              <a:ext cx="389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% DESCUENTO REVISTA</a:t>
              </a:r>
              <a:r>
                <a:rPr lang="es-PE" sz="16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 = </a:t>
              </a:r>
              <a:r>
                <a:rPr lang="es-PE" sz="2000" b="1" dirty="0" smtClean="0">
                  <a:solidFill>
                    <a:schemeClr val="accent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59%</a:t>
              </a:r>
              <a:endParaRPr lang="es-PE" sz="2000" b="1" dirty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7387734" y="3424529"/>
            <a:ext cx="3900515" cy="1432360"/>
            <a:chOff x="7387734" y="3436965"/>
            <a:chExt cx="3900515" cy="1432360"/>
          </a:xfrm>
        </p:grpSpPr>
        <p:sp>
          <p:nvSpPr>
            <p:cNvPr id="115" name="CuadroTexto 114"/>
            <p:cNvSpPr txBox="1"/>
            <p:nvPr/>
          </p:nvSpPr>
          <p:spPr>
            <a:xfrm>
              <a:off x="7392524" y="4171224"/>
              <a:ext cx="389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% DESCUENTO M</a:t>
              </a:r>
              <a:r>
                <a:rPr lang="es-PE" sz="16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ÁXIMO = </a:t>
              </a:r>
              <a:r>
                <a:rPr lang="es-PE" sz="2000" b="1" dirty="0" smtClean="0">
                  <a:solidFill>
                    <a:srgbClr val="00206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60%</a:t>
              </a:r>
              <a:endParaRPr lang="es-PE" sz="20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16" name="Picture 6" descr="https://s3.amazonaws.com/consultorasPRD/SomosBelcorp/Matriz/PE/PE_2000858642017754287_uygslwvwth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393" y="3436965"/>
              <a:ext cx="784678" cy="78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CuadroTexto 116"/>
            <p:cNvSpPr txBox="1"/>
            <p:nvPr/>
          </p:nvSpPr>
          <p:spPr>
            <a:xfrm>
              <a:off x="8554296" y="3531089"/>
              <a:ext cx="15721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Descuento promedio</a:t>
              </a:r>
              <a:endParaRPr lang="es-PE" sz="2000" b="1" dirty="0"/>
            </a:p>
          </p:txBody>
        </p:sp>
        <p:sp>
          <p:nvSpPr>
            <p:cNvPr id="118" name="Rectángulo 117"/>
            <p:cNvSpPr/>
            <p:nvPr/>
          </p:nvSpPr>
          <p:spPr>
            <a:xfrm>
              <a:off x="10126479" y="3684977"/>
              <a:ext cx="9172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2000" b="1" dirty="0"/>
                <a:t>= </a:t>
              </a:r>
              <a:r>
                <a:rPr lang="es-PE" sz="2000" b="1" dirty="0" smtClean="0"/>
                <a:t>64%</a:t>
              </a:r>
              <a:endParaRPr lang="es-PE" sz="2000" b="1" dirty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7387734" y="4469215"/>
              <a:ext cx="389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% DESCUENTO REVISTA</a:t>
              </a:r>
              <a:r>
                <a:rPr lang="es-PE" sz="16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 = </a:t>
              </a:r>
              <a:r>
                <a:rPr lang="es-PE" sz="2000" b="1" dirty="0" smtClean="0">
                  <a:solidFill>
                    <a:schemeClr val="accent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67%</a:t>
              </a:r>
              <a:endParaRPr lang="es-PE" sz="2000" b="1" dirty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4" name="Flecha derecha 13"/>
          <p:cNvSpPr/>
          <p:nvPr/>
        </p:nvSpPr>
        <p:spPr>
          <a:xfrm flipH="1">
            <a:off x="4823521" y="4238512"/>
            <a:ext cx="523452" cy="259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0" name="Flecha derecha 119"/>
          <p:cNvSpPr/>
          <p:nvPr/>
        </p:nvSpPr>
        <p:spPr>
          <a:xfrm flipH="1">
            <a:off x="10693321" y="4490044"/>
            <a:ext cx="523452" cy="259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6" name="Picture 2" descr="https://d30y9cdsu7xlg0.cloudfront.net/png/212279-200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674" y="5834743"/>
            <a:ext cx="503383" cy="5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7792771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redondeado 12"/>
          <p:cNvSpPr/>
          <p:nvPr/>
        </p:nvSpPr>
        <p:spPr>
          <a:xfrm>
            <a:off x="4273345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753918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 FUNCIONALIDADES – ATRACTIVIDAD DE OFERTAS</a:t>
            </a:r>
            <a:endParaRPr lang="es-PE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753918" y="1055222"/>
            <a:ext cx="3362400" cy="30815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ACTUAL - OPT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9800" y="1564409"/>
            <a:ext cx="297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Luego de calcular el descuento por oferta el MDO aplica ciertas reglas para asegurarse que las ofertas sean más atractivas que catálogo y revista:</a:t>
            </a:r>
          </a:p>
          <a:p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REVISTA: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 el precio MDO con el precio unitario más bajo en la revista del producto.</a:t>
            </a:r>
          </a:p>
          <a:p>
            <a:pPr marL="342900" indent="-342900">
              <a:buAutoNum type="arabicPeriod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CATÁLOGO: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 el precio MDO con el precio catálogo del producto aplicando la comisión mas frecuenta de la consultora.</a:t>
            </a: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478438" y="1564409"/>
            <a:ext cx="295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73344" y="1055222"/>
            <a:ext cx="3362400" cy="308157"/>
          </a:xfrm>
          <a:prstGeom prst="chevron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GANA + </a:t>
            </a:r>
            <a:r>
              <a:rPr lang="es-ES" b="1" i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(Solicitado C7)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792771" y="1055222"/>
            <a:ext cx="3362400" cy="308157"/>
          </a:xfrm>
          <a:prstGeom prst="chevron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Backlog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07121" y="1564409"/>
            <a:ext cx="2933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No aspear los productos que se encuentran en revista (Plan50)</a:t>
            </a:r>
          </a:p>
          <a:p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Definir un gap de atractividad para los precios de las ofertas para que realmente sean atractivas (parametrizable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7896" name="Picture 8" descr="https://d30y9cdsu7xlg0.cloudfront.net/png/624768-200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37" y="5408022"/>
            <a:ext cx="546463" cy="5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7" grpId="0" animBg="1"/>
      <p:bldP spid="2" grpId="0" animBg="1"/>
      <p:bldP spid="4" grpId="0"/>
      <p:bldP spid="11" grpId="0"/>
      <p:bldP spid="14" grpId="0" animBg="1"/>
      <p:bldP spid="9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to 10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107" name="Objeto 10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/>
              <a:t> </a:t>
            </a:r>
            <a:r>
              <a:rPr lang="es-ES" sz="1600" b="1" dirty="0" smtClean="0"/>
              <a:t>EJEMPLO – ATRACTIVIDAD DE OFERTAS</a:t>
            </a:r>
            <a:endParaRPr lang="es-PE" sz="2000" b="1" dirty="0"/>
          </a:p>
        </p:txBody>
      </p:sp>
      <p:sp>
        <p:nvSpPr>
          <p:cNvPr id="2" name="AutoShape 2" descr="Resultado de imagen para kalos s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" name="AutoShape 4" descr="Resultado de imagen para kalos spo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7892" name="Picture 4" descr="https://s3.amazonaws.com/consultorasPRD/SomosBelcorp/Matriz/PE/PE_2000858222017847679_poksuyegc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4" y="1641139"/>
            <a:ext cx="989220" cy="98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6" name="Picture 8" descr="https://s3.amazonaws.com/consultorasPRD/SomosBelcorp/Matriz/PE/PE_2000735572017628885_hoxqrqrdn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6" y="3922853"/>
            <a:ext cx="1210315" cy="121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/>
          <p:cNvSpPr txBox="1"/>
          <p:nvPr/>
        </p:nvSpPr>
        <p:spPr>
          <a:xfrm>
            <a:off x="6666573" y="1806705"/>
            <a:ext cx="38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MDO  vs REV: </a:t>
            </a:r>
            <a:r>
              <a:rPr lang="es-ES" sz="1800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S/. 39.90 &lt;  S/. 41.90</a:t>
            </a:r>
            <a:endParaRPr lang="es-PE" sz="2400" b="1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7905" name="Picture 17" descr="https://s3.amazonaws.com/consultorasPRD/SomosBelcorp/Matriz/PE/PE_20008772420171038287_cwflpyeie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9" y="2740875"/>
            <a:ext cx="882890" cy="8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Tabla 56"/>
          <p:cNvGraphicFramePr>
            <a:graphicFrameLocks noGrp="1"/>
          </p:cNvGraphicFramePr>
          <p:nvPr>
            <p:extLst/>
          </p:nvPr>
        </p:nvGraphicFramePr>
        <p:xfrm>
          <a:off x="1298574" y="1550702"/>
          <a:ext cx="4812918" cy="501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306">
                  <a:extLst>
                    <a:ext uri="{9D8B030D-6E8A-4147-A177-3AD203B41FA5}">
                      <a16:colId xmlns:a16="http://schemas.microsoft.com/office/drawing/2014/main" val="4031484542"/>
                    </a:ext>
                  </a:extLst>
                </a:gridCol>
                <a:gridCol w="1604306">
                  <a:extLst>
                    <a:ext uri="{9D8B030D-6E8A-4147-A177-3AD203B41FA5}">
                      <a16:colId xmlns:a16="http://schemas.microsoft.com/office/drawing/2014/main" val="1168172459"/>
                    </a:ext>
                  </a:extLst>
                </a:gridCol>
                <a:gridCol w="1604306">
                  <a:extLst>
                    <a:ext uri="{9D8B030D-6E8A-4147-A177-3AD203B41FA5}">
                      <a16:colId xmlns:a16="http://schemas.microsoft.com/office/drawing/2014/main" val="1424399925"/>
                    </a:ext>
                  </a:extLst>
                </a:gridCol>
              </a:tblGrid>
              <a:tr h="125263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S/.</a:t>
                      </a:r>
                      <a:r>
                        <a:rPr lang="es-E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70.90</a:t>
                      </a:r>
                      <a:endParaRPr lang="es-P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S/.</a:t>
                      </a:r>
                      <a:r>
                        <a:rPr lang="es-E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41.90</a:t>
                      </a:r>
                      <a:endParaRPr lang="es-P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S/. 39.90</a:t>
                      </a:r>
                      <a:endParaRPr lang="es-PE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005382"/>
                  </a:ext>
                </a:extLst>
              </a:tr>
              <a:tr h="125263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S/. 41.90</a:t>
                      </a:r>
                      <a:endParaRPr lang="es-P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s-PE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S/. 40.90</a:t>
                      </a:r>
                      <a:endParaRPr lang="es-PE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456562"/>
                  </a:ext>
                </a:extLst>
              </a:tr>
              <a:tr h="125263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s-PE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S/.</a:t>
                      </a:r>
                      <a:r>
                        <a:rPr lang="es-E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39.90</a:t>
                      </a:r>
                      <a:endParaRPr lang="es-P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S/. 37.90</a:t>
                      </a:r>
                      <a:endParaRPr lang="es-PE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259594"/>
                  </a:ext>
                </a:extLst>
              </a:tr>
              <a:tr h="1252630">
                <a:tc>
                  <a:txBody>
                    <a:bodyPr/>
                    <a:lstStyle/>
                    <a:p>
                      <a:pPr algn="ctr"/>
                      <a:r>
                        <a:rPr lang="es-ES" sz="20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S/. 77.00</a:t>
                      </a:r>
                      <a:endParaRPr lang="es-PE" sz="20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s-PE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s/56.90</a:t>
                      </a:r>
                      <a:endParaRPr lang="es-PE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554259"/>
                  </a:ext>
                </a:extLst>
              </a:tr>
            </a:tbl>
          </a:graphicData>
        </a:graphic>
      </p:graphicFrame>
      <p:cxnSp>
        <p:nvCxnSpPr>
          <p:cNvPr id="59" name="Conector recto 58"/>
          <p:cNvCxnSpPr/>
          <p:nvPr/>
        </p:nvCxnSpPr>
        <p:spPr>
          <a:xfrm>
            <a:off x="6416845" y="1550702"/>
            <a:ext cx="0" cy="501052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heurón 61"/>
          <p:cNvSpPr/>
          <p:nvPr/>
        </p:nvSpPr>
        <p:spPr>
          <a:xfrm>
            <a:off x="1195155" y="1039557"/>
            <a:ext cx="1812776" cy="555838"/>
          </a:xfrm>
          <a:prstGeom prst="chevron">
            <a:avLst/>
          </a:prstGeom>
          <a:solidFill>
            <a:srgbClr val="4749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PRECIO CATÁLOGO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2" name="Cheurón 81"/>
          <p:cNvSpPr/>
          <p:nvPr/>
        </p:nvSpPr>
        <p:spPr>
          <a:xfrm>
            <a:off x="2854596" y="1039557"/>
            <a:ext cx="1812776" cy="555838"/>
          </a:xfrm>
          <a:prstGeom prst="chevron">
            <a:avLst/>
          </a:prstGeom>
          <a:solidFill>
            <a:srgbClr val="4749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PRECIO </a:t>
            </a:r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REVISTA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Cheurón 82"/>
          <p:cNvSpPr/>
          <p:nvPr/>
        </p:nvSpPr>
        <p:spPr>
          <a:xfrm>
            <a:off x="4514036" y="1039557"/>
            <a:ext cx="1812776" cy="555838"/>
          </a:xfrm>
          <a:prstGeom prst="chevron">
            <a:avLst/>
          </a:prstGeom>
          <a:solidFill>
            <a:srgbClr val="5355AD"/>
          </a:solidFill>
          <a:ln>
            <a:solidFill>
              <a:srgbClr val="535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PRECIO </a:t>
            </a:r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MDO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Cheurón 84"/>
          <p:cNvSpPr/>
          <p:nvPr/>
        </p:nvSpPr>
        <p:spPr>
          <a:xfrm>
            <a:off x="6616123" y="1033317"/>
            <a:ext cx="4100006" cy="5558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REGLAS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" name="Cheurón 85"/>
          <p:cNvSpPr/>
          <p:nvPr/>
        </p:nvSpPr>
        <p:spPr>
          <a:xfrm>
            <a:off x="10562373" y="1033317"/>
            <a:ext cx="1384056" cy="555838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PASA</a:t>
            </a:r>
            <a:endParaRPr lang="es-PE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Abrir llave 71"/>
          <p:cNvSpPr/>
          <p:nvPr/>
        </p:nvSpPr>
        <p:spPr>
          <a:xfrm>
            <a:off x="6515248" y="1862048"/>
            <a:ext cx="206951" cy="655351"/>
          </a:xfrm>
          <a:prstGeom prst="lef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8" name="Abrir llave 87"/>
          <p:cNvSpPr/>
          <p:nvPr/>
        </p:nvSpPr>
        <p:spPr>
          <a:xfrm>
            <a:off x="6515248" y="3049770"/>
            <a:ext cx="206951" cy="655351"/>
          </a:xfrm>
          <a:prstGeom prst="lef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9" name="Abrir llave 88"/>
          <p:cNvSpPr/>
          <p:nvPr/>
        </p:nvSpPr>
        <p:spPr>
          <a:xfrm>
            <a:off x="6515248" y="4349787"/>
            <a:ext cx="206951" cy="655351"/>
          </a:xfrm>
          <a:prstGeom prst="lef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1" name="CuadroTexto 90"/>
          <p:cNvSpPr txBox="1"/>
          <p:nvPr/>
        </p:nvSpPr>
        <p:spPr>
          <a:xfrm>
            <a:off x="6666572" y="2197774"/>
            <a:ext cx="40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MDO  vs CAT: </a:t>
            </a:r>
            <a:r>
              <a:rPr lang="es-ES" sz="1800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S/. 39.90  &lt;  S/. 70.90 * 75%</a:t>
            </a:r>
            <a:endParaRPr lang="es-PE" sz="2400" b="1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6666573" y="2978152"/>
            <a:ext cx="38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MDO  vs REV: </a:t>
            </a:r>
            <a:r>
              <a:rPr lang="es-ES" sz="18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aplica</a:t>
            </a:r>
            <a:endParaRPr lang="es-PE" sz="2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6666573" y="3369221"/>
            <a:ext cx="40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MDO  vs CAT: </a:t>
            </a:r>
            <a:r>
              <a:rPr lang="es-ES" sz="1800" b="1" dirty="0" smtClean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S/. 40.90  &gt; S/. 41.90 * 75%</a:t>
            </a:r>
            <a:endParaRPr lang="es-PE" sz="2400" b="1" dirty="0">
              <a:solidFill>
                <a:schemeClr val="accent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6666573" y="4287134"/>
            <a:ext cx="38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MDO  vs REV: </a:t>
            </a:r>
            <a:r>
              <a:rPr lang="es-ES" sz="1800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S/. 37.90  &lt;  S/. 39.90</a:t>
            </a:r>
            <a:endParaRPr lang="es-PE" sz="2400" b="1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6666573" y="4678203"/>
            <a:ext cx="38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MDO  vs CAT: </a:t>
            </a:r>
            <a:r>
              <a:rPr lang="es-ES" sz="18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aplica</a:t>
            </a:r>
            <a:endParaRPr lang="es-PE" sz="2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7910" name="Picture 22" descr="https://d30y9cdsu7xlg0.cloudfront.net/png/679498-200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884" y="1751515"/>
            <a:ext cx="963032" cy="96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2" descr="https://d30y9cdsu7xlg0.cloudfront.net/png/679498-200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884" y="4143402"/>
            <a:ext cx="963032" cy="96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12" name="Picture 24" descr="https://d30y9cdsu7xlg0.cloudfront.net/png/318487-200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954" y="2883487"/>
            <a:ext cx="1058893" cy="105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brir llave 99"/>
          <p:cNvSpPr/>
          <p:nvPr/>
        </p:nvSpPr>
        <p:spPr>
          <a:xfrm>
            <a:off x="6515248" y="5528830"/>
            <a:ext cx="206951" cy="655351"/>
          </a:xfrm>
          <a:prstGeom prst="lef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1" name="CuadroTexto 100"/>
          <p:cNvSpPr txBox="1"/>
          <p:nvPr/>
        </p:nvSpPr>
        <p:spPr>
          <a:xfrm>
            <a:off x="6666573" y="5466177"/>
            <a:ext cx="38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MDO  vs REV: </a:t>
            </a:r>
            <a:r>
              <a:rPr lang="es-ES" sz="18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aplica</a:t>
            </a:r>
            <a:endParaRPr lang="es-PE" sz="2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6666573" y="5857246"/>
            <a:ext cx="38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MDO  vs CAT: </a:t>
            </a:r>
            <a:r>
              <a:rPr lang="es-ES" sz="1800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S/. 56.90 &lt; S/.77.00 * 75%</a:t>
            </a:r>
            <a:endParaRPr lang="es-PE" sz="2400" b="1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" name="Picture 22" descr="https://d30y9cdsu7xlg0.cloudfront.net/png/679498-200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884" y="5370571"/>
            <a:ext cx="963032" cy="96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5" descr="https://s3.amazonaws.com/consultorasPRD/SomosBelcorp/Matriz/PE/PE_20008394320176260_vncyvacsyz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8" y="5370571"/>
            <a:ext cx="963032" cy="96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d30y9cdsu7xlg0.cloudfront.net/png/212279-200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617" y="5932489"/>
            <a:ext cx="503383" cy="5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3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7792771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redondeado 12"/>
          <p:cNvSpPr/>
          <p:nvPr/>
        </p:nvSpPr>
        <p:spPr>
          <a:xfrm>
            <a:off x="4273345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53918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 FUNCIONALIDADES – NÚMERO DE OFERTAS</a:t>
            </a:r>
            <a:endParaRPr lang="es-PE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753918" y="1055222"/>
            <a:ext cx="3362400" cy="30815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ACTUAL - OPT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9800" y="1564409"/>
            <a:ext cx="297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Se crean entre 9 y 40 ofertas por consultora.</a:t>
            </a:r>
          </a:p>
          <a:p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Debe existir una oferta de cada categoría.</a:t>
            </a:r>
          </a:p>
          <a:p>
            <a:pPr lvl="1"/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Un producto solo puede estar dentro de una oferta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P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50% de ofertas de productos que la consultora compra.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P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30% de ofertas de productos que su perfil compra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P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20% de ofertas de productos que la consultora no compra.</a:t>
            </a: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478438" y="1564409"/>
            <a:ext cx="295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73344" y="1055222"/>
            <a:ext cx="3362400" cy="308157"/>
          </a:xfrm>
          <a:prstGeom prst="chevron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GANA + </a:t>
            </a:r>
            <a:r>
              <a:rPr lang="es-ES" b="1" i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(Solicitado C7)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792771" y="1055222"/>
            <a:ext cx="3362400" cy="308157"/>
          </a:xfrm>
          <a:prstGeom prst="chevron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Backlog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537448" y="1564408"/>
            <a:ext cx="2971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Se crearan </a:t>
            </a:r>
            <a:r>
              <a:rPr lang="es-PE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140 (parámetro)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ofertas por consultora conteniendo máximo 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60 </a:t>
            </a:r>
            <a:r>
              <a:rPr lang="es-PE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(parámetro) 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productos</a:t>
            </a: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Se podrá parametrizar 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</a:t>
            </a:r>
            <a:r>
              <a:rPr lang="es-P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número </a:t>
            </a:r>
            <a:r>
              <a:rPr lang="es-PE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mínimo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ofertas por marcas, categorías y tipos.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Se añadirá el flag de palanca.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Se podrá 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parametrizar el número de ofertas y </a:t>
            </a:r>
            <a:r>
              <a:rPr lang="es-PE" dirty="0">
                <a:latin typeface="Calibri Light" panose="020F0302020204030204" pitchFamily="34" charset="0"/>
                <a:cs typeface="Calibri Light" panose="020F0302020204030204" pitchFamily="34" charset="0"/>
              </a:rPr>
              <a:t>que marcas, categorías y tipos irán en </a:t>
            </a:r>
            <a:r>
              <a:rPr lang="es-P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Showroom</a:t>
            </a: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22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7" grpId="0" animBg="1"/>
      <p:bldP spid="2" grpId="0" animBg="1"/>
      <p:bldP spid="4" grpId="0"/>
      <p:bldP spid="11" grpId="0"/>
      <p:bldP spid="14" grpId="0" animBg="1"/>
      <p:bldP spid="9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7792771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redondeado 12"/>
          <p:cNvSpPr/>
          <p:nvPr/>
        </p:nvSpPr>
        <p:spPr>
          <a:xfrm>
            <a:off x="4273345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53918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 FUNCIONALIDADES – VOLUMENES &amp; BONIFICACIONES</a:t>
            </a:r>
            <a:endParaRPr lang="es-PE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753918" y="1055222"/>
            <a:ext cx="3362400" cy="30815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ACTUAL - OPT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78438" y="1564409"/>
            <a:ext cx="295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73344" y="1055222"/>
            <a:ext cx="3362400" cy="308157"/>
          </a:xfrm>
          <a:prstGeom prst="chevron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GANA + </a:t>
            </a:r>
            <a:r>
              <a:rPr lang="es-ES" b="1" i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(Solicitado C7)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792771" y="1055222"/>
            <a:ext cx="3362400" cy="308157"/>
          </a:xfrm>
          <a:prstGeom prst="chevron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Backlog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39800" y="1564409"/>
            <a:ext cx="297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MDO crea ofertas de volumen hasta 5 unidades. </a:t>
            </a: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P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cada consultora siempre se le ofrece 1 unidad adicional a la probabilidad de unidades que se calculó </a:t>
            </a:r>
          </a:p>
          <a:p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 existen bonificaciones.</a:t>
            </a: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458850" y="1564409"/>
            <a:ext cx="297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El MDO creará ofertas de volumen hasta 12 unidades. 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Se le ofrece las unidades que el MDO calculo.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Los volúmenes con más de 5 unidades tendrán bonificaciones (niveles) y solo si están en niveles en la revista.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Las bonificaciones serán de la misma marca que el producto y tendrán un costo de reposición menor que este</a:t>
            </a: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. La regla de cada nivel debe ser parametrizable.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988071" y="1564409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MDO debe dar bonificaciones a los productos que estén en niveles y tengan bonificaciones en la revista.</a:t>
            </a:r>
          </a:p>
          <a:p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PE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Por definir: </a:t>
            </a:r>
          </a:p>
          <a:p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Tipos de bonificación.</a:t>
            </a:r>
          </a:p>
          <a:p>
            <a:r>
              <a:rPr lang="es-P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Price points de descuentos por niveles</a:t>
            </a:r>
            <a:endParaRPr lang="es-P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17" name="Picture 8" descr="https://d30y9cdsu7xlg0.cloudfront.net/png/624768-200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87" y="5504677"/>
            <a:ext cx="546463" cy="5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1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7" grpId="0" animBg="1"/>
      <p:bldP spid="2" grpId="0" animBg="1"/>
      <p:bldP spid="11" grpId="0"/>
      <p:bldP spid="14" grpId="0" animBg="1"/>
      <p:bldP spid="9" grpId="0" animBg="1"/>
      <p:bldP spid="18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7" name="Objeto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rgbClr val="FF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/>
              <a:t> </a:t>
            </a:r>
            <a:r>
              <a:rPr lang="es-ES" sz="1600" b="1" dirty="0" smtClean="0"/>
              <a:t>EJEMPLO – VOLUMENES &amp; BONIFICACIONES</a:t>
            </a:r>
            <a:endParaRPr lang="es-PE" sz="2000" b="1" dirty="0"/>
          </a:p>
        </p:txBody>
      </p:sp>
      <p:sp>
        <p:nvSpPr>
          <p:cNvPr id="9" name="Cheurón 8"/>
          <p:cNvSpPr/>
          <p:nvPr/>
        </p:nvSpPr>
        <p:spPr>
          <a:xfrm>
            <a:off x="900212" y="1214649"/>
            <a:ext cx="4435523" cy="504967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ysClr val="windowText" lastClr="000000"/>
                </a:solidFill>
              </a:rPr>
              <a:t>ARP</a:t>
            </a:r>
            <a:endParaRPr lang="es-PE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Cheurón 9"/>
          <p:cNvSpPr/>
          <p:nvPr/>
        </p:nvSpPr>
        <p:spPr>
          <a:xfrm>
            <a:off x="6965448" y="1214649"/>
            <a:ext cx="4435523" cy="50496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bg1"/>
                </a:solidFill>
              </a:rPr>
              <a:t>GANA+</a:t>
            </a:r>
            <a:endParaRPr lang="es-PE" sz="1600" b="1" dirty="0">
              <a:solidFill>
                <a:schemeClr val="bg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6123295" y="1719616"/>
            <a:ext cx="0" cy="47221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36" y="2064167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9" descr="https://s3.amazonaws.com/consultorasPRD/SomosBelcorp/Matriz/PE/PE_2000841962017654873_hljldxyl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72" y="2400600"/>
            <a:ext cx="1027554" cy="10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9" descr="https://s3.amazonaws.com/consultorasPRD/SomosBelcorp/Matriz/PE/PE_2000841962017654873_hljldxyl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49" y="2400600"/>
            <a:ext cx="1027554" cy="10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9" descr="https://s3.amazonaws.com/consultorasPRD/SomosBelcorp/Matriz/PE/PE_2000841962017654873_hljldxyl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13" y="4608720"/>
            <a:ext cx="1027554" cy="10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9" descr="https://s3.amazonaws.com/consultorasPRD/SomosBelcorp/Matriz/PE/PE_2000841962017654873_hljldxyl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72" y="4608720"/>
            <a:ext cx="1027554" cy="10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9" descr="https://s3.amazonaws.com/consultorasPRD/SomosBelcorp/Matriz/PE/PE_2000841962017654873_hljldxyl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31" y="4608720"/>
            <a:ext cx="1027554" cy="10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9" descr="https://s3.amazonaws.com/consultorasPRD/SomosBelcorp/Matriz/PE/PE_2000841962017654873_hljldxyl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90" y="4608720"/>
            <a:ext cx="1027554" cy="10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9" descr="https://s3.amazonaws.com/consultorasPRD/SomosBelcorp/Matriz/PE/PE_2000841962017654873_hljldxyl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48" y="4608720"/>
            <a:ext cx="1027554" cy="10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07" y="2064167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84" y="3526230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42" y="3526230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148" y="3526230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54" y="3526230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60" y="3526230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ruz 34"/>
          <p:cNvSpPr/>
          <p:nvPr/>
        </p:nvSpPr>
        <p:spPr>
          <a:xfrm>
            <a:off x="9020838" y="3916904"/>
            <a:ext cx="521685" cy="521685"/>
          </a:xfrm>
          <a:prstGeom prst="plus">
            <a:avLst>
              <a:gd name="adj" fmla="val 41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35"/>
          <p:cNvSpPr txBox="1"/>
          <p:nvPr/>
        </p:nvSpPr>
        <p:spPr>
          <a:xfrm>
            <a:off x="9443122" y="3428154"/>
            <a:ext cx="1863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BONIFICACIÓN</a:t>
            </a:r>
            <a:endParaRPr lang="es-PE" sz="16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8548215" y="4504199"/>
            <a:ext cx="69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7030A0"/>
                </a:solidFill>
              </a:rPr>
              <a:t>x5</a:t>
            </a:r>
            <a:endParaRPr lang="es-PE" sz="2000" b="1" dirty="0">
              <a:solidFill>
                <a:srgbClr val="7030A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7697292" y="2878802"/>
            <a:ext cx="69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7030A0"/>
                </a:solidFill>
              </a:rPr>
              <a:t>x2</a:t>
            </a:r>
            <a:endParaRPr lang="es-PE" sz="2000" b="1" dirty="0">
              <a:solidFill>
                <a:srgbClr val="7030A0"/>
              </a:solidFill>
            </a:endParaRPr>
          </a:p>
        </p:txBody>
      </p:sp>
      <p:pic>
        <p:nvPicPr>
          <p:cNvPr id="39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84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43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02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61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620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579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538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97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56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415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74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7" descr="https://s3.amazonaws.com/consultorasPRD/SomosBelcorp/Matriz/PE/PE_2000838912017611286_gftbbsffw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32" y="5061279"/>
            <a:ext cx="1178024" cy="11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10546693" y="6039248"/>
            <a:ext cx="69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7030A0"/>
                </a:solidFill>
              </a:rPr>
              <a:t>x12</a:t>
            </a:r>
            <a:endParaRPr lang="es-PE" sz="2000" b="1" dirty="0">
              <a:solidFill>
                <a:srgbClr val="7030A0"/>
              </a:solidFill>
            </a:endParaRPr>
          </a:p>
        </p:txBody>
      </p:sp>
      <p:sp>
        <p:nvSpPr>
          <p:cNvPr id="52" name="Cruz 51"/>
          <p:cNvSpPr/>
          <p:nvPr/>
        </p:nvSpPr>
        <p:spPr>
          <a:xfrm>
            <a:off x="10783750" y="5411663"/>
            <a:ext cx="521685" cy="521685"/>
          </a:xfrm>
          <a:prstGeom prst="plus">
            <a:avLst>
              <a:gd name="adj" fmla="val 41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CuadroTexto 52"/>
          <p:cNvSpPr txBox="1"/>
          <p:nvPr/>
        </p:nvSpPr>
        <p:spPr>
          <a:xfrm>
            <a:off x="11377063" y="4953220"/>
            <a:ext cx="74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BON.</a:t>
            </a:r>
            <a:endParaRPr lang="es-PE" sz="1600" b="1" dirty="0"/>
          </a:p>
        </p:txBody>
      </p:sp>
      <p:sp>
        <p:nvSpPr>
          <p:cNvPr id="54" name="Flecha a la derecha con bandas 53"/>
          <p:cNvSpPr/>
          <p:nvPr/>
        </p:nvSpPr>
        <p:spPr>
          <a:xfrm rot="5400000">
            <a:off x="4589694" y="3943291"/>
            <a:ext cx="4313558" cy="387651"/>
          </a:xfrm>
          <a:prstGeom prst="stripedRightArrow">
            <a:avLst>
              <a:gd name="adj1" fmla="val 50000"/>
              <a:gd name="adj2" fmla="val 46479"/>
            </a:avLst>
          </a:prstGeom>
          <a:gradFill flip="none" rotWithShape="1">
            <a:gsLst>
              <a:gs pos="1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CuadroTexto 54"/>
          <p:cNvSpPr txBox="1"/>
          <p:nvPr/>
        </p:nvSpPr>
        <p:spPr>
          <a:xfrm>
            <a:off x="6257853" y="2186198"/>
            <a:ext cx="430887" cy="10235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1600" b="1" dirty="0" smtClean="0"/>
              <a:t>Desde</a:t>
            </a:r>
            <a:endParaRPr lang="es-PE" sz="1600" b="1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204810" y="5115871"/>
            <a:ext cx="430887" cy="10235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1600" b="1" dirty="0" smtClean="0"/>
              <a:t>Hasta</a:t>
            </a:r>
            <a:endParaRPr lang="es-PE" sz="1600" b="1" dirty="0"/>
          </a:p>
        </p:txBody>
      </p:sp>
      <p:sp>
        <p:nvSpPr>
          <p:cNvPr id="57" name="Flecha a la derecha con bandas 56"/>
          <p:cNvSpPr/>
          <p:nvPr/>
        </p:nvSpPr>
        <p:spPr>
          <a:xfrm rot="5400000">
            <a:off x="-750792" y="4001407"/>
            <a:ext cx="3260658" cy="387651"/>
          </a:xfrm>
          <a:prstGeom prst="stripedRightArrow">
            <a:avLst>
              <a:gd name="adj1" fmla="val 50000"/>
              <a:gd name="adj2" fmla="val 46479"/>
            </a:avLst>
          </a:prstGeom>
          <a:gradFill flip="none" rotWithShape="1">
            <a:gsLst>
              <a:gs pos="1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CuadroTexto 57"/>
          <p:cNvSpPr txBox="1"/>
          <p:nvPr/>
        </p:nvSpPr>
        <p:spPr>
          <a:xfrm>
            <a:off x="390918" y="2673214"/>
            <a:ext cx="430887" cy="10235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1600" b="1" dirty="0" smtClean="0"/>
              <a:t>Desde</a:t>
            </a:r>
            <a:endParaRPr lang="es-PE" sz="1600" b="1" dirty="0"/>
          </a:p>
        </p:txBody>
      </p:sp>
      <p:sp>
        <p:nvSpPr>
          <p:cNvPr id="59" name="CuadroTexto 58"/>
          <p:cNvSpPr txBox="1"/>
          <p:nvPr/>
        </p:nvSpPr>
        <p:spPr>
          <a:xfrm>
            <a:off x="337875" y="4770369"/>
            <a:ext cx="430887" cy="10235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1600" b="1" dirty="0" smtClean="0"/>
              <a:t>Hasta</a:t>
            </a:r>
            <a:endParaRPr lang="es-PE" sz="1600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501000" y="3297225"/>
            <a:ext cx="69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7030A0"/>
                </a:solidFill>
              </a:rPr>
              <a:t>x2</a:t>
            </a:r>
            <a:endParaRPr lang="es-PE" sz="2000" b="1" dirty="0">
              <a:solidFill>
                <a:srgbClr val="7030A0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402736" y="5487452"/>
            <a:ext cx="69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7030A0"/>
                </a:solidFill>
              </a:rPr>
              <a:t>x5</a:t>
            </a:r>
            <a:endParaRPr lang="es-PE" sz="2000" b="1" dirty="0">
              <a:solidFill>
                <a:srgbClr val="7030A0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039066" y="4950058"/>
            <a:ext cx="153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 smtClean="0"/>
              <a:t>Sin Bonificación</a:t>
            </a:r>
            <a:endParaRPr lang="es-PE" sz="1600" b="1" i="1" dirty="0"/>
          </a:p>
        </p:txBody>
      </p:sp>
      <p:pic>
        <p:nvPicPr>
          <p:cNvPr id="49157" name="Picture 5" descr="https://s3.amazonaws.com/consultorasPRD/SomosBelcorp/Matriz/PE/PE_2000825712017626120_mxqypfvno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781" y="3755969"/>
            <a:ext cx="961850" cy="96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 descr="https://s3.amazonaws.com/consultorasPRD/SomosBelcorp/Matriz/PE/PE_2000825712017626120_mxqypfvno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055" y="5282163"/>
            <a:ext cx="961850" cy="96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0723158" y="3946913"/>
            <a:ext cx="115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i="1" dirty="0" smtClean="0">
                <a:solidFill>
                  <a:schemeClr val="bg1">
                    <a:lumMod val="50000"/>
                  </a:schemeClr>
                </a:solidFill>
              </a:rPr>
              <a:t>De menor desembolso</a:t>
            </a:r>
            <a:endParaRPr lang="es-PE" sz="12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3" name="Picture 2" descr="https://d30y9cdsu7xlg0.cloudfront.net/png/212279-200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617" y="5932489"/>
            <a:ext cx="503383" cy="5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0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85701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ángulo redondeado 21"/>
          <p:cNvSpPr/>
          <p:nvPr/>
        </p:nvSpPr>
        <p:spPr>
          <a:xfrm>
            <a:off x="4273345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792771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753918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 FUNCIONALIDADES – BUNDLES</a:t>
            </a:r>
            <a:endParaRPr lang="es-PE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753918" y="1055222"/>
            <a:ext cx="3362400" cy="30815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ACTUAL - OPT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78438" y="1564409"/>
            <a:ext cx="295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73344" y="1055222"/>
            <a:ext cx="3362400" cy="308157"/>
          </a:xfrm>
          <a:prstGeom prst="chevron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GANA + </a:t>
            </a:r>
            <a:r>
              <a:rPr lang="es-ES" b="1" i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(Solicitado C7)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792771" y="1055222"/>
            <a:ext cx="3362400" cy="308157"/>
          </a:xfrm>
          <a:prstGeom prst="chevron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Backlog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39800" y="1564409"/>
            <a:ext cx="297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Se crean bundles de máximo 2 unidades.</a:t>
            </a:r>
          </a:p>
          <a:p>
            <a:pPr algn="just"/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Los bundles siempre están formados por un producto que la consultora compra y un producto que la consultora no compra para generar venta incremental.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7" grpId="0" animBg="1"/>
      <p:bldP spid="2" grpId="0" animBg="1"/>
      <p:bldP spid="11" grpId="0"/>
      <p:bldP spid="14" grpId="0" animBg="1"/>
      <p:bldP spid="9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7792771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redondeado 12"/>
          <p:cNvSpPr/>
          <p:nvPr/>
        </p:nvSpPr>
        <p:spPr>
          <a:xfrm>
            <a:off x="4273345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53918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 FUNCIONALIDADES – LANZAMIENTOS</a:t>
            </a:r>
            <a:endParaRPr lang="es-PE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753918" y="1055222"/>
            <a:ext cx="3362400" cy="30815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ACTUAL - OPT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78438" y="1564409"/>
            <a:ext cx="295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73344" y="1055222"/>
            <a:ext cx="3362400" cy="308157"/>
          </a:xfrm>
          <a:prstGeom prst="chevron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GANA + </a:t>
            </a:r>
            <a:r>
              <a:rPr lang="es-ES" b="1" i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(Solicitado C7)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792771" y="1055222"/>
            <a:ext cx="3362400" cy="308157"/>
          </a:xfrm>
          <a:prstGeom prst="chevron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Backlog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39800" y="1564409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Los lanzamientos se ofrecen en bundle con un producto que la consultora compra.</a:t>
            </a:r>
          </a:p>
          <a:p>
            <a:pPr algn="just"/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No necesariamente se ofrecen lanzamientos a todos las consultoras.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458850" y="1564409"/>
            <a:ext cx="297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Todas las consultoras tendrán 2 ofertas de lanzamientos.</a:t>
            </a:r>
          </a:p>
          <a:p>
            <a:pPr algn="just"/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Una con formato individual + un formato personalizado.</a:t>
            </a:r>
          </a:p>
        </p:txBody>
      </p:sp>
    </p:spTree>
    <p:extLst>
      <p:ext uri="{BB962C8B-B14F-4D97-AF65-F5344CB8AC3E}">
        <p14:creationId xmlns:p14="http://schemas.microsoft.com/office/powerpoint/2010/main" val="5077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7" grpId="0" animBg="1"/>
      <p:bldP spid="2" grpId="0" animBg="1"/>
      <p:bldP spid="11" grpId="0"/>
      <p:bldP spid="14" grpId="0" animBg="1"/>
      <p:bldP spid="9" grpId="0" animBg="1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 FUNCIONALIDADES RESUMEN</a:t>
            </a:r>
            <a:endParaRPr lang="es-PE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2378169" y="1067298"/>
            <a:ext cx="2489412" cy="30777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ACTUAL - OPT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1865" y="1564409"/>
            <a:ext cx="295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038741" y="1055222"/>
            <a:ext cx="3163388" cy="307777"/>
          </a:xfrm>
          <a:prstGeom prst="chevron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GANA + </a:t>
            </a:r>
            <a:r>
              <a:rPr lang="es-ES" b="1" i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(Solicitado C7)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73290" y="1055222"/>
            <a:ext cx="3043646" cy="319852"/>
          </a:xfrm>
          <a:prstGeom prst="chevron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Backlog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0" name="Pentágono 9"/>
          <p:cNvSpPr/>
          <p:nvPr/>
        </p:nvSpPr>
        <p:spPr>
          <a:xfrm>
            <a:off x="431073" y="1564409"/>
            <a:ext cx="1620524" cy="64008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DESCUENTOS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Pentágono 18"/>
          <p:cNvSpPr/>
          <p:nvPr/>
        </p:nvSpPr>
        <p:spPr>
          <a:xfrm>
            <a:off x="431073" y="2349535"/>
            <a:ext cx="1620524" cy="64008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ATRACTIVIDAD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Pentágono 19"/>
          <p:cNvSpPr/>
          <p:nvPr/>
        </p:nvSpPr>
        <p:spPr>
          <a:xfrm>
            <a:off x="431073" y="3134661"/>
            <a:ext cx="1620524" cy="64008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# Ofertas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Pentágono 20"/>
          <p:cNvSpPr/>
          <p:nvPr/>
        </p:nvSpPr>
        <p:spPr>
          <a:xfrm>
            <a:off x="431073" y="3919787"/>
            <a:ext cx="1620524" cy="64008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VOL + BON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Pentágono 21"/>
          <p:cNvSpPr/>
          <p:nvPr/>
        </p:nvSpPr>
        <p:spPr>
          <a:xfrm>
            <a:off x="431073" y="4704913"/>
            <a:ext cx="1620524" cy="64008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BUNDLES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Pentágono 22"/>
          <p:cNvSpPr/>
          <p:nvPr/>
        </p:nvSpPr>
        <p:spPr>
          <a:xfrm>
            <a:off x="431073" y="5490037"/>
            <a:ext cx="1620524" cy="64008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LANZAMIENTOS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78169" y="1564409"/>
            <a:ext cx="2489412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Descuentos personalizados con tope corporativo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038741" y="1562630"/>
            <a:ext cx="3163388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Descuentos únicos e iguales a la revista con tope corporativo.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373289" y="1558210"/>
            <a:ext cx="3043647" cy="6444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Descuentos personalizados con tope por país/categoría/marca/producto.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4282" name="Picture 10" descr="https://d30y9cdsu7xlg0.cloudfront.net/png/1104033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026" y="1558210"/>
            <a:ext cx="63246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2378169" y="2372856"/>
            <a:ext cx="2489412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 más atractivos que catálogo.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5038741" y="2371077"/>
            <a:ext cx="3163388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373289" y="2366657"/>
            <a:ext cx="3043647" cy="6444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aspear productos en revista.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151865" y="3134661"/>
            <a:ext cx="295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378169" y="3134661"/>
            <a:ext cx="2489412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ofertas por consultora.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038741" y="3132882"/>
            <a:ext cx="3163388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Parametrización de número de ofertas.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8373289" y="3128462"/>
            <a:ext cx="3043647" cy="6444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378169" y="3919787"/>
            <a:ext cx="2489412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Volúmenes hasta 5 unidades, sin bonificaciones.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038741" y="3918008"/>
            <a:ext cx="3163388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Volúmenes hasta 12 unidades.</a:t>
            </a:r>
          </a:p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Bonificaciones de productos con bonificaciones en revista.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8373289" y="3913588"/>
            <a:ext cx="3043647" cy="6444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378169" y="4710753"/>
            <a:ext cx="2489412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Máximo 2 unidades C-NC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038741" y="4708974"/>
            <a:ext cx="3163388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8373289" y="4704554"/>
            <a:ext cx="3043647" cy="6444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151865" y="5481576"/>
            <a:ext cx="295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49" name="Rectángulo 48"/>
          <p:cNvSpPr/>
          <p:nvPr/>
        </p:nvSpPr>
        <p:spPr>
          <a:xfrm>
            <a:off x="2378169" y="5481576"/>
            <a:ext cx="2489412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Ofertas de lanzamiento en bundles con producto atractivo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5038741" y="5479797"/>
            <a:ext cx="3163388" cy="6400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Oferta Individual + 1 Oferta Personalizada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373289" y="5475377"/>
            <a:ext cx="3043647" cy="6444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PE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" name="Picture 10" descr="https://d30y9cdsu7xlg0.cloudfront.net/png/1104033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99" y="5487416"/>
            <a:ext cx="63246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5" name="Picture 13" descr="https://d30y9cdsu7xlg0.cloudfront.net/png/374507-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871" y="1754636"/>
            <a:ext cx="633872" cy="6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https://d30y9cdsu7xlg0.cloudfront.net/png/1104033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54" y="2388508"/>
            <a:ext cx="63246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3" descr="https://d30y9cdsu7xlg0.cloudfront.net/png/374507-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614" y="2541232"/>
            <a:ext cx="633872" cy="6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https://d30y9cdsu7xlg0.cloudfront.net/png/1104033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25" y="3148120"/>
            <a:ext cx="63246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https://d30y9cdsu7xlg0.cloudfront.net/png/374507-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60" y="4095344"/>
            <a:ext cx="633872" cy="6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s-PE" sz="2400" b="1" dirty="0" smtClean="0">
                <a:solidFill>
                  <a:schemeClr val="bg1"/>
                </a:solidFill>
                <a:ea typeface="MS PGothic"/>
              </a:rPr>
              <a:t>   ¿</a:t>
            </a:r>
            <a:r>
              <a:rPr lang="es-PE" sz="2400" b="1" dirty="0">
                <a:solidFill>
                  <a:schemeClr val="bg1"/>
                </a:solidFill>
                <a:ea typeface="MS PGothic"/>
              </a:rPr>
              <a:t>Qué datos usamos para medir la venta digital?</a:t>
            </a:r>
          </a:p>
        </p:txBody>
      </p:sp>
      <p:sp>
        <p:nvSpPr>
          <p:cNvPr id="8" name="10 CuadroTexto"/>
          <p:cNvSpPr txBox="1"/>
          <p:nvPr/>
        </p:nvSpPr>
        <p:spPr>
          <a:xfrm>
            <a:off x="613954" y="1165770"/>
            <a:ext cx="1057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endParaRPr lang="es-PE" sz="2400" dirty="0">
              <a:solidFill>
                <a:srgbClr val="241C5A"/>
              </a:solidFill>
              <a:ea typeface="MS PGothic"/>
              <a:cs typeface="Arial"/>
            </a:endParaRPr>
          </a:p>
        </p:txBody>
      </p:sp>
      <p:sp>
        <p:nvSpPr>
          <p:cNvPr id="9" name="Marcador de contenido 3"/>
          <p:cNvSpPr txBox="1">
            <a:spLocks/>
          </p:cNvSpPr>
          <p:nvPr/>
        </p:nvSpPr>
        <p:spPr>
          <a:xfrm>
            <a:off x="358609" y="1165770"/>
            <a:ext cx="11374967" cy="4889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1600" dirty="0" smtClean="0"/>
              <a:t>Actualmente tenemos:</a:t>
            </a:r>
          </a:p>
          <a:p>
            <a:pPr lvl="1"/>
            <a:r>
              <a:rPr lang="es-PE" sz="1600" dirty="0" smtClean="0"/>
              <a:t>El medio de venta  que nos muestra las palancas</a:t>
            </a:r>
          </a:p>
          <a:p>
            <a:pPr lvl="2"/>
            <a:r>
              <a:rPr lang="es-PE" sz="1600" dirty="0" smtClean="0"/>
              <a:t>Listar medios de venta</a:t>
            </a:r>
          </a:p>
          <a:p>
            <a:pPr lvl="2"/>
            <a:r>
              <a:rPr lang="es-PE" sz="1600" dirty="0" smtClean="0"/>
              <a:t>Representa las palancas</a:t>
            </a:r>
          </a:p>
          <a:p>
            <a:pPr lvl="2"/>
            <a:r>
              <a:rPr lang="es-PE" sz="1600" dirty="0" smtClean="0"/>
              <a:t>La </a:t>
            </a:r>
            <a:r>
              <a:rPr lang="es-PE" sz="1600" dirty="0" err="1" smtClean="0"/>
              <a:t>fuernte</a:t>
            </a:r>
            <a:r>
              <a:rPr lang="es-PE" sz="1600" dirty="0" smtClean="0"/>
              <a:t> es la matriz de facturación (</a:t>
            </a:r>
            <a:r>
              <a:rPr lang="es-PE" sz="1600" dirty="0" err="1" smtClean="0"/>
              <a:t>sicc</a:t>
            </a:r>
            <a:r>
              <a:rPr lang="es-PE" sz="1600" dirty="0" smtClean="0"/>
              <a:t>)</a:t>
            </a:r>
          </a:p>
          <a:p>
            <a:pPr lvl="1"/>
            <a:r>
              <a:rPr lang="es-PE" sz="1600" dirty="0" smtClean="0"/>
              <a:t>El tipo de oferta que nos muestra el formato – palanca</a:t>
            </a:r>
          </a:p>
          <a:p>
            <a:pPr lvl="2"/>
            <a:r>
              <a:rPr lang="es-PE" sz="1600" dirty="0" smtClean="0"/>
              <a:t>Listar tipos de oferta</a:t>
            </a:r>
          </a:p>
          <a:p>
            <a:pPr lvl="2"/>
            <a:r>
              <a:rPr lang="es-PE" sz="1600" dirty="0" smtClean="0"/>
              <a:t>Agrupar una palanca (ODD) para mostrar que representa formato y palanca</a:t>
            </a:r>
          </a:p>
          <a:p>
            <a:pPr lvl="1"/>
            <a:endParaRPr lang="es-PE" sz="1600" dirty="0" smtClean="0"/>
          </a:p>
          <a:p>
            <a:pPr lvl="1"/>
            <a:endParaRPr lang="es-PE" sz="1600" dirty="0" smtClean="0"/>
          </a:p>
          <a:p>
            <a:r>
              <a:rPr lang="es-PE" sz="1600" dirty="0" smtClean="0"/>
              <a:t>Mostrar las tablas según BO</a:t>
            </a:r>
            <a:endParaRPr lang="es-PE" sz="1600" dirty="0" smtClean="0"/>
          </a:p>
        </p:txBody>
      </p:sp>
    </p:spTree>
    <p:extLst>
      <p:ext uri="{BB962C8B-B14F-4D97-AF65-F5344CB8AC3E}">
        <p14:creationId xmlns:p14="http://schemas.microsoft.com/office/powerpoint/2010/main" val="18277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7792771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redondeado 12"/>
          <p:cNvSpPr/>
          <p:nvPr/>
        </p:nvSpPr>
        <p:spPr>
          <a:xfrm>
            <a:off x="4273345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53918" y="1462809"/>
            <a:ext cx="3362400" cy="4849091"/>
          </a:xfrm>
          <a:prstGeom prst="roundRect">
            <a:avLst>
              <a:gd name="adj" fmla="val 4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 PARÁMETROS</a:t>
            </a:r>
            <a:endParaRPr lang="es-PE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753918" y="1055222"/>
            <a:ext cx="3362400" cy="30815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ACTUAL - OPT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78438" y="1564409"/>
            <a:ext cx="295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s-PE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73344" y="1055222"/>
            <a:ext cx="3362400" cy="308157"/>
          </a:xfrm>
          <a:prstGeom prst="chevron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GANA + </a:t>
            </a:r>
            <a:r>
              <a:rPr lang="es-ES" b="1" i="1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(Solicitado C7)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792771" y="1055222"/>
            <a:ext cx="3362400" cy="308157"/>
          </a:xfrm>
          <a:prstGeom prst="chevron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Backlog</a:t>
            </a:r>
            <a:endParaRPr lang="es-PE" b="1" i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39800" y="1564409"/>
            <a:ext cx="297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Descuento máximo por oferta.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 Número de unidades máximas en bundle.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P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458850" y="1564409"/>
            <a:ext cx="2971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Descuento máximo de ofertas.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Número de ofertas por consultora.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Número de productos por consultora.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Mínimo de número de ofertas por marca/categoría y tipo.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Número de unidades máximas por bundle.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7872853" y="1564409"/>
            <a:ext cx="2971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Descuento máximo de ofertas.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Número de ofertas por consultora.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Número de productos por consultora.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Mínimo de número de ofertas por marca/categoría y tipo.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Número de unidades máximas por bundle.</a:t>
            </a:r>
          </a:p>
        </p:txBody>
      </p:sp>
    </p:spTree>
    <p:extLst>
      <p:ext uri="{BB962C8B-B14F-4D97-AF65-F5344CB8AC3E}">
        <p14:creationId xmlns:p14="http://schemas.microsoft.com/office/powerpoint/2010/main" val="29934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7" grpId="0" animBg="1"/>
      <p:bldP spid="2" grpId="0" animBg="1"/>
      <p:bldP spid="11" grpId="0"/>
      <p:bldP spid="14" grpId="0" animBg="1"/>
      <p:bldP spid="9" grpId="0" animBg="1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/>
              <a:t>	</a:t>
            </a:r>
            <a:r>
              <a:rPr lang="es-PE" sz="2400" b="1" dirty="0" smtClean="0"/>
              <a:t>AGENDA</a:t>
            </a:r>
            <a:endParaRPr lang="es-PE" sz="16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6" y="2755423"/>
            <a:ext cx="2237134" cy="17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7 Pentágono"/>
          <p:cNvSpPr/>
          <p:nvPr/>
        </p:nvSpPr>
        <p:spPr>
          <a:xfrm rot="10800000">
            <a:off x="3035807" y="1866387"/>
            <a:ext cx="8269585" cy="3638321"/>
          </a:xfrm>
          <a:prstGeom prst="homePlate">
            <a:avLst>
              <a:gd name="adj" fmla="val 243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985269" y="2394086"/>
            <a:ext cx="7206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Contexto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Resultados CO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Funcionalidades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2400" dirty="0" smtClean="0">
                <a:solidFill>
                  <a:srgbClr val="241C5A"/>
                </a:solidFill>
                <a:ea typeface="MS PGothic"/>
              </a:rPr>
              <a:t>Metodología de Proyecto</a:t>
            </a:r>
          </a:p>
          <a:p>
            <a:pPr lvl="1">
              <a:lnSpc>
                <a:spcPct val="150000"/>
              </a:lnSpc>
            </a:pP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endParaRPr lang="es-PE" sz="2400" dirty="0">
              <a:solidFill>
                <a:srgbClr val="241C5A"/>
              </a:solidFill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 METODOLOGÍA DEL PROYECTO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39189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75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7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09943" y="1"/>
            <a:ext cx="1582057" cy="10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0" y="98474"/>
            <a:ext cx="12192000" cy="703384"/>
          </a:xfrm>
          <a:prstGeom prst="rect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s-PE" sz="2400" b="1" dirty="0" smtClean="0">
                <a:solidFill>
                  <a:schemeClr val="bg1"/>
                </a:solidFill>
                <a:ea typeface="MS PGothic"/>
              </a:rPr>
              <a:t>   ¿</a:t>
            </a:r>
            <a:r>
              <a:rPr lang="es-PE" sz="2400" b="1" dirty="0">
                <a:solidFill>
                  <a:schemeClr val="bg1"/>
                </a:solidFill>
                <a:ea typeface="MS PGothic"/>
              </a:rPr>
              <a:t>Qué datos usamos para medir la venta digital?</a:t>
            </a:r>
          </a:p>
        </p:txBody>
      </p:sp>
      <p:sp>
        <p:nvSpPr>
          <p:cNvPr id="8" name="10 CuadroTexto"/>
          <p:cNvSpPr txBox="1"/>
          <p:nvPr/>
        </p:nvSpPr>
        <p:spPr>
          <a:xfrm>
            <a:off x="613954" y="1165770"/>
            <a:ext cx="1057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s-PE" sz="2400" dirty="0" smtClean="0">
              <a:solidFill>
                <a:srgbClr val="241C5A"/>
              </a:solidFill>
              <a:ea typeface="MS PGothic"/>
            </a:endParaRP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endParaRPr lang="es-PE" sz="2400" dirty="0">
              <a:solidFill>
                <a:srgbClr val="241C5A"/>
              </a:solidFill>
              <a:ea typeface="MS PGothic"/>
              <a:cs typeface="Arial"/>
            </a:endParaRPr>
          </a:p>
        </p:txBody>
      </p:sp>
      <p:sp>
        <p:nvSpPr>
          <p:cNvPr id="9" name="Marcador de contenido 3"/>
          <p:cNvSpPr txBox="1">
            <a:spLocks/>
          </p:cNvSpPr>
          <p:nvPr/>
        </p:nvSpPr>
        <p:spPr>
          <a:xfrm>
            <a:off x="358609" y="1165770"/>
            <a:ext cx="11374967" cy="4889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7175" marR="0" lvl="0" indent="-1530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ct val="7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507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73217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220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ct val="83677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220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ct val="73217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1600" dirty="0" smtClean="0"/>
              <a:t>Mostrar los dos reportes típicos que se extraen por BO: BIA y DM. </a:t>
            </a:r>
            <a:endParaRPr lang="es-PE" sz="1600" dirty="0" smtClean="0"/>
          </a:p>
        </p:txBody>
      </p:sp>
    </p:spTree>
    <p:extLst>
      <p:ext uri="{BB962C8B-B14F-4D97-AF65-F5344CB8AC3E}">
        <p14:creationId xmlns:p14="http://schemas.microsoft.com/office/powerpoint/2010/main" val="20422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Como estamos midiendo la venta digital ahora?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4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Medio de venta descatalogo</a:t>
            </a:r>
          </a:p>
          <a:p>
            <a:endParaRPr lang="es-PE" dirty="0"/>
          </a:p>
          <a:p>
            <a:r>
              <a:rPr lang="es-PE" dirty="0" err="1" smtClean="0"/>
              <a:t>Simil</a:t>
            </a:r>
            <a:r>
              <a:rPr lang="es-PE" dirty="0" smtClean="0"/>
              <a:t> catalogo con web (exposición)</a:t>
            </a:r>
          </a:p>
          <a:p>
            <a:endParaRPr lang="es-PE" dirty="0"/>
          </a:p>
          <a:p>
            <a:r>
              <a:rPr lang="es-PE" dirty="0" err="1" smtClean="0"/>
              <a:t>Think</a:t>
            </a:r>
            <a:r>
              <a:rPr lang="es-PE" dirty="0" smtClean="0"/>
              <a:t> </a:t>
            </a:r>
            <a:r>
              <a:rPr lang="es-PE" dirty="0" err="1" smtClean="0"/>
              <a:t>cell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9745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Como estamos midiendo la venta digital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5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1600" dirty="0" smtClean="0"/>
              <a:t>Actualmente tenemos:</a:t>
            </a:r>
          </a:p>
          <a:p>
            <a:pPr lvl="1"/>
            <a:r>
              <a:rPr lang="es-PE" sz="1400" dirty="0" smtClean="0"/>
              <a:t>El medio de venta  que nos muestra las palancas</a:t>
            </a:r>
          </a:p>
          <a:p>
            <a:pPr lvl="1"/>
            <a:r>
              <a:rPr lang="es-PE" sz="1400" dirty="0" smtClean="0"/>
              <a:t>El tipo de oferta que nos muestra el formato – palanca</a:t>
            </a:r>
          </a:p>
          <a:p>
            <a:pPr lvl="1"/>
            <a:endParaRPr lang="es-PE" sz="1400" dirty="0"/>
          </a:p>
          <a:p>
            <a:pPr lvl="1"/>
            <a:endParaRPr lang="es-PE" sz="1400" dirty="0" smtClean="0"/>
          </a:p>
          <a:p>
            <a:r>
              <a:rPr lang="es-PE" sz="1600" dirty="0" smtClean="0"/>
              <a:t>Mostrar las tablas según BO</a:t>
            </a:r>
          </a:p>
        </p:txBody>
      </p:sp>
    </p:spTree>
    <p:extLst>
      <p:ext uri="{BB962C8B-B14F-4D97-AF65-F5344CB8AC3E}">
        <p14:creationId xmlns:p14="http://schemas.microsoft.com/office/powerpoint/2010/main" val="2117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oportunidades en la medición de los datos de cara al análisis?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6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dirty="0" smtClean="0"/>
              <a:t>Si quiero analizar la venta de OPT vs OF en los países sin CS?</a:t>
            </a:r>
          </a:p>
          <a:p>
            <a:pPr lvl="1"/>
            <a:r>
              <a:rPr lang="es-PE" sz="1800" dirty="0" smtClean="0"/>
              <a:t>No puedo saber cuál  era de qué palanca…, </a:t>
            </a:r>
          </a:p>
          <a:p>
            <a:pPr lvl="1"/>
            <a:r>
              <a:rPr lang="es-PE" sz="1800" dirty="0" smtClean="0"/>
              <a:t>Están catalogados como medio de venta OPT porque todos se crearon como para esa palanca. </a:t>
            </a:r>
            <a:endParaRPr lang="es-PE" sz="1800" dirty="0"/>
          </a:p>
          <a:p>
            <a:pPr lvl="1"/>
            <a:r>
              <a:rPr lang="es-PE" sz="1800" dirty="0" smtClean="0"/>
              <a:t>Pero las ofertas que no llegan a incluirse como OPT, se muestra en OF. </a:t>
            </a:r>
          </a:p>
          <a:p>
            <a:pPr lvl="1"/>
            <a:r>
              <a:rPr lang="es-PE" sz="1800" dirty="0" smtClean="0"/>
              <a:t> Al final me muestra que todos son de OPT, incluyendo las que finalmente aparecieron como OF.</a:t>
            </a:r>
          </a:p>
          <a:p>
            <a:pPr lvl="1"/>
            <a:r>
              <a:rPr lang="es-PE" sz="1800" dirty="0" smtClean="0"/>
              <a:t>Sacar tabla de BO:</a:t>
            </a:r>
          </a:p>
          <a:p>
            <a:pPr lvl="2"/>
            <a:r>
              <a:rPr lang="es-PE" sz="1800" dirty="0" smtClean="0"/>
              <a:t>Todo lo que viene del medio de venta OPT.. Que cosa es? Es OPT en verdad?.. </a:t>
            </a:r>
            <a:r>
              <a:rPr lang="es-PE" sz="1800" dirty="0" err="1" smtClean="0"/>
              <a:t>Inclye</a:t>
            </a:r>
            <a:r>
              <a:rPr lang="es-PE" sz="1800" dirty="0" smtClean="0"/>
              <a:t> OF</a:t>
            </a:r>
            <a:endParaRPr lang="es-PE" sz="1800" dirty="0"/>
          </a:p>
          <a:p>
            <a:pPr lvl="1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99963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oportunidades en la medición de los datos de cara al análisis?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7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dirty="0" smtClean="0"/>
              <a:t>Si quiero analizar OPT vs Gana+/GND</a:t>
            </a:r>
          </a:p>
          <a:p>
            <a:pPr lvl="1"/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64476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oportunidades en la medición de los datos de cara al análisis?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8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 quiero analizar si es masivo o personalizado?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178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2gBc8nTYWXHPrN53pHi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lkNk_dQVSDV5YeAiToi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VfCZo6TIykyhiuo3UF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vAC0LaQH2DiaqQPzAYw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svc_dsRlqhT_DiRQ1k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_IBIKX.RqGCksxSNC0uc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65TcTCQbWp0wGpQxIro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1hZ50VlQ4u6Zk5LKI2l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C5rwoHTcGeX.uKYUjrk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iPL_bvTri_caVBWdLBM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_bzJWlTN.OBl57F.5P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fvfcenQreqaxRFekZP7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0qV0drQcKVRKHAnrYF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WZNNyNRqmF0KCDVsu2M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MSJ_3DTli8MwRHHDoOM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WTg8OfT2mguDO5uQhNA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iwEoApQFajIDP44RZDQ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ktUiNOSQqV_bcnLgS.T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Ch3kIuQO6mAAzQQd9vq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x34EedTvyKr7t33mc7p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.8o7ZsZSquGW.bCC1.Gl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.TgYuaSFOH2fE1UEeCn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yCxRKMRkm4DEQpbFr60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dIH9L8ShCjSUYWAj4iq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Ko1Wa1RWuRZy65iiTM4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2.Z_FpTlaQdnLR5KDRe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v5vhBBSa.pwq1oXtF_O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g_3a7TQ6qxxNT6TeyxT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hRVG_8RYeDxYsgtc9n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dYS0KgQtKNy2hK5CPYn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QKRpJwRTiovQA32UXqM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kX4S8ESt21NWt7Qq3Ar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8fRnIcQSzimnRs7OQmFP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6orrJaQK._LKZRzG6YV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TkivtHQSS48.nOqkpjj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bTWXeGS_eQUDx3ezVVx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FWpCeRTaeIBBPYATwAO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W42IGmRQSPwLMzrgU.E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hci9kivTmmi3x_Nsb5L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iwEoApQFajIDP44RZDQ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iwEoApQFajIDP44RZDQ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r9.4ZyRQ2Z1WlxfypP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ixQTuXTXON32J.eXJNDQ"/>
</p:tagLst>
</file>

<file path=ppt/theme/theme1.xml><?xml version="1.0" encoding="utf-8"?>
<a:theme xmlns:a="http://schemas.openxmlformats.org/drawingml/2006/main" name="Plantilla Hub v0">
  <a:themeElements>
    <a:clrScheme name="Personalizado 17">
      <a:dk1>
        <a:srgbClr val="000000"/>
      </a:dk1>
      <a:lt1>
        <a:srgbClr val="FFFFFF"/>
      </a:lt1>
      <a:dk2>
        <a:srgbClr val="7988A5"/>
      </a:dk2>
      <a:lt2>
        <a:srgbClr val="C3D2E3"/>
      </a:lt2>
      <a:accent1>
        <a:srgbClr val="5D61C0"/>
      </a:accent1>
      <a:accent2>
        <a:srgbClr val="572E94"/>
      </a:accent2>
      <a:accent3>
        <a:srgbClr val="D72341"/>
      </a:accent3>
      <a:accent4>
        <a:srgbClr val="A9C060"/>
      </a:accent4>
      <a:accent5>
        <a:srgbClr val="589CDA"/>
      </a:accent5>
      <a:accent6>
        <a:srgbClr val="F5CF71"/>
      </a:accent6>
      <a:hlink>
        <a:srgbClr val="43446B"/>
      </a:hlink>
      <a:folHlink>
        <a:srgbClr val="1F13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17316</TotalTime>
  <Words>2278</Words>
  <Application>Microsoft Office PowerPoint</Application>
  <PresentationFormat>Panorámica</PresentationFormat>
  <Paragraphs>704</Paragraphs>
  <Slides>32</Slides>
  <Notes>20</Notes>
  <HiddenSlides>5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MS PGothic</vt:lpstr>
      <vt:lpstr>Arial</vt:lpstr>
      <vt:lpstr>Calibri</vt:lpstr>
      <vt:lpstr>Calibri Light</vt:lpstr>
      <vt:lpstr>Noto Sans Symbols</vt:lpstr>
      <vt:lpstr>Plantilla Hub v0</vt:lpstr>
      <vt:lpstr>Diapositiva de think-cell</vt:lpstr>
      <vt:lpstr>Gráfico</vt:lpstr>
      <vt:lpstr>Plan 20: Update Noviembre – Colombia</vt:lpstr>
      <vt:lpstr>Presentación de PowerPoint</vt:lpstr>
      <vt:lpstr>Presentación de PowerPoint</vt:lpstr>
      <vt:lpstr>Presentación de PowerPoint</vt:lpstr>
      <vt:lpstr>Como estamos midiendo la venta digital ahora?</vt:lpstr>
      <vt:lpstr>Como estamos midiendo la venta digital</vt:lpstr>
      <vt:lpstr>¿Qué oportunidades en la medición de los datos de cara al análisis?</vt:lpstr>
      <vt:lpstr>¿Qué oportunidades en la medición de los datos de cara al análisis?</vt:lpstr>
      <vt:lpstr>¿Qué oportunidades en la medición de los datos de cara al análisis?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Nadia Nathaly Acostupa Ellisca</dc:creator>
  <cp:lastModifiedBy>Carlos Fabbri  Garcia</cp:lastModifiedBy>
  <cp:revision>418</cp:revision>
  <dcterms:modified xsi:type="dcterms:W3CDTF">2018-03-01T01:15:53Z</dcterms:modified>
</cp:coreProperties>
</file>