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70" r:id="rId5"/>
    <p:sldId id="257" r:id="rId6"/>
    <p:sldId id="269" r:id="rId7"/>
    <p:sldId id="268" r:id="rId8"/>
    <p:sldId id="266" r:id="rId9"/>
    <p:sldId id="262" r:id="rId10"/>
    <p:sldId id="263" r:id="rId11"/>
    <p:sldId id="271" r:id="rId12"/>
    <p:sldId id="267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292"/>
  </p:normalViewPr>
  <p:slideViewPr>
    <p:cSldViewPr snapToGrid="0" snapToObjects="1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64D45-BA2F-7B4A-AC30-562B4613F723}" type="doc">
      <dgm:prSet loTypeId="urn:microsoft.com/office/officeart/2005/8/layout/cycle7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9BE178D-8317-CC4E-8511-79552D4FEAE7}">
      <dgm:prSet phldrT="[Text]"/>
      <dgm:spPr/>
      <dgm:t>
        <a:bodyPr/>
        <a:lstStyle/>
        <a:p>
          <a:r>
            <a:rPr lang="en-GB" dirty="0"/>
            <a:t>Wikipedia</a:t>
          </a:r>
        </a:p>
      </dgm:t>
    </dgm:pt>
    <dgm:pt modelId="{CA029A30-F3D0-2443-82AE-CA239C4D3A1E}" type="parTrans" cxnId="{FD4156AF-B745-F54B-A185-15D1838A584A}">
      <dgm:prSet/>
      <dgm:spPr/>
      <dgm:t>
        <a:bodyPr/>
        <a:lstStyle/>
        <a:p>
          <a:endParaRPr lang="en-GB"/>
        </a:p>
      </dgm:t>
    </dgm:pt>
    <dgm:pt modelId="{C424952F-C223-BB47-87DF-8D6CC56FB386}" type="sibTrans" cxnId="{FD4156AF-B745-F54B-A185-15D1838A584A}">
      <dgm:prSet/>
      <dgm:spPr/>
      <dgm:t>
        <a:bodyPr/>
        <a:lstStyle/>
        <a:p>
          <a:endParaRPr lang="en-GB"/>
        </a:p>
      </dgm:t>
    </dgm:pt>
    <dgm:pt modelId="{E8F2BB13-E99D-CF47-87F7-83B49C0EABD1}">
      <dgm:prSet phldrT="[Text]"/>
      <dgm:spPr/>
      <dgm:t>
        <a:bodyPr/>
        <a:lstStyle/>
        <a:p>
          <a:r>
            <a:rPr lang="en-GB" dirty="0"/>
            <a:t>Wikidata</a:t>
          </a:r>
        </a:p>
      </dgm:t>
    </dgm:pt>
    <dgm:pt modelId="{33A89EB5-6A7D-3E43-A8A1-FABB6EF95FA4}" type="parTrans" cxnId="{719B6942-8E5F-D04D-ACF1-25D519E9DC47}">
      <dgm:prSet/>
      <dgm:spPr/>
      <dgm:t>
        <a:bodyPr/>
        <a:lstStyle/>
        <a:p>
          <a:endParaRPr lang="en-GB"/>
        </a:p>
      </dgm:t>
    </dgm:pt>
    <dgm:pt modelId="{567EA380-59DC-2845-AFAB-199674C65AC7}" type="sibTrans" cxnId="{719B6942-8E5F-D04D-ACF1-25D519E9DC47}">
      <dgm:prSet/>
      <dgm:spPr/>
      <dgm:t>
        <a:bodyPr/>
        <a:lstStyle/>
        <a:p>
          <a:endParaRPr lang="en-GB"/>
        </a:p>
      </dgm:t>
    </dgm:pt>
    <dgm:pt modelId="{120F001F-BB91-AB44-B068-0AD4BED0F777}">
      <dgm:prSet phldrT="[Text]"/>
      <dgm:spPr/>
      <dgm:t>
        <a:bodyPr/>
        <a:lstStyle/>
        <a:p>
          <a:r>
            <a:rPr lang="en-GB" dirty="0"/>
            <a:t>Wiki Commons</a:t>
          </a:r>
        </a:p>
      </dgm:t>
    </dgm:pt>
    <dgm:pt modelId="{9934CA82-6190-1341-A2D0-47DB0887951D}" type="parTrans" cxnId="{6DA92EBD-9767-FA46-AC48-A777A940A83A}">
      <dgm:prSet/>
      <dgm:spPr/>
      <dgm:t>
        <a:bodyPr/>
        <a:lstStyle/>
        <a:p>
          <a:endParaRPr lang="en-GB"/>
        </a:p>
      </dgm:t>
    </dgm:pt>
    <dgm:pt modelId="{A72D2B77-E4AA-9B4C-8A15-00F967C1340A}" type="sibTrans" cxnId="{6DA92EBD-9767-FA46-AC48-A777A940A83A}">
      <dgm:prSet/>
      <dgm:spPr/>
      <dgm:t>
        <a:bodyPr/>
        <a:lstStyle/>
        <a:p>
          <a:endParaRPr lang="en-GB"/>
        </a:p>
      </dgm:t>
    </dgm:pt>
    <dgm:pt modelId="{51118743-58B2-0A46-A1CD-C3751B9DB511}" type="pres">
      <dgm:prSet presAssocID="{95E64D45-BA2F-7B4A-AC30-562B4613F723}" presName="Name0" presStyleCnt="0">
        <dgm:presLayoutVars>
          <dgm:dir/>
          <dgm:resizeHandles val="exact"/>
        </dgm:presLayoutVars>
      </dgm:prSet>
      <dgm:spPr/>
    </dgm:pt>
    <dgm:pt modelId="{FAE6596A-5D35-DE48-A926-F13649DA1F04}" type="pres">
      <dgm:prSet presAssocID="{09BE178D-8317-CC4E-8511-79552D4FEAE7}" presName="node" presStyleLbl="node1" presStyleIdx="0" presStyleCnt="3">
        <dgm:presLayoutVars>
          <dgm:bulletEnabled val="1"/>
        </dgm:presLayoutVars>
      </dgm:prSet>
      <dgm:spPr/>
    </dgm:pt>
    <dgm:pt modelId="{BEEB7AAD-E44B-124F-AA71-C8BF6107039F}" type="pres">
      <dgm:prSet presAssocID="{C424952F-C223-BB47-87DF-8D6CC56FB386}" presName="sibTrans" presStyleLbl="sibTrans2D1" presStyleIdx="0" presStyleCnt="3"/>
      <dgm:spPr/>
    </dgm:pt>
    <dgm:pt modelId="{40F48BA7-C748-A245-AC9E-AFF2069D26AA}" type="pres">
      <dgm:prSet presAssocID="{C424952F-C223-BB47-87DF-8D6CC56FB386}" presName="connectorText" presStyleLbl="sibTrans2D1" presStyleIdx="0" presStyleCnt="3"/>
      <dgm:spPr/>
    </dgm:pt>
    <dgm:pt modelId="{12963DB7-29BB-D348-91A6-FF2897602B51}" type="pres">
      <dgm:prSet presAssocID="{E8F2BB13-E99D-CF47-87F7-83B49C0EABD1}" presName="node" presStyleLbl="node1" presStyleIdx="1" presStyleCnt="3">
        <dgm:presLayoutVars>
          <dgm:bulletEnabled val="1"/>
        </dgm:presLayoutVars>
      </dgm:prSet>
      <dgm:spPr/>
    </dgm:pt>
    <dgm:pt modelId="{A427B625-AB91-384A-AC8F-CDFB59C7C37F}" type="pres">
      <dgm:prSet presAssocID="{567EA380-59DC-2845-AFAB-199674C65AC7}" presName="sibTrans" presStyleLbl="sibTrans2D1" presStyleIdx="1" presStyleCnt="3"/>
      <dgm:spPr/>
    </dgm:pt>
    <dgm:pt modelId="{22A1E105-7432-C948-BA32-1F96F05456FE}" type="pres">
      <dgm:prSet presAssocID="{567EA380-59DC-2845-AFAB-199674C65AC7}" presName="connectorText" presStyleLbl="sibTrans2D1" presStyleIdx="1" presStyleCnt="3"/>
      <dgm:spPr/>
    </dgm:pt>
    <dgm:pt modelId="{C81F2DC3-1DD2-7E43-9FDE-0089F117E675}" type="pres">
      <dgm:prSet presAssocID="{120F001F-BB91-AB44-B068-0AD4BED0F777}" presName="node" presStyleLbl="node1" presStyleIdx="2" presStyleCnt="3">
        <dgm:presLayoutVars>
          <dgm:bulletEnabled val="1"/>
        </dgm:presLayoutVars>
      </dgm:prSet>
      <dgm:spPr/>
    </dgm:pt>
    <dgm:pt modelId="{A5AECF59-7F78-C04F-BEF3-46D32F3AE905}" type="pres">
      <dgm:prSet presAssocID="{A72D2B77-E4AA-9B4C-8A15-00F967C1340A}" presName="sibTrans" presStyleLbl="sibTrans2D1" presStyleIdx="2" presStyleCnt="3"/>
      <dgm:spPr/>
    </dgm:pt>
    <dgm:pt modelId="{A5922A8C-FCDD-F044-8A86-81E494A9932B}" type="pres">
      <dgm:prSet presAssocID="{A72D2B77-E4AA-9B4C-8A15-00F967C1340A}" presName="connectorText" presStyleLbl="sibTrans2D1" presStyleIdx="2" presStyleCnt="3"/>
      <dgm:spPr/>
    </dgm:pt>
  </dgm:ptLst>
  <dgm:cxnLst>
    <dgm:cxn modelId="{719B6942-8E5F-D04D-ACF1-25D519E9DC47}" srcId="{95E64D45-BA2F-7B4A-AC30-562B4613F723}" destId="{E8F2BB13-E99D-CF47-87F7-83B49C0EABD1}" srcOrd="1" destOrd="0" parTransId="{33A89EB5-6A7D-3E43-A8A1-FABB6EF95FA4}" sibTransId="{567EA380-59DC-2845-AFAB-199674C65AC7}"/>
    <dgm:cxn modelId="{A2CD7446-5AFB-C543-9384-55251EF5B63B}" type="presOf" srcId="{120F001F-BB91-AB44-B068-0AD4BED0F777}" destId="{C81F2DC3-1DD2-7E43-9FDE-0089F117E675}" srcOrd="0" destOrd="0" presId="urn:microsoft.com/office/officeart/2005/8/layout/cycle7"/>
    <dgm:cxn modelId="{9B66BF6B-006B-0643-8DAE-8E3AAE13E07D}" type="presOf" srcId="{09BE178D-8317-CC4E-8511-79552D4FEAE7}" destId="{FAE6596A-5D35-DE48-A926-F13649DA1F04}" srcOrd="0" destOrd="0" presId="urn:microsoft.com/office/officeart/2005/8/layout/cycle7"/>
    <dgm:cxn modelId="{0A0CB282-5D95-5F43-91FD-332C658B2158}" type="presOf" srcId="{567EA380-59DC-2845-AFAB-199674C65AC7}" destId="{22A1E105-7432-C948-BA32-1F96F05456FE}" srcOrd="1" destOrd="0" presId="urn:microsoft.com/office/officeart/2005/8/layout/cycle7"/>
    <dgm:cxn modelId="{6E1B1794-86EC-E04E-B9A5-EC9D9EF5E79A}" type="presOf" srcId="{E8F2BB13-E99D-CF47-87F7-83B49C0EABD1}" destId="{12963DB7-29BB-D348-91A6-FF2897602B51}" srcOrd="0" destOrd="0" presId="urn:microsoft.com/office/officeart/2005/8/layout/cycle7"/>
    <dgm:cxn modelId="{964608A3-FE2D-3941-92D1-EC4E48F004C3}" type="presOf" srcId="{C424952F-C223-BB47-87DF-8D6CC56FB386}" destId="{40F48BA7-C748-A245-AC9E-AFF2069D26AA}" srcOrd="1" destOrd="0" presId="urn:microsoft.com/office/officeart/2005/8/layout/cycle7"/>
    <dgm:cxn modelId="{FD4156AF-B745-F54B-A185-15D1838A584A}" srcId="{95E64D45-BA2F-7B4A-AC30-562B4613F723}" destId="{09BE178D-8317-CC4E-8511-79552D4FEAE7}" srcOrd="0" destOrd="0" parTransId="{CA029A30-F3D0-2443-82AE-CA239C4D3A1E}" sibTransId="{C424952F-C223-BB47-87DF-8D6CC56FB386}"/>
    <dgm:cxn modelId="{6DA92EBD-9767-FA46-AC48-A777A940A83A}" srcId="{95E64D45-BA2F-7B4A-AC30-562B4613F723}" destId="{120F001F-BB91-AB44-B068-0AD4BED0F777}" srcOrd="2" destOrd="0" parTransId="{9934CA82-6190-1341-A2D0-47DB0887951D}" sibTransId="{A72D2B77-E4AA-9B4C-8A15-00F967C1340A}"/>
    <dgm:cxn modelId="{B182A2CE-9390-8448-BC4A-788BD37B6B62}" type="presOf" srcId="{C424952F-C223-BB47-87DF-8D6CC56FB386}" destId="{BEEB7AAD-E44B-124F-AA71-C8BF6107039F}" srcOrd="0" destOrd="0" presId="urn:microsoft.com/office/officeart/2005/8/layout/cycle7"/>
    <dgm:cxn modelId="{089FFBD4-A193-EA44-8415-E3C2C5B161E1}" type="presOf" srcId="{567EA380-59DC-2845-AFAB-199674C65AC7}" destId="{A427B625-AB91-384A-AC8F-CDFB59C7C37F}" srcOrd="0" destOrd="0" presId="urn:microsoft.com/office/officeart/2005/8/layout/cycle7"/>
    <dgm:cxn modelId="{977C91DF-7BEE-9445-A811-F1D22E1D9999}" type="presOf" srcId="{95E64D45-BA2F-7B4A-AC30-562B4613F723}" destId="{51118743-58B2-0A46-A1CD-C3751B9DB511}" srcOrd="0" destOrd="0" presId="urn:microsoft.com/office/officeart/2005/8/layout/cycle7"/>
    <dgm:cxn modelId="{1471CCE6-E004-3C46-8296-6C5B6AFCBD5F}" type="presOf" srcId="{A72D2B77-E4AA-9B4C-8A15-00F967C1340A}" destId="{A5922A8C-FCDD-F044-8A86-81E494A9932B}" srcOrd="1" destOrd="0" presId="urn:microsoft.com/office/officeart/2005/8/layout/cycle7"/>
    <dgm:cxn modelId="{CAB4EEF7-4A04-4E4B-8599-912CE7D9DDAB}" type="presOf" srcId="{A72D2B77-E4AA-9B4C-8A15-00F967C1340A}" destId="{A5AECF59-7F78-C04F-BEF3-46D32F3AE905}" srcOrd="0" destOrd="0" presId="urn:microsoft.com/office/officeart/2005/8/layout/cycle7"/>
    <dgm:cxn modelId="{4F1395BF-F59C-1947-BE49-76CE32D92AE4}" type="presParOf" srcId="{51118743-58B2-0A46-A1CD-C3751B9DB511}" destId="{FAE6596A-5D35-DE48-A926-F13649DA1F04}" srcOrd="0" destOrd="0" presId="urn:microsoft.com/office/officeart/2005/8/layout/cycle7"/>
    <dgm:cxn modelId="{0BBED4BC-C2A1-464D-9BB8-0BBFEDA979C5}" type="presParOf" srcId="{51118743-58B2-0A46-A1CD-C3751B9DB511}" destId="{BEEB7AAD-E44B-124F-AA71-C8BF6107039F}" srcOrd="1" destOrd="0" presId="urn:microsoft.com/office/officeart/2005/8/layout/cycle7"/>
    <dgm:cxn modelId="{EAC7292F-454E-6F41-A486-956A87BF7A5C}" type="presParOf" srcId="{BEEB7AAD-E44B-124F-AA71-C8BF6107039F}" destId="{40F48BA7-C748-A245-AC9E-AFF2069D26AA}" srcOrd="0" destOrd="0" presId="urn:microsoft.com/office/officeart/2005/8/layout/cycle7"/>
    <dgm:cxn modelId="{B064BA53-7960-C845-BF25-4A203929A9F2}" type="presParOf" srcId="{51118743-58B2-0A46-A1CD-C3751B9DB511}" destId="{12963DB7-29BB-D348-91A6-FF2897602B51}" srcOrd="2" destOrd="0" presId="urn:microsoft.com/office/officeart/2005/8/layout/cycle7"/>
    <dgm:cxn modelId="{B9CEF68E-3796-294B-BA2B-72F7E2CEA0E6}" type="presParOf" srcId="{51118743-58B2-0A46-A1CD-C3751B9DB511}" destId="{A427B625-AB91-384A-AC8F-CDFB59C7C37F}" srcOrd="3" destOrd="0" presId="urn:microsoft.com/office/officeart/2005/8/layout/cycle7"/>
    <dgm:cxn modelId="{4E8D5BFC-CA9F-3248-A242-F5E56D0F50C9}" type="presParOf" srcId="{A427B625-AB91-384A-AC8F-CDFB59C7C37F}" destId="{22A1E105-7432-C948-BA32-1F96F05456FE}" srcOrd="0" destOrd="0" presId="urn:microsoft.com/office/officeart/2005/8/layout/cycle7"/>
    <dgm:cxn modelId="{8075E660-5BB9-5B4B-88C2-F7D2738D4380}" type="presParOf" srcId="{51118743-58B2-0A46-A1CD-C3751B9DB511}" destId="{C81F2DC3-1DD2-7E43-9FDE-0089F117E675}" srcOrd="4" destOrd="0" presId="urn:microsoft.com/office/officeart/2005/8/layout/cycle7"/>
    <dgm:cxn modelId="{30D00DE0-E6B2-394A-9792-BE0B91103F45}" type="presParOf" srcId="{51118743-58B2-0A46-A1CD-C3751B9DB511}" destId="{A5AECF59-7F78-C04F-BEF3-46D32F3AE905}" srcOrd="5" destOrd="0" presId="urn:microsoft.com/office/officeart/2005/8/layout/cycle7"/>
    <dgm:cxn modelId="{D8D72DDA-B95C-AA41-B1B9-6B8B1C0B3340}" type="presParOf" srcId="{A5AECF59-7F78-C04F-BEF3-46D32F3AE905}" destId="{A5922A8C-FCDD-F044-8A86-81E494A9932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6596A-5D35-DE48-A926-F13649DA1F04}">
      <dsp:nvSpPr>
        <dsp:cNvPr id="0" name=""/>
        <dsp:cNvSpPr/>
      </dsp:nvSpPr>
      <dsp:spPr>
        <a:xfrm>
          <a:off x="4130761" y="1008"/>
          <a:ext cx="2254076" cy="112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Wikipedia</a:t>
          </a:r>
        </a:p>
      </dsp:txBody>
      <dsp:txXfrm>
        <a:off x="4163771" y="34018"/>
        <a:ext cx="2188056" cy="1061018"/>
      </dsp:txXfrm>
    </dsp:sp>
    <dsp:sp modelId="{BEEB7AAD-E44B-124F-AA71-C8BF6107039F}">
      <dsp:nvSpPr>
        <dsp:cNvPr id="0" name=""/>
        <dsp:cNvSpPr/>
      </dsp:nvSpPr>
      <dsp:spPr>
        <a:xfrm rot="3600000">
          <a:off x="5601314" y="1978437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719653" y="2057330"/>
        <a:ext cx="936678" cy="236677"/>
      </dsp:txXfrm>
    </dsp:sp>
    <dsp:sp modelId="{12963DB7-29BB-D348-91A6-FF2897602B51}">
      <dsp:nvSpPr>
        <dsp:cNvPr id="0" name=""/>
        <dsp:cNvSpPr/>
      </dsp:nvSpPr>
      <dsp:spPr>
        <a:xfrm>
          <a:off x="5991147" y="3223291"/>
          <a:ext cx="2254076" cy="112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Wikidata</a:t>
          </a:r>
        </a:p>
      </dsp:txBody>
      <dsp:txXfrm>
        <a:off x="6024157" y="3256301"/>
        <a:ext cx="2188056" cy="1061018"/>
      </dsp:txXfrm>
    </dsp:sp>
    <dsp:sp modelId="{A427B625-AB91-384A-AC8F-CDFB59C7C37F}">
      <dsp:nvSpPr>
        <dsp:cNvPr id="0" name=""/>
        <dsp:cNvSpPr/>
      </dsp:nvSpPr>
      <dsp:spPr>
        <a:xfrm rot="10800000">
          <a:off x="4671121" y="3589579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4789460" y="3668472"/>
        <a:ext cx="936678" cy="236677"/>
      </dsp:txXfrm>
    </dsp:sp>
    <dsp:sp modelId="{C81F2DC3-1DD2-7E43-9FDE-0089F117E675}">
      <dsp:nvSpPr>
        <dsp:cNvPr id="0" name=""/>
        <dsp:cNvSpPr/>
      </dsp:nvSpPr>
      <dsp:spPr>
        <a:xfrm>
          <a:off x="2270375" y="3223291"/>
          <a:ext cx="2254076" cy="112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Wiki Commons</a:t>
          </a:r>
        </a:p>
      </dsp:txBody>
      <dsp:txXfrm>
        <a:off x="2303385" y="3256301"/>
        <a:ext cx="2188056" cy="1061018"/>
      </dsp:txXfrm>
    </dsp:sp>
    <dsp:sp modelId="{A5AECF59-7F78-C04F-BEF3-46D32F3AE905}">
      <dsp:nvSpPr>
        <dsp:cNvPr id="0" name=""/>
        <dsp:cNvSpPr/>
      </dsp:nvSpPr>
      <dsp:spPr>
        <a:xfrm rot="18000000">
          <a:off x="3740928" y="1978437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859267" y="2057330"/>
        <a:ext cx="936678" cy="236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F55E-A1EB-EB4F-BFA0-B0A534B1D1A5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07EB6-7B91-EA4B-B47E-7B2A7898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3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9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graph. </a:t>
            </a:r>
          </a:p>
          <a:p>
            <a:endParaRPr lang="en-GB" dirty="0"/>
          </a:p>
          <a:p>
            <a:r>
              <a:rPr lang="en-GB" dirty="0"/>
              <a:t>We call the Rita (Subject) Has a Pet (predicate) Fritz (object) a Triple in Graph language.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1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on 4 March Wikidata reached 10 billion triples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Curretly</a:t>
            </a:r>
            <a:r>
              <a:rPr lang="en-GB" dirty="0"/>
              <a:t> at 11.64 billion.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89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8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7EB6-7B91-EA4B-B47E-7B2A7898FBD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79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2C5-4233-F046-BE73-2F6B094C7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13228-5778-C443-9C70-026B5174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E737-9480-8445-A94A-97FA59E9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8F29-C974-254B-BCDD-298A4148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6258-2B74-9C41-B7DE-507C00B1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3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368B-B590-DF4C-9A2C-D260E6D1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9D68F-D7DB-2E4B-A1BA-F0888AC0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61D8-39A7-4E4B-8C5A-BE87806F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FBFF8-96E9-F545-BFFD-7CBAFAC3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C3F2-5793-1749-A7FE-6979870F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1599-071A-A04E-90C3-C6C3AEB5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07965-50B8-1E4A-A85D-187F7034B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DF78-970D-384D-9EE2-1A53A608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C43C-7416-B64D-9AFC-3DBD4A93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91A8-C8F9-B449-8B46-B304EC57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3A19-238D-A64E-BBD3-0824F030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5CC1-E58B-754A-A9B5-72A44B6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8F89-0EFE-0745-9FFB-FE5B315D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5E2-90EB-3C45-A04B-27D5F968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526F-9BF2-2947-A68F-7BEADF01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8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FF80-91B2-E94C-8753-518E2120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8905C-08E9-F842-9176-EBC278E2A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F358-469C-B947-BCA2-5954D7D1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0A1C-93DC-D948-8A30-82452E42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F443-D946-4641-A18D-FBE765FF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3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CAE5-B2BD-F349-A9B1-DB328816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5B03-8B00-FA45-A743-F96A5A095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B3420-7101-5144-AED6-12121D9FE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BF146-4100-E549-B137-7FB6139D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C0FB-3D2D-F743-9A9F-9F6480CA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D9850-BCAA-654E-8CDE-416AAA17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2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ABB1-78EB-9B4A-99D0-565A23B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5850-D1B6-564C-B47E-4BD6E7EC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58BEF-1483-EA40-95E1-A3E6B5BBE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9412E-92D3-5643-8B68-CFDAAC9D9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8F0B-CFA5-554A-B312-60F7E321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4735A-7A53-6A40-9157-B288FF3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61F68-4F50-5742-BAA3-FBF77629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CD08A-E463-3241-B70E-EBA9AA43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1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BF3F-A825-AD45-ADE8-FB8C5E71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06386-F569-6441-813F-0B9BEF1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C0E0-1F83-4747-8CC0-AA586F2D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02E08-6B30-D149-84D7-436CF619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2EE79-6146-8A45-93BD-90875CE4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C1025-8610-6C47-8170-5F327154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DC5AC-D1A7-A440-B044-2CAC809F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4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B4C3-7E86-264D-894A-A9459E6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8A8A-9BAF-634A-9219-AC55A2B0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67C4-73DC-9943-8CC2-23AC5599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9AB17-4745-6B4D-949B-C4E162AF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D4F2C-9812-234B-ACFB-55B4B820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1ABC-0654-9D42-9675-AA368E2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7332-EA37-D348-BB93-6B5F91A9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A34B3-2EA1-044E-B7B1-E0D595618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26D14-6E5B-9443-8F2E-E6228DD5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7684-9BD7-4B4E-9EE4-95DD07E0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D7A6-9D08-4E41-9AFE-C90FFC19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FD43-5E71-2B40-8A28-9A6E3FD7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3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51E58-5C1F-D34C-9E37-FB71E519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385B8-0CA4-B741-B333-7F22434D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A39E-958E-F941-91F6-8B3864A21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A66A-D09A-D248-8FA2-43AF30B67AD0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26933-7EFF-F245-A5A7-EE5A039C3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E941-8DCB-6543-AFBD-4656BA1B6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01E9-0D2C-1F4C-8E3C-76398D412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7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206508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qM-miasRow" TargetMode="External"/><Relationship Id="rId3" Type="http://schemas.openxmlformats.org/officeDocument/2006/relationships/hyperlink" Target="https://wdqs-tutorial.toolforge.org/" TargetMode="External"/><Relationship Id="rId7" Type="http://schemas.openxmlformats.org/officeDocument/2006/relationships/hyperlink" Target="https://github.com/SuLab/WikidataIntegrator" TargetMode="External"/><Relationship Id="rId12" Type="http://schemas.openxmlformats.org/officeDocument/2006/relationships/hyperlink" Target="http://bit.do/IW_RGU_WIKIDATA" TargetMode="External"/><Relationship Id="rId2" Type="http://schemas.openxmlformats.org/officeDocument/2006/relationships/hyperlink" Target="https://www.youtube.com/watch?v=NH6WoJHN4U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wikimedia.org/~bearloga/notes/wdqs-python.html" TargetMode="External"/><Relationship Id="rId11" Type="http://schemas.openxmlformats.org/officeDocument/2006/relationships/hyperlink" Target="https://codethecity.org/2020/01/13/aberdeen-plaques-part-two/" TargetMode="External"/><Relationship Id="rId5" Type="http://schemas.openxmlformats.org/officeDocument/2006/relationships/hyperlink" Target="https://www.youtube.com/watch?v=b3ft3CzkLYk" TargetMode="External"/><Relationship Id="rId10" Type="http://schemas.openxmlformats.org/officeDocument/2006/relationships/hyperlink" Target="https://codethecity.org/2020/01/06/aberdeen-plaques-part-one/" TargetMode="External"/><Relationship Id="rId4" Type="http://schemas.openxmlformats.org/officeDocument/2006/relationships/hyperlink" Target="https://www.youtube.com/watch?v=1jHoUkj_mKw" TargetMode="External"/><Relationship Id="rId9" Type="http://schemas.openxmlformats.org/officeDocument/2006/relationships/hyperlink" Target="https://codethecity.org/2019/12/09/graduate-timeline-wikidat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thecity.org/" TargetMode="External"/><Relationship Id="rId2" Type="http://schemas.openxmlformats.org/officeDocument/2006/relationships/hyperlink" Target="http://wiki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ailto:ian@codethecity.org" TargetMode="External"/><Relationship Id="rId4" Type="http://schemas.openxmlformats.org/officeDocument/2006/relationships/hyperlink" Target="http://eepurl.com/dNW2R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XML_-_Managing_Data_Exchange/RDF_-_Resource_Description_Frame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Q4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6270-D557-E04F-BFE1-B654D91D7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4225"/>
            <a:ext cx="9144000" cy="34163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6FF7A-1F37-3140-BEB1-9957DE5E4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20536"/>
            <a:ext cx="9144000" cy="2212249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A quick introduction</a:t>
            </a:r>
          </a:p>
          <a:p>
            <a:pPr marL="342900" indent="-342900">
              <a:buFontTx/>
              <a:buChar char="-"/>
            </a:pPr>
            <a:r>
              <a:rPr lang="en-GB" dirty="0"/>
              <a:t>Ian Watt, Code The City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endParaRPr lang="en-GB" dirty="0"/>
          </a:p>
          <a:p>
            <a:r>
              <a:rPr lang="en-GB" sz="1400" dirty="0"/>
              <a:t>Wikidata logo By </a:t>
            </a:r>
            <a:r>
              <a:rPr lang="en-GB" sz="1400" dirty="0" err="1"/>
              <a:t>Planemad</a:t>
            </a:r>
            <a:r>
              <a:rPr lang="en-GB" sz="1400" dirty="0"/>
              <a:t> - Own work, Public Domain, </a:t>
            </a:r>
            <a:r>
              <a:rPr lang="en-GB" sz="1400" dirty="0">
                <a:hlinkClick r:id="rId3"/>
              </a:rPr>
              <a:t>https://commons.wikimedia.org/w/index.php?curid=20650833</a:t>
            </a:r>
            <a:r>
              <a:rPr lang="en-GB" sz="1400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B2B47D-B55C-0943-BF36-E32EB1CBF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426" y="504225"/>
            <a:ext cx="4315147" cy="3051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F0BE5-B006-1A42-8E5A-AEF1A90D7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173" y="5026660"/>
            <a:ext cx="1785652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2466-8706-4C4F-8F69-6CCD770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Wikidata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3FF47-6729-F640-A49D-54F3842EB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5134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D994D-F300-C449-A788-A6D338DD1752}"/>
              </a:ext>
            </a:extLst>
          </p:cNvPr>
          <p:cNvSpPr txBox="1"/>
          <p:nvPr/>
        </p:nvSpPr>
        <p:spPr>
          <a:xfrm>
            <a:off x="7735330" y="1690688"/>
            <a:ext cx="401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https://</a:t>
            </a:r>
            <a:r>
              <a:rPr lang="en-GB" sz="2400" b="1" dirty="0" err="1">
                <a:solidFill>
                  <a:schemeClr val="accent1"/>
                </a:solidFill>
              </a:rPr>
              <a:t>query.wikidata.org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572ED8-956C-AD47-A807-189C4CA5D9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065283" y="2337019"/>
            <a:ext cx="6362737" cy="177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217708-2AAE-C740-9C87-E678B26D04A9}"/>
              </a:ext>
            </a:extLst>
          </p:cNvPr>
          <p:cNvSpPr txBox="1"/>
          <p:nvPr/>
        </p:nvSpPr>
        <p:spPr>
          <a:xfrm>
            <a:off x="8428020" y="3931952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we write our query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2300A-EE67-764D-AA37-C032A817882A}"/>
              </a:ext>
            </a:extLst>
          </p:cNvPr>
          <p:cNvCxnSpPr>
            <a:cxnSpLocks/>
          </p:cNvCxnSpPr>
          <p:nvPr/>
        </p:nvCxnSpPr>
        <p:spPr>
          <a:xfrm flipH="1" flipV="1">
            <a:off x="4456672" y="1954924"/>
            <a:ext cx="3971348" cy="114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9236EC-1DDE-F043-80E3-43CDDDFB8969}"/>
              </a:ext>
            </a:extLst>
          </p:cNvPr>
          <p:cNvSpPr txBox="1"/>
          <p:nvPr/>
        </p:nvSpPr>
        <p:spPr>
          <a:xfrm>
            <a:off x="8428020" y="3059668"/>
            <a:ext cx="2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Useful example queries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2BEBE-EA92-764D-AEF7-59ECB725DE2B}"/>
              </a:ext>
            </a:extLst>
          </p:cNvPr>
          <p:cNvCxnSpPr>
            <a:cxnSpLocks/>
          </p:cNvCxnSpPr>
          <p:nvPr/>
        </p:nvCxnSpPr>
        <p:spPr>
          <a:xfrm flipH="1">
            <a:off x="1348945" y="4880919"/>
            <a:ext cx="7079075" cy="28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B1B8DC-C8A2-654C-B6B0-C69A783E55D2}"/>
              </a:ext>
            </a:extLst>
          </p:cNvPr>
          <p:cNvSpPr txBox="1"/>
          <p:nvPr/>
        </p:nvSpPr>
        <p:spPr>
          <a:xfrm>
            <a:off x="8428020" y="469625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we run our query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617F89-7D97-2048-9503-3DC46105D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75" y="1450134"/>
            <a:ext cx="7036128" cy="45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BD62-AA2C-EB4E-86DA-CC65625A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DCFE3-943C-0543-B204-5E52B475E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522" y="1859662"/>
            <a:ext cx="995695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C2BF2E-73B0-DC47-A343-84AD9D47B440}"/>
              </a:ext>
            </a:extLst>
          </p:cNvPr>
          <p:cNvSpPr/>
          <p:nvPr/>
        </p:nvSpPr>
        <p:spPr>
          <a:xfrm>
            <a:off x="961697" y="1576553"/>
            <a:ext cx="772510" cy="2412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923CA-D452-EF40-BEBA-1E11C3D9EDA6}"/>
              </a:ext>
            </a:extLst>
          </p:cNvPr>
          <p:cNvSpPr/>
          <p:nvPr/>
        </p:nvSpPr>
        <p:spPr>
          <a:xfrm>
            <a:off x="8776138" y="3846786"/>
            <a:ext cx="2454164" cy="7882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B83A3-D356-8C44-82EE-5B5941E622AC}"/>
              </a:ext>
            </a:extLst>
          </p:cNvPr>
          <p:cNvSpPr/>
          <p:nvPr/>
        </p:nvSpPr>
        <p:spPr>
          <a:xfrm>
            <a:off x="1022926" y="4064358"/>
            <a:ext cx="772510" cy="4603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2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B4E3-6A80-3347-8B22-CEDA3EFC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954F2-48DB-4F44-9B34-91AEAFF1C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776" y="1609510"/>
            <a:ext cx="4835416" cy="13948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1BFD4-4A33-1A48-96A3-71DEDDC5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22" y="1609510"/>
            <a:ext cx="2288576" cy="347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F049B-A06A-DD47-AA98-F69FE0107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34" y="1609511"/>
            <a:ext cx="1152182" cy="3389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C80EF7-B8B4-3147-8E95-835B73CE8142}"/>
              </a:ext>
            </a:extLst>
          </p:cNvPr>
          <p:cNvSpPr txBox="1"/>
          <p:nvPr/>
        </p:nvSpPr>
        <p:spPr>
          <a:xfrm>
            <a:off x="1182624" y="5401056"/>
            <a:ext cx="947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Let’s write some queries!</a:t>
            </a:r>
          </a:p>
        </p:txBody>
      </p:sp>
    </p:spTree>
    <p:extLst>
      <p:ext uri="{BB962C8B-B14F-4D97-AF65-F5344CB8AC3E}">
        <p14:creationId xmlns:p14="http://schemas.microsoft.com/office/powerpoint/2010/main" val="10730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76FC-90CD-6D4B-A821-B8EDFD6E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1D17-2472-084C-A96B-E71F6F06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>
                <a:hlinkClick r:id="rId2"/>
              </a:rPr>
              <a:t>Introduction to Graphs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3"/>
              </a:rPr>
              <a:t>NEW – Interactive WIKIDATA Query Service Tutorial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4"/>
              </a:rPr>
              <a:t>16-min SPARQL tutorial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5"/>
              </a:rPr>
              <a:t>Building SPARQL Queries</a:t>
            </a:r>
            <a:r>
              <a:rPr lang="en-GB" sz="2000" dirty="0"/>
              <a:t> (41 min tutorial)</a:t>
            </a:r>
            <a:br>
              <a:rPr lang="en-GB" sz="2000" dirty="0"/>
            </a:br>
            <a:endParaRPr lang="en-GB" sz="2000" dirty="0"/>
          </a:p>
          <a:p>
            <a:pPr marL="285750" indent="-285750"/>
            <a:r>
              <a:rPr lang="en-GB" sz="2000" dirty="0">
                <a:hlinkClick r:id="rId6"/>
              </a:rPr>
              <a:t>Querying WIKIDATA with Python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7"/>
              </a:rPr>
              <a:t>Wikidata Integrator (Python library)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>
                <a:hlinkClick r:id="rId8"/>
              </a:rPr>
              <a:t>Lucas Werkmeister – Querying Wikidata with SPARQL</a:t>
            </a:r>
            <a:br>
              <a:rPr lang="en-GB" sz="2000" dirty="0"/>
            </a:br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EC9CF-5E9A-EE49-A891-3D573BD6EEE5}"/>
              </a:ext>
            </a:extLst>
          </p:cNvPr>
          <p:cNvSpPr txBox="1"/>
          <p:nvPr/>
        </p:nvSpPr>
        <p:spPr>
          <a:xfrm>
            <a:off x="6385034" y="1690688"/>
            <a:ext cx="49687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Timeline of Aberdeen Uni Graduates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Aberdeen Plaques – Part 1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1"/>
              </a:rPr>
              <a:t>Aberdeen Plaques – Part 2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Today’s slides: </a:t>
            </a:r>
            <a:r>
              <a:rPr lang="en-GB" dirty="0">
                <a:hlinkClick r:id="rId12"/>
              </a:rPr>
              <a:t>http://bit.do/IW_RGU_WIKIDATA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518FE-6310-4E43-A004-BE1FDF952DBF}"/>
              </a:ext>
            </a:extLst>
          </p:cNvPr>
          <p:cNvCxnSpPr/>
          <p:nvPr/>
        </p:nvCxnSpPr>
        <p:spPr>
          <a:xfrm>
            <a:off x="6096000" y="1825625"/>
            <a:ext cx="0" cy="422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6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6079-F37D-5744-A4A4-8E4CE701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13DC-9A53-DF40-95AE-98FFD3EA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Sign up for a Wikidata account </a:t>
            </a:r>
            <a:r>
              <a:rPr lang="en-GB" sz="1800" dirty="0">
                <a:hlinkClick r:id="rId2"/>
              </a:rPr>
              <a:t>http://Wikidata.org</a:t>
            </a:r>
            <a:r>
              <a:rPr lang="en-GB" sz="1800" dirty="0"/>
              <a:t> </a:t>
            </a:r>
          </a:p>
          <a:p>
            <a:endParaRPr lang="en-GB" sz="1800" dirty="0"/>
          </a:p>
          <a:p>
            <a:r>
              <a:rPr lang="en-GB" sz="1800" dirty="0"/>
              <a:t>Come to Code The City events: </a:t>
            </a:r>
            <a:r>
              <a:rPr lang="en-GB" sz="1800" dirty="0">
                <a:hlinkClick r:id="rId3"/>
              </a:rPr>
              <a:t>https://codethecity.org</a:t>
            </a:r>
            <a:r>
              <a:rPr lang="en-GB" sz="1800" dirty="0"/>
              <a:t>  </a:t>
            </a: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r>
              <a:rPr lang="en-GB" sz="1800" dirty="0"/>
              <a:t>Sign up for the Code The City newsletter: </a:t>
            </a:r>
            <a:r>
              <a:rPr lang="en-GB" sz="1800" dirty="0">
                <a:hlinkClick r:id="rId4"/>
              </a:rPr>
              <a:t>http://eepurl.com/dNW2RA</a:t>
            </a:r>
            <a:r>
              <a:rPr lang="en-GB" sz="1800" dirty="0"/>
              <a:t> 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Email: </a:t>
            </a:r>
            <a:r>
              <a:rPr lang="en-GB" sz="1800" dirty="0">
                <a:hlinkClick r:id="rId5"/>
              </a:rPr>
              <a:t>ian@codethecity.org</a:t>
            </a:r>
            <a:r>
              <a:rPr lang="en-GB" sz="1800" dirty="0"/>
              <a:t> </a:t>
            </a:r>
          </a:p>
          <a:p>
            <a:r>
              <a:rPr lang="en-GB" sz="1800" dirty="0"/>
              <a:t>Twitter: @watty62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B9B10-7821-EB4F-8FAD-C31459AA6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654" y="5592188"/>
            <a:ext cx="1785652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7980-8381-2447-9891-EF116059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30F3-0C08-154F-9223-250B3B47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Graph Databases</a:t>
            </a:r>
          </a:p>
          <a:p>
            <a:r>
              <a:rPr lang="en-GB" dirty="0"/>
              <a:t>Key concepts</a:t>
            </a:r>
          </a:p>
          <a:p>
            <a:r>
              <a:rPr lang="en-GB" dirty="0"/>
              <a:t>What is Wikidata?</a:t>
            </a:r>
          </a:p>
          <a:p>
            <a:r>
              <a:rPr lang="en-GB" dirty="0"/>
              <a:t>Example data</a:t>
            </a:r>
          </a:p>
          <a:p>
            <a:r>
              <a:rPr lang="en-GB" dirty="0"/>
              <a:t>Querying Wikidata with SPARQL</a:t>
            </a:r>
          </a:p>
          <a:p>
            <a:r>
              <a:rPr lang="en-GB" dirty="0"/>
              <a:t>How to get involved</a:t>
            </a:r>
          </a:p>
          <a:p>
            <a:r>
              <a:rPr lang="en-GB" dirty="0"/>
              <a:t>Useful resources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9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A3F-3B11-CC41-B13B-21571402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Databases vs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21AC-46B1-A44B-8EAF-260DFC1D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3162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RDBMS</a:t>
            </a:r>
          </a:p>
          <a:p>
            <a:r>
              <a:rPr lang="en-GB" dirty="0"/>
              <a:t>Tables</a:t>
            </a:r>
          </a:p>
          <a:p>
            <a:r>
              <a:rPr lang="en-GB" dirty="0"/>
              <a:t>Schema</a:t>
            </a:r>
          </a:p>
          <a:p>
            <a:r>
              <a:rPr lang="en-GB" dirty="0"/>
              <a:t>Linking of tables</a:t>
            </a:r>
          </a:p>
          <a:p>
            <a:r>
              <a:rPr lang="en-GB" dirty="0"/>
              <a:t>Normalisation</a:t>
            </a:r>
          </a:p>
          <a:p>
            <a:r>
              <a:rPr lang="en-GB" dirty="0"/>
              <a:t>(Primary) keys</a:t>
            </a:r>
          </a:p>
          <a:p>
            <a:r>
              <a:rPr lang="en-GB" dirty="0"/>
              <a:t>Table Joins</a:t>
            </a:r>
          </a:p>
          <a:p>
            <a:r>
              <a:rPr lang="en-GB" dirty="0"/>
              <a:t>SQL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95E242-C15A-5D49-9B1E-C7B41CAE748D}"/>
              </a:ext>
            </a:extLst>
          </p:cNvPr>
          <p:cNvSpPr txBox="1">
            <a:spLocks/>
          </p:cNvSpPr>
          <p:nvPr/>
        </p:nvSpPr>
        <p:spPr>
          <a:xfrm>
            <a:off x="6390503" y="1825625"/>
            <a:ext cx="35731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/>
              <a:t>Graph DB</a:t>
            </a:r>
          </a:p>
          <a:p>
            <a:r>
              <a:rPr lang="en-GB" dirty="0"/>
              <a:t>Nodes (items)</a:t>
            </a:r>
          </a:p>
          <a:p>
            <a:r>
              <a:rPr lang="en-GB" dirty="0"/>
              <a:t>Edges (relationships)</a:t>
            </a:r>
          </a:p>
          <a:p>
            <a:r>
              <a:rPr lang="en-GB" dirty="0"/>
              <a:t>Schema-less</a:t>
            </a:r>
          </a:p>
          <a:p>
            <a:r>
              <a:rPr lang="en-GB" dirty="0"/>
              <a:t>Nodes and edges have properties</a:t>
            </a:r>
          </a:p>
          <a:p>
            <a:r>
              <a:rPr lang="en-GB" dirty="0"/>
              <a:t>Ad hoc additions</a:t>
            </a:r>
          </a:p>
          <a:p>
            <a:r>
              <a:rPr lang="en-GB" dirty="0"/>
              <a:t>SPARQL / CYPHER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2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C9D6-E3D5-5146-958B-A28B37E0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RDF triple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D474C-4E48-A64B-BA45-C3BDA2EF3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382498"/>
            <a:ext cx="4610175" cy="9220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01F64-4AAB-3947-AE94-35D8F7D777D4}"/>
              </a:ext>
            </a:extLst>
          </p:cNvPr>
          <p:cNvSpPr txBox="1"/>
          <p:nvPr/>
        </p:nvSpPr>
        <p:spPr>
          <a:xfrm>
            <a:off x="838200" y="3493161"/>
            <a:ext cx="558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3" tooltip="https://en.wikibooks.org/wiki/XML_-_Managing_Data_Exchange/RDF_-_Resource_Description_Framework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02098-314C-EF48-AB63-46002A752092}"/>
              </a:ext>
            </a:extLst>
          </p:cNvPr>
          <p:cNvSpPr txBox="1"/>
          <p:nvPr/>
        </p:nvSpPr>
        <p:spPr>
          <a:xfrm>
            <a:off x="838200" y="1560102"/>
            <a:ext cx="692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Linked Data we express the relationships as follows.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36173-141D-B648-B34C-1418CEC7F18F}"/>
              </a:ext>
            </a:extLst>
          </p:cNvPr>
          <p:cNvSpPr txBox="1"/>
          <p:nvPr/>
        </p:nvSpPr>
        <p:spPr>
          <a:xfrm>
            <a:off x="838200" y="4085578"/>
            <a:ext cx="692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Applying this to our graph data we can say that Node A (subject) has </a:t>
            </a:r>
            <a:r>
              <a:rPr lang="en-GB"/>
              <a:t>a relation </a:t>
            </a:r>
            <a:r>
              <a:rPr lang="en-GB" dirty="0"/>
              <a:t>(predicate) of / to Node B (object)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8A105-02DE-C74C-BB37-23E65F8AF604}"/>
              </a:ext>
            </a:extLst>
          </p:cNvPr>
          <p:cNvSpPr/>
          <p:nvPr/>
        </p:nvSpPr>
        <p:spPr>
          <a:xfrm>
            <a:off x="1277007" y="5076497"/>
            <a:ext cx="1198179" cy="5990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30429-718D-B240-8FB1-371B4DC5E86E}"/>
              </a:ext>
            </a:extLst>
          </p:cNvPr>
          <p:cNvSpPr txBox="1"/>
          <p:nvPr/>
        </p:nvSpPr>
        <p:spPr>
          <a:xfrm>
            <a:off x="1575629" y="5191376"/>
            <a:ext cx="6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RGU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0CE323-1097-944C-B071-E05FAE5CC6F0}"/>
              </a:ext>
            </a:extLst>
          </p:cNvPr>
          <p:cNvSpPr/>
          <p:nvPr/>
        </p:nvSpPr>
        <p:spPr>
          <a:xfrm>
            <a:off x="3632200" y="5060731"/>
            <a:ext cx="1198179" cy="5990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88DC9C-9BB3-3D4C-AC4A-48245230EA4B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2475186" y="5360276"/>
            <a:ext cx="115701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045FF8-88CB-5F41-8644-6D9AF4F634D1}"/>
              </a:ext>
            </a:extLst>
          </p:cNvPr>
          <p:cNvSpPr txBox="1"/>
          <p:nvPr/>
        </p:nvSpPr>
        <p:spPr>
          <a:xfrm>
            <a:off x="2475186" y="5060731"/>
            <a:ext cx="1157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Is an instance of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68728-E72B-6943-BC26-C3280F3315E2}"/>
              </a:ext>
            </a:extLst>
          </p:cNvPr>
          <p:cNvSpPr txBox="1"/>
          <p:nvPr/>
        </p:nvSpPr>
        <p:spPr>
          <a:xfrm>
            <a:off x="3632200" y="5137834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University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8E924E-8E4C-484F-8349-119AD8E284E3}"/>
              </a:ext>
            </a:extLst>
          </p:cNvPr>
          <p:cNvSpPr/>
          <p:nvPr/>
        </p:nvSpPr>
        <p:spPr>
          <a:xfrm>
            <a:off x="5733397" y="5098507"/>
            <a:ext cx="1198179" cy="5990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02739-B155-A743-ACF7-B466A5775557}"/>
              </a:ext>
            </a:extLst>
          </p:cNvPr>
          <p:cNvSpPr txBox="1"/>
          <p:nvPr/>
        </p:nvSpPr>
        <p:spPr>
          <a:xfrm>
            <a:off x="6032019" y="5213386"/>
            <a:ext cx="6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RGU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653D88-E5F2-274F-AC47-D23DA0B49FDA}"/>
              </a:ext>
            </a:extLst>
          </p:cNvPr>
          <p:cNvSpPr/>
          <p:nvPr/>
        </p:nvSpPr>
        <p:spPr>
          <a:xfrm>
            <a:off x="8088590" y="5098507"/>
            <a:ext cx="1198179" cy="5990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CB2A37-A29A-8A44-98CC-4D885CCA7B08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6931576" y="5398052"/>
            <a:ext cx="115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A2BA81-F466-764A-BCE2-B0EF1965F08E}"/>
              </a:ext>
            </a:extLst>
          </p:cNvPr>
          <p:cNvSpPr txBox="1"/>
          <p:nvPr/>
        </p:nvSpPr>
        <p:spPr>
          <a:xfrm>
            <a:off x="6931576" y="5098507"/>
            <a:ext cx="1157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Is located at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4074F-A0A4-FD48-9D1D-06932CEE80ED}"/>
              </a:ext>
            </a:extLst>
          </p:cNvPr>
          <p:cNvSpPr txBox="1"/>
          <p:nvPr/>
        </p:nvSpPr>
        <p:spPr>
          <a:xfrm>
            <a:off x="8088590" y="517561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Garthdee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15DFD3-0CB8-D549-A559-F805EAE8C4FE}"/>
              </a:ext>
            </a:extLst>
          </p:cNvPr>
          <p:cNvSpPr/>
          <p:nvPr/>
        </p:nvSpPr>
        <p:spPr>
          <a:xfrm>
            <a:off x="838200" y="4731909"/>
            <a:ext cx="4332890" cy="119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631EC-8AF9-8F44-9583-0A9EE2A35C3F}"/>
              </a:ext>
            </a:extLst>
          </p:cNvPr>
          <p:cNvSpPr/>
          <p:nvPr/>
        </p:nvSpPr>
        <p:spPr>
          <a:xfrm>
            <a:off x="5469712" y="4699935"/>
            <a:ext cx="4332890" cy="119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0F52-18C8-0B45-9CA1-805C74D2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2" y="426909"/>
            <a:ext cx="10515600" cy="1325563"/>
          </a:xfrm>
        </p:spPr>
        <p:txBody>
          <a:bodyPr/>
          <a:lstStyle/>
          <a:p>
            <a:r>
              <a:rPr lang="en-GB" dirty="0"/>
              <a:t>Meet the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843D-3BF5-9E41-8FAB-E92D3EED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35" y="1887409"/>
            <a:ext cx="826873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C9C233-C8C5-D540-93E3-7F2557F3581D}"/>
              </a:ext>
            </a:extLst>
          </p:cNvPr>
          <p:cNvSpPr/>
          <p:nvPr/>
        </p:nvSpPr>
        <p:spPr>
          <a:xfrm>
            <a:off x="3261051" y="3548451"/>
            <a:ext cx="986117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47429E-8364-4C48-88FE-ED741021E589}"/>
              </a:ext>
            </a:extLst>
          </p:cNvPr>
          <p:cNvSpPr/>
          <p:nvPr/>
        </p:nvSpPr>
        <p:spPr>
          <a:xfrm>
            <a:off x="5079971" y="4378007"/>
            <a:ext cx="986117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Rita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B932D9-23E0-1647-AC75-A57C79B7C85A}"/>
              </a:ext>
            </a:extLst>
          </p:cNvPr>
          <p:cNvSpPr/>
          <p:nvPr/>
        </p:nvSpPr>
        <p:spPr>
          <a:xfrm>
            <a:off x="6726376" y="3490784"/>
            <a:ext cx="986117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Sue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4143C-C48A-7D47-B964-C08D80022AB8}"/>
              </a:ext>
            </a:extLst>
          </p:cNvPr>
          <p:cNvSpPr/>
          <p:nvPr/>
        </p:nvSpPr>
        <p:spPr>
          <a:xfrm>
            <a:off x="5149876" y="2047546"/>
            <a:ext cx="986117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Human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73C29-A2C2-DD4A-A519-8DC1D892735D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102755" y="2809758"/>
            <a:ext cx="1142786" cy="87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3479B5-ABAC-1A4B-B7F3-583A54308522}"/>
              </a:ext>
            </a:extLst>
          </p:cNvPr>
          <p:cNvSpPr/>
          <p:nvPr/>
        </p:nvSpPr>
        <p:spPr>
          <a:xfrm>
            <a:off x="3981323" y="3092414"/>
            <a:ext cx="611910" cy="240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a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F5380-6555-A040-8DB5-0534310CD055}"/>
              </a:ext>
            </a:extLst>
          </p:cNvPr>
          <p:cNvCxnSpPr>
            <a:cxnSpLocks/>
          </p:cNvCxnSpPr>
          <p:nvPr/>
        </p:nvCxnSpPr>
        <p:spPr>
          <a:xfrm flipH="1" flipV="1">
            <a:off x="5572046" y="2961948"/>
            <a:ext cx="983" cy="136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52597-CED3-9944-A2A6-AFB06195E78A}"/>
              </a:ext>
            </a:extLst>
          </p:cNvPr>
          <p:cNvSpPr/>
          <p:nvPr/>
        </p:nvSpPr>
        <p:spPr>
          <a:xfrm>
            <a:off x="5583323" y="3405866"/>
            <a:ext cx="585577" cy="2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Is a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506A38-FFDB-EA46-8524-31151C7786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23441" y="2682600"/>
            <a:ext cx="1095994" cy="80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14F9D-B1D5-7844-BE85-5C04E2DEC8B5}"/>
              </a:ext>
            </a:extLst>
          </p:cNvPr>
          <p:cNvSpPr/>
          <p:nvPr/>
        </p:nvSpPr>
        <p:spPr>
          <a:xfrm>
            <a:off x="6711359" y="2961945"/>
            <a:ext cx="675302" cy="186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Is a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7927D9-A0AF-B94F-AA68-6089F9FB8AD8}"/>
              </a:ext>
            </a:extLst>
          </p:cNvPr>
          <p:cNvCxnSpPr>
            <a:cxnSpLocks/>
          </p:cNvCxnSpPr>
          <p:nvPr/>
        </p:nvCxnSpPr>
        <p:spPr>
          <a:xfrm>
            <a:off x="4229246" y="4138399"/>
            <a:ext cx="877984" cy="48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A2E9E-65CA-6E4F-9382-66E6E06EAD12}"/>
              </a:ext>
            </a:extLst>
          </p:cNvPr>
          <p:cNvSpPr/>
          <p:nvPr/>
        </p:nvSpPr>
        <p:spPr>
          <a:xfrm>
            <a:off x="4000668" y="4492829"/>
            <a:ext cx="893484" cy="342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Has child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E311F6-34FC-F442-9F15-265387837C55}"/>
              </a:ext>
            </a:extLst>
          </p:cNvPr>
          <p:cNvCxnSpPr>
            <a:cxnSpLocks/>
            <a:stCxn id="6" idx="3"/>
            <a:endCxn id="5" idx="6"/>
          </p:cNvCxnSpPr>
          <p:nvPr/>
        </p:nvCxnSpPr>
        <p:spPr>
          <a:xfrm flipH="1">
            <a:off x="6066088" y="4271273"/>
            <a:ext cx="804701" cy="5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1F516A-37D5-A245-9D82-0D3F566BE685}"/>
              </a:ext>
            </a:extLst>
          </p:cNvPr>
          <p:cNvSpPr/>
          <p:nvPr/>
        </p:nvSpPr>
        <p:spPr>
          <a:xfrm>
            <a:off x="6349488" y="4552336"/>
            <a:ext cx="986117" cy="224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Has child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AD03B-B6ED-D749-9657-6097F9C8625E}"/>
              </a:ext>
            </a:extLst>
          </p:cNvPr>
          <p:cNvCxnSpPr>
            <a:cxnSpLocks/>
          </p:cNvCxnSpPr>
          <p:nvPr/>
        </p:nvCxnSpPr>
        <p:spPr>
          <a:xfrm>
            <a:off x="4250126" y="3965153"/>
            <a:ext cx="2461233" cy="2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BF4F756-77A5-B145-B8A2-9D2668B08373}"/>
              </a:ext>
            </a:extLst>
          </p:cNvPr>
          <p:cNvSpPr/>
          <p:nvPr/>
        </p:nvSpPr>
        <p:spPr>
          <a:xfrm>
            <a:off x="4647881" y="3654007"/>
            <a:ext cx="719092" cy="28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Spouse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01CFB5-3EC2-0344-A56B-67B9EAC443C4}"/>
              </a:ext>
            </a:extLst>
          </p:cNvPr>
          <p:cNvSpPr/>
          <p:nvPr/>
        </p:nvSpPr>
        <p:spPr>
          <a:xfrm>
            <a:off x="7070905" y="5208557"/>
            <a:ext cx="986117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Fritz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31AF17-EA06-7B48-9DA1-9AFE36F8721E}"/>
              </a:ext>
            </a:extLst>
          </p:cNvPr>
          <p:cNvSpPr/>
          <p:nvPr/>
        </p:nvSpPr>
        <p:spPr>
          <a:xfrm>
            <a:off x="8883859" y="4751357"/>
            <a:ext cx="986117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8F72ED-F902-B445-896A-6A9164312950}"/>
              </a:ext>
            </a:extLst>
          </p:cNvPr>
          <p:cNvCxnSpPr>
            <a:cxnSpLocks/>
          </p:cNvCxnSpPr>
          <p:nvPr/>
        </p:nvCxnSpPr>
        <p:spPr>
          <a:xfrm>
            <a:off x="6066088" y="5115425"/>
            <a:ext cx="1004817" cy="50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460E325-0E2B-3641-82F1-B4E43AD46146}"/>
              </a:ext>
            </a:extLst>
          </p:cNvPr>
          <p:cNvSpPr/>
          <p:nvPr/>
        </p:nvSpPr>
        <p:spPr>
          <a:xfrm>
            <a:off x="5885717" y="5479277"/>
            <a:ext cx="930642" cy="358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Has pet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407A7E-4AF9-F144-ADB0-C319FD2E300A}"/>
              </a:ext>
            </a:extLst>
          </p:cNvPr>
          <p:cNvCxnSpPr>
            <a:cxnSpLocks/>
            <a:stCxn id="6" idx="5"/>
            <a:endCxn id="41" idx="0"/>
          </p:cNvCxnSpPr>
          <p:nvPr/>
        </p:nvCxnSpPr>
        <p:spPr>
          <a:xfrm flipH="1">
            <a:off x="7563964" y="4271273"/>
            <a:ext cx="4116" cy="9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88E2A9D-45CD-7641-BD73-907CCCF7B8EC}"/>
              </a:ext>
            </a:extLst>
          </p:cNvPr>
          <p:cNvSpPr/>
          <p:nvPr/>
        </p:nvSpPr>
        <p:spPr>
          <a:xfrm>
            <a:off x="7603150" y="4572572"/>
            <a:ext cx="867334" cy="361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Has pet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EAECD3-D9FE-EF41-AAF4-C1B44ED2E333}"/>
              </a:ext>
            </a:extLst>
          </p:cNvPr>
          <p:cNvCxnSpPr>
            <a:cxnSpLocks/>
          </p:cNvCxnSpPr>
          <p:nvPr/>
        </p:nvCxnSpPr>
        <p:spPr>
          <a:xfrm flipV="1">
            <a:off x="7987389" y="5208557"/>
            <a:ext cx="896470" cy="2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474A47B-F673-B04F-B093-75AC0D1A794A}"/>
              </a:ext>
            </a:extLst>
          </p:cNvPr>
          <p:cNvSpPr/>
          <p:nvPr/>
        </p:nvSpPr>
        <p:spPr>
          <a:xfrm>
            <a:off x="8075722" y="5115425"/>
            <a:ext cx="510665" cy="255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Is 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3C68566-AD83-DD49-89E0-FD0DD5AD0150}"/>
              </a:ext>
            </a:extLst>
          </p:cNvPr>
          <p:cNvSpPr/>
          <p:nvPr/>
        </p:nvSpPr>
        <p:spPr>
          <a:xfrm>
            <a:off x="2068075" y="5208557"/>
            <a:ext cx="986117" cy="914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Male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03340-2D02-4640-9CBD-8B9A72A3D57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775154" y="4328940"/>
            <a:ext cx="63031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55F3B0F-E3DA-A34B-9E7D-944C31814474}"/>
              </a:ext>
            </a:extLst>
          </p:cNvPr>
          <p:cNvSpPr/>
          <p:nvPr/>
        </p:nvSpPr>
        <p:spPr>
          <a:xfrm>
            <a:off x="1922789" y="4539730"/>
            <a:ext cx="1161965" cy="29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Has gender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F60DBF-D901-2F4E-BB74-765F2784349D}"/>
              </a:ext>
            </a:extLst>
          </p:cNvPr>
          <p:cNvSpPr/>
          <p:nvPr/>
        </p:nvSpPr>
        <p:spPr>
          <a:xfrm>
            <a:off x="3381363" y="5273318"/>
            <a:ext cx="986117" cy="914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Female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AC3579-51B2-744C-A8CD-67E2074399DE}"/>
              </a:ext>
            </a:extLst>
          </p:cNvPr>
          <p:cNvCxnSpPr>
            <a:cxnSpLocks/>
          </p:cNvCxnSpPr>
          <p:nvPr/>
        </p:nvCxnSpPr>
        <p:spPr>
          <a:xfrm flipH="1">
            <a:off x="4238267" y="5014422"/>
            <a:ext cx="868963" cy="40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92774B9-12DC-EB4D-8940-E28A3767C0FE}"/>
              </a:ext>
            </a:extLst>
          </p:cNvPr>
          <p:cNvSpPr/>
          <p:nvPr/>
        </p:nvSpPr>
        <p:spPr>
          <a:xfrm>
            <a:off x="4400716" y="5399141"/>
            <a:ext cx="1185188" cy="279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Has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F5C3A-12AD-5445-B7EF-B7367B16FB7F}"/>
              </a:ext>
            </a:extLst>
          </p:cNvPr>
          <p:cNvSpPr txBox="1"/>
          <p:nvPr/>
        </p:nvSpPr>
        <p:spPr>
          <a:xfrm>
            <a:off x="2068076" y="3490784"/>
            <a:ext cx="119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DOB: xx-xxx-xx</a:t>
            </a:r>
          </a:p>
          <a:p>
            <a:r>
              <a:rPr lang="en-GB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Eyes: Blue</a:t>
            </a:r>
          </a:p>
          <a:p>
            <a:r>
              <a:rPr lang="en-GB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Height: xxx cm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E0F038-ECB9-9146-8336-6EF703D2D93B}"/>
              </a:ext>
            </a:extLst>
          </p:cNvPr>
          <p:cNvSpPr txBox="1"/>
          <p:nvPr/>
        </p:nvSpPr>
        <p:spPr>
          <a:xfrm>
            <a:off x="7666864" y="3096923"/>
            <a:ext cx="119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DOB: xx-xxx-xx</a:t>
            </a:r>
          </a:p>
          <a:p>
            <a:r>
              <a:rPr lang="en-GB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Eyes: Brown</a:t>
            </a:r>
          </a:p>
          <a:p>
            <a:r>
              <a:rPr lang="en-GB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Weight: xxx kg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2B656-7CF9-104D-9583-B055E1AAD3CB}"/>
              </a:ext>
            </a:extLst>
          </p:cNvPr>
          <p:cNvSpPr txBox="1"/>
          <p:nvPr/>
        </p:nvSpPr>
        <p:spPr>
          <a:xfrm>
            <a:off x="8004672" y="5641185"/>
            <a:ext cx="119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Fur: Ginger</a:t>
            </a:r>
          </a:p>
          <a:p>
            <a:r>
              <a:rPr lang="en-GB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Weight: 5 kg</a:t>
            </a:r>
          </a:p>
        </p:txBody>
      </p:sp>
    </p:spTree>
    <p:extLst>
      <p:ext uri="{BB962C8B-B14F-4D97-AF65-F5344CB8AC3E}">
        <p14:creationId xmlns:p14="http://schemas.microsoft.com/office/powerpoint/2010/main" val="346054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0" grpId="0" animBg="1"/>
      <p:bldP spid="12" grpId="0" animBg="1"/>
      <p:bldP spid="18" grpId="0" animBg="1"/>
      <p:bldP spid="23" grpId="0" animBg="1"/>
      <p:bldP spid="31" grpId="0" animBg="1"/>
      <p:bldP spid="35" grpId="0" animBg="1"/>
      <p:bldP spid="41" grpId="0" animBg="1"/>
      <p:bldP spid="42" grpId="0" animBg="1"/>
      <p:bldP spid="44" grpId="0" animBg="1"/>
      <p:bldP spid="47" grpId="0" animBg="1"/>
      <p:bldP spid="54" grpId="0" animBg="1"/>
      <p:bldP spid="60" grpId="0" animBg="1"/>
      <p:bldP spid="67" grpId="0" animBg="1"/>
      <p:bldP spid="74" grpId="0" animBg="1"/>
      <p:bldP spid="76" grpId="0" animBg="1"/>
      <p:bldP spid="8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B9AE-517A-CB43-AFBA-910513D8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Wikidata?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20BC26-280D-6F40-8240-DABED2BB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Wikidata</a:t>
            </a:r>
            <a:r>
              <a:rPr lang="en-GB" dirty="0"/>
              <a:t> is a </a:t>
            </a:r>
          </a:p>
          <a:p>
            <a:r>
              <a:rPr lang="en-GB" dirty="0"/>
              <a:t>collaboratively edited knowledge base </a:t>
            </a:r>
          </a:p>
          <a:p>
            <a:r>
              <a:rPr lang="en-GB" dirty="0"/>
              <a:t>hosted by the Wikimedia Foundation. </a:t>
            </a:r>
          </a:p>
          <a:p>
            <a:r>
              <a:rPr lang="en-GB" dirty="0"/>
              <a:t>common source of Linked Open Data</a:t>
            </a:r>
          </a:p>
          <a:p>
            <a:r>
              <a:rPr lang="en-GB" dirty="0"/>
              <a:t>anyone can use, under a CC0 public domain license. </a:t>
            </a:r>
          </a:p>
          <a:p>
            <a:r>
              <a:rPr lang="en-GB" dirty="0"/>
              <a:t>powered by the software </a:t>
            </a:r>
            <a:r>
              <a:rPr lang="en-GB" dirty="0" err="1"/>
              <a:t>Wikibase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Main features:</a:t>
            </a:r>
          </a:p>
          <a:p>
            <a:r>
              <a:rPr lang="en-GB" dirty="0"/>
              <a:t>Items (QID)</a:t>
            </a:r>
          </a:p>
          <a:p>
            <a:r>
              <a:rPr lang="en-GB" dirty="0"/>
              <a:t>Properties (P number)</a:t>
            </a:r>
          </a:p>
          <a:p>
            <a:r>
              <a:rPr lang="en-GB" dirty="0"/>
              <a:t>Statements (key-</a:t>
            </a:r>
            <a:r>
              <a:rPr lang="en-GB" dirty="0" err="1"/>
              <a:t>val</a:t>
            </a:r>
            <a:r>
              <a:rPr lang="en-GB" dirty="0"/>
              <a:t> pair)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EF868-1940-B04F-8012-8D552EFFF11C}"/>
              </a:ext>
            </a:extLst>
          </p:cNvPr>
          <p:cNvSpPr txBox="1"/>
          <p:nvPr/>
        </p:nvSpPr>
        <p:spPr>
          <a:xfrm>
            <a:off x="2642607" y="6031210"/>
            <a:ext cx="832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https://</a:t>
            </a:r>
            <a:r>
              <a:rPr lang="en-GB" sz="2400" b="1" dirty="0" err="1">
                <a:solidFill>
                  <a:schemeClr val="accent1"/>
                </a:solidFill>
              </a:rPr>
              <a:t>www.wikidata.org</a:t>
            </a:r>
            <a:r>
              <a:rPr lang="en-GB" sz="2400" b="1" dirty="0">
                <a:solidFill>
                  <a:schemeClr val="accent1"/>
                </a:solidFill>
              </a:rPr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14BD8-0248-004D-91D8-A916A36AAC22}"/>
              </a:ext>
            </a:extLst>
          </p:cNvPr>
          <p:cNvSpPr/>
          <p:nvPr/>
        </p:nvSpPr>
        <p:spPr>
          <a:xfrm>
            <a:off x="826388" y="1705155"/>
            <a:ext cx="8325933" cy="435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69E80-1A06-EB47-8E9F-2B371F7E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93" y="1461949"/>
            <a:ext cx="6938318" cy="45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389F-9579-CD42-8C5D-18922909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Wiki Data triples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8C0E8-9933-5D4B-8050-0772C0712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7446" y="1825625"/>
            <a:ext cx="9057108" cy="4351338"/>
          </a:xfrm>
        </p:spPr>
      </p:pic>
    </p:spTree>
    <p:extLst>
      <p:ext uri="{BB962C8B-B14F-4D97-AF65-F5344CB8AC3E}">
        <p14:creationId xmlns:p14="http://schemas.microsoft.com/office/powerpoint/2010/main" val="231534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58F-5AC9-9E4C-A3D3-7F84FDB4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Wikimedia Family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B6B63D-4A6C-1141-A056-5BFC4EF80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782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A109C1-2764-EF43-832A-F8B48CC2A658}"/>
              </a:ext>
            </a:extLst>
          </p:cNvPr>
          <p:cNvSpPr txBox="1"/>
          <p:nvPr/>
        </p:nvSpPr>
        <p:spPr>
          <a:xfrm>
            <a:off x="7627414" y="1914530"/>
            <a:ext cx="223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Contains: Information</a:t>
            </a:r>
          </a:p>
          <a:p>
            <a:r>
              <a:rPr lang="en-GB" dirty="0"/>
              <a:t>Licence: CC BY-SA 3.0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B7BAC-A49C-A543-A682-9824F42178BD}"/>
              </a:ext>
            </a:extLst>
          </p:cNvPr>
          <p:cNvSpPr txBox="1"/>
          <p:nvPr/>
        </p:nvSpPr>
        <p:spPr>
          <a:xfrm>
            <a:off x="9369552" y="4620304"/>
            <a:ext cx="18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Contains: Data</a:t>
            </a:r>
          </a:p>
          <a:p>
            <a:r>
              <a:rPr lang="en-GB" dirty="0"/>
              <a:t>Licence: CC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470AD-92A6-284E-9A56-29B2DC28C5AE}"/>
              </a:ext>
            </a:extLst>
          </p:cNvPr>
          <p:cNvSpPr txBox="1"/>
          <p:nvPr/>
        </p:nvSpPr>
        <p:spPr>
          <a:xfrm>
            <a:off x="838200" y="4020140"/>
            <a:ext cx="309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Contains: Media (images, video, sound)</a:t>
            </a:r>
          </a:p>
          <a:p>
            <a:r>
              <a:rPr lang="en-GB" dirty="0"/>
              <a:t>Licence: CC0 / CC BY / CC BY-SA</a:t>
            </a:r>
          </a:p>
        </p:txBody>
      </p:sp>
    </p:spTree>
    <p:extLst>
      <p:ext uri="{BB962C8B-B14F-4D97-AF65-F5344CB8AC3E}">
        <p14:creationId xmlns:p14="http://schemas.microsoft.com/office/powerpoint/2010/main" val="14654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E028-8B47-5946-BBEE-6B41F50D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6DA5-4EF3-5F47-87E7-4ECD7167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Wikidata items </a:t>
            </a:r>
            <a:br>
              <a:rPr lang="en-GB" dirty="0"/>
            </a:br>
            <a:r>
              <a:rPr lang="en-GB" dirty="0"/>
              <a:t>identified by QIDs</a:t>
            </a:r>
          </a:p>
          <a:p>
            <a:r>
              <a:rPr lang="en-GB" dirty="0">
                <a:hlinkClick r:id="rId3"/>
              </a:rPr>
              <a:t>Q42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A93A5C-D987-934E-A42A-3E3C6D8F4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806" y="864973"/>
            <a:ext cx="7395924" cy="5311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33F3A-7C09-5741-9758-9778CBB424D6}"/>
              </a:ext>
            </a:extLst>
          </p:cNvPr>
          <p:cNvSpPr txBox="1"/>
          <p:nvPr/>
        </p:nvSpPr>
        <p:spPr>
          <a:xfrm>
            <a:off x="506627" y="6462584"/>
            <a:ext cx="945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Graphic by  Charlie </a:t>
            </a:r>
            <a:r>
              <a:rPr lang="en-GB" sz="1400" dirty="0" err="1"/>
              <a:t>Kritschmar</a:t>
            </a:r>
            <a:r>
              <a:rPr lang="en-GB" sz="1400" dirty="0"/>
              <a:t> (WMDE) - Own work, CC0, https://</a:t>
            </a:r>
            <a:r>
              <a:rPr lang="en-GB" sz="1400" dirty="0" err="1"/>
              <a:t>commons.wikimedia.org</a:t>
            </a:r>
            <a:r>
              <a:rPr lang="en-GB" sz="1400" dirty="0"/>
              <a:t>/w/</a:t>
            </a:r>
            <a:r>
              <a:rPr lang="en-GB" sz="1400" dirty="0" err="1"/>
              <a:t>index.php?curid</a:t>
            </a:r>
            <a:r>
              <a:rPr lang="en-GB" sz="1400" dirty="0"/>
              <a:t>=49616867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717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597</Words>
  <Application>Microsoft Office PowerPoint</Application>
  <PresentationFormat>Widescreen</PresentationFormat>
  <Paragraphs>138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Cordia New</vt:lpstr>
      <vt:lpstr>Office Theme</vt:lpstr>
      <vt:lpstr> </vt:lpstr>
      <vt:lpstr>Introduction</vt:lpstr>
      <vt:lpstr>Graph Databases vs Relational Databases</vt:lpstr>
      <vt:lpstr>The RDF triple</vt:lpstr>
      <vt:lpstr>Meet the family</vt:lpstr>
      <vt:lpstr>What is Wikidata?</vt:lpstr>
      <vt:lpstr>Wiki Data triples</vt:lpstr>
      <vt:lpstr>Wikimedia Family</vt:lpstr>
      <vt:lpstr>Example data</vt:lpstr>
      <vt:lpstr>Querying Wikidata</vt:lpstr>
      <vt:lpstr>Results</vt:lpstr>
      <vt:lpstr>Results</vt:lpstr>
      <vt:lpstr>Useful resources</vt:lpstr>
      <vt:lpstr>Getting involved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Wikidata</dc:title>
  <dc:creator>IAN WATT (1713448)</dc:creator>
  <cp:lastModifiedBy>Carlos Moreno-Garcia (SOC)</cp:lastModifiedBy>
  <cp:revision>67</cp:revision>
  <dcterms:created xsi:type="dcterms:W3CDTF">2020-03-07T10:40:56Z</dcterms:created>
  <dcterms:modified xsi:type="dcterms:W3CDTF">2022-09-09T11:41:47Z</dcterms:modified>
</cp:coreProperties>
</file>