
<file path=[Content_Types].xml><?xml version="1.0" encoding="utf-8"?>
<Types xmlns="http://schemas.openxmlformats.org/package/2006/content-types">
  <Default Extension="png" ContentType="image/png"/>
  <Default Extension="svg" ContentType="image/svg+xml"/>
  <Default Extension="jfif" ContentType="image/jpeg"/>
  <Default Extension="jpeg" ContentType="image/jpeg"/>
  <Default Extension="web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2.webp"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6.webp"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 id="2147483663" r:id="rId5"/>
  </p:sldMasterIdLst>
  <p:notesMasterIdLst>
    <p:notesMasterId r:id="rId51"/>
  </p:notesMasterIdLst>
  <p:handoutMasterIdLst>
    <p:handoutMasterId r:id="rId52"/>
  </p:handoutMasterIdLst>
  <p:sldIdLst>
    <p:sldId id="287" r:id="rId6"/>
    <p:sldId id="417" r:id="rId7"/>
    <p:sldId id="279" r:id="rId8"/>
    <p:sldId id="281" r:id="rId9"/>
    <p:sldId id="429" r:id="rId10"/>
    <p:sldId id="430" r:id="rId11"/>
    <p:sldId id="421" r:id="rId12"/>
    <p:sldId id="434" r:id="rId13"/>
    <p:sldId id="367" r:id="rId14"/>
    <p:sldId id="427" r:id="rId15"/>
    <p:sldId id="368" r:id="rId16"/>
    <p:sldId id="369" r:id="rId17"/>
    <p:sldId id="371" r:id="rId18"/>
    <p:sldId id="375" r:id="rId19"/>
    <p:sldId id="376" r:id="rId20"/>
    <p:sldId id="337" r:id="rId21"/>
    <p:sldId id="383" r:id="rId22"/>
    <p:sldId id="291" r:id="rId23"/>
    <p:sldId id="418"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273" r:id="rId40"/>
    <p:sldId id="358" r:id="rId41"/>
    <p:sldId id="359" r:id="rId42"/>
    <p:sldId id="360" r:id="rId43"/>
    <p:sldId id="361" r:id="rId44"/>
    <p:sldId id="362" r:id="rId45"/>
    <p:sldId id="286" r:id="rId46"/>
    <p:sldId id="363" r:id="rId47"/>
    <p:sldId id="364" r:id="rId48"/>
    <p:sldId id="431" r:id="rId49"/>
    <p:sldId id="432" r:id="rId50"/>
  </p:sldIdLst>
  <p:sldSz cx="12192000" cy="6858000"/>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Moreno-Garcia (SOC)" initials="CM(" lastIdx="1" clrIdx="0">
    <p:extLst>
      <p:ext uri="{19B8F6BF-5375-455C-9EA6-DF929625EA0E}">
        <p15:presenceInfo xmlns:p15="http://schemas.microsoft.com/office/powerpoint/2012/main" userId="Carlos Moreno-Garcia (SO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082"/>
    <a:srgbClr val="E5BAD2"/>
    <a:srgbClr val="F1DCE7"/>
    <a:srgbClr val="E0A9C9"/>
    <a:srgbClr val="EED4E2"/>
    <a:srgbClr val="AFA1A9"/>
    <a:srgbClr val="E3B2CE"/>
    <a:srgbClr val="E0ABCA"/>
    <a:srgbClr val="ECCFDF"/>
    <a:srgbClr val="E7C0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8" autoAdjust="0"/>
    <p:restoredTop sz="83557" autoAdjust="0"/>
  </p:normalViewPr>
  <p:slideViewPr>
    <p:cSldViewPr snapToGrid="0" snapToObjects="1">
      <p:cViewPr varScale="1">
        <p:scale>
          <a:sx n="72" d="100"/>
          <a:sy n="72" d="100"/>
        </p:scale>
        <p:origin x="883"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97B178-A91E-4469-9EA0-E1527DD95F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7608EF4-5C79-4AFA-9899-96E6946346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244AEA-FAF5-4F4B-9ADB-E814ED8A525F}" type="datetimeFigureOut">
              <a:rPr lang="en-GB" smtClean="0"/>
              <a:t>28/10/2021</a:t>
            </a:fld>
            <a:endParaRPr lang="en-GB"/>
          </a:p>
        </p:txBody>
      </p:sp>
      <p:sp>
        <p:nvSpPr>
          <p:cNvPr id="4" name="Footer Placeholder 3">
            <a:extLst>
              <a:ext uri="{FF2B5EF4-FFF2-40B4-BE49-F238E27FC236}">
                <a16:creationId xmlns:a16="http://schemas.microsoft.com/office/drawing/2014/main" id="{DAF1BFB4-60B9-4A76-A7B3-8D6EB8E34B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A31AAA7-7909-48FE-B0CF-8A2C6C41BF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CEAEF9-FBB2-4B13-9653-5C8FF93FDD41}" type="slidenum">
              <a:rPr lang="en-GB" smtClean="0"/>
              <a:t>‹#›</a:t>
            </a:fld>
            <a:endParaRPr lang="en-GB"/>
          </a:p>
        </p:txBody>
      </p:sp>
    </p:spTree>
    <p:extLst>
      <p:ext uri="{BB962C8B-B14F-4D97-AF65-F5344CB8AC3E}">
        <p14:creationId xmlns:p14="http://schemas.microsoft.com/office/powerpoint/2010/main" val="4031503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99068-5880-4A46-B695-F2F793667A4E}"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D17DF-788C-A04E-AECC-79B89994B30D}" type="slidenum">
              <a:rPr lang="en-US" smtClean="0"/>
              <a:t>‹#›</a:t>
            </a:fld>
            <a:endParaRPr lang="en-US"/>
          </a:p>
        </p:txBody>
      </p:sp>
    </p:spTree>
    <p:extLst>
      <p:ext uri="{BB962C8B-B14F-4D97-AF65-F5344CB8AC3E}">
        <p14:creationId xmlns:p14="http://schemas.microsoft.com/office/powerpoint/2010/main" val="135223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DD17DF-788C-A04E-AECC-79B89994B30D}" type="slidenum">
              <a:rPr lang="en-US" smtClean="0"/>
              <a:t>0</a:t>
            </a:fld>
            <a:endParaRPr lang="en-US"/>
          </a:p>
        </p:txBody>
      </p:sp>
    </p:spTree>
    <p:extLst>
      <p:ext uri="{BB962C8B-B14F-4D97-AF65-F5344CB8AC3E}">
        <p14:creationId xmlns:p14="http://schemas.microsoft.com/office/powerpoint/2010/main" val="402057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You apply these methods when you don’t have the choice to do probabilistic ones!</a:t>
            </a:r>
          </a:p>
        </p:txBody>
      </p:sp>
      <p:sp>
        <p:nvSpPr>
          <p:cNvPr id="4" name="Slide Number Placeholder 3"/>
          <p:cNvSpPr>
            <a:spLocks noGrp="1"/>
          </p:cNvSpPr>
          <p:nvPr>
            <p:ph type="sldNum" sz="quarter" idx="5"/>
          </p:nvPr>
        </p:nvSpPr>
        <p:spPr/>
        <p:txBody>
          <a:bodyPr/>
          <a:lstStyle/>
          <a:p>
            <a:fld id="{551F6536-074C-7C47-ADA5-29478494173A}" type="slidenum">
              <a:rPr lang="en-US" smtClean="0"/>
              <a:t>26</a:t>
            </a:fld>
            <a:endParaRPr lang="en-US"/>
          </a:p>
        </p:txBody>
      </p:sp>
    </p:spTree>
    <p:extLst>
      <p:ext uri="{BB962C8B-B14F-4D97-AF65-F5344CB8AC3E}">
        <p14:creationId xmlns:p14="http://schemas.microsoft.com/office/powerpoint/2010/main" val="2892548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fld id="{551F6536-074C-7C47-ADA5-29478494173A}" type="slidenum">
              <a:rPr lang="en-US" smtClean="0"/>
              <a:t>27</a:t>
            </a:fld>
            <a:endParaRPr lang="en-US"/>
          </a:p>
        </p:txBody>
      </p:sp>
    </p:spTree>
    <p:extLst>
      <p:ext uri="{BB962C8B-B14F-4D97-AF65-F5344CB8AC3E}">
        <p14:creationId xmlns:p14="http://schemas.microsoft.com/office/powerpoint/2010/main" val="90948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-You tend to pick from the same group!</a:t>
            </a:r>
          </a:p>
        </p:txBody>
      </p:sp>
      <p:sp>
        <p:nvSpPr>
          <p:cNvPr id="4" name="Slide Number Placeholder 3"/>
          <p:cNvSpPr>
            <a:spLocks noGrp="1"/>
          </p:cNvSpPr>
          <p:nvPr>
            <p:ph type="sldNum" sz="quarter" idx="5"/>
          </p:nvPr>
        </p:nvSpPr>
        <p:spPr/>
        <p:txBody>
          <a:bodyPr/>
          <a:lstStyle/>
          <a:p>
            <a:fld id="{551F6536-074C-7C47-ADA5-29478494173A}" type="slidenum">
              <a:rPr lang="en-US" smtClean="0"/>
              <a:t>28</a:t>
            </a:fld>
            <a:endParaRPr lang="en-US"/>
          </a:p>
        </p:txBody>
      </p:sp>
    </p:spTree>
    <p:extLst>
      <p:ext uri="{BB962C8B-B14F-4D97-AF65-F5344CB8AC3E}">
        <p14:creationId xmlns:p14="http://schemas.microsoft.com/office/powerpoint/2010/main" val="12994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29</a:t>
            </a:fld>
            <a:endParaRPr lang="en-US"/>
          </a:p>
        </p:txBody>
      </p:sp>
    </p:spTree>
    <p:extLst>
      <p:ext uri="{BB962C8B-B14F-4D97-AF65-F5344CB8AC3E}">
        <p14:creationId xmlns:p14="http://schemas.microsoft.com/office/powerpoint/2010/main" val="3282780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-Sometimes you have to adjust your scales to others (example of British obesity studies using stone)</a:t>
            </a:r>
          </a:p>
        </p:txBody>
      </p:sp>
      <p:sp>
        <p:nvSpPr>
          <p:cNvPr id="4" name="Slide Number Placeholder 3"/>
          <p:cNvSpPr>
            <a:spLocks noGrp="1"/>
          </p:cNvSpPr>
          <p:nvPr>
            <p:ph type="sldNum" sz="quarter" idx="5"/>
          </p:nvPr>
        </p:nvSpPr>
        <p:spPr/>
        <p:txBody>
          <a:bodyPr/>
          <a:lstStyle/>
          <a:p>
            <a:fld id="{551F6536-074C-7C47-ADA5-29478494173A}" type="slidenum">
              <a:rPr lang="en-US" smtClean="0"/>
              <a:t>34</a:t>
            </a:fld>
            <a:endParaRPr lang="en-US"/>
          </a:p>
        </p:txBody>
      </p:sp>
    </p:spTree>
    <p:extLst>
      <p:ext uri="{BB962C8B-B14F-4D97-AF65-F5344CB8AC3E}">
        <p14:creationId xmlns:p14="http://schemas.microsoft.com/office/powerpoint/2010/main" val="2974183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-Quantile is how you measure in parts, quartile is measuring in four parts</a:t>
            </a:r>
          </a:p>
          <a:p>
            <a:r>
              <a:rPr lang="en-GB" noProof="0" dirty="0"/>
              <a:t>-For instance in Spain you can only “keep” your academic job if you publish in Q1</a:t>
            </a:r>
          </a:p>
          <a:p>
            <a:r>
              <a:rPr lang="en-GB" noProof="0" dirty="0"/>
              <a:t>-Be careful as this definition may differ, for instance other sources (https://en.wikipedia.org/wiki/Quartile) only use Q1, Q2 and Q3!</a:t>
            </a:r>
          </a:p>
        </p:txBody>
      </p:sp>
      <p:sp>
        <p:nvSpPr>
          <p:cNvPr id="4" name="Slide Number Placeholder 3"/>
          <p:cNvSpPr>
            <a:spLocks noGrp="1"/>
          </p:cNvSpPr>
          <p:nvPr>
            <p:ph type="sldNum" sz="quarter" idx="5"/>
          </p:nvPr>
        </p:nvSpPr>
        <p:spPr/>
        <p:txBody>
          <a:bodyPr/>
          <a:lstStyle/>
          <a:p>
            <a:fld id="{551F6536-074C-7C47-ADA5-29478494173A}" type="slidenum">
              <a:rPr lang="en-US" smtClean="0"/>
              <a:t>38</a:t>
            </a:fld>
            <a:endParaRPr lang="en-US"/>
          </a:p>
        </p:txBody>
      </p:sp>
    </p:spTree>
    <p:extLst>
      <p:ext uri="{BB962C8B-B14F-4D97-AF65-F5344CB8AC3E}">
        <p14:creationId xmlns:p14="http://schemas.microsoft.com/office/powerpoint/2010/main" val="175943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-If you have 10 study answers, maybe there is no point on obtaining certain measurements</a:t>
            </a:r>
          </a:p>
          <a:p>
            <a:r>
              <a:rPr lang="en-GB" noProof="0" dirty="0"/>
              <a:t>-Plot your data first!</a:t>
            </a:r>
          </a:p>
          <a:p>
            <a:r>
              <a:rPr lang="en-GB" noProof="0" dirty="0"/>
              <a:t>-What’s the point of obtaining the std. of data where everyone answered the same!</a:t>
            </a:r>
          </a:p>
        </p:txBody>
      </p:sp>
      <p:sp>
        <p:nvSpPr>
          <p:cNvPr id="4" name="Slide Number Placeholder 3"/>
          <p:cNvSpPr>
            <a:spLocks noGrp="1"/>
          </p:cNvSpPr>
          <p:nvPr>
            <p:ph type="sldNum" sz="quarter" idx="5"/>
          </p:nvPr>
        </p:nvSpPr>
        <p:spPr/>
        <p:txBody>
          <a:bodyPr/>
          <a:lstStyle/>
          <a:p>
            <a:fld id="{551F6536-074C-7C47-ADA5-29478494173A}" type="slidenum">
              <a:rPr lang="en-US" smtClean="0"/>
              <a:t>42</a:t>
            </a:fld>
            <a:endParaRPr lang="en-US"/>
          </a:p>
        </p:txBody>
      </p:sp>
    </p:spTree>
    <p:extLst>
      <p:ext uri="{BB962C8B-B14F-4D97-AF65-F5344CB8AC3E}">
        <p14:creationId xmlns:p14="http://schemas.microsoft.com/office/powerpoint/2010/main" val="21655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Security, prone to addictiveness, others!</a:t>
            </a:r>
          </a:p>
        </p:txBody>
      </p:sp>
      <p:sp>
        <p:nvSpPr>
          <p:cNvPr id="4" name="Slide Number Placeholder 3"/>
          <p:cNvSpPr>
            <a:spLocks noGrp="1"/>
          </p:cNvSpPr>
          <p:nvPr>
            <p:ph type="sldNum" sz="quarter" idx="5"/>
          </p:nvPr>
        </p:nvSpPr>
        <p:spPr/>
        <p:txBody>
          <a:bodyPr/>
          <a:lstStyle/>
          <a:p>
            <a:fld id="{0ADD17DF-788C-A04E-AECC-79B89994B30D}" type="slidenum">
              <a:rPr lang="en-US" smtClean="0"/>
              <a:t>3</a:t>
            </a:fld>
            <a:endParaRPr lang="en-US"/>
          </a:p>
        </p:txBody>
      </p:sp>
    </p:spTree>
    <p:extLst>
      <p:ext uri="{BB962C8B-B14F-4D97-AF65-F5344CB8AC3E}">
        <p14:creationId xmlns:p14="http://schemas.microsoft.com/office/powerpoint/2010/main" val="263680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How your profiles use your PRACTICAL designs</a:t>
            </a:r>
          </a:p>
        </p:txBody>
      </p:sp>
      <p:sp>
        <p:nvSpPr>
          <p:cNvPr id="4" name="Slide Number Placeholder 3"/>
          <p:cNvSpPr>
            <a:spLocks noGrp="1"/>
          </p:cNvSpPr>
          <p:nvPr>
            <p:ph type="sldNum" sz="quarter" idx="5"/>
          </p:nvPr>
        </p:nvSpPr>
        <p:spPr/>
        <p:txBody>
          <a:bodyPr/>
          <a:lstStyle/>
          <a:p>
            <a:fld id="{0ADD17DF-788C-A04E-AECC-79B89994B30D}" type="slidenum">
              <a:rPr lang="en-US" smtClean="0"/>
              <a:t>9</a:t>
            </a:fld>
            <a:endParaRPr lang="en-US"/>
          </a:p>
        </p:txBody>
      </p:sp>
    </p:spTree>
    <p:extLst>
      <p:ext uri="{BB962C8B-B14F-4D97-AF65-F5344CB8AC3E}">
        <p14:creationId xmlns:p14="http://schemas.microsoft.com/office/powerpoint/2010/main" val="264269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We won’t do this in the CW</a:t>
            </a:r>
          </a:p>
        </p:txBody>
      </p:sp>
      <p:sp>
        <p:nvSpPr>
          <p:cNvPr id="4" name="Slide Number Placeholder 3"/>
          <p:cNvSpPr>
            <a:spLocks noGrp="1"/>
          </p:cNvSpPr>
          <p:nvPr>
            <p:ph type="sldNum" sz="quarter" idx="5"/>
          </p:nvPr>
        </p:nvSpPr>
        <p:spPr/>
        <p:txBody>
          <a:bodyPr/>
          <a:lstStyle/>
          <a:p>
            <a:fld id="{0ADD17DF-788C-A04E-AECC-79B89994B30D}" type="slidenum">
              <a:rPr lang="en-US" smtClean="0"/>
              <a:t>13</a:t>
            </a:fld>
            <a:endParaRPr lang="en-US"/>
          </a:p>
        </p:txBody>
      </p:sp>
    </p:spTree>
    <p:extLst>
      <p:ext uri="{BB962C8B-B14F-4D97-AF65-F5344CB8AC3E}">
        <p14:creationId xmlns:p14="http://schemas.microsoft.com/office/powerpoint/2010/main" val="19659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This is more reliant on the app usage</a:t>
            </a:r>
          </a:p>
        </p:txBody>
      </p:sp>
      <p:sp>
        <p:nvSpPr>
          <p:cNvPr id="4" name="Slide Number Placeholder 3"/>
          <p:cNvSpPr>
            <a:spLocks noGrp="1"/>
          </p:cNvSpPr>
          <p:nvPr>
            <p:ph type="sldNum" sz="quarter" idx="5"/>
          </p:nvPr>
        </p:nvSpPr>
        <p:spPr/>
        <p:txBody>
          <a:bodyPr/>
          <a:lstStyle/>
          <a:p>
            <a:fld id="{0ADD17DF-788C-A04E-AECC-79B89994B30D}" type="slidenum">
              <a:rPr lang="en-US" smtClean="0"/>
              <a:t>15</a:t>
            </a:fld>
            <a:endParaRPr lang="en-US"/>
          </a:p>
        </p:txBody>
      </p:sp>
    </p:spTree>
    <p:extLst>
      <p:ext uri="{BB962C8B-B14F-4D97-AF65-F5344CB8AC3E}">
        <p14:creationId xmlns:p14="http://schemas.microsoft.com/office/powerpoint/2010/main" val="333058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-For your CW and due to the current situation this may (or may not) be, but at least you have to state the intention!</a:t>
            </a:r>
          </a:p>
        </p:txBody>
      </p:sp>
      <p:sp>
        <p:nvSpPr>
          <p:cNvPr id="4" name="Slide Number Placeholder 3"/>
          <p:cNvSpPr>
            <a:spLocks noGrp="1"/>
          </p:cNvSpPr>
          <p:nvPr>
            <p:ph type="sldNum" sz="quarter" idx="5"/>
          </p:nvPr>
        </p:nvSpPr>
        <p:spPr/>
        <p:txBody>
          <a:bodyPr/>
          <a:lstStyle/>
          <a:p>
            <a:fld id="{551F6536-074C-7C47-ADA5-29478494173A}" type="slidenum">
              <a:rPr lang="en-US" smtClean="0"/>
              <a:t>20</a:t>
            </a:fld>
            <a:endParaRPr lang="en-US"/>
          </a:p>
        </p:txBody>
      </p:sp>
    </p:spTree>
    <p:extLst>
      <p:ext uri="{BB962C8B-B14F-4D97-AF65-F5344CB8AC3E}">
        <p14:creationId xmlns:p14="http://schemas.microsoft.com/office/powerpoint/2010/main" val="27030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Flex = Cover large geographic areas</a:t>
            </a:r>
          </a:p>
        </p:txBody>
      </p:sp>
      <p:sp>
        <p:nvSpPr>
          <p:cNvPr id="4" name="Slide Number Placeholder 3"/>
          <p:cNvSpPr>
            <a:spLocks noGrp="1"/>
          </p:cNvSpPr>
          <p:nvPr>
            <p:ph type="sldNum" sz="quarter" idx="5"/>
          </p:nvPr>
        </p:nvSpPr>
        <p:spPr/>
        <p:txBody>
          <a:bodyPr/>
          <a:lstStyle/>
          <a:p>
            <a:fld id="{551F6536-074C-7C47-ADA5-29478494173A}" type="slidenum">
              <a:rPr lang="en-US" smtClean="0"/>
              <a:t>21</a:t>
            </a:fld>
            <a:endParaRPr lang="en-US"/>
          </a:p>
        </p:txBody>
      </p:sp>
    </p:spTree>
    <p:extLst>
      <p:ext uri="{BB962C8B-B14F-4D97-AF65-F5344CB8AC3E}">
        <p14:creationId xmlns:p14="http://schemas.microsoft.com/office/powerpoint/2010/main" val="44353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 the case of the phone polls, these would get rid of the bias as it will resort all numbers and then take samples randomly</a:t>
            </a:r>
          </a:p>
        </p:txBody>
      </p:sp>
      <p:sp>
        <p:nvSpPr>
          <p:cNvPr id="4" name="Slide Number Placeholder 3"/>
          <p:cNvSpPr>
            <a:spLocks noGrp="1"/>
          </p:cNvSpPr>
          <p:nvPr>
            <p:ph type="sldNum" sz="quarter" idx="5"/>
          </p:nvPr>
        </p:nvSpPr>
        <p:spPr/>
        <p:txBody>
          <a:bodyPr/>
          <a:lstStyle/>
          <a:p>
            <a:fld id="{551F6536-074C-7C47-ADA5-29478494173A}" type="slidenum">
              <a:rPr lang="en-US" smtClean="0"/>
              <a:t>24</a:t>
            </a:fld>
            <a:endParaRPr lang="en-US"/>
          </a:p>
        </p:txBody>
      </p:sp>
    </p:spTree>
    <p:extLst>
      <p:ext uri="{BB962C8B-B14F-4D97-AF65-F5344CB8AC3E}">
        <p14:creationId xmlns:p14="http://schemas.microsoft.com/office/powerpoint/2010/main" val="1034190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 machine learning there are methods called unsupervised learning which let you train a classifier to </a:t>
            </a:r>
            <a:r>
              <a:rPr lang="en-GB" b="1" noProof="0" dirty="0"/>
              <a:t>cluster</a:t>
            </a:r>
            <a:r>
              <a:rPr lang="en-GB" b="0" noProof="0" dirty="0"/>
              <a:t> data</a:t>
            </a:r>
          </a:p>
          <a:p>
            <a:r>
              <a:rPr lang="es-ES" b="0" noProof="0" dirty="0"/>
              <a:t>-T</a:t>
            </a:r>
            <a:r>
              <a:rPr lang="en-GB" b="0" noProof="0" dirty="0"/>
              <a:t>he problem is that there are many of these methods, and they cluster differently!</a:t>
            </a:r>
            <a:endParaRPr lang="en-GB" noProof="0" dirty="0"/>
          </a:p>
        </p:txBody>
      </p:sp>
      <p:sp>
        <p:nvSpPr>
          <p:cNvPr id="4" name="Slide Number Placeholder 3"/>
          <p:cNvSpPr>
            <a:spLocks noGrp="1"/>
          </p:cNvSpPr>
          <p:nvPr>
            <p:ph type="sldNum" sz="quarter" idx="5"/>
          </p:nvPr>
        </p:nvSpPr>
        <p:spPr/>
        <p:txBody>
          <a:bodyPr/>
          <a:lstStyle/>
          <a:p>
            <a:fld id="{551F6536-074C-7C47-ADA5-29478494173A}" type="slidenum">
              <a:rPr lang="en-US" smtClean="0"/>
              <a:t>25</a:t>
            </a:fld>
            <a:endParaRPr lang="en-US"/>
          </a:p>
        </p:txBody>
      </p:sp>
    </p:spTree>
    <p:extLst>
      <p:ext uri="{BB962C8B-B14F-4D97-AF65-F5344CB8AC3E}">
        <p14:creationId xmlns:p14="http://schemas.microsoft.com/office/powerpoint/2010/main" val="893465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1697" y="0"/>
            <a:ext cx="12188604" cy="6857999"/>
          </a:xfrm>
          <a:prstGeom prst="rect">
            <a:avLst/>
          </a:prstGeom>
        </p:spPr>
      </p:pic>
      <p:sp>
        <p:nvSpPr>
          <p:cNvPr id="29" name="Text Placeholder 28">
            <a:extLst>
              <a:ext uri="{FF2B5EF4-FFF2-40B4-BE49-F238E27FC236}">
                <a16:creationId xmlns:a16="http://schemas.microsoft.com/office/drawing/2014/main" id="{2EB341AB-93C4-4977-A307-6590BE244AB2}"/>
              </a:ext>
            </a:extLst>
          </p:cNvPr>
          <p:cNvSpPr>
            <a:spLocks noGrp="1"/>
          </p:cNvSpPr>
          <p:nvPr>
            <p:ph type="body" sz="quarter" idx="17" hasCustomPrompt="1"/>
          </p:nvPr>
        </p:nvSpPr>
        <p:spPr>
          <a:xfrm>
            <a:off x="3784868" y="5149620"/>
            <a:ext cx="8185214" cy="1063473"/>
          </a:xfrm>
        </p:spPr>
        <p:txBody>
          <a:bodyPr anchor="b"/>
          <a:lstStyle>
            <a:lvl1pPr marL="0" indent="0" algn="r">
              <a:buNone/>
              <a:defRPr>
                <a:solidFill>
                  <a:schemeClr val="bg1"/>
                </a:solidFill>
                <a:latin typeface="+mj-lt"/>
              </a:defRPr>
            </a:lvl1pPr>
            <a:lvl2pPr marL="457200" indent="0" algn="r">
              <a:buNone/>
              <a:defRPr>
                <a:latin typeface="+mj-lt"/>
              </a:defRPr>
            </a:lvl2pPr>
            <a:lvl3pPr marL="914400" indent="0" algn="r">
              <a:buNone/>
              <a:defRPr>
                <a:latin typeface="+mj-lt"/>
              </a:defRPr>
            </a:lvl3pPr>
            <a:lvl4pPr marL="1371600" indent="0" algn="r">
              <a:buNone/>
              <a:defRPr>
                <a:latin typeface="+mj-lt"/>
              </a:defRPr>
            </a:lvl4pPr>
            <a:lvl5pPr marL="1828800" indent="0" algn="r">
              <a:buNone/>
              <a:defRPr>
                <a:latin typeface="+mj-lt"/>
              </a:defRPr>
            </a:lvl5pPr>
          </a:lstStyle>
          <a:p>
            <a:pPr lvl="0"/>
            <a:r>
              <a:rPr lang="en-US" dirty="0"/>
              <a:t>CLICK TO ADD</a:t>
            </a:r>
            <a:br>
              <a:rPr lang="en-US" dirty="0"/>
            </a:br>
            <a:r>
              <a:rPr lang="en-US" dirty="0"/>
              <a:t>LECTURE TITLE</a:t>
            </a:r>
            <a:endParaRPr lang="en-GB" dirty="0"/>
          </a:p>
        </p:txBody>
      </p:sp>
      <p:sp>
        <p:nvSpPr>
          <p:cNvPr id="23" name="Text Placeholder 22">
            <a:extLst>
              <a:ext uri="{FF2B5EF4-FFF2-40B4-BE49-F238E27FC236}">
                <a16:creationId xmlns:a16="http://schemas.microsoft.com/office/drawing/2014/main" id="{A13FB2DF-2487-497F-80AE-8A1FCA9D758A}"/>
              </a:ext>
            </a:extLst>
          </p:cNvPr>
          <p:cNvSpPr>
            <a:spLocks noGrp="1"/>
          </p:cNvSpPr>
          <p:nvPr>
            <p:ph type="body" sz="quarter" idx="14" hasCustomPrompt="1"/>
          </p:nvPr>
        </p:nvSpPr>
        <p:spPr>
          <a:xfrm>
            <a:off x="3787140" y="6225150"/>
            <a:ext cx="8175321" cy="420408"/>
          </a:xfrm>
        </p:spPr>
        <p:txBody>
          <a:bodyPr anchor="ctr">
            <a:normAutofit/>
          </a:bodyPr>
          <a:lstStyle>
            <a:lvl1pPr marL="0" indent="0" algn="r">
              <a:buNone/>
              <a:defRPr sz="2200">
                <a:solidFill>
                  <a:schemeClr val="bg1"/>
                </a:solidFill>
                <a:latin typeface="Calibri Light" panose="020F0302020204030204" pitchFamily="34" charset="0"/>
                <a:cs typeface="Calibri Light" panose="020F0302020204030204" pitchFamily="34" charset="0"/>
              </a:defRPr>
            </a:lvl1pPr>
            <a:lvl2pPr marL="457200" indent="0" algn="r">
              <a:buNone/>
              <a:defRPr>
                <a:solidFill>
                  <a:schemeClr val="bg1"/>
                </a:solidFill>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CLICK TO ADD A LECTURE SUBTITLE</a:t>
            </a:r>
            <a:endParaRPr lang="en-GB" dirty="0"/>
          </a:p>
        </p:txBody>
      </p:sp>
      <p:grpSp>
        <p:nvGrpSpPr>
          <p:cNvPr id="9" name="Group 8">
            <a:extLst>
              <a:ext uri="{FF2B5EF4-FFF2-40B4-BE49-F238E27FC236}">
                <a16:creationId xmlns:a16="http://schemas.microsoft.com/office/drawing/2014/main" id="{284D7B74-DA67-4BB8-860F-5808989E8700}"/>
              </a:ext>
            </a:extLst>
          </p:cNvPr>
          <p:cNvGrpSpPr/>
          <p:nvPr userDrawn="1"/>
        </p:nvGrpSpPr>
        <p:grpSpPr>
          <a:xfrm>
            <a:off x="106493" y="101943"/>
            <a:ext cx="3286701" cy="723900"/>
            <a:chOff x="304799" y="114300"/>
            <a:chExt cx="3286701" cy="723900"/>
          </a:xfrm>
        </p:grpSpPr>
        <p:sp>
          <p:nvSpPr>
            <p:cNvPr id="10" name="Rectangle 9">
              <a:extLst>
                <a:ext uri="{FF2B5EF4-FFF2-40B4-BE49-F238E27FC236}">
                  <a16:creationId xmlns:a16="http://schemas.microsoft.com/office/drawing/2014/main" id="{A5AD689B-C7F7-4917-9A11-B505068834B7}"/>
                </a:ext>
              </a:extLst>
            </p:cNvPr>
            <p:cNvSpPr/>
            <p:nvPr userDrawn="1"/>
          </p:nvSpPr>
          <p:spPr>
            <a:xfrm>
              <a:off x="304799" y="114300"/>
              <a:ext cx="3286701" cy="723900"/>
            </a:xfrm>
            <a:prstGeom prst="rect">
              <a:avLst/>
            </a:prstGeom>
            <a:solidFill>
              <a:srgbClr val="40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ED28E27F-9C4B-4BB8-AF30-E0BDC602FCF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925" y="247960"/>
              <a:ext cx="2786965" cy="506419"/>
            </a:xfrm>
            <a:prstGeom prst="rect">
              <a:avLst/>
            </a:prstGeom>
          </p:spPr>
        </p:pic>
      </p:grpSp>
    </p:spTree>
    <p:custDataLst>
      <p:tags r:id="rId1"/>
    </p:custDataLst>
    <p:extLst>
      <p:ext uri="{BB962C8B-B14F-4D97-AF65-F5344CB8AC3E}">
        <p14:creationId xmlns:p14="http://schemas.microsoft.com/office/powerpoint/2010/main" val="117047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E9AEB50-8772-4FDE-83FF-F8C07882270D}"/>
              </a:ext>
            </a:extLst>
          </p:cNvPr>
          <p:cNvSpPr>
            <a:spLocks noGrp="1"/>
          </p:cNvSpPr>
          <p:nvPr>
            <p:ph type="sldNum" sz="quarter" idx="10"/>
          </p:nvPr>
        </p:nvSpPr>
        <p:spPr/>
        <p:txBody>
          <a:bodyPr/>
          <a:lstStyle>
            <a:lvl1pPr>
              <a:defRPr/>
            </a:lvl1pPr>
          </a:lstStyle>
          <a:p>
            <a:fld id="{A5DA44AE-8BC6-491E-9FC2-FFA608BA7DFD}" type="slidenum">
              <a:rPr lang="en-US" altLang="en-US"/>
              <a:pPr/>
              <a:t>‹#›</a:t>
            </a:fld>
            <a:endParaRPr lang="en-US" altLang="en-US"/>
          </a:p>
        </p:txBody>
      </p:sp>
    </p:spTree>
    <p:extLst>
      <p:ext uri="{BB962C8B-B14F-4D97-AF65-F5344CB8AC3E}">
        <p14:creationId xmlns:p14="http://schemas.microsoft.com/office/powerpoint/2010/main" val="124992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28 October 2021</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66761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tro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697" y="0"/>
            <a:ext cx="12188604" cy="6857999"/>
          </a:xfrm>
          <a:prstGeom prst="rect">
            <a:avLst/>
          </a:prstGeom>
        </p:spPr>
      </p:pic>
      <p:sp>
        <p:nvSpPr>
          <p:cNvPr id="2" name="Title 1"/>
          <p:cNvSpPr>
            <a:spLocks noGrp="1"/>
          </p:cNvSpPr>
          <p:nvPr>
            <p:ph type="ctrTitle"/>
          </p:nvPr>
        </p:nvSpPr>
        <p:spPr>
          <a:xfrm>
            <a:off x="3694922" y="3974841"/>
            <a:ext cx="8285584" cy="1762156"/>
          </a:xfrm>
        </p:spPr>
        <p:txBody>
          <a:bodyPr>
            <a:normAutofit/>
          </a:bodyPr>
          <a:lstStyle>
            <a:lvl1pPr algn="r">
              <a:defRPr sz="3200" baseline="0">
                <a:solidFill>
                  <a:schemeClr val="bg1"/>
                </a:solidFill>
              </a:defRPr>
            </a:lvl1pPr>
          </a:lstStyle>
          <a:p>
            <a:endParaRPr lang="en-US" dirty="0"/>
          </a:p>
        </p:txBody>
      </p:sp>
      <p:sp>
        <p:nvSpPr>
          <p:cNvPr id="3" name="Subtitle 2"/>
          <p:cNvSpPr>
            <a:spLocks noGrp="1"/>
          </p:cNvSpPr>
          <p:nvPr>
            <p:ph type="subTitle" idx="1" hasCustomPrompt="1"/>
          </p:nvPr>
        </p:nvSpPr>
        <p:spPr>
          <a:xfrm>
            <a:off x="3694921" y="6021540"/>
            <a:ext cx="8285585" cy="626562"/>
          </a:xfrm>
        </p:spPr>
        <p:txBody>
          <a:bodyPr anchor="ctr">
            <a:normAutofit/>
          </a:bodyPr>
          <a:lstStyle>
            <a:lvl1pPr marL="0" indent="0" algn="r">
              <a:buNone/>
              <a:defRPr sz="2400" b="0" i="0">
                <a:solidFill>
                  <a:schemeClr val="bg1"/>
                </a:solidFill>
                <a:latin typeface="Calibri Light" charset="0"/>
                <a:ea typeface="Calibri Light" charset="0"/>
                <a:cs typeface="Calibri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A LECTURE SUBTITLE</a:t>
            </a:r>
            <a:endParaRPr lang="en-GB" dirty="0"/>
          </a:p>
        </p:txBody>
      </p:sp>
      <p:grpSp>
        <p:nvGrpSpPr>
          <p:cNvPr id="5" name="Group 4">
            <a:extLst>
              <a:ext uri="{FF2B5EF4-FFF2-40B4-BE49-F238E27FC236}">
                <a16:creationId xmlns:a16="http://schemas.microsoft.com/office/drawing/2014/main" id="{6EB3C50D-03F6-4ECA-A93A-18EA27DE1C7D}"/>
              </a:ext>
            </a:extLst>
          </p:cNvPr>
          <p:cNvGrpSpPr/>
          <p:nvPr userDrawn="1"/>
        </p:nvGrpSpPr>
        <p:grpSpPr>
          <a:xfrm>
            <a:off x="106493" y="101943"/>
            <a:ext cx="3286701" cy="723900"/>
            <a:chOff x="304799" y="114300"/>
            <a:chExt cx="3286701" cy="723900"/>
          </a:xfrm>
        </p:grpSpPr>
        <p:sp>
          <p:nvSpPr>
            <p:cNvPr id="6" name="Rectangle 5">
              <a:extLst>
                <a:ext uri="{FF2B5EF4-FFF2-40B4-BE49-F238E27FC236}">
                  <a16:creationId xmlns:a16="http://schemas.microsoft.com/office/drawing/2014/main" id="{FB56E8B3-784D-49B1-901E-96C9E974E836}"/>
                </a:ext>
              </a:extLst>
            </p:cNvPr>
            <p:cNvSpPr/>
            <p:nvPr userDrawn="1"/>
          </p:nvSpPr>
          <p:spPr>
            <a:xfrm>
              <a:off x="304799" y="114300"/>
              <a:ext cx="3286701" cy="723900"/>
            </a:xfrm>
            <a:prstGeom prst="rect">
              <a:avLst/>
            </a:prstGeom>
            <a:solidFill>
              <a:srgbClr val="40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63B1CD4-6A1A-4F8C-958C-C713B414B25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925" y="247960"/>
              <a:ext cx="2786965" cy="506419"/>
            </a:xfrm>
            <a:prstGeom prst="rect">
              <a:avLst/>
            </a:prstGeom>
          </p:spPr>
        </p:pic>
      </p:grpSp>
    </p:spTree>
    <p:extLst>
      <p:ext uri="{BB962C8B-B14F-4D97-AF65-F5344CB8AC3E}">
        <p14:creationId xmlns:p14="http://schemas.microsoft.com/office/powerpoint/2010/main" val="35088789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Slide Number Placeholder 5">
            <a:extLst>
              <a:ext uri="{FF2B5EF4-FFF2-40B4-BE49-F238E27FC236}">
                <a16:creationId xmlns:a16="http://schemas.microsoft.com/office/drawing/2014/main" id="{7189E871-1E3E-46E4-BBC2-266AC8296C2D}"/>
              </a:ext>
            </a:extLst>
          </p:cNvPr>
          <p:cNvSpPr>
            <a:spLocks noGrp="1"/>
          </p:cNvSpPr>
          <p:nvPr>
            <p:ph type="sldNum" sz="quarter" idx="10"/>
          </p:nvPr>
        </p:nvSpPr>
        <p:spPr/>
        <p:txBody>
          <a:bodyPr/>
          <a:lstStyle>
            <a:lvl1pPr>
              <a:defRPr/>
            </a:lvl1pPr>
          </a:lstStyle>
          <a:p>
            <a:pPr>
              <a:defRPr/>
            </a:pPr>
            <a:fld id="{99A476B1-56F5-4CDB-B279-8196B7126F1A}" type="slidenum">
              <a:rPr lang="en-US" altLang="en-US"/>
              <a:pPr>
                <a:defRPr/>
              </a:pPr>
              <a:t>‹#›</a:t>
            </a:fld>
            <a:endParaRPr lang="en-US" altLang="en-US"/>
          </a:p>
        </p:txBody>
      </p:sp>
    </p:spTree>
    <p:extLst>
      <p:ext uri="{BB962C8B-B14F-4D97-AF65-F5344CB8AC3E}">
        <p14:creationId xmlns:p14="http://schemas.microsoft.com/office/powerpoint/2010/main" val="46223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90501" y="1000125"/>
            <a:ext cx="58039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1" y="1000125"/>
            <a:ext cx="58039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Slide Number Placeholder 5">
            <a:extLst>
              <a:ext uri="{FF2B5EF4-FFF2-40B4-BE49-F238E27FC236}">
                <a16:creationId xmlns:a16="http://schemas.microsoft.com/office/drawing/2014/main" id="{0058AC2C-0E56-4720-925A-683A40FA0050}"/>
              </a:ext>
            </a:extLst>
          </p:cNvPr>
          <p:cNvSpPr>
            <a:spLocks noGrp="1"/>
          </p:cNvSpPr>
          <p:nvPr>
            <p:ph type="sldNum" sz="quarter" idx="10"/>
          </p:nvPr>
        </p:nvSpPr>
        <p:spPr/>
        <p:txBody>
          <a:bodyPr/>
          <a:lstStyle>
            <a:lvl1pPr>
              <a:defRPr/>
            </a:lvl1pPr>
          </a:lstStyle>
          <a:p>
            <a:pPr>
              <a:defRPr/>
            </a:pPr>
            <a:fld id="{E6EE10F5-ECBD-4E97-8598-D67F2B2E609A}" type="slidenum">
              <a:rPr lang="en-US" altLang="en-US"/>
              <a:pPr>
                <a:defRPr/>
              </a:pPr>
              <a:t>‹#›</a:t>
            </a:fld>
            <a:endParaRPr lang="en-US" altLang="en-US"/>
          </a:p>
        </p:txBody>
      </p:sp>
    </p:spTree>
    <p:extLst>
      <p:ext uri="{BB962C8B-B14F-4D97-AF65-F5344CB8AC3E}">
        <p14:creationId xmlns:p14="http://schemas.microsoft.com/office/powerpoint/2010/main" val="185910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5">
            <a:extLst>
              <a:ext uri="{FF2B5EF4-FFF2-40B4-BE49-F238E27FC236}">
                <a16:creationId xmlns:a16="http://schemas.microsoft.com/office/drawing/2014/main" id="{8C708FA0-9E00-4B3F-B360-03E1E15D142F}"/>
              </a:ext>
            </a:extLst>
          </p:cNvPr>
          <p:cNvSpPr>
            <a:spLocks noGrp="1"/>
          </p:cNvSpPr>
          <p:nvPr>
            <p:ph type="sldNum" sz="quarter" idx="10"/>
          </p:nvPr>
        </p:nvSpPr>
        <p:spPr/>
        <p:txBody>
          <a:bodyPr/>
          <a:lstStyle>
            <a:lvl1pPr>
              <a:defRPr/>
            </a:lvl1pPr>
          </a:lstStyle>
          <a:p>
            <a:pPr>
              <a:defRPr/>
            </a:pPr>
            <a:fld id="{95C42CC5-D719-41F1-97C2-84984161B350}" type="slidenum">
              <a:rPr lang="en-US" altLang="en-US"/>
              <a:pPr>
                <a:defRPr/>
              </a:pPr>
              <a:t>‹#›</a:t>
            </a:fld>
            <a:endParaRPr lang="en-US" altLang="en-US"/>
          </a:p>
        </p:txBody>
      </p:sp>
    </p:spTree>
    <p:extLst>
      <p:ext uri="{BB962C8B-B14F-4D97-AF65-F5344CB8AC3E}">
        <p14:creationId xmlns:p14="http://schemas.microsoft.com/office/powerpoint/2010/main" val="232210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2" b="0" i="0">
                <a:solidFill>
                  <a:srgbClr val="817463"/>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85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Bullet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822" y="560405"/>
            <a:ext cx="11622888" cy="837019"/>
          </a:xfrm>
        </p:spPr>
        <p:txBody>
          <a:bodyPr/>
          <a:lstStyle>
            <a:lvl1pPr algn="l">
              <a:defRPr>
                <a:solidFill>
                  <a:srgbClr val="40A9B1"/>
                </a:solidFill>
                <a:latin typeface="+mj-lt"/>
              </a:defRPr>
            </a:lvl1pPr>
          </a:lstStyle>
          <a:p>
            <a:r>
              <a:rPr lang="en-GB" dirty="0"/>
              <a:t>Click to edit title </a:t>
            </a:r>
            <a:endParaRPr lang="en-US" dirty="0"/>
          </a:p>
        </p:txBody>
      </p:sp>
      <p:sp>
        <p:nvSpPr>
          <p:cNvPr id="3" name="Content Placeholder 2"/>
          <p:cNvSpPr>
            <a:spLocks noGrp="1"/>
          </p:cNvSpPr>
          <p:nvPr>
            <p:ph idx="1" hasCustomPrompt="1"/>
          </p:nvPr>
        </p:nvSpPr>
        <p:spPr>
          <a:xfrm>
            <a:off x="578238" y="1499683"/>
            <a:ext cx="11319471" cy="4799152"/>
          </a:xfrm>
        </p:spPr>
        <p:txBody>
          <a:bodyPr>
            <a:normAutofit/>
          </a:bodyPr>
          <a:lstStyle>
            <a:lvl1pPr>
              <a:spcBef>
                <a:spcPts val="0"/>
              </a:spcBef>
              <a:spcAft>
                <a:spcPts val="1200"/>
              </a:spcAft>
              <a:defRPr sz="2400">
                <a:solidFill>
                  <a:schemeClr val="tx1">
                    <a:lumMod val="85000"/>
                    <a:lumOff val="15000"/>
                  </a:schemeClr>
                </a:solidFill>
              </a:defRPr>
            </a:lvl1pPr>
            <a:lvl2pPr>
              <a:spcBef>
                <a:spcPts val="0"/>
              </a:spcBef>
              <a:spcAft>
                <a:spcPts val="1200"/>
              </a:spcAft>
              <a:defRPr sz="2000">
                <a:solidFill>
                  <a:schemeClr val="tx1">
                    <a:lumMod val="85000"/>
                    <a:lumOff val="15000"/>
                  </a:schemeClr>
                </a:solidFill>
              </a:defRPr>
            </a:lvl2pPr>
            <a:lvl3pPr>
              <a:spcBef>
                <a:spcPts val="0"/>
              </a:spcBef>
              <a:spcAft>
                <a:spcPts val="1200"/>
              </a:spcAft>
              <a:defRPr sz="1800">
                <a:solidFill>
                  <a:schemeClr val="tx1">
                    <a:lumMod val="85000"/>
                    <a:lumOff val="15000"/>
                  </a:schemeClr>
                </a:solidFill>
              </a:defRPr>
            </a:lvl3pPr>
            <a:lvl4pPr>
              <a:spcBef>
                <a:spcPts val="0"/>
              </a:spcBef>
              <a:spcAft>
                <a:spcPts val="1200"/>
              </a:spcAft>
              <a:defRPr sz="1600">
                <a:solidFill>
                  <a:schemeClr val="tx1">
                    <a:lumMod val="85000"/>
                    <a:lumOff val="15000"/>
                  </a:schemeClr>
                </a:solidFill>
              </a:defRPr>
            </a:lvl4pPr>
            <a:lvl5pPr>
              <a:spcBef>
                <a:spcPts val="0"/>
              </a:spcBef>
              <a:spcAft>
                <a:spcPts val="1200"/>
              </a:spcAft>
              <a:defRPr sz="1600">
                <a:solidFill>
                  <a:schemeClr val="tx1">
                    <a:lumMod val="85000"/>
                    <a:lumOff val="1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3"/>
          <p:cNvSpPr/>
          <p:nvPr userDrawn="1"/>
        </p:nvSpPr>
        <p:spPr>
          <a:xfrm>
            <a:off x="0" y="0"/>
            <a:ext cx="12192000" cy="396076"/>
          </a:xfrm>
          <a:prstGeom prst="rect">
            <a:avLst/>
          </a:prstGeom>
          <a:solidFill>
            <a:srgbClr val="41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stretch>
            <a:fillRect/>
          </a:stretch>
        </p:blipFill>
        <p:spPr>
          <a:xfrm>
            <a:off x="274822" y="41639"/>
            <a:ext cx="1509011" cy="317929"/>
          </a:xfrm>
          <a:prstGeom prst="rect">
            <a:avLst/>
          </a:prstGeom>
        </p:spPr>
      </p:pic>
      <p:sp>
        <p:nvSpPr>
          <p:cNvPr id="10" name="Rectangle 9"/>
          <p:cNvSpPr/>
          <p:nvPr userDrawn="1"/>
        </p:nvSpPr>
        <p:spPr>
          <a:xfrm>
            <a:off x="0" y="6461924"/>
            <a:ext cx="12192000" cy="396076"/>
          </a:xfrm>
          <a:prstGeom prst="rect">
            <a:avLst/>
          </a:prstGeom>
          <a:solidFill>
            <a:srgbClr val="A92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2506" y="6526841"/>
            <a:ext cx="1465204" cy="266242"/>
          </a:xfrm>
          <a:prstGeom prst="rect">
            <a:avLst/>
          </a:prstGeom>
        </p:spPr>
      </p:pic>
      <p:pic>
        <p:nvPicPr>
          <p:cNvPr id="17" name="Picture 16">
            <a:extLst>
              <a:ext uri="{FF2B5EF4-FFF2-40B4-BE49-F238E27FC236}">
                <a16:creationId xmlns:a16="http://schemas.microsoft.com/office/drawing/2014/main" id="{3A5FD7D6-53CC-41F5-86E4-E778F90A9368}"/>
              </a:ext>
            </a:extLst>
          </p:cNvPr>
          <p:cNvPicPr>
            <a:picLocks noChangeAspect="1"/>
          </p:cNvPicPr>
          <p:nvPr userDrawn="1"/>
        </p:nvPicPr>
        <p:blipFill>
          <a:blip r:embed="rId4"/>
          <a:stretch>
            <a:fillRect/>
          </a:stretch>
        </p:blipFill>
        <p:spPr>
          <a:xfrm>
            <a:off x="818575" y="6552000"/>
            <a:ext cx="4572000" cy="205740"/>
          </a:xfrm>
          <a:prstGeom prst="rect">
            <a:avLst/>
          </a:prstGeom>
        </p:spPr>
      </p:pic>
      <p:sp>
        <p:nvSpPr>
          <p:cNvPr id="11" name="Slide Number Placeholder 10">
            <a:extLst>
              <a:ext uri="{FF2B5EF4-FFF2-40B4-BE49-F238E27FC236}">
                <a16:creationId xmlns:a16="http://schemas.microsoft.com/office/drawing/2014/main" id="{5D58D158-BD27-4369-902F-3D09215C595D}"/>
              </a:ext>
            </a:extLst>
          </p:cNvPr>
          <p:cNvSpPr>
            <a:spLocks noGrp="1"/>
          </p:cNvSpPr>
          <p:nvPr>
            <p:ph type="sldNum" sz="quarter" idx="12"/>
          </p:nvPr>
        </p:nvSpPr>
        <p:spPr>
          <a:xfrm>
            <a:off x="-226047" y="6457609"/>
            <a:ext cx="804286" cy="396076"/>
          </a:xfrm>
        </p:spPr>
        <p:txBody>
          <a:bodyPr/>
          <a:lstStyle>
            <a:lvl1pPr>
              <a:defRPr sz="1200" b="0">
                <a:solidFill>
                  <a:schemeClr val="bg1"/>
                </a:solidFill>
                <a:latin typeface="Arial" panose="020B0604020202020204" pitchFamily="34" charset="0"/>
                <a:ea typeface="Roboto" panose="02000000000000000000" pitchFamily="2" charset="0"/>
                <a:cs typeface="Arial" panose="020B0604020202020204" pitchFamily="34" charset="0"/>
              </a:defRPr>
            </a:lvl1pPr>
          </a:lstStyle>
          <a:p>
            <a:fld id="{AB984BF2-2435-4B45-8B99-29951D0F0441}" type="slidenum">
              <a:rPr lang="en-US" smtClean="0"/>
              <a:pPr/>
              <a:t>‹#›</a:t>
            </a:fld>
            <a:endParaRPr lang="en-US" dirty="0"/>
          </a:p>
        </p:txBody>
      </p:sp>
      <p:cxnSp>
        <p:nvCxnSpPr>
          <p:cNvPr id="13" name="Straight Connector 12">
            <a:extLst>
              <a:ext uri="{FF2B5EF4-FFF2-40B4-BE49-F238E27FC236}">
                <a16:creationId xmlns:a16="http://schemas.microsoft.com/office/drawing/2014/main" id="{2FF7C1A0-4C25-4B34-9F72-D85EE9EA26CD}"/>
              </a:ext>
            </a:extLst>
          </p:cNvPr>
          <p:cNvCxnSpPr>
            <a:cxnSpLocks/>
          </p:cNvCxnSpPr>
          <p:nvPr userDrawn="1"/>
        </p:nvCxnSpPr>
        <p:spPr>
          <a:xfrm>
            <a:off x="593193" y="6550534"/>
            <a:ext cx="0" cy="228123"/>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42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aragraph and Bullet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822" y="560405"/>
            <a:ext cx="11622888" cy="837019"/>
          </a:xfrm>
          <a:prstGeom prst="rect">
            <a:avLst/>
          </a:prstGeom>
        </p:spPr>
        <p:txBody>
          <a:bodyPr/>
          <a:lstStyle>
            <a:lvl1pPr algn="l">
              <a:defRPr>
                <a:solidFill>
                  <a:srgbClr val="40A9B1"/>
                </a:solidFill>
                <a:latin typeface="+mj-lt"/>
              </a:defRPr>
            </a:lvl1pPr>
          </a:lstStyle>
          <a:p>
            <a:r>
              <a:rPr lang="en-GB" dirty="0"/>
              <a:t>Click to edit title</a:t>
            </a:r>
            <a:endParaRPr lang="en-US" dirty="0"/>
          </a:p>
        </p:txBody>
      </p:sp>
      <p:sp>
        <p:nvSpPr>
          <p:cNvPr id="4" name="Rectangle 3"/>
          <p:cNvSpPr/>
          <p:nvPr userDrawn="1"/>
        </p:nvSpPr>
        <p:spPr>
          <a:xfrm>
            <a:off x="0" y="0"/>
            <a:ext cx="12192000" cy="396076"/>
          </a:xfrm>
          <a:prstGeom prst="rect">
            <a:avLst/>
          </a:prstGeom>
          <a:solidFill>
            <a:srgbClr val="41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6461924"/>
            <a:ext cx="12192000" cy="396076"/>
          </a:xfrm>
          <a:prstGeom prst="rect">
            <a:avLst/>
          </a:prstGeom>
          <a:solidFill>
            <a:srgbClr val="A92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2506" y="6526841"/>
            <a:ext cx="1465204" cy="266242"/>
          </a:xfrm>
          <a:prstGeom prst="rect">
            <a:avLst/>
          </a:prstGeom>
        </p:spPr>
      </p:pic>
      <p:sp>
        <p:nvSpPr>
          <p:cNvPr id="8" name="Content Placeholder 2"/>
          <p:cNvSpPr>
            <a:spLocks noGrp="1"/>
          </p:cNvSpPr>
          <p:nvPr>
            <p:ph sz="half" idx="1" hasCustomPrompt="1"/>
          </p:nvPr>
        </p:nvSpPr>
        <p:spPr>
          <a:xfrm>
            <a:off x="578238" y="2122127"/>
            <a:ext cx="11319472" cy="4200866"/>
          </a:xfrm>
          <a:prstGeom prst="rect">
            <a:avLst/>
          </a:prstGeom>
        </p:spPr>
        <p:txBody>
          <a:bodyPr>
            <a:normAutofit/>
          </a:bodyPr>
          <a:lstStyle>
            <a:lvl1pPr>
              <a:spcBef>
                <a:spcPts val="0"/>
              </a:spcBef>
              <a:spcAft>
                <a:spcPts val="1200"/>
              </a:spcAft>
              <a:defRPr sz="2400">
                <a:solidFill>
                  <a:schemeClr val="tx1">
                    <a:lumMod val="85000"/>
                    <a:lumOff val="15000"/>
                  </a:schemeClr>
                </a:solidFill>
              </a:defRPr>
            </a:lvl1pPr>
            <a:lvl2pPr>
              <a:spcBef>
                <a:spcPts val="0"/>
              </a:spcBef>
              <a:spcAft>
                <a:spcPts val="1200"/>
              </a:spcAft>
              <a:defRPr sz="2000">
                <a:solidFill>
                  <a:schemeClr val="tx1">
                    <a:lumMod val="85000"/>
                    <a:lumOff val="15000"/>
                  </a:schemeClr>
                </a:solidFill>
              </a:defRPr>
            </a:lvl2pPr>
            <a:lvl3pPr>
              <a:spcBef>
                <a:spcPts val="0"/>
              </a:spcBef>
              <a:spcAft>
                <a:spcPts val="1200"/>
              </a:spcAft>
              <a:defRPr sz="1800">
                <a:solidFill>
                  <a:schemeClr val="tx1">
                    <a:lumMod val="85000"/>
                    <a:lumOff val="15000"/>
                  </a:schemeClr>
                </a:solidFill>
              </a:defRPr>
            </a:lvl3pPr>
            <a:lvl4pPr>
              <a:spcBef>
                <a:spcPts val="0"/>
              </a:spcBef>
              <a:spcAft>
                <a:spcPts val="1200"/>
              </a:spcAft>
              <a:defRPr sz="1600">
                <a:solidFill>
                  <a:schemeClr val="tx1">
                    <a:lumMod val="85000"/>
                    <a:lumOff val="15000"/>
                  </a:schemeClr>
                </a:solidFill>
              </a:defRPr>
            </a:lvl4pPr>
            <a:lvl5pPr>
              <a:spcBef>
                <a:spcPts val="0"/>
              </a:spcBef>
              <a:spcAft>
                <a:spcPts val="1200"/>
              </a:spcAft>
              <a:defRPr sz="1600">
                <a:solidFill>
                  <a:schemeClr val="tx1">
                    <a:lumMod val="85000"/>
                    <a:lumOff val="15000"/>
                  </a:schemeClr>
                </a:solidFill>
              </a:defRPr>
            </a:lvl5pPr>
            <a:lvl6pPr>
              <a:defRPr sz="1800"/>
            </a:lvl6pPr>
            <a:lvl7pPr>
              <a:defRPr sz="1800"/>
            </a:lvl7pPr>
            <a:lvl8pPr>
              <a:defRPr sz="1800"/>
            </a:lvl8pPr>
            <a:lvl9pPr>
              <a:defRPr sz="1800"/>
            </a:lvl9pPr>
          </a:lstStyle>
          <a:p>
            <a:pPr lvl="0"/>
            <a:r>
              <a:rPr lang="en-GB" dirty="0"/>
              <a:t>Click to edit</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6" name="Straight Connector 15">
            <a:extLst>
              <a:ext uri="{FF2B5EF4-FFF2-40B4-BE49-F238E27FC236}">
                <a16:creationId xmlns:a16="http://schemas.microsoft.com/office/drawing/2014/main" id="{2561ED92-338A-45F3-A12F-033CFFECB063}"/>
              </a:ext>
            </a:extLst>
          </p:cNvPr>
          <p:cNvCxnSpPr>
            <a:cxnSpLocks/>
          </p:cNvCxnSpPr>
          <p:nvPr userDrawn="1"/>
        </p:nvCxnSpPr>
        <p:spPr>
          <a:xfrm>
            <a:off x="593193" y="6550534"/>
            <a:ext cx="0" cy="228123"/>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0D8D1000-F5AD-4DCF-A40B-A2932CD4E1E9}"/>
              </a:ext>
            </a:extLst>
          </p:cNvPr>
          <p:cNvPicPr>
            <a:picLocks noChangeAspect="1"/>
          </p:cNvPicPr>
          <p:nvPr userDrawn="1"/>
        </p:nvPicPr>
        <p:blipFill>
          <a:blip r:embed="rId3"/>
          <a:stretch>
            <a:fillRect/>
          </a:stretch>
        </p:blipFill>
        <p:spPr>
          <a:xfrm>
            <a:off x="818575" y="6552000"/>
            <a:ext cx="4572000" cy="205740"/>
          </a:xfrm>
          <a:prstGeom prst="rect">
            <a:avLst/>
          </a:prstGeom>
        </p:spPr>
      </p:pic>
      <p:sp>
        <p:nvSpPr>
          <p:cNvPr id="7" name="Text Placeholder 6">
            <a:extLst>
              <a:ext uri="{FF2B5EF4-FFF2-40B4-BE49-F238E27FC236}">
                <a16:creationId xmlns:a16="http://schemas.microsoft.com/office/drawing/2014/main" id="{532F3DBA-609F-43EE-B470-059403E31B97}"/>
              </a:ext>
            </a:extLst>
          </p:cNvPr>
          <p:cNvSpPr>
            <a:spLocks noGrp="1"/>
          </p:cNvSpPr>
          <p:nvPr>
            <p:ph type="body" sz="quarter" idx="13" hasCustomPrompt="1"/>
          </p:nvPr>
        </p:nvSpPr>
        <p:spPr>
          <a:xfrm>
            <a:off x="274384" y="1499682"/>
            <a:ext cx="11623325" cy="506539"/>
          </a:xfrm>
          <a:prstGeom prst="rect">
            <a:avLst/>
          </a:prstGeom>
        </p:spPr>
        <p:txBody>
          <a:bodyPr>
            <a:normAutofit/>
          </a:bodyPr>
          <a:lstStyle>
            <a:lvl1pPr marL="0" indent="0">
              <a:spcBef>
                <a:spcPts val="0"/>
              </a:spcBef>
              <a:spcAft>
                <a:spcPts val="1200"/>
              </a:spcAft>
              <a:buNone/>
              <a:defRPr sz="2400"/>
            </a:lvl1pPr>
          </a:lstStyle>
          <a:p>
            <a:pPr lvl="0"/>
            <a:r>
              <a:rPr lang="en-GB" dirty="0"/>
              <a:t>Click to edit </a:t>
            </a:r>
          </a:p>
        </p:txBody>
      </p:sp>
      <p:pic>
        <p:nvPicPr>
          <p:cNvPr id="12" name="Picture 11">
            <a:extLst>
              <a:ext uri="{FF2B5EF4-FFF2-40B4-BE49-F238E27FC236}">
                <a16:creationId xmlns:a16="http://schemas.microsoft.com/office/drawing/2014/main" id="{B5CA18FF-9F41-4249-BC72-C4C56F73EA92}"/>
              </a:ext>
            </a:extLst>
          </p:cNvPr>
          <p:cNvPicPr>
            <a:picLocks noChangeAspect="1"/>
          </p:cNvPicPr>
          <p:nvPr userDrawn="1"/>
        </p:nvPicPr>
        <p:blipFill>
          <a:blip r:embed="rId4"/>
          <a:stretch>
            <a:fillRect/>
          </a:stretch>
        </p:blipFill>
        <p:spPr>
          <a:xfrm>
            <a:off x="274822" y="41639"/>
            <a:ext cx="1509011" cy="317929"/>
          </a:xfrm>
          <a:prstGeom prst="rect">
            <a:avLst/>
          </a:prstGeom>
        </p:spPr>
      </p:pic>
      <p:sp>
        <p:nvSpPr>
          <p:cNvPr id="13" name="Slide Number Placeholder 10">
            <a:extLst>
              <a:ext uri="{FF2B5EF4-FFF2-40B4-BE49-F238E27FC236}">
                <a16:creationId xmlns:a16="http://schemas.microsoft.com/office/drawing/2014/main" id="{309CE065-4807-46B1-9D52-8A9ECF8B7C83}"/>
              </a:ext>
            </a:extLst>
          </p:cNvPr>
          <p:cNvSpPr>
            <a:spLocks noGrp="1"/>
          </p:cNvSpPr>
          <p:nvPr>
            <p:ph type="sldNum" sz="quarter" idx="4"/>
          </p:nvPr>
        </p:nvSpPr>
        <p:spPr>
          <a:xfrm>
            <a:off x="-226047" y="6457609"/>
            <a:ext cx="804286" cy="396076"/>
          </a:xfrm>
          <a:prstGeom prst="rect">
            <a:avLst/>
          </a:prstGeom>
        </p:spPr>
        <p:txBody>
          <a:bodyPr anchor="ctr"/>
          <a:lstStyle>
            <a:lvl1pPr algn="r">
              <a:defRPr sz="1200" b="0">
                <a:solidFill>
                  <a:schemeClr val="bg1"/>
                </a:solidFill>
                <a:latin typeface="Arial" panose="020B0604020202020204" pitchFamily="34" charset="0"/>
                <a:ea typeface="Roboto" panose="02000000000000000000" pitchFamily="2" charset="0"/>
                <a:cs typeface="Arial" panose="020B0604020202020204" pitchFamily="34" charset="0"/>
              </a:defRPr>
            </a:lvl1pPr>
          </a:lstStyle>
          <a:p>
            <a:fld id="{AB984BF2-2435-4B45-8B99-29951D0F0441}" type="slidenum">
              <a:rPr lang="en-US" smtClean="0"/>
              <a:pPr/>
              <a:t>‹#›</a:t>
            </a:fld>
            <a:endParaRPr lang="en-US" dirty="0"/>
          </a:p>
        </p:txBody>
      </p:sp>
    </p:spTree>
    <p:extLst>
      <p:ext uri="{BB962C8B-B14F-4D97-AF65-F5344CB8AC3E}">
        <p14:creationId xmlns:p14="http://schemas.microsoft.com/office/powerpoint/2010/main" val="303961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agraph and Bullet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822" y="560405"/>
            <a:ext cx="11622888" cy="837019"/>
          </a:xfrm>
          <a:prstGeom prst="rect">
            <a:avLst/>
          </a:prstGeom>
        </p:spPr>
        <p:txBody>
          <a:bodyPr/>
          <a:lstStyle>
            <a:lvl1pPr algn="l">
              <a:defRPr>
                <a:solidFill>
                  <a:srgbClr val="40A9B1"/>
                </a:solidFill>
                <a:latin typeface="+mj-lt"/>
              </a:defRPr>
            </a:lvl1pPr>
          </a:lstStyle>
          <a:p>
            <a:r>
              <a:rPr lang="en-GB" dirty="0"/>
              <a:t>Click to edit title</a:t>
            </a:r>
            <a:endParaRPr lang="en-US" dirty="0"/>
          </a:p>
        </p:txBody>
      </p:sp>
      <p:sp>
        <p:nvSpPr>
          <p:cNvPr id="4" name="Rectangle 3"/>
          <p:cNvSpPr/>
          <p:nvPr userDrawn="1"/>
        </p:nvSpPr>
        <p:spPr>
          <a:xfrm>
            <a:off x="0" y="0"/>
            <a:ext cx="12192000" cy="396076"/>
          </a:xfrm>
          <a:prstGeom prst="rect">
            <a:avLst/>
          </a:prstGeom>
          <a:solidFill>
            <a:srgbClr val="41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6461924"/>
            <a:ext cx="12192000" cy="396076"/>
          </a:xfrm>
          <a:prstGeom prst="rect">
            <a:avLst/>
          </a:prstGeom>
          <a:solidFill>
            <a:srgbClr val="A92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2506" y="6526841"/>
            <a:ext cx="1465204" cy="266242"/>
          </a:xfrm>
          <a:prstGeom prst="rect">
            <a:avLst/>
          </a:prstGeom>
        </p:spPr>
      </p:pic>
      <p:cxnSp>
        <p:nvCxnSpPr>
          <p:cNvPr id="16" name="Straight Connector 15">
            <a:extLst>
              <a:ext uri="{FF2B5EF4-FFF2-40B4-BE49-F238E27FC236}">
                <a16:creationId xmlns:a16="http://schemas.microsoft.com/office/drawing/2014/main" id="{2561ED92-338A-45F3-A12F-033CFFECB063}"/>
              </a:ext>
            </a:extLst>
          </p:cNvPr>
          <p:cNvCxnSpPr>
            <a:cxnSpLocks/>
          </p:cNvCxnSpPr>
          <p:nvPr userDrawn="1"/>
        </p:nvCxnSpPr>
        <p:spPr>
          <a:xfrm>
            <a:off x="593193" y="6550534"/>
            <a:ext cx="0" cy="228123"/>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0D8D1000-F5AD-4DCF-A40B-A2932CD4E1E9}"/>
              </a:ext>
            </a:extLst>
          </p:cNvPr>
          <p:cNvPicPr>
            <a:picLocks noChangeAspect="1"/>
          </p:cNvPicPr>
          <p:nvPr userDrawn="1"/>
        </p:nvPicPr>
        <p:blipFill>
          <a:blip r:embed="rId3"/>
          <a:stretch>
            <a:fillRect/>
          </a:stretch>
        </p:blipFill>
        <p:spPr>
          <a:xfrm>
            <a:off x="818575" y="6552000"/>
            <a:ext cx="4572000" cy="205740"/>
          </a:xfrm>
          <a:prstGeom prst="rect">
            <a:avLst/>
          </a:prstGeom>
        </p:spPr>
      </p:pic>
      <p:sp>
        <p:nvSpPr>
          <p:cNvPr id="7" name="Text Placeholder 6">
            <a:extLst>
              <a:ext uri="{FF2B5EF4-FFF2-40B4-BE49-F238E27FC236}">
                <a16:creationId xmlns:a16="http://schemas.microsoft.com/office/drawing/2014/main" id="{532F3DBA-609F-43EE-B470-059403E31B97}"/>
              </a:ext>
            </a:extLst>
          </p:cNvPr>
          <p:cNvSpPr>
            <a:spLocks noGrp="1"/>
          </p:cNvSpPr>
          <p:nvPr>
            <p:ph type="body" sz="quarter" idx="13" hasCustomPrompt="1"/>
          </p:nvPr>
        </p:nvSpPr>
        <p:spPr>
          <a:xfrm>
            <a:off x="274384" y="1499682"/>
            <a:ext cx="11623325" cy="506539"/>
          </a:xfrm>
          <a:prstGeom prst="rect">
            <a:avLst/>
          </a:prstGeom>
        </p:spPr>
        <p:txBody>
          <a:bodyPr>
            <a:normAutofit/>
          </a:bodyPr>
          <a:lstStyle>
            <a:lvl1pPr marL="0" indent="0">
              <a:spcBef>
                <a:spcPts val="0"/>
              </a:spcBef>
              <a:spcAft>
                <a:spcPts val="1200"/>
              </a:spcAft>
              <a:buNone/>
              <a:defRPr sz="2400"/>
            </a:lvl1pPr>
          </a:lstStyle>
          <a:p>
            <a:pPr lvl="0"/>
            <a:r>
              <a:rPr lang="en-GB" dirty="0"/>
              <a:t>Click to edit </a:t>
            </a:r>
          </a:p>
        </p:txBody>
      </p:sp>
      <p:sp>
        <p:nvSpPr>
          <p:cNvPr id="12" name="Content Placeholder 2">
            <a:extLst>
              <a:ext uri="{FF2B5EF4-FFF2-40B4-BE49-F238E27FC236}">
                <a16:creationId xmlns:a16="http://schemas.microsoft.com/office/drawing/2014/main" id="{D046B08D-33F7-46EF-927B-B0C23218D2C8}"/>
              </a:ext>
            </a:extLst>
          </p:cNvPr>
          <p:cNvSpPr>
            <a:spLocks noGrp="1"/>
          </p:cNvSpPr>
          <p:nvPr>
            <p:ph sz="half" idx="14" hasCustomPrompt="1"/>
          </p:nvPr>
        </p:nvSpPr>
        <p:spPr>
          <a:xfrm>
            <a:off x="578238" y="2122127"/>
            <a:ext cx="5517761" cy="4173570"/>
          </a:xfrm>
          <a:prstGeom prst="rect">
            <a:avLst/>
          </a:prstGeom>
        </p:spPr>
        <p:txBody>
          <a:bodyPr>
            <a:normAutofit/>
          </a:bodyPr>
          <a:lstStyle>
            <a:lvl1pPr>
              <a:spcBef>
                <a:spcPts val="0"/>
              </a:spcBef>
              <a:spcAft>
                <a:spcPts val="1200"/>
              </a:spcAft>
              <a:defRPr sz="2400">
                <a:solidFill>
                  <a:schemeClr val="tx1">
                    <a:lumMod val="85000"/>
                    <a:lumOff val="15000"/>
                  </a:schemeClr>
                </a:solidFill>
              </a:defRPr>
            </a:lvl1pPr>
            <a:lvl2pPr>
              <a:spcBef>
                <a:spcPts val="0"/>
              </a:spcBef>
              <a:spcAft>
                <a:spcPts val="1200"/>
              </a:spcAft>
              <a:defRPr sz="2000">
                <a:solidFill>
                  <a:schemeClr val="tx1">
                    <a:lumMod val="85000"/>
                    <a:lumOff val="15000"/>
                  </a:schemeClr>
                </a:solidFill>
              </a:defRPr>
            </a:lvl2pPr>
            <a:lvl3pPr>
              <a:spcBef>
                <a:spcPts val="0"/>
              </a:spcBef>
              <a:spcAft>
                <a:spcPts val="1200"/>
              </a:spcAft>
              <a:defRPr sz="1800">
                <a:solidFill>
                  <a:schemeClr val="tx1">
                    <a:lumMod val="85000"/>
                    <a:lumOff val="15000"/>
                  </a:schemeClr>
                </a:solidFill>
              </a:defRPr>
            </a:lvl3pPr>
            <a:lvl4pPr>
              <a:spcBef>
                <a:spcPts val="0"/>
              </a:spcBef>
              <a:spcAft>
                <a:spcPts val="1200"/>
              </a:spcAft>
              <a:defRPr sz="1600">
                <a:solidFill>
                  <a:schemeClr val="tx1">
                    <a:lumMod val="85000"/>
                    <a:lumOff val="15000"/>
                  </a:schemeClr>
                </a:solidFill>
              </a:defRPr>
            </a:lvl4pPr>
            <a:lvl5pPr>
              <a:spcBef>
                <a:spcPts val="0"/>
              </a:spcBef>
              <a:spcAft>
                <a:spcPts val="1200"/>
              </a:spcAft>
              <a:defRPr sz="1600">
                <a:solidFill>
                  <a:schemeClr val="tx1">
                    <a:lumMod val="85000"/>
                    <a:lumOff val="15000"/>
                  </a:schemeClr>
                </a:solidFill>
              </a:defRPr>
            </a:lvl5pPr>
            <a:lvl6pPr>
              <a:defRPr sz="1800"/>
            </a:lvl6pPr>
            <a:lvl7pPr>
              <a:defRPr sz="1800"/>
            </a:lvl7pPr>
            <a:lvl8pPr>
              <a:defRPr sz="1800"/>
            </a:lvl8pPr>
            <a:lvl9pPr>
              <a:defRPr sz="1800"/>
            </a:lvl9pPr>
          </a:lstStyle>
          <a:p>
            <a:pPr lvl="0"/>
            <a:r>
              <a:rPr lang="en-GB" dirty="0"/>
              <a:t>Click to edit</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Content Placeholder 3">
            <a:extLst>
              <a:ext uri="{FF2B5EF4-FFF2-40B4-BE49-F238E27FC236}">
                <a16:creationId xmlns:a16="http://schemas.microsoft.com/office/drawing/2014/main" id="{60139D00-0C98-4504-AD9B-AD5000A2E216}"/>
              </a:ext>
            </a:extLst>
          </p:cNvPr>
          <p:cNvSpPr>
            <a:spLocks noGrp="1"/>
          </p:cNvSpPr>
          <p:nvPr>
            <p:ph sz="half" idx="2" hasCustomPrompt="1"/>
          </p:nvPr>
        </p:nvSpPr>
        <p:spPr>
          <a:xfrm>
            <a:off x="6362262" y="2122127"/>
            <a:ext cx="5535447" cy="4173570"/>
          </a:xfrm>
          <a:prstGeom prst="rect">
            <a:avLst/>
          </a:prstGeom>
        </p:spPr>
        <p:txBody>
          <a:bodyPr>
            <a:normAutofit/>
          </a:bodyPr>
          <a:lstStyle>
            <a:lvl1pPr>
              <a:spcBef>
                <a:spcPts val="0"/>
              </a:spcBef>
              <a:spcAft>
                <a:spcPts val="1200"/>
              </a:spcAft>
              <a:defRPr sz="2400">
                <a:solidFill>
                  <a:schemeClr val="tx1">
                    <a:lumMod val="85000"/>
                    <a:lumOff val="15000"/>
                  </a:schemeClr>
                </a:solidFill>
              </a:defRPr>
            </a:lvl1pPr>
            <a:lvl2pPr>
              <a:spcBef>
                <a:spcPts val="0"/>
              </a:spcBef>
              <a:spcAft>
                <a:spcPts val="1200"/>
              </a:spcAft>
              <a:defRPr sz="2000">
                <a:solidFill>
                  <a:schemeClr val="tx1">
                    <a:lumMod val="85000"/>
                    <a:lumOff val="15000"/>
                  </a:schemeClr>
                </a:solidFill>
              </a:defRPr>
            </a:lvl2pPr>
            <a:lvl3pPr>
              <a:spcBef>
                <a:spcPts val="0"/>
              </a:spcBef>
              <a:spcAft>
                <a:spcPts val="1200"/>
              </a:spcAft>
              <a:defRPr sz="1800">
                <a:solidFill>
                  <a:schemeClr val="tx1">
                    <a:lumMod val="85000"/>
                    <a:lumOff val="15000"/>
                  </a:schemeClr>
                </a:solidFill>
              </a:defRPr>
            </a:lvl3pPr>
            <a:lvl4pPr>
              <a:spcBef>
                <a:spcPts val="0"/>
              </a:spcBef>
              <a:spcAft>
                <a:spcPts val="1200"/>
              </a:spcAft>
              <a:defRPr sz="1600">
                <a:solidFill>
                  <a:schemeClr val="tx1">
                    <a:lumMod val="85000"/>
                    <a:lumOff val="15000"/>
                  </a:schemeClr>
                </a:solidFill>
              </a:defRPr>
            </a:lvl4pPr>
            <a:lvl5pPr>
              <a:spcBef>
                <a:spcPts val="0"/>
              </a:spcBef>
              <a:spcAft>
                <a:spcPts val="1200"/>
              </a:spcAft>
              <a:defRPr sz="1600">
                <a:solidFill>
                  <a:schemeClr val="tx1">
                    <a:lumMod val="85000"/>
                    <a:lumOff val="15000"/>
                  </a:schemeClr>
                </a:solidFill>
              </a:defRPr>
            </a:lvl5pPr>
            <a:lvl6pPr>
              <a:defRPr sz="1800"/>
            </a:lvl6pPr>
            <a:lvl7pPr>
              <a:defRPr sz="1800"/>
            </a:lvl7pPr>
            <a:lvl8pPr>
              <a:defRPr sz="1800"/>
            </a:lvl8pPr>
            <a:lvl9pPr>
              <a:defRPr sz="1800"/>
            </a:lvl9pPr>
          </a:lstStyle>
          <a:p>
            <a:pPr lvl="0"/>
            <a:r>
              <a:rPr lang="en-GB" dirty="0"/>
              <a:t>Click to edit</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A3908A7E-1A99-4AC8-B246-7EC6A8B11227}"/>
              </a:ext>
            </a:extLst>
          </p:cNvPr>
          <p:cNvPicPr>
            <a:picLocks noChangeAspect="1"/>
          </p:cNvPicPr>
          <p:nvPr userDrawn="1"/>
        </p:nvPicPr>
        <p:blipFill>
          <a:blip r:embed="rId4"/>
          <a:stretch>
            <a:fillRect/>
          </a:stretch>
        </p:blipFill>
        <p:spPr>
          <a:xfrm>
            <a:off x="274822" y="41639"/>
            <a:ext cx="1509011" cy="317929"/>
          </a:xfrm>
          <a:prstGeom prst="rect">
            <a:avLst/>
          </a:prstGeom>
        </p:spPr>
      </p:pic>
      <p:sp>
        <p:nvSpPr>
          <p:cNvPr id="17" name="Slide Number Placeholder 10">
            <a:extLst>
              <a:ext uri="{FF2B5EF4-FFF2-40B4-BE49-F238E27FC236}">
                <a16:creationId xmlns:a16="http://schemas.microsoft.com/office/drawing/2014/main" id="{72120494-5DFC-440A-AE77-37FCE97B300E}"/>
              </a:ext>
            </a:extLst>
          </p:cNvPr>
          <p:cNvSpPr>
            <a:spLocks noGrp="1"/>
          </p:cNvSpPr>
          <p:nvPr>
            <p:ph type="sldNum" sz="quarter" idx="4"/>
          </p:nvPr>
        </p:nvSpPr>
        <p:spPr>
          <a:xfrm>
            <a:off x="-226047" y="6457609"/>
            <a:ext cx="804286" cy="396076"/>
          </a:xfrm>
          <a:prstGeom prst="rect">
            <a:avLst/>
          </a:prstGeom>
        </p:spPr>
        <p:txBody>
          <a:bodyPr anchor="ctr"/>
          <a:lstStyle>
            <a:lvl1pPr algn="r">
              <a:defRPr sz="1200" b="0">
                <a:solidFill>
                  <a:schemeClr val="bg1"/>
                </a:solidFill>
                <a:latin typeface="Arial" panose="020B0604020202020204" pitchFamily="34" charset="0"/>
                <a:ea typeface="Roboto" panose="02000000000000000000" pitchFamily="2" charset="0"/>
                <a:cs typeface="Arial" panose="020B0604020202020204" pitchFamily="34" charset="0"/>
              </a:defRPr>
            </a:lvl1pPr>
          </a:lstStyle>
          <a:p>
            <a:fld id="{AB984BF2-2435-4B45-8B99-29951D0F0441}" type="slidenum">
              <a:rPr lang="en-US" smtClean="0"/>
              <a:pPr/>
              <a:t>‹#›</a:t>
            </a:fld>
            <a:endParaRPr lang="en-US" dirty="0"/>
          </a:p>
        </p:txBody>
      </p:sp>
    </p:spTree>
    <p:extLst>
      <p:ext uri="{BB962C8B-B14F-4D97-AF65-F5344CB8AC3E}">
        <p14:creationId xmlns:p14="http://schemas.microsoft.com/office/powerpoint/2010/main" val="1496218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84BF2-2435-4B45-8B99-29951D0F0441}" type="slidenum">
              <a:rPr lang="en-US" smtClean="0"/>
              <a:t>‹#›</a:t>
            </a:fld>
            <a:endParaRPr lang="en-US"/>
          </a:p>
        </p:txBody>
      </p:sp>
    </p:spTree>
    <p:extLst>
      <p:ext uri="{BB962C8B-B14F-4D97-AF65-F5344CB8AC3E}">
        <p14:creationId xmlns:p14="http://schemas.microsoft.com/office/powerpoint/2010/main" val="4047513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71" r:id="rId4"/>
    <p:sldLayoutId id="2147483672" r:id="rId5"/>
    <p:sldLayoutId id="2147483677" r:id="rId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8A1CDB-C303-4CAD-8AB0-E40F0B45CE2E}"/>
              </a:ext>
            </a:extLst>
          </p:cNvPr>
          <p:cNvSpPr/>
          <p:nvPr userDrawn="1"/>
        </p:nvSpPr>
        <p:spPr>
          <a:xfrm>
            <a:off x="0" y="0"/>
            <a:ext cx="12192000" cy="396076"/>
          </a:xfrm>
          <a:prstGeom prst="rect">
            <a:avLst/>
          </a:prstGeom>
          <a:solidFill>
            <a:srgbClr val="41A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51CC9F5-CB5B-4390-8F87-07923F6A8D0E}"/>
              </a:ext>
            </a:extLst>
          </p:cNvPr>
          <p:cNvPicPr>
            <a:picLocks noChangeAspect="1"/>
          </p:cNvPicPr>
          <p:nvPr userDrawn="1"/>
        </p:nvPicPr>
        <p:blipFill>
          <a:blip r:embed="rId7"/>
          <a:stretch>
            <a:fillRect/>
          </a:stretch>
        </p:blipFill>
        <p:spPr>
          <a:xfrm>
            <a:off x="274822" y="41639"/>
            <a:ext cx="1509011" cy="317929"/>
          </a:xfrm>
          <a:prstGeom prst="rect">
            <a:avLst/>
          </a:prstGeom>
        </p:spPr>
      </p:pic>
      <p:sp>
        <p:nvSpPr>
          <p:cNvPr id="11" name="Rectangle 10">
            <a:extLst>
              <a:ext uri="{FF2B5EF4-FFF2-40B4-BE49-F238E27FC236}">
                <a16:creationId xmlns:a16="http://schemas.microsoft.com/office/drawing/2014/main" id="{FB9925E3-A1A1-4CE6-8BF0-8D50F6BDA5E7}"/>
              </a:ext>
            </a:extLst>
          </p:cNvPr>
          <p:cNvSpPr/>
          <p:nvPr userDrawn="1"/>
        </p:nvSpPr>
        <p:spPr>
          <a:xfrm>
            <a:off x="0" y="6461924"/>
            <a:ext cx="12192000" cy="396076"/>
          </a:xfrm>
          <a:prstGeom prst="rect">
            <a:avLst/>
          </a:prstGeom>
          <a:solidFill>
            <a:srgbClr val="A92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F436D29-0B10-4CD4-90A9-CED3C992659E}"/>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432506" y="6526841"/>
            <a:ext cx="1465204" cy="266242"/>
          </a:xfrm>
          <a:prstGeom prst="rect">
            <a:avLst/>
          </a:prstGeom>
        </p:spPr>
      </p:pic>
      <p:pic>
        <p:nvPicPr>
          <p:cNvPr id="13" name="Picture 12">
            <a:extLst>
              <a:ext uri="{FF2B5EF4-FFF2-40B4-BE49-F238E27FC236}">
                <a16:creationId xmlns:a16="http://schemas.microsoft.com/office/drawing/2014/main" id="{F8293486-89EC-4A45-B6E9-3DDF5D1BBA76}"/>
              </a:ext>
            </a:extLst>
          </p:cNvPr>
          <p:cNvPicPr>
            <a:picLocks noChangeAspect="1"/>
          </p:cNvPicPr>
          <p:nvPr userDrawn="1"/>
        </p:nvPicPr>
        <p:blipFill>
          <a:blip r:embed="rId9"/>
          <a:stretch>
            <a:fillRect/>
          </a:stretch>
        </p:blipFill>
        <p:spPr>
          <a:xfrm>
            <a:off x="818575" y="6552000"/>
            <a:ext cx="4572000" cy="205740"/>
          </a:xfrm>
          <a:prstGeom prst="rect">
            <a:avLst/>
          </a:prstGeom>
        </p:spPr>
      </p:pic>
      <p:sp>
        <p:nvSpPr>
          <p:cNvPr id="14" name="Slide Number Placeholder 10">
            <a:extLst>
              <a:ext uri="{FF2B5EF4-FFF2-40B4-BE49-F238E27FC236}">
                <a16:creationId xmlns:a16="http://schemas.microsoft.com/office/drawing/2014/main" id="{0CF1AE60-BB54-43F0-8020-A84663EE2372}"/>
              </a:ext>
            </a:extLst>
          </p:cNvPr>
          <p:cNvSpPr>
            <a:spLocks noGrp="1"/>
          </p:cNvSpPr>
          <p:nvPr>
            <p:ph type="sldNum" sz="quarter" idx="4"/>
          </p:nvPr>
        </p:nvSpPr>
        <p:spPr>
          <a:xfrm>
            <a:off x="-226047" y="6457609"/>
            <a:ext cx="804286" cy="396076"/>
          </a:xfrm>
          <a:prstGeom prst="rect">
            <a:avLst/>
          </a:prstGeom>
        </p:spPr>
        <p:txBody>
          <a:bodyPr anchor="ctr"/>
          <a:lstStyle>
            <a:lvl1pPr algn="r">
              <a:defRPr sz="1200" b="0">
                <a:solidFill>
                  <a:schemeClr val="bg1"/>
                </a:solidFill>
                <a:latin typeface="Arial" panose="020B0604020202020204" pitchFamily="34" charset="0"/>
                <a:ea typeface="Roboto" panose="02000000000000000000" pitchFamily="2" charset="0"/>
                <a:cs typeface="Arial" panose="020B0604020202020204" pitchFamily="34" charset="0"/>
              </a:defRPr>
            </a:lvl1pPr>
          </a:lstStyle>
          <a:p>
            <a:fld id="{AB984BF2-2435-4B45-8B99-29951D0F0441}" type="slidenum">
              <a:rPr lang="en-US" smtClean="0"/>
              <a:pPr/>
              <a:t>‹#›</a:t>
            </a:fld>
            <a:endParaRPr lang="en-US" dirty="0"/>
          </a:p>
        </p:txBody>
      </p:sp>
      <p:sp>
        <p:nvSpPr>
          <p:cNvPr id="15" name="Title Placeholder 14">
            <a:extLst>
              <a:ext uri="{FF2B5EF4-FFF2-40B4-BE49-F238E27FC236}">
                <a16:creationId xmlns:a16="http://schemas.microsoft.com/office/drawing/2014/main" id="{B8D58776-467C-4D9B-BA07-F46AF396D922}"/>
              </a:ext>
            </a:extLst>
          </p:cNvPr>
          <p:cNvSpPr>
            <a:spLocks noGrp="1"/>
          </p:cNvSpPr>
          <p:nvPr>
            <p:ph type="title"/>
          </p:nvPr>
        </p:nvSpPr>
        <p:spPr>
          <a:xfrm>
            <a:off x="274822" y="560520"/>
            <a:ext cx="11622888" cy="840355"/>
          </a:xfrm>
          <a:prstGeom prst="rect">
            <a:avLst/>
          </a:prstGeom>
        </p:spPr>
        <p:txBody>
          <a:bodyPr vert="horz" lIns="91440" tIns="45720" rIns="91440" bIns="45720" rtlCol="0" anchor="ctr">
            <a:normAutofit/>
          </a:bodyPr>
          <a:lstStyle/>
          <a:p>
            <a:r>
              <a:rPr lang="en-GB" dirty="0"/>
              <a:t>Click to edit title </a:t>
            </a:r>
            <a:endParaRPr lang="en-US" dirty="0"/>
          </a:p>
        </p:txBody>
      </p:sp>
      <p:sp>
        <p:nvSpPr>
          <p:cNvPr id="16" name="Text Placeholder 15">
            <a:extLst>
              <a:ext uri="{FF2B5EF4-FFF2-40B4-BE49-F238E27FC236}">
                <a16:creationId xmlns:a16="http://schemas.microsoft.com/office/drawing/2014/main" id="{7F3B0C7C-B60B-4B65-859C-631B9BCF06D9}"/>
              </a:ext>
            </a:extLst>
          </p:cNvPr>
          <p:cNvSpPr>
            <a:spLocks noGrp="1"/>
          </p:cNvSpPr>
          <p:nvPr>
            <p:ph type="body" idx="1"/>
          </p:nvPr>
        </p:nvSpPr>
        <p:spPr>
          <a:xfrm>
            <a:off x="578239" y="1501135"/>
            <a:ext cx="11319471" cy="47963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58014240"/>
      </p:ext>
    </p:extLst>
  </p:cSld>
  <p:clrMap bg1="lt1" tx1="dk1" bg2="lt2" tx2="dk2" accent1="accent1" accent2="accent2" accent3="accent3" accent4="accent4" accent5="accent5" accent6="accent6" hlink="hlink" folHlink="folHlink"/>
  <p:sldLayoutIdLst>
    <p:sldLayoutId id="2147483669" r:id="rId1"/>
    <p:sldLayoutId id="2147483666" r:id="rId2"/>
    <p:sldLayoutId id="2147483667" r:id="rId3"/>
    <p:sldLayoutId id="2147483674" r:id="rId4"/>
    <p:sldLayoutId id="2147483676" r:id="rId5"/>
  </p:sldLayoutIdLst>
  <p:hf hdr="0" ftr="0" dt="0"/>
  <p:txStyles>
    <p:titleStyle>
      <a:lvl1pPr algn="l" defTabSz="457200" rtl="0" eaLnBrk="1" latinLnBrk="0" hangingPunct="1">
        <a:spcBef>
          <a:spcPct val="0"/>
        </a:spcBef>
        <a:buNone/>
        <a:defRPr sz="4400" b="0" kern="1200">
          <a:solidFill>
            <a:srgbClr val="41A9B1"/>
          </a:solidFill>
          <a:latin typeface="+mj-lt"/>
          <a:ea typeface="+mj-ea"/>
          <a:cs typeface="+mj-cs"/>
        </a:defRPr>
      </a:lvl1pPr>
    </p:titleStyle>
    <p:bodyStyle>
      <a:lvl1pPr marL="342900" indent="-342900" algn="l" defTabSz="457200" rtl="0" eaLnBrk="1" latinLnBrk="0" hangingPunct="1">
        <a:spcBef>
          <a:spcPts val="0"/>
        </a:spcBef>
        <a:spcAft>
          <a:spcPts val="1200"/>
        </a:spcAft>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0"/>
        </a:spcBef>
        <a:spcAft>
          <a:spcPts val="1200"/>
        </a:spcAft>
        <a:buFont typeface="Arial"/>
        <a:buChar char="–"/>
        <a:defRPr sz="20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0"/>
        </a:spcBef>
        <a:spcAft>
          <a:spcPts val="1200"/>
        </a:spcAft>
        <a:buFont typeface="Arial"/>
        <a:buChar char="•"/>
        <a:defRPr sz="18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0"/>
        </a:spcBef>
        <a:spcAft>
          <a:spcPts val="1200"/>
        </a:spcAft>
        <a:buFont typeface="Arial"/>
        <a:buChar char="–"/>
        <a:defRPr sz="16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0"/>
        </a:spcBef>
        <a:spcAft>
          <a:spcPts val="1200"/>
        </a:spcAft>
        <a:buFont typeface="Arial"/>
        <a:buChar char="»"/>
        <a:defRPr sz="16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fi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level-sociology.fandom.com/wiki/Simple_random_sample" TargetMode="External"/><Relationship Id="rId2" Type="http://schemas.openxmlformats.org/officeDocument/2006/relationships/image" Target="../media/image21.web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2.webp"/><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f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jcr.clarivate.com/JCRLandingPageAction.action?Init=Yes&amp;SrcApp=IC2LS&amp;SID=H3-7OPx2BeTtbQsshuIivx2BCjz9P7OJZ6KQUUw-18x2dmPz3jj1ntqOix2BC4bxxs5fRAx3Dx3DxxsxxtjJxxhL5u7tx2BtuXVP6Cwx3Dx3D-03Ff2gF3hTJGBPDScD1wSwx3Dx3D-cLUx2FoETAVeN3rTSMreq46gx3Dx3D"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5.png"/><Relationship Id="rId3" Type="http://schemas.openxmlformats.org/officeDocument/2006/relationships/hyperlink" Target="https://xd.adobe.com/view/040d3f8a-9695-4908-7899-ab2d655d5640-723c/?fullscreen&amp;hints=off" TargetMode="External"/><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hyperlink" Target="https://youtu.be/BB18Xlofqw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igma.com/" TargetMode="External"/><Relationship Id="rId7" Type="http://schemas.openxmlformats.org/officeDocument/2006/relationships/image" Target="../media/image17.png"/><Relationship Id="rId2" Type="http://schemas.openxmlformats.org/officeDocument/2006/relationships/hyperlink" Target="https://marvelapp.com/" TargetMode="Externa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hyperlink" Target="https://www.adobe.com/uk/products/x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71AFF6A-E0A2-405E-84A7-5E9FEC98CD9D}"/>
              </a:ext>
            </a:extLst>
          </p:cNvPr>
          <p:cNvSpPr>
            <a:spLocks noGrp="1"/>
          </p:cNvSpPr>
          <p:nvPr>
            <p:ph type="body" sz="quarter" idx="17"/>
          </p:nvPr>
        </p:nvSpPr>
        <p:spPr/>
        <p:txBody>
          <a:bodyPr>
            <a:normAutofit fontScale="92500" lnSpcReduction="10000"/>
          </a:bodyPr>
          <a:lstStyle/>
          <a:p>
            <a:r>
              <a:rPr lang="en-GB" dirty="0"/>
              <a:t>CM4701 - Human Computer Interaction</a:t>
            </a:r>
          </a:p>
          <a:p>
            <a:r>
              <a:rPr lang="en-GB" dirty="0"/>
              <a:t>Week 7: Practical Designs and Evaluation</a:t>
            </a:r>
          </a:p>
        </p:txBody>
      </p:sp>
      <p:sp>
        <p:nvSpPr>
          <p:cNvPr id="6" name="Text Placeholder 5">
            <a:extLst>
              <a:ext uri="{FF2B5EF4-FFF2-40B4-BE49-F238E27FC236}">
                <a16:creationId xmlns:a16="http://schemas.microsoft.com/office/drawing/2014/main" id="{59F2D148-658A-4D6C-B3C4-3A32899FAE15}"/>
              </a:ext>
            </a:extLst>
          </p:cNvPr>
          <p:cNvSpPr>
            <a:spLocks noGrp="1"/>
          </p:cNvSpPr>
          <p:nvPr>
            <p:ph type="body" sz="quarter" idx="14"/>
          </p:nvPr>
        </p:nvSpPr>
        <p:spPr/>
        <p:txBody>
          <a:bodyPr>
            <a:normAutofit lnSpcReduction="10000"/>
          </a:bodyPr>
          <a:lstStyle/>
          <a:p>
            <a:r>
              <a:rPr lang="es-ES" dirty="0"/>
              <a:t>Carlos Moreno-García</a:t>
            </a:r>
            <a:endParaRPr lang="en-GB" dirty="0"/>
          </a:p>
        </p:txBody>
      </p:sp>
    </p:spTree>
    <p:custDataLst>
      <p:tags r:id="rId1"/>
    </p:custDataLst>
    <p:extLst>
      <p:ext uri="{BB962C8B-B14F-4D97-AF65-F5344CB8AC3E}">
        <p14:creationId xmlns:p14="http://schemas.microsoft.com/office/powerpoint/2010/main" val="40516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B902-F6D8-4F11-AB0A-04D650B29970}"/>
              </a:ext>
            </a:extLst>
          </p:cNvPr>
          <p:cNvSpPr>
            <a:spLocks noGrp="1"/>
          </p:cNvSpPr>
          <p:nvPr>
            <p:ph type="title"/>
          </p:nvPr>
        </p:nvSpPr>
        <p:spPr/>
        <p:txBody>
          <a:bodyPr/>
          <a:lstStyle/>
          <a:p>
            <a:r>
              <a:rPr lang="en-GB" dirty="0"/>
              <a:t>The Magic Formula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20EA84-33C0-44F4-8A9E-1873968E54FC}"/>
                  </a:ext>
                </a:extLst>
              </p:cNvPr>
              <p:cNvSpPr txBox="1"/>
              <p:nvPr/>
            </p:nvSpPr>
            <p:spPr>
              <a:xfrm>
                <a:off x="2529977" y="3190010"/>
                <a:ext cx="7112577" cy="914400"/>
              </a:xfrm>
              <a:prstGeom prst="rect">
                <a:avLst/>
              </a:prstGeom>
            </p:spPr>
            <p:txBody>
              <a:bodyPr vert="horz" wrap="none" lIns="0" tIns="0" rIns="0" bIns="0" rtlCol="0">
                <a:noAutofit/>
              </a:bodyPr>
              <a:lstStyle/>
              <a:p>
                <a:pPr marL="0" indent="0" algn="r">
                  <a:buFont typeface="Arial"/>
                  <a:buNone/>
                </a:pPr>
                <a14:m>
                  <m:oMathPara xmlns:m="http://schemas.openxmlformats.org/officeDocument/2006/math">
                    <m:oMathParaPr>
                      <m:jc m:val="centerGroup"/>
                    </m:oMathParaPr>
                    <m:oMath xmlns:m="http://schemas.openxmlformats.org/officeDocument/2006/math">
                      <m:r>
                        <a:rPr lang="es-ES" sz="2400" b="0" i="1" smtClean="0">
                          <a:solidFill>
                            <a:schemeClr val="tx1"/>
                          </a:solidFill>
                          <a:latin typeface="Cambria Math" panose="02040503050406030204" pitchFamily="18" charset="0"/>
                        </a:rPr>
                        <m:t>𝑃𝑅𝑂𝐹𝐼𝐿𝐸𝑆</m:t>
                      </m:r>
                      <m:r>
                        <a:rPr lang="es-ES" sz="2400" b="0" i="1" smtClean="0">
                          <a:solidFill>
                            <a:schemeClr val="tx1"/>
                          </a:solidFill>
                          <a:latin typeface="Cambria Math" panose="02040503050406030204" pitchFamily="18" charset="0"/>
                        </a:rPr>
                        <m:t> ×</m:t>
                      </m:r>
                      <m:r>
                        <a:rPr lang="es-ES" sz="2400" b="0" i="1" smtClean="0">
                          <a:solidFill>
                            <a:schemeClr val="tx1"/>
                          </a:solidFill>
                          <a:latin typeface="Cambria Math" panose="02040503050406030204" pitchFamily="18" charset="0"/>
                          <a:ea typeface="Cambria Math" panose="02040503050406030204" pitchFamily="18" charset="0"/>
                        </a:rPr>
                        <m:t>𝑃𝑅𝐴𝐶𝑇𝐼𝐶𝐴𝐿</m:t>
                      </m:r>
                      <m:r>
                        <a:rPr lang="es-ES" sz="2400" b="0" i="1" smtClean="0">
                          <a:solidFill>
                            <a:schemeClr val="tx1"/>
                          </a:solidFill>
                          <a:latin typeface="Cambria Math" panose="02040503050406030204" pitchFamily="18" charset="0"/>
                          <a:ea typeface="Cambria Math" panose="02040503050406030204" pitchFamily="18" charset="0"/>
                        </a:rPr>
                        <m:t>_</m:t>
                      </m:r>
                      <m:r>
                        <a:rPr lang="es-ES" sz="2400" b="0" i="1" smtClean="0">
                          <a:solidFill>
                            <a:schemeClr val="tx1"/>
                          </a:solidFill>
                          <a:latin typeface="Cambria Math" panose="02040503050406030204" pitchFamily="18" charset="0"/>
                          <a:ea typeface="Cambria Math" panose="02040503050406030204" pitchFamily="18" charset="0"/>
                        </a:rPr>
                        <m:t>𝐷𝐸𝑆𝐼𝐺𝑁𝑆</m:t>
                      </m:r>
                      <m:r>
                        <a:rPr lang="es-ES" sz="2400" b="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𝑆𝐶𝐸𝑁𝐴𝑅𝐼𝑂𝑆</m:t>
                      </m:r>
                      <m:r>
                        <a:rPr lang="es-ES" sz="2400" b="0" i="1" smtClean="0">
                          <a:solidFill>
                            <a:schemeClr val="tx1"/>
                          </a:solidFill>
                          <a:latin typeface="Cambria Math" panose="02040503050406030204" pitchFamily="18" charset="0"/>
                          <a:ea typeface="Cambria Math" panose="02040503050406030204" pitchFamily="18" charset="0"/>
                        </a:rPr>
                        <m:t> </m:t>
                      </m:r>
                    </m:oMath>
                  </m:oMathPara>
                </a14:m>
                <a:endParaRPr lang="en-GB" sz="2400" dirty="0">
                  <a:solidFill>
                    <a:schemeClr val="bg1"/>
                  </a:solidFill>
                </a:endParaRPr>
              </a:p>
            </p:txBody>
          </p:sp>
        </mc:Choice>
        <mc:Fallback xmlns="">
          <p:sp>
            <p:nvSpPr>
              <p:cNvPr id="4" name="TextBox 3">
                <a:extLst>
                  <a:ext uri="{FF2B5EF4-FFF2-40B4-BE49-F238E27FC236}">
                    <a16:creationId xmlns:a16="http://schemas.microsoft.com/office/drawing/2014/main" id="{F820EA84-33C0-44F4-8A9E-1873968E54FC}"/>
                  </a:ext>
                </a:extLst>
              </p:cNvPr>
              <p:cNvSpPr txBox="1">
                <a:spLocks noRot="1" noChangeAspect="1" noMove="1" noResize="1" noEditPoints="1" noAdjustHandles="1" noChangeArrowheads="1" noChangeShapeType="1" noTextEdit="1"/>
              </p:cNvSpPr>
              <p:nvPr/>
            </p:nvSpPr>
            <p:spPr>
              <a:xfrm>
                <a:off x="2529977" y="3190010"/>
                <a:ext cx="7112577" cy="914400"/>
              </a:xfrm>
              <a:prstGeom prst="rect">
                <a:avLst/>
              </a:prstGeom>
              <a:blipFill>
                <a:blip r:embed="rId3"/>
                <a:stretch>
                  <a:fillRect/>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0652489-C2CA-4905-9FA0-401CBBF23EF9}"/>
              </a:ext>
            </a:extLst>
          </p:cNvPr>
          <p:cNvPicPr>
            <a:picLocks noChangeAspect="1"/>
          </p:cNvPicPr>
          <p:nvPr/>
        </p:nvPicPr>
        <p:blipFill>
          <a:blip r:embed="rId4"/>
          <a:stretch>
            <a:fillRect/>
          </a:stretch>
        </p:blipFill>
        <p:spPr>
          <a:xfrm>
            <a:off x="3101824" y="6543675"/>
            <a:ext cx="2486025" cy="314325"/>
          </a:xfrm>
          <a:prstGeom prst="rect">
            <a:avLst/>
          </a:prstGeom>
        </p:spPr>
      </p:pic>
      <p:sp>
        <p:nvSpPr>
          <p:cNvPr id="6" name="Slide Number Placeholder 4">
            <a:extLst>
              <a:ext uri="{FF2B5EF4-FFF2-40B4-BE49-F238E27FC236}">
                <a16:creationId xmlns:a16="http://schemas.microsoft.com/office/drawing/2014/main" id="{DC4C5703-1864-48EC-90A4-06977BA5D05D}"/>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9</a:t>
            </a:fld>
            <a:endParaRPr lang="en-US" dirty="0"/>
          </a:p>
        </p:txBody>
      </p:sp>
    </p:spTree>
    <p:extLst>
      <p:ext uri="{BB962C8B-B14F-4D97-AF65-F5344CB8AC3E}">
        <p14:creationId xmlns:p14="http://schemas.microsoft.com/office/powerpoint/2010/main" val="185325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608" y="615969"/>
            <a:ext cx="5252663" cy="684496"/>
          </a:xfrm>
          <a:prstGeom prst="rect">
            <a:avLst/>
          </a:prstGeom>
        </p:spPr>
        <p:txBody>
          <a:bodyPr vert="horz" wrap="square" lIns="0" tIns="7316" rIns="0" bIns="0" rtlCol="0" anchor="ctr">
            <a:spAutoFit/>
          </a:bodyPr>
          <a:lstStyle/>
          <a:p>
            <a:pPr marL="7701">
              <a:spcBef>
                <a:spcPts val="58"/>
              </a:spcBef>
            </a:pPr>
            <a:r>
              <a:rPr spc="61" dirty="0"/>
              <a:t>What </a:t>
            </a:r>
            <a:r>
              <a:rPr spc="-170" dirty="0"/>
              <a:t>is </a:t>
            </a:r>
            <a:r>
              <a:rPr spc="97" dirty="0"/>
              <a:t>a</a:t>
            </a:r>
            <a:r>
              <a:rPr spc="69" dirty="0"/>
              <a:t> </a:t>
            </a:r>
            <a:r>
              <a:rPr spc="-33" dirty="0"/>
              <a:t>scenario?</a:t>
            </a:r>
          </a:p>
        </p:txBody>
      </p:sp>
      <p:sp>
        <p:nvSpPr>
          <p:cNvPr id="3" name="object 3"/>
          <p:cNvSpPr txBox="1"/>
          <p:nvPr/>
        </p:nvSpPr>
        <p:spPr>
          <a:xfrm>
            <a:off x="318853" y="1537541"/>
            <a:ext cx="11163101" cy="4376805"/>
          </a:xfrm>
          <a:prstGeom prst="rect">
            <a:avLst/>
          </a:prstGeom>
        </p:spPr>
        <p:txBody>
          <a:bodyPr vert="horz" wrap="square" lIns="0" tIns="8856" rIns="0" bIns="0" rtlCol="0">
            <a:spAutoFit/>
          </a:bodyPr>
          <a:lstStyle/>
          <a:p>
            <a:pPr marL="261458" indent="-254142">
              <a:spcBef>
                <a:spcPts val="69"/>
              </a:spcBef>
              <a:buChar char="•"/>
              <a:tabLst>
                <a:tab pos="261458" algn="l"/>
                <a:tab pos="261844" algn="l"/>
              </a:tabLst>
            </a:pPr>
            <a:r>
              <a:rPr sz="2683" spc="9" baseline="1883" dirty="0">
                <a:latin typeface="Verdana"/>
                <a:cs typeface="Verdana"/>
              </a:rPr>
              <a:t>A </a:t>
            </a:r>
            <a:r>
              <a:rPr sz="2683" spc="4" baseline="1883" dirty="0">
                <a:latin typeface="Verdana"/>
                <a:cs typeface="Verdana"/>
              </a:rPr>
              <a:t>scenario is </a:t>
            </a:r>
            <a:r>
              <a:rPr sz="2683" spc="9" baseline="1883" dirty="0">
                <a:latin typeface="Verdana"/>
                <a:cs typeface="Verdana"/>
              </a:rPr>
              <a:t>a </a:t>
            </a:r>
            <a:r>
              <a:rPr sz="2683" spc="4" baseline="1883" dirty="0">
                <a:latin typeface="Verdana"/>
                <a:cs typeface="Verdana"/>
              </a:rPr>
              <a:t>description of</a:t>
            </a:r>
            <a:r>
              <a:rPr sz="2683" spc="-9" baseline="1883" dirty="0">
                <a:latin typeface="Verdana"/>
                <a:cs typeface="Verdana"/>
              </a:rPr>
              <a:t> </a:t>
            </a:r>
            <a:r>
              <a:rPr sz="2683" spc="4" baseline="1883" dirty="0">
                <a:latin typeface="Verdana"/>
                <a:cs typeface="Verdana"/>
              </a:rPr>
              <a:t>something</a:t>
            </a:r>
            <a:endParaRPr sz="2683" baseline="1883" dirty="0">
              <a:latin typeface="Verdana"/>
              <a:cs typeface="Verdana"/>
            </a:endParaRPr>
          </a:p>
          <a:p>
            <a:pPr marL="896429" lvl="1" indent="-254527">
              <a:spcBef>
                <a:spcPts val="1355"/>
              </a:spcBef>
              <a:buChar char="•"/>
              <a:tabLst>
                <a:tab pos="896429" algn="l"/>
                <a:tab pos="896814" algn="l"/>
              </a:tabLst>
            </a:pPr>
            <a:r>
              <a:rPr sz="2683" spc="4" baseline="1883" dirty="0">
                <a:latin typeface="Verdana"/>
                <a:cs typeface="Verdana"/>
              </a:rPr>
              <a:t>Stakeholders </a:t>
            </a:r>
            <a:r>
              <a:rPr sz="2683" spc="9" baseline="1883" dirty="0">
                <a:latin typeface="Verdana"/>
                <a:cs typeface="Verdana"/>
              </a:rPr>
              <a:t>and</a:t>
            </a:r>
            <a:r>
              <a:rPr sz="2683" baseline="1883" dirty="0">
                <a:latin typeface="Verdana"/>
                <a:cs typeface="Verdana"/>
              </a:rPr>
              <a:t> </a:t>
            </a:r>
            <a:r>
              <a:rPr sz="2683" spc="4" baseline="1883" dirty="0">
                <a:latin typeface="Verdana"/>
                <a:cs typeface="Verdana"/>
              </a:rPr>
              <a:t>users</a:t>
            </a:r>
            <a:endParaRPr sz="2683" baseline="1883" dirty="0">
              <a:latin typeface="Verdana"/>
              <a:cs typeface="Verdana"/>
            </a:endParaRPr>
          </a:p>
          <a:p>
            <a:pPr marL="896429" lvl="1" indent="-254527">
              <a:spcBef>
                <a:spcPts val="1352"/>
              </a:spcBef>
              <a:buChar char="•"/>
              <a:tabLst>
                <a:tab pos="896429" algn="l"/>
                <a:tab pos="896814" algn="l"/>
              </a:tabLst>
            </a:pPr>
            <a:r>
              <a:rPr sz="2683" spc="-32" baseline="1883" dirty="0">
                <a:latin typeface="Verdana"/>
                <a:cs typeface="Verdana"/>
              </a:rPr>
              <a:t>Typical</a:t>
            </a:r>
            <a:r>
              <a:rPr sz="2683" baseline="1883" dirty="0">
                <a:latin typeface="Verdana"/>
                <a:cs typeface="Verdana"/>
              </a:rPr>
              <a:t> </a:t>
            </a:r>
            <a:r>
              <a:rPr sz="2683" spc="4" baseline="1883" dirty="0">
                <a:latin typeface="Verdana"/>
                <a:cs typeface="Verdana"/>
              </a:rPr>
              <a:t>usage</a:t>
            </a:r>
            <a:endParaRPr sz="2683" baseline="1883" dirty="0">
              <a:latin typeface="Verdana"/>
              <a:cs typeface="Verdana"/>
            </a:endParaRPr>
          </a:p>
          <a:p>
            <a:pPr marL="896429" lvl="1" indent="-254527">
              <a:spcBef>
                <a:spcPts val="1352"/>
              </a:spcBef>
              <a:buChar char="•"/>
              <a:tabLst>
                <a:tab pos="896429" algn="l"/>
                <a:tab pos="896814" algn="l"/>
              </a:tabLst>
            </a:pPr>
            <a:r>
              <a:rPr sz="2683" spc="4" baseline="1883" dirty="0">
                <a:latin typeface="Verdana"/>
                <a:cs typeface="Verdana"/>
              </a:rPr>
              <a:t>Problems</a:t>
            </a:r>
            <a:endParaRPr sz="2683" baseline="1883" dirty="0">
              <a:latin typeface="Verdana"/>
              <a:cs typeface="Verdana"/>
            </a:endParaRPr>
          </a:p>
          <a:p>
            <a:pPr marL="261458" indent="-254142">
              <a:spcBef>
                <a:spcPts val="1352"/>
              </a:spcBef>
              <a:buChar char="•"/>
              <a:tabLst>
                <a:tab pos="261458" algn="l"/>
                <a:tab pos="261844" algn="l"/>
              </a:tabLst>
            </a:pPr>
            <a:r>
              <a:rPr sz="2683" spc="9" baseline="1883" dirty="0">
                <a:latin typeface="Verdana"/>
                <a:cs typeface="Verdana"/>
              </a:rPr>
              <a:t>Who </a:t>
            </a:r>
            <a:r>
              <a:rPr sz="2683" spc="4" baseline="1883" dirty="0">
                <a:latin typeface="Verdana"/>
                <a:cs typeface="Verdana"/>
              </a:rPr>
              <a:t>writes</a:t>
            </a:r>
            <a:r>
              <a:rPr sz="2683" spc="-4" baseline="1883" dirty="0">
                <a:latin typeface="Verdana"/>
                <a:cs typeface="Verdana"/>
              </a:rPr>
              <a:t> </a:t>
            </a:r>
            <a:r>
              <a:rPr sz="2683" spc="4" baseline="1883" dirty="0">
                <a:latin typeface="Verdana"/>
                <a:cs typeface="Verdana"/>
              </a:rPr>
              <a:t>scenarios?</a:t>
            </a:r>
            <a:endParaRPr sz="2683" baseline="1883" dirty="0">
              <a:latin typeface="Verdana"/>
              <a:cs typeface="Verdana"/>
            </a:endParaRPr>
          </a:p>
          <a:p>
            <a:pPr marL="896429" lvl="1" indent="-254527">
              <a:spcBef>
                <a:spcPts val="1355"/>
              </a:spcBef>
              <a:buChar char="•"/>
              <a:tabLst>
                <a:tab pos="896429" algn="l"/>
                <a:tab pos="896814" algn="l"/>
              </a:tabLst>
            </a:pPr>
            <a:r>
              <a:rPr sz="2683" spc="4" baseline="1883" dirty="0">
                <a:latin typeface="Verdana"/>
                <a:cs typeface="Verdana"/>
              </a:rPr>
              <a:t>Designers</a:t>
            </a:r>
            <a:endParaRPr sz="2683" baseline="1883" dirty="0">
              <a:latin typeface="Verdana"/>
              <a:cs typeface="Verdana"/>
            </a:endParaRPr>
          </a:p>
          <a:p>
            <a:pPr marL="896429" lvl="1" indent="-254527">
              <a:spcBef>
                <a:spcPts val="1352"/>
              </a:spcBef>
              <a:buChar char="•"/>
              <a:tabLst>
                <a:tab pos="896429" algn="l"/>
                <a:tab pos="896814" algn="l"/>
              </a:tabLst>
            </a:pPr>
            <a:r>
              <a:rPr sz="2683" spc="4" baseline="1883" dirty="0">
                <a:latin typeface="Verdana"/>
                <a:cs typeface="Verdana"/>
              </a:rPr>
              <a:t>Users</a:t>
            </a:r>
            <a:endParaRPr sz="2683" baseline="1883" dirty="0">
              <a:latin typeface="Verdana"/>
              <a:cs typeface="Verdana"/>
            </a:endParaRPr>
          </a:p>
          <a:p>
            <a:pPr marL="896429" lvl="1" indent="-254527">
              <a:spcBef>
                <a:spcPts val="1352"/>
              </a:spcBef>
              <a:buChar char="•"/>
              <a:tabLst>
                <a:tab pos="896429" algn="l"/>
                <a:tab pos="896814" algn="l"/>
              </a:tabLst>
            </a:pPr>
            <a:r>
              <a:rPr sz="2683" spc="4" baseline="1883" dirty="0">
                <a:latin typeface="Verdana"/>
                <a:cs typeface="Verdana"/>
              </a:rPr>
              <a:t>Designers </a:t>
            </a:r>
            <a:r>
              <a:rPr sz="2683" spc="9" baseline="1883" dirty="0">
                <a:latin typeface="Verdana"/>
                <a:cs typeface="Verdana"/>
              </a:rPr>
              <a:t>and </a:t>
            </a:r>
            <a:r>
              <a:rPr sz="2683" spc="4" baseline="1883" dirty="0">
                <a:latin typeface="Verdana"/>
                <a:cs typeface="Verdana"/>
              </a:rPr>
              <a:t>users -</a:t>
            </a:r>
            <a:r>
              <a:rPr sz="2683" spc="-4" baseline="1883" dirty="0">
                <a:latin typeface="Verdana"/>
                <a:cs typeface="Verdana"/>
              </a:rPr>
              <a:t> </a:t>
            </a:r>
            <a:r>
              <a:rPr sz="2683" spc="4" baseline="1883" dirty="0">
                <a:latin typeface="Verdana"/>
                <a:cs typeface="Verdana"/>
              </a:rPr>
              <a:t>groups</a:t>
            </a:r>
            <a:endParaRPr sz="2683" baseline="1883" dirty="0">
              <a:latin typeface="Verdana"/>
              <a:cs typeface="Verdana"/>
            </a:endParaRPr>
          </a:p>
          <a:p>
            <a:pPr marL="896429" lvl="1" indent="-254527">
              <a:spcBef>
                <a:spcPts val="1352"/>
              </a:spcBef>
              <a:buChar char="•"/>
              <a:tabLst>
                <a:tab pos="896429" algn="l"/>
                <a:tab pos="896814" algn="l"/>
              </a:tabLst>
            </a:pPr>
            <a:r>
              <a:rPr sz="2683" spc="4" baseline="1883" dirty="0">
                <a:latin typeface="Verdana"/>
                <a:cs typeface="Verdana"/>
              </a:rPr>
              <a:t>Experts</a:t>
            </a:r>
            <a:endParaRPr sz="2683" baseline="1883" dirty="0">
              <a:latin typeface="Verdana"/>
              <a:cs typeface="Verdana"/>
            </a:endParaRPr>
          </a:p>
          <a:p>
            <a:pPr marL="896429" lvl="1" indent="-254527">
              <a:spcBef>
                <a:spcPts val="1355"/>
              </a:spcBef>
              <a:buChar char="•"/>
              <a:tabLst>
                <a:tab pos="896429" algn="l"/>
                <a:tab pos="896814" algn="l"/>
              </a:tabLst>
            </a:pPr>
            <a:r>
              <a:rPr sz="2683" baseline="1883" dirty="0">
                <a:latin typeface="Verdana"/>
                <a:cs typeface="Verdana"/>
              </a:rPr>
              <a:t>Anybody </a:t>
            </a:r>
            <a:r>
              <a:rPr sz="2683" spc="9" baseline="1883" dirty="0">
                <a:latin typeface="Verdana"/>
                <a:cs typeface="Verdana"/>
              </a:rPr>
              <a:t>who </a:t>
            </a:r>
            <a:r>
              <a:rPr sz="2683" spc="4" baseline="1883" dirty="0">
                <a:latin typeface="Verdana"/>
                <a:cs typeface="Verdana"/>
              </a:rPr>
              <a:t>can </a:t>
            </a:r>
            <a:r>
              <a:rPr sz="2683" baseline="1883" dirty="0">
                <a:latin typeface="Verdana"/>
                <a:cs typeface="Verdana"/>
              </a:rPr>
              <a:t>provide </a:t>
            </a:r>
            <a:r>
              <a:rPr sz="2683" spc="4" baseline="1883" dirty="0">
                <a:latin typeface="Verdana"/>
                <a:cs typeface="Verdana"/>
              </a:rPr>
              <a:t>information that is</a:t>
            </a:r>
            <a:r>
              <a:rPr sz="2683" spc="41" baseline="1883" dirty="0">
                <a:latin typeface="Verdana"/>
                <a:cs typeface="Verdana"/>
              </a:rPr>
              <a:t> </a:t>
            </a:r>
            <a:r>
              <a:rPr sz="2683" baseline="1883" dirty="0">
                <a:latin typeface="Verdana"/>
                <a:cs typeface="Verdana"/>
              </a:rPr>
              <a:t>relevant</a:t>
            </a:r>
          </a:p>
        </p:txBody>
      </p:sp>
      <p:pic>
        <p:nvPicPr>
          <p:cNvPr id="4" name="Picture 3">
            <a:extLst>
              <a:ext uri="{FF2B5EF4-FFF2-40B4-BE49-F238E27FC236}">
                <a16:creationId xmlns:a16="http://schemas.microsoft.com/office/drawing/2014/main" id="{ED33B630-48A5-4596-9F62-74DC65CE5263}"/>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910CD107-AB98-4B96-8565-F26B5A5F8192}"/>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10</a:t>
            </a:fld>
            <a:endParaRPr lang="en-US" dirty="0"/>
          </a:p>
        </p:txBody>
      </p:sp>
    </p:spTree>
    <p:extLst>
      <p:ext uri="{BB962C8B-B14F-4D97-AF65-F5344CB8AC3E}">
        <p14:creationId xmlns:p14="http://schemas.microsoft.com/office/powerpoint/2010/main" val="12590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88" y="603452"/>
            <a:ext cx="7181866" cy="684496"/>
          </a:xfrm>
          <a:prstGeom prst="rect">
            <a:avLst/>
          </a:prstGeom>
        </p:spPr>
        <p:txBody>
          <a:bodyPr vert="horz" wrap="square" lIns="0" tIns="7316" rIns="0" bIns="0" rtlCol="0" anchor="ctr">
            <a:spAutoFit/>
          </a:bodyPr>
          <a:lstStyle/>
          <a:p>
            <a:pPr marL="7701">
              <a:spcBef>
                <a:spcPts val="58"/>
              </a:spcBef>
            </a:pPr>
            <a:r>
              <a:rPr spc="-42" dirty="0"/>
              <a:t>Are </a:t>
            </a:r>
            <a:r>
              <a:rPr spc="-36" dirty="0"/>
              <a:t>scenarios </a:t>
            </a:r>
            <a:r>
              <a:rPr spc="15" dirty="0"/>
              <a:t>too</a:t>
            </a:r>
            <a:r>
              <a:rPr spc="52" dirty="0"/>
              <a:t> </a:t>
            </a:r>
            <a:r>
              <a:rPr spc="-79" dirty="0"/>
              <a:t>simple?</a:t>
            </a:r>
          </a:p>
        </p:txBody>
      </p:sp>
      <p:sp>
        <p:nvSpPr>
          <p:cNvPr id="3" name="object 3"/>
          <p:cNvSpPr txBox="1"/>
          <p:nvPr/>
        </p:nvSpPr>
        <p:spPr>
          <a:xfrm>
            <a:off x="299588" y="1441490"/>
            <a:ext cx="10159224" cy="4483373"/>
          </a:xfrm>
          <a:prstGeom prst="rect">
            <a:avLst/>
          </a:prstGeom>
        </p:spPr>
        <p:txBody>
          <a:bodyPr vert="horz" wrap="square" lIns="0" tIns="165193" rIns="0" bIns="0" rtlCol="0">
            <a:spAutoFit/>
          </a:bodyPr>
          <a:lstStyle/>
          <a:p>
            <a:pPr marL="261458" indent="-254142">
              <a:spcBef>
                <a:spcPts val="1301"/>
              </a:spcBef>
              <a:buChar char="•"/>
              <a:tabLst>
                <a:tab pos="261844" algn="l"/>
              </a:tabLst>
            </a:pPr>
            <a:r>
              <a:rPr lang="en-GB" sz="2820" spc="13" baseline="1792" dirty="0">
                <a:latin typeface="Verdana"/>
                <a:cs typeface="Verdana"/>
              </a:rPr>
              <a:t>Scenarios can </a:t>
            </a:r>
            <a:r>
              <a:rPr lang="en-GB" sz="2820" spc="4" baseline="1792" dirty="0">
                <a:latin typeface="Verdana"/>
                <a:cs typeface="Verdana"/>
              </a:rPr>
              <a:t>give </a:t>
            </a:r>
            <a:r>
              <a:rPr lang="en-GB" sz="2820" spc="18" baseline="1792" dirty="0">
                <a:latin typeface="Verdana"/>
                <a:cs typeface="Verdana"/>
              </a:rPr>
              <a:t>an </a:t>
            </a:r>
            <a:r>
              <a:rPr lang="en-GB" sz="2820" spc="13" baseline="1792" dirty="0">
                <a:latin typeface="Verdana"/>
                <a:cs typeface="Verdana"/>
              </a:rPr>
              <a:t>impression </a:t>
            </a:r>
            <a:r>
              <a:rPr lang="en-GB" sz="2820" spc="9" baseline="1792" dirty="0">
                <a:latin typeface="Verdana"/>
                <a:cs typeface="Verdana"/>
              </a:rPr>
              <a:t>of</a:t>
            </a:r>
            <a:r>
              <a:rPr lang="en-GB" sz="2820" spc="-13" baseline="1792" dirty="0">
                <a:latin typeface="Verdana"/>
                <a:cs typeface="Verdana"/>
              </a:rPr>
              <a:t> </a:t>
            </a:r>
            <a:r>
              <a:rPr lang="en-GB" sz="2820" spc="9" baseline="1792" dirty="0">
                <a:latin typeface="Verdana"/>
                <a:cs typeface="Verdana"/>
              </a:rPr>
              <a:t>simplicity</a:t>
            </a:r>
            <a:endParaRPr lang="en-GB" sz="2820" baseline="1792" dirty="0">
              <a:latin typeface="Verdana"/>
              <a:cs typeface="Verdana"/>
            </a:endParaRPr>
          </a:p>
          <a:p>
            <a:pPr marL="261458" indent="-254142">
              <a:spcBef>
                <a:spcPts val="1243"/>
              </a:spcBef>
              <a:buChar char="•"/>
              <a:tabLst>
                <a:tab pos="261844" algn="l"/>
              </a:tabLst>
            </a:pPr>
            <a:r>
              <a:rPr lang="en-GB" sz="2820" spc="18" baseline="1792" dirty="0">
                <a:latin typeface="Verdana"/>
                <a:cs typeface="Verdana"/>
              </a:rPr>
              <a:t>A </a:t>
            </a:r>
            <a:r>
              <a:rPr lang="en-GB" sz="2820" spc="9" baseline="1792" dirty="0">
                <a:latin typeface="Verdana"/>
                <a:cs typeface="Verdana"/>
              </a:rPr>
              <a:t>basic </a:t>
            </a:r>
            <a:r>
              <a:rPr lang="en-GB" sz="2820" spc="13" baseline="1792" dirty="0">
                <a:latin typeface="Verdana"/>
                <a:cs typeface="Verdana"/>
              </a:rPr>
              <a:t>scenario </a:t>
            </a:r>
            <a:r>
              <a:rPr lang="en-GB" sz="2820" spc="9" baseline="1792" dirty="0">
                <a:latin typeface="Verdana"/>
                <a:cs typeface="Verdana"/>
              </a:rPr>
              <a:t>is </a:t>
            </a:r>
            <a:r>
              <a:rPr lang="en-GB" sz="2820" spc="13" baseline="1792" dirty="0">
                <a:latin typeface="Verdana"/>
                <a:cs typeface="Verdana"/>
              </a:rPr>
              <a:t>simple </a:t>
            </a:r>
            <a:r>
              <a:rPr lang="en-GB" sz="2820" spc="18" baseline="1792" dirty="0">
                <a:latin typeface="Verdana"/>
                <a:cs typeface="Verdana"/>
              </a:rPr>
              <a:t>and </a:t>
            </a:r>
            <a:r>
              <a:rPr lang="en-GB" sz="2820" spc="9" baseline="1792" dirty="0">
                <a:latin typeface="Verdana"/>
                <a:cs typeface="Verdana"/>
              </a:rPr>
              <a:t>is </a:t>
            </a:r>
            <a:r>
              <a:rPr lang="en-GB" sz="2820" spc="18" baseline="1792" dirty="0">
                <a:latin typeface="Verdana"/>
                <a:cs typeface="Verdana"/>
              </a:rPr>
              <a:t>meant </a:t>
            </a:r>
            <a:r>
              <a:rPr lang="en-GB" sz="2820" spc="9" baseline="1792" dirty="0">
                <a:latin typeface="Verdana"/>
                <a:cs typeface="Verdana"/>
              </a:rPr>
              <a:t>to </a:t>
            </a:r>
            <a:r>
              <a:rPr lang="en-GB" sz="2820" spc="13" baseline="1792" dirty="0">
                <a:latin typeface="Verdana"/>
                <a:cs typeface="Verdana"/>
              </a:rPr>
              <a:t>be</a:t>
            </a:r>
            <a:r>
              <a:rPr lang="en-GB" sz="2820" spc="-32" baseline="1792" dirty="0">
                <a:latin typeface="Verdana"/>
                <a:cs typeface="Verdana"/>
              </a:rPr>
              <a:t> </a:t>
            </a:r>
            <a:r>
              <a:rPr lang="en-GB" sz="2820" spc="13" baseline="1792" dirty="0">
                <a:latin typeface="Verdana"/>
                <a:cs typeface="Verdana"/>
              </a:rPr>
              <a:t>simple</a:t>
            </a:r>
            <a:endParaRPr lang="en-GB" sz="2820" baseline="1792" dirty="0">
              <a:latin typeface="Verdana"/>
              <a:cs typeface="Verdana"/>
            </a:endParaRPr>
          </a:p>
          <a:p>
            <a:pPr marL="896429" lvl="1" indent="-254527">
              <a:spcBef>
                <a:spcPts val="1243"/>
              </a:spcBef>
              <a:buChar char="•"/>
              <a:tabLst>
                <a:tab pos="896814" algn="l"/>
              </a:tabLst>
            </a:pPr>
            <a:r>
              <a:rPr lang="en-GB" sz="2820" spc="13" baseline="1792" dirty="0">
                <a:latin typeface="Verdana"/>
                <a:cs typeface="Verdana"/>
              </a:rPr>
              <a:t>Can be </a:t>
            </a:r>
            <a:r>
              <a:rPr lang="en-GB" sz="2820" spc="9" baseline="1792" dirty="0">
                <a:latin typeface="Verdana"/>
                <a:cs typeface="Verdana"/>
              </a:rPr>
              <a:t>written </a:t>
            </a:r>
            <a:r>
              <a:rPr lang="en-GB" sz="2820" spc="13" baseline="1792" dirty="0">
                <a:latin typeface="Verdana"/>
                <a:cs typeface="Verdana"/>
              </a:rPr>
              <a:t>by users with </a:t>
            </a:r>
            <a:r>
              <a:rPr lang="en-GB" sz="2820" spc="18" baseline="1792" dirty="0">
                <a:latin typeface="Verdana"/>
                <a:cs typeface="Verdana"/>
              </a:rPr>
              <a:t>no </a:t>
            </a:r>
            <a:r>
              <a:rPr lang="en-GB" sz="2820" spc="9" baseline="1792" dirty="0">
                <a:latin typeface="Verdana"/>
                <a:cs typeface="Verdana"/>
              </a:rPr>
              <a:t>technical skills or</a:t>
            </a:r>
            <a:r>
              <a:rPr lang="en-GB" sz="2820" spc="18" baseline="1792" dirty="0">
                <a:latin typeface="Verdana"/>
                <a:cs typeface="Verdana"/>
              </a:rPr>
              <a:t> </a:t>
            </a:r>
            <a:r>
              <a:rPr lang="en-GB" sz="2820" spc="13" baseline="1792" dirty="0">
                <a:latin typeface="Verdana"/>
                <a:cs typeface="Verdana"/>
              </a:rPr>
              <a:t>knowledge</a:t>
            </a:r>
            <a:endParaRPr lang="en-GB" sz="2820" baseline="1792" dirty="0">
              <a:latin typeface="Verdana"/>
              <a:cs typeface="Verdana"/>
            </a:endParaRPr>
          </a:p>
          <a:p>
            <a:pPr marL="896429" lvl="1" indent="-254527">
              <a:spcBef>
                <a:spcPts val="1243"/>
              </a:spcBef>
              <a:buChar char="•"/>
              <a:tabLst>
                <a:tab pos="896814" algn="l"/>
              </a:tabLst>
            </a:pPr>
            <a:r>
              <a:rPr lang="en-GB" sz="2820" spc="13" baseline="1792" dirty="0">
                <a:latin typeface="Verdana"/>
                <a:cs typeface="Verdana"/>
              </a:rPr>
              <a:t>Can be read </a:t>
            </a:r>
            <a:r>
              <a:rPr lang="en-GB" sz="2820" spc="18" baseline="1792" dirty="0">
                <a:latin typeface="Verdana"/>
                <a:cs typeface="Verdana"/>
              </a:rPr>
              <a:t>and </a:t>
            </a:r>
            <a:r>
              <a:rPr lang="en-GB" sz="2820" spc="13" baseline="1792" dirty="0">
                <a:latin typeface="Verdana"/>
                <a:cs typeface="Verdana"/>
              </a:rPr>
              <a:t>understood by</a:t>
            </a:r>
            <a:r>
              <a:rPr lang="en-GB" sz="2820" spc="-27" baseline="1792" dirty="0">
                <a:latin typeface="Verdana"/>
                <a:cs typeface="Verdana"/>
              </a:rPr>
              <a:t> </a:t>
            </a:r>
            <a:r>
              <a:rPr lang="en-GB" sz="2820" spc="9" baseline="1792" dirty="0">
                <a:latin typeface="Verdana"/>
                <a:cs typeface="Verdana"/>
              </a:rPr>
              <a:t>everyone</a:t>
            </a:r>
          </a:p>
          <a:p>
            <a:pPr marL="896429" lvl="1" indent="-254527">
              <a:spcBef>
                <a:spcPts val="1243"/>
              </a:spcBef>
              <a:buChar char="•"/>
              <a:tabLst>
                <a:tab pos="896814" algn="l"/>
              </a:tabLst>
            </a:pPr>
            <a:r>
              <a:rPr lang="en-GB" sz="2820" spc="13" baseline="1792" dirty="0">
                <a:latin typeface="Verdana"/>
                <a:cs typeface="Verdana"/>
              </a:rPr>
              <a:t>Allows </a:t>
            </a:r>
            <a:r>
              <a:rPr lang="en-GB" sz="2820" spc="4" baseline="1792" dirty="0">
                <a:latin typeface="Verdana"/>
                <a:cs typeface="Verdana"/>
              </a:rPr>
              <a:t>evaluation </a:t>
            </a:r>
            <a:r>
              <a:rPr lang="en-GB" sz="2820" spc="13" baseline="1792" dirty="0">
                <a:latin typeface="Verdana"/>
                <a:cs typeface="Verdana"/>
              </a:rPr>
              <a:t>with</a:t>
            </a:r>
            <a:r>
              <a:rPr lang="en-GB" sz="2820" spc="4" baseline="1792" dirty="0">
                <a:latin typeface="Verdana"/>
                <a:cs typeface="Verdana"/>
              </a:rPr>
              <a:t> </a:t>
            </a:r>
            <a:r>
              <a:rPr lang="en-GB" sz="2820" spc="13" baseline="1792" dirty="0">
                <a:latin typeface="Verdana"/>
                <a:cs typeface="Verdana"/>
              </a:rPr>
              <a:t>users</a:t>
            </a:r>
            <a:endParaRPr lang="en-GB" sz="2820" baseline="1792" dirty="0">
              <a:latin typeface="Verdana"/>
              <a:cs typeface="Verdana"/>
            </a:endParaRPr>
          </a:p>
          <a:p>
            <a:pPr marL="261458" indent="-254142">
              <a:spcBef>
                <a:spcPts val="1243"/>
              </a:spcBef>
              <a:buChar char="•"/>
              <a:tabLst>
                <a:tab pos="261844" algn="l"/>
              </a:tabLst>
            </a:pPr>
            <a:r>
              <a:rPr lang="en-GB" sz="2820" spc="13" baseline="1792" dirty="0">
                <a:latin typeface="Verdana"/>
                <a:cs typeface="Verdana"/>
              </a:rPr>
              <a:t>Scenarios form </a:t>
            </a:r>
            <a:r>
              <a:rPr lang="en-GB" sz="2820" spc="9" baseline="1792" dirty="0">
                <a:latin typeface="Verdana"/>
                <a:cs typeface="Verdana"/>
              </a:rPr>
              <a:t>the basis for </a:t>
            </a:r>
            <a:r>
              <a:rPr lang="en-GB" sz="2820" spc="18" baseline="1792" dirty="0">
                <a:latin typeface="Verdana"/>
                <a:cs typeface="Verdana"/>
              </a:rPr>
              <a:t>more </a:t>
            </a:r>
            <a:r>
              <a:rPr lang="en-GB" sz="2820" spc="13" baseline="1792" dirty="0">
                <a:latin typeface="Verdana"/>
                <a:cs typeface="Verdana"/>
              </a:rPr>
              <a:t>complex</a:t>
            </a:r>
            <a:r>
              <a:rPr lang="en-GB" sz="2820" spc="-9" baseline="1792" dirty="0">
                <a:latin typeface="Verdana"/>
                <a:cs typeface="Verdana"/>
              </a:rPr>
              <a:t> </a:t>
            </a:r>
            <a:r>
              <a:rPr lang="en-GB" sz="2820" spc="13" baseline="1792" dirty="0">
                <a:latin typeface="Verdana"/>
                <a:cs typeface="Verdana"/>
              </a:rPr>
              <a:t>analysis</a:t>
            </a:r>
            <a:endParaRPr lang="en-GB" sz="2820" baseline="1792" dirty="0">
              <a:latin typeface="Verdana"/>
              <a:cs typeface="Verdana"/>
            </a:endParaRPr>
          </a:p>
          <a:p>
            <a:pPr marL="896429" lvl="1" indent="-254527">
              <a:spcBef>
                <a:spcPts val="1243"/>
              </a:spcBef>
              <a:buChar char="•"/>
              <a:tabLst>
                <a:tab pos="896814" algn="l"/>
              </a:tabLst>
            </a:pPr>
            <a:r>
              <a:rPr lang="en-GB" sz="2820" spc="13" baseline="1792" dirty="0">
                <a:latin typeface="Verdana"/>
                <a:cs typeface="Verdana"/>
              </a:rPr>
              <a:t>Claims analysis </a:t>
            </a:r>
            <a:r>
              <a:rPr lang="en-GB" sz="2820" spc="9" baseline="1792" dirty="0">
                <a:latin typeface="Verdana"/>
                <a:cs typeface="Verdana"/>
              </a:rPr>
              <a:t>Pros </a:t>
            </a:r>
            <a:r>
              <a:rPr lang="en-GB" sz="2820" spc="18" baseline="1792" dirty="0">
                <a:latin typeface="Verdana"/>
                <a:cs typeface="Verdana"/>
              </a:rPr>
              <a:t>and </a:t>
            </a:r>
            <a:r>
              <a:rPr lang="en-GB" sz="2820" spc="13" baseline="1792" dirty="0">
                <a:latin typeface="Verdana"/>
                <a:cs typeface="Verdana"/>
              </a:rPr>
              <a:t>Cons </a:t>
            </a:r>
            <a:r>
              <a:rPr lang="en-GB" sz="2820" spc="9" baseline="1792" dirty="0">
                <a:latin typeface="Verdana"/>
                <a:cs typeface="Verdana"/>
              </a:rPr>
              <a:t>of </a:t>
            </a:r>
            <a:r>
              <a:rPr lang="en-GB" sz="2820" spc="4" baseline="1792" dirty="0">
                <a:latin typeface="Verdana"/>
                <a:cs typeface="Verdana"/>
              </a:rPr>
              <a:t>various</a:t>
            </a:r>
            <a:r>
              <a:rPr lang="en-GB" sz="2820" spc="-18" baseline="1792" dirty="0">
                <a:latin typeface="Verdana"/>
                <a:cs typeface="Verdana"/>
              </a:rPr>
              <a:t> </a:t>
            </a:r>
            <a:r>
              <a:rPr lang="en-GB" sz="2820" spc="13" baseline="1792" dirty="0">
                <a:latin typeface="Verdana"/>
                <a:cs typeface="Verdana"/>
              </a:rPr>
              <a:t>features</a:t>
            </a:r>
            <a:endParaRPr lang="en-GB" sz="2820" baseline="1792" dirty="0">
              <a:latin typeface="Verdana"/>
              <a:cs typeface="Verdana"/>
            </a:endParaRPr>
          </a:p>
          <a:p>
            <a:pPr marL="896429" lvl="1" indent="-254527">
              <a:spcBef>
                <a:spcPts val="1246"/>
              </a:spcBef>
              <a:buChar char="•"/>
              <a:tabLst>
                <a:tab pos="896814" algn="l"/>
              </a:tabLst>
            </a:pPr>
            <a:r>
              <a:rPr lang="en-GB" sz="2820" spc="-9" baseline="1792" dirty="0">
                <a:latin typeface="Verdana"/>
                <a:cs typeface="Verdana"/>
              </a:rPr>
              <a:t>Various </a:t>
            </a:r>
            <a:r>
              <a:rPr lang="en-GB" sz="2820" spc="13" baseline="1792" dirty="0">
                <a:latin typeface="Verdana"/>
                <a:cs typeface="Verdana"/>
              </a:rPr>
              <a:t>analyses </a:t>
            </a:r>
            <a:r>
              <a:rPr lang="en-GB" sz="2820" spc="9" baseline="1792" dirty="0">
                <a:latin typeface="Verdana"/>
                <a:cs typeface="Verdana"/>
              </a:rPr>
              <a:t>of situations </a:t>
            </a:r>
            <a:r>
              <a:rPr lang="en-GB" sz="2820" spc="18" baseline="1792" dirty="0">
                <a:latin typeface="Verdana"/>
                <a:cs typeface="Verdana"/>
              </a:rPr>
              <a:t>and</a:t>
            </a:r>
            <a:r>
              <a:rPr lang="en-GB" sz="2820" spc="27" baseline="1792" dirty="0">
                <a:latin typeface="Verdana"/>
                <a:cs typeface="Verdana"/>
              </a:rPr>
              <a:t> </a:t>
            </a:r>
            <a:r>
              <a:rPr lang="en-GB" sz="2820" spc="9" baseline="1792" dirty="0">
                <a:latin typeface="Verdana"/>
                <a:cs typeface="Verdana"/>
              </a:rPr>
              <a:t>contexts</a:t>
            </a:r>
            <a:endParaRPr lang="en-GB" sz="2820" baseline="1792" dirty="0">
              <a:latin typeface="Verdana"/>
              <a:cs typeface="Verdana"/>
            </a:endParaRPr>
          </a:p>
          <a:p>
            <a:pPr marL="896429" lvl="1" indent="-254527">
              <a:spcBef>
                <a:spcPts val="1243"/>
              </a:spcBef>
              <a:buChar char="•"/>
              <a:tabLst>
                <a:tab pos="896814" algn="l"/>
              </a:tabLst>
            </a:pPr>
            <a:r>
              <a:rPr lang="en-GB" sz="2820" baseline="1792" dirty="0">
                <a:latin typeface="Verdana"/>
                <a:cs typeface="Verdana"/>
              </a:rPr>
              <a:t>Formal </a:t>
            </a:r>
            <a:r>
              <a:rPr lang="en-GB" sz="2820" spc="9" baseline="1792" dirty="0">
                <a:latin typeface="Verdana"/>
                <a:cs typeface="Verdana"/>
              </a:rPr>
              <a:t>task</a:t>
            </a:r>
            <a:r>
              <a:rPr lang="en-GB" sz="2820" spc="13" baseline="1792" dirty="0">
                <a:latin typeface="Verdana"/>
                <a:cs typeface="Verdana"/>
              </a:rPr>
              <a:t> analysis</a:t>
            </a:r>
            <a:endParaRPr lang="en-GB" sz="2820" baseline="1792" dirty="0">
              <a:latin typeface="Verdana"/>
              <a:cs typeface="Verdana"/>
            </a:endParaRPr>
          </a:p>
          <a:p>
            <a:pPr marL="896429" lvl="1" indent="-254527">
              <a:spcBef>
                <a:spcPts val="1543"/>
              </a:spcBef>
              <a:buChar char="•"/>
              <a:tabLst>
                <a:tab pos="896814" algn="l"/>
              </a:tabLst>
            </a:pPr>
            <a:r>
              <a:rPr lang="en-GB" sz="2820" spc="13" baseline="1792" dirty="0">
                <a:latin typeface="Verdana"/>
                <a:cs typeface="Verdana"/>
              </a:rPr>
              <a:t>Further studies, including</a:t>
            </a:r>
            <a:r>
              <a:rPr lang="en-GB" sz="2820" spc="-9" baseline="1792" dirty="0">
                <a:latin typeface="Verdana"/>
                <a:cs typeface="Verdana"/>
              </a:rPr>
              <a:t> </a:t>
            </a:r>
            <a:r>
              <a:rPr lang="en-GB" sz="2820" spc="13" baseline="1792" dirty="0">
                <a:latin typeface="Verdana"/>
                <a:cs typeface="Verdana"/>
              </a:rPr>
              <a:t>experiments</a:t>
            </a:r>
            <a:endParaRPr lang="en-GB" sz="2820" baseline="1792" dirty="0">
              <a:latin typeface="Verdana"/>
              <a:cs typeface="Verdana"/>
            </a:endParaRPr>
          </a:p>
        </p:txBody>
      </p:sp>
      <p:pic>
        <p:nvPicPr>
          <p:cNvPr id="4" name="Picture 3">
            <a:extLst>
              <a:ext uri="{FF2B5EF4-FFF2-40B4-BE49-F238E27FC236}">
                <a16:creationId xmlns:a16="http://schemas.microsoft.com/office/drawing/2014/main" id="{72C0BC20-0CF8-4E6F-A19A-D1B5EC36A392}"/>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51B0A959-B590-4286-AE3B-61EFD33820DF}"/>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11</a:t>
            </a:fld>
            <a:endParaRPr lang="en-US" dirty="0"/>
          </a:p>
        </p:txBody>
      </p:sp>
    </p:spTree>
    <p:extLst>
      <p:ext uri="{BB962C8B-B14F-4D97-AF65-F5344CB8AC3E}">
        <p14:creationId xmlns:p14="http://schemas.microsoft.com/office/powerpoint/2010/main" val="378106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894" y="470496"/>
            <a:ext cx="8265231" cy="684496"/>
          </a:xfrm>
          <a:prstGeom prst="rect">
            <a:avLst/>
          </a:prstGeom>
        </p:spPr>
        <p:txBody>
          <a:bodyPr vert="horz" wrap="square" lIns="0" tIns="7316" rIns="0" bIns="0" rtlCol="0" anchor="ctr">
            <a:spAutoFit/>
          </a:bodyPr>
          <a:lstStyle/>
          <a:p>
            <a:pPr marL="7701">
              <a:spcBef>
                <a:spcPts val="58"/>
              </a:spcBef>
            </a:pPr>
            <a:r>
              <a:rPr spc="-64" dirty="0"/>
              <a:t>Key </a:t>
            </a:r>
            <a:r>
              <a:rPr spc="-15" dirty="0"/>
              <a:t>concepts </a:t>
            </a:r>
            <a:r>
              <a:rPr spc="3" dirty="0"/>
              <a:t>in</a:t>
            </a:r>
            <a:r>
              <a:rPr spc="55" dirty="0"/>
              <a:t> </a:t>
            </a:r>
            <a:r>
              <a:rPr spc="-36" dirty="0"/>
              <a:t>scenarios</a:t>
            </a:r>
          </a:p>
        </p:txBody>
      </p:sp>
      <p:sp>
        <p:nvSpPr>
          <p:cNvPr id="3" name="object 3"/>
          <p:cNvSpPr txBox="1"/>
          <p:nvPr/>
        </p:nvSpPr>
        <p:spPr>
          <a:xfrm>
            <a:off x="449894" y="1652666"/>
            <a:ext cx="3336970" cy="3646990"/>
          </a:xfrm>
          <a:prstGeom prst="rect">
            <a:avLst/>
          </a:prstGeom>
        </p:spPr>
        <p:txBody>
          <a:bodyPr vert="horz" wrap="square" lIns="0" tIns="8856" rIns="0" bIns="0" rtlCol="0">
            <a:spAutoFit/>
          </a:bodyPr>
          <a:lstStyle/>
          <a:p>
            <a:pPr marL="7701">
              <a:spcBef>
                <a:spcPts val="69"/>
              </a:spcBef>
            </a:pPr>
            <a:r>
              <a:rPr lang="en-GB" sz="1789" spc="3" dirty="0">
                <a:latin typeface="Verdana"/>
                <a:cs typeface="Verdana"/>
              </a:rPr>
              <a:t>Scenarios </a:t>
            </a:r>
            <a:r>
              <a:rPr lang="en-GB" sz="1789" spc="-3" dirty="0">
                <a:latin typeface="Verdana"/>
                <a:cs typeface="Verdana"/>
              </a:rPr>
              <a:t>have</a:t>
            </a:r>
            <a:r>
              <a:rPr lang="en-GB" sz="1789" spc="-12" dirty="0">
                <a:latin typeface="Verdana"/>
                <a:cs typeface="Verdana"/>
              </a:rPr>
              <a:t> </a:t>
            </a:r>
            <a:r>
              <a:rPr lang="en-GB" sz="1789" spc="3" dirty="0">
                <a:latin typeface="Verdana"/>
                <a:cs typeface="Verdana"/>
              </a:rPr>
              <a:t>components:</a:t>
            </a:r>
            <a:endParaRPr lang="en-GB" sz="1789" dirty="0">
              <a:latin typeface="Verdana"/>
              <a:cs typeface="Verdana"/>
            </a:endParaRPr>
          </a:p>
          <a:p>
            <a:pPr marL="896429" indent="-254527">
              <a:spcBef>
                <a:spcPts val="1604"/>
              </a:spcBef>
              <a:buChar char="•"/>
              <a:tabLst>
                <a:tab pos="896429" algn="l"/>
                <a:tab pos="896814" algn="l"/>
              </a:tabLst>
            </a:pPr>
            <a:r>
              <a:rPr lang="en-GB" sz="2683" spc="4" baseline="1883" dirty="0">
                <a:latin typeface="Verdana"/>
                <a:cs typeface="Verdana"/>
              </a:rPr>
              <a:t>Setting</a:t>
            </a:r>
            <a:endParaRPr lang="en-GB" sz="2683" baseline="1883" dirty="0">
              <a:latin typeface="Verdana"/>
              <a:cs typeface="Verdana"/>
            </a:endParaRPr>
          </a:p>
          <a:p>
            <a:pPr marL="896429" indent="-254527">
              <a:spcBef>
                <a:spcPts val="1552"/>
              </a:spcBef>
              <a:buChar char="•"/>
              <a:tabLst>
                <a:tab pos="896429" algn="l"/>
                <a:tab pos="896814" algn="l"/>
              </a:tabLst>
            </a:pPr>
            <a:r>
              <a:rPr lang="en-GB" sz="2683" spc="4" baseline="1883" dirty="0">
                <a:latin typeface="Verdana"/>
                <a:cs typeface="Verdana"/>
              </a:rPr>
              <a:t>Actor(s)</a:t>
            </a:r>
          </a:p>
          <a:p>
            <a:pPr marL="896429" indent="-254527">
              <a:spcBef>
                <a:spcPts val="1552"/>
              </a:spcBef>
              <a:buChar char="•"/>
              <a:tabLst>
                <a:tab pos="896429" algn="l"/>
                <a:tab pos="896814" algn="l"/>
              </a:tabLst>
            </a:pPr>
            <a:r>
              <a:rPr lang="en-GB" sz="2683" spc="4" baseline="1883" dirty="0">
                <a:latin typeface="Verdana"/>
                <a:cs typeface="Verdana"/>
              </a:rPr>
              <a:t>Claims</a:t>
            </a:r>
            <a:endParaRPr lang="en-GB" sz="2683" baseline="1883" dirty="0">
              <a:latin typeface="Verdana"/>
              <a:cs typeface="Verdana"/>
            </a:endParaRPr>
          </a:p>
          <a:p>
            <a:pPr marL="896429" indent="-254527">
              <a:spcBef>
                <a:spcPts val="1555"/>
              </a:spcBef>
              <a:buChar char="•"/>
              <a:tabLst>
                <a:tab pos="896429" algn="l"/>
                <a:tab pos="896814" algn="l"/>
              </a:tabLst>
            </a:pPr>
            <a:r>
              <a:rPr lang="en-GB" sz="2683" spc="-73" baseline="1883" dirty="0">
                <a:latin typeface="Verdana"/>
                <a:cs typeface="Verdana"/>
              </a:rPr>
              <a:t>Task</a:t>
            </a:r>
            <a:r>
              <a:rPr lang="en-GB" sz="2683" baseline="1883" dirty="0">
                <a:latin typeface="Verdana"/>
                <a:cs typeface="Verdana"/>
              </a:rPr>
              <a:t> </a:t>
            </a:r>
            <a:r>
              <a:rPr lang="en-GB" sz="2683" spc="4" baseline="1883" dirty="0">
                <a:latin typeface="Verdana"/>
                <a:cs typeface="Verdana"/>
              </a:rPr>
              <a:t>Goals</a:t>
            </a:r>
            <a:endParaRPr lang="en-GB" sz="2683" baseline="1883" dirty="0">
              <a:latin typeface="Verdana"/>
              <a:cs typeface="Verdana"/>
            </a:endParaRPr>
          </a:p>
          <a:p>
            <a:pPr marL="896429" indent="-254527">
              <a:spcBef>
                <a:spcPts val="1552"/>
              </a:spcBef>
              <a:buChar char="•"/>
              <a:tabLst>
                <a:tab pos="896429" algn="l"/>
                <a:tab pos="896814" algn="l"/>
              </a:tabLst>
            </a:pPr>
            <a:r>
              <a:rPr lang="en-GB" sz="2683" spc="4" baseline="1883" dirty="0">
                <a:latin typeface="Verdana"/>
                <a:cs typeface="Verdana"/>
              </a:rPr>
              <a:t>Actions</a:t>
            </a:r>
            <a:endParaRPr lang="en-GB" sz="2683" baseline="1883" dirty="0">
              <a:latin typeface="Verdana"/>
              <a:cs typeface="Verdana"/>
            </a:endParaRPr>
          </a:p>
          <a:p>
            <a:pPr marL="896429" indent="-254527">
              <a:spcBef>
                <a:spcPts val="1552"/>
              </a:spcBef>
              <a:buChar char="•"/>
              <a:tabLst>
                <a:tab pos="896429" algn="l"/>
                <a:tab pos="896814" algn="l"/>
              </a:tabLst>
            </a:pPr>
            <a:r>
              <a:rPr lang="en-GB" sz="2683" spc="4" baseline="1883" dirty="0">
                <a:latin typeface="Verdana"/>
                <a:cs typeface="Verdana"/>
              </a:rPr>
              <a:t>Plans</a:t>
            </a:r>
            <a:endParaRPr lang="en-GB" sz="2683" baseline="1883" dirty="0">
              <a:latin typeface="Verdana"/>
              <a:cs typeface="Verdana"/>
            </a:endParaRPr>
          </a:p>
          <a:p>
            <a:pPr marL="896429" indent="-254527">
              <a:spcBef>
                <a:spcPts val="1552"/>
              </a:spcBef>
              <a:buChar char="•"/>
              <a:tabLst>
                <a:tab pos="896429" algn="l"/>
                <a:tab pos="896814" algn="l"/>
              </a:tabLst>
            </a:pPr>
            <a:r>
              <a:rPr lang="en-GB" sz="2683" baseline="1883" dirty="0">
                <a:latin typeface="Verdana"/>
                <a:cs typeface="Verdana"/>
              </a:rPr>
              <a:t>Evaluation</a:t>
            </a:r>
          </a:p>
        </p:txBody>
      </p:sp>
      <p:pic>
        <p:nvPicPr>
          <p:cNvPr id="4" name="Picture 3">
            <a:extLst>
              <a:ext uri="{FF2B5EF4-FFF2-40B4-BE49-F238E27FC236}">
                <a16:creationId xmlns:a16="http://schemas.microsoft.com/office/drawing/2014/main" id="{5CC546D4-5FA4-49C3-ADE9-C963B30A82EA}"/>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ABED498B-E090-4749-982F-35707284D427}"/>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12</a:t>
            </a:fld>
            <a:endParaRPr lang="en-US" dirty="0"/>
          </a:p>
        </p:txBody>
      </p:sp>
      <p:sp>
        <p:nvSpPr>
          <p:cNvPr id="6" name="object 3">
            <a:extLst>
              <a:ext uri="{FF2B5EF4-FFF2-40B4-BE49-F238E27FC236}">
                <a16:creationId xmlns:a16="http://schemas.microsoft.com/office/drawing/2014/main" id="{15B13780-868A-4615-947E-20200061FC1E}"/>
              </a:ext>
            </a:extLst>
          </p:cNvPr>
          <p:cNvSpPr txBox="1"/>
          <p:nvPr/>
        </p:nvSpPr>
        <p:spPr>
          <a:xfrm>
            <a:off x="5266780" y="1652666"/>
            <a:ext cx="6194393" cy="3818174"/>
          </a:xfrm>
          <a:prstGeom prst="rect">
            <a:avLst/>
          </a:prstGeom>
        </p:spPr>
        <p:txBody>
          <a:bodyPr vert="horz" wrap="square" lIns="0" tIns="7316" rIns="0" bIns="0" rtlCol="0">
            <a:spAutoFit/>
          </a:bodyPr>
          <a:lstStyle/>
          <a:p>
            <a:pPr marL="261458" indent="-254142">
              <a:spcBef>
                <a:spcPts val="58"/>
              </a:spcBef>
              <a:buChar char="•"/>
              <a:tabLst>
                <a:tab pos="261844" algn="l"/>
              </a:tabLst>
            </a:pPr>
            <a:r>
              <a:rPr lang="en-GB" sz="3002" spc="-4" baseline="1683" dirty="0">
                <a:latin typeface="Verdana"/>
                <a:cs typeface="Verdana"/>
              </a:rPr>
              <a:t>Analysing</a:t>
            </a:r>
            <a:r>
              <a:rPr lang="en-GB" sz="3002" spc="-9" baseline="1683" dirty="0">
                <a:latin typeface="Verdana"/>
                <a:cs typeface="Verdana"/>
              </a:rPr>
              <a:t> Requirements (AR)</a:t>
            </a:r>
            <a:endParaRPr lang="en-GB" sz="3002" baseline="1683" dirty="0">
              <a:latin typeface="Verdana"/>
              <a:cs typeface="Verdana"/>
            </a:endParaRPr>
          </a:p>
          <a:p>
            <a:pPr marL="896429" lvl="1" indent="-254527">
              <a:spcBef>
                <a:spcPts val="1498"/>
              </a:spcBef>
              <a:buChar char="•"/>
              <a:tabLst>
                <a:tab pos="896814" algn="l"/>
              </a:tabLst>
            </a:pPr>
            <a:r>
              <a:rPr lang="en-GB" sz="3002" spc="-9" baseline="1683" dirty="0">
                <a:latin typeface="Verdana"/>
                <a:cs typeface="Verdana"/>
              </a:rPr>
              <a:t>Setting + Actor(s) </a:t>
            </a:r>
            <a:r>
              <a:rPr lang="en-GB" sz="3002" spc="-4" baseline="1683" dirty="0">
                <a:latin typeface="Verdana"/>
                <a:cs typeface="Verdana"/>
              </a:rPr>
              <a:t>+</a:t>
            </a:r>
            <a:r>
              <a:rPr lang="en-GB" sz="3002" baseline="1683" dirty="0">
                <a:latin typeface="Verdana"/>
                <a:cs typeface="Verdana"/>
              </a:rPr>
              <a:t> </a:t>
            </a:r>
            <a:r>
              <a:rPr lang="en-GB" sz="3002" spc="-4" baseline="1683" dirty="0">
                <a:latin typeface="Verdana"/>
                <a:cs typeface="Verdana"/>
              </a:rPr>
              <a:t>Claims</a:t>
            </a:r>
            <a:endParaRPr lang="en-GB" sz="3002" baseline="1683" dirty="0">
              <a:latin typeface="Verdana"/>
              <a:cs typeface="Verdana"/>
            </a:endParaRPr>
          </a:p>
          <a:p>
            <a:pPr marL="261458" indent="-254142">
              <a:spcBef>
                <a:spcPts val="1501"/>
              </a:spcBef>
              <a:buChar char="•"/>
              <a:tabLst>
                <a:tab pos="261844" algn="l"/>
              </a:tabLst>
            </a:pPr>
            <a:r>
              <a:rPr lang="en-GB" sz="3002" spc="-4" baseline="1683" dirty="0">
                <a:latin typeface="Verdana"/>
                <a:cs typeface="Verdana"/>
              </a:rPr>
              <a:t>Activity</a:t>
            </a:r>
            <a:r>
              <a:rPr lang="en-GB" sz="3002" spc="-9" baseline="1683" dirty="0">
                <a:latin typeface="Verdana"/>
                <a:cs typeface="Verdana"/>
              </a:rPr>
              <a:t> </a:t>
            </a:r>
            <a:r>
              <a:rPr lang="en-GB" sz="3002" spc="-4" baseline="1683" dirty="0">
                <a:latin typeface="Verdana"/>
                <a:cs typeface="Verdana"/>
              </a:rPr>
              <a:t>Design</a:t>
            </a:r>
            <a:endParaRPr lang="en-GB" sz="3002" baseline="1683" dirty="0">
              <a:latin typeface="Verdana"/>
              <a:cs typeface="Verdana"/>
            </a:endParaRPr>
          </a:p>
          <a:p>
            <a:pPr marL="896429" lvl="1" indent="-254527">
              <a:spcBef>
                <a:spcPts val="1498"/>
              </a:spcBef>
              <a:buChar char="•"/>
              <a:tabLst>
                <a:tab pos="896814" algn="l"/>
              </a:tabLst>
            </a:pPr>
            <a:r>
              <a:rPr lang="en-GB" sz="3002" spc="-4" baseline="1683" dirty="0">
                <a:latin typeface="Verdana"/>
                <a:cs typeface="Verdana"/>
              </a:rPr>
              <a:t>AR + Task Goals +</a:t>
            </a:r>
            <a:r>
              <a:rPr lang="en-GB" sz="3002" spc="-13" baseline="1683" dirty="0">
                <a:latin typeface="Verdana"/>
                <a:cs typeface="Verdana"/>
              </a:rPr>
              <a:t> </a:t>
            </a:r>
            <a:r>
              <a:rPr lang="en-GB" sz="3002" spc="-9" baseline="1683" dirty="0">
                <a:latin typeface="Verdana"/>
                <a:cs typeface="Verdana"/>
              </a:rPr>
              <a:t>Evaluation</a:t>
            </a:r>
            <a:endParaRPr lang="en-GB" sz="3002" baseline="1683" dirty="0">
              <a:latin typeface="Verdana"/>
              <a:cs typeface="Verdana"/>
            </a:endParaRPr>
          </a:p>
          <a:p>
            <a:pPr marL="261458" indent="-254142">
              <a:spcBef>
                <a:spcPts val="1498"/>
              </a:spcBef>
              <a:buChar char="•"/>
              <a:tabLst>
                <a:tab pos="261844" algn="l"/>
              </a:tabLst>
            </a:pPr>
            <a:r>
              <a:rPr lang="en-GB" sz="3002" spc="-4" baseline="1683" dirty="0">
                <a:latin typeface="Verdana"/>
                <a:cs typeface="Verdana"/>
              </a:rPr>
              <a:t>Information</a:t>
            </a:r>
            <a:r>
              <a:rPr lang="en-GB" sz="3002" spc="-9" baseline="1683" dirty="0">
                <a:latin typeface="Verdana"/>
                <a:cs typeface="Verdana"/>
              </a:rPr>
              <a:t> </a:t>
            </a:r>
            <a:r>
              <a:rPr lang="en-GB" sz="3002" spc="-4" baseline="1683" dirty="0">
                <a:latin typeface="Verdana"/>
                <a:cs typeface="Verdana"/>
              </a:rPr>
              <a:t>Design</a:t>
            </a:r>
            <a:endParaRPr lang="en-GB" sz="3002" baseline="1683" dirty="0">
              <a:latin typeface="Verdana"/>
              <a:cs typeface="Verdana"/>
            </a:endParaRPr>
          </a:p>
          <a:p>
            <a:pPr marL="896429" lvl="1" indent="-254527">
              <a:spcBef>
                <a:spcPts val="1498"/>
              </a:spcBef>
              <a:buChar char="•"/>
              <a:tabLst>
                <a:tab pos="896814" algn="l"/>
              </a:tabLst>
            </a:pPr>
            <a:r>
              <a:rPr lang="en-GB" sz="3002" spc="-4" baseline="1683" dirty="0">
                <a:latin typeface="Verdana"/>
                <a:cs typeface="Verdana"/>
              </a:rPr>
              <a:t>AR + Plans +</a:t>
            </a:r>
            <a:r>
              <a:rPr lang="en-GB" sz="3002" spc="-13" baseline="1683" dirty="0">
                <a:latin typeface="Verdana"/>
                <a:cs typeface="Verdana"/>
              </a:rPr>
              <a:t> </a:t>
            </a:r>
            <a:r>
              <a:rPr lang="en-GB" sz="3002" spc="-9" baseline="1683" dirty="0">
                <a:latin typeface="Verdana"/>
                <a:cs typeface="Verdana"/>
              </a:rPr>
              <a:t>Evaluation</a:t>
            </a:r>
            <a:endParaRPr lang="en-GB" sz="3002" baseline="1683" dirty="0">
              <a:latin typeface="Verdana"/>
              <a:cs typeface="Verdana"/>
            </a:endParaRPr>
          </a:p>
          <a:p>
            <a:pPr marL="261458" indent="-254142">
              <a:spcBef>
                <a:spcPts val="1498"/>
              </a:spcBef>
              <a:buChar char="•"/>
              <a:tabLst>
                <a:tab pos="261844" algn="l"/>
              </a:tabLst>
            </a:pPr>
            <a:r>
              <a:rPr lang="en-GB" sz="3002" spc="-9" baseline="1683" dirty="0">
                <a:latin typeface="Verdana"/>
                <a:cs typeface="Verdana"/>
              </a:rPr>
              <a:t>Interaction </a:t>
            </a:r>
            <a:r>
              <a:rPr lang="en-GB" sz="3002" spc="-4" baseline="1683" dirty="0">
                <a:latin typeface="Verdana"/>
                <a:cs typeface="Verdana"/>
              </a:rPr>
              <a:t>Design</a:t>
            </a:r>
            <a:endParaRPr lang="en-GB" sz="3002" baseline="1683" dirty="0">
              <a:latin typeface="Verdana"/>
              <a:cs typeface="Verdana"/>
            </a:endParaRPr>
          </a:p>
          <a:p>
            <a:pPr marL="896429" lvl="1" indent="-254527">
              <a:spcBef>
                <a:spcPts val="1501"/>
              </a:spcBef>
              <a:buChar char="•"/>
              <a:tabLst>
                <a:tab pos="896814" algn="l"/>
              </a:tabLst>
            </a:pPr>
            <a:r>
              <a:rPr lang="en-GB" sz="3002" spc="-4" baseline="1683" dirty="0">
                <a:latin typeface="Verdana"/>
                <a:cs typeface="Verdana"/>
              </a:rPr>
              <a:t>AR + Actions +</a:t>
            </a:r>
            <a:r>
              <a:rPr lang="en-GB" sz="3002" spc="-9" baseline="1683" dirty="0">
                <a:latin typeface="Verdana"/>
                <a:cs typeface="Verdana"/>
              </a:rPr>
              <a:t> Evaluation</a:t>
            </a:r>
            <a:endParaRPr lang="en-GB" sz="3002" baseline="1683" dirty="0">
              <a:latin typeface="Verdana"/>
              <a:cs typeface="Verdana"/>
            </a:endParaRPr>
          </a:p>
        </p:txBody>
      </p:sp>
      <p:sp>
        <p:nvSpPr>
          <p:cNvPr id="7" name="Oval 6">
            <a:extLst>
              <a:ext uri="{FF2B5EF4-FFF2-40B4-BE49-F238E27FC236}">
                <a16:creationId xmlns:a16="http://schemas.microsoft.com/office/drawing/2014/main" id="{00DC140E-A50E-42D0-A1C5-06E999AC783F}"/>
              </a:ext>
            </a:extLst>
          </p:cNvPr>
          <p:cNvSpPr/>
          <p:nvPr/>
        </p:nvSpPr>
        <p:spPr>
          <a:xfrm>
            <a:off x="5070764" y="1454727"/>
            <a:ext cx="5081154" cy="133003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55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080" y="525486"/>
            <a:ext cx="10649856" cy="684496"/>
          </a:xfrm>
          <a:prstGeom prst="rect">
            <a:avLst/>
          </a:prstGeom>
        </p:spPr>
        <p:txBody>
          <a:bodyPr vert="horz" wrap="square" lIns="0" tIns="7316" rIns="0" bIns="0" rtlCol="0" anchor="ctr">
            <a:spAutoFit/>
          </a:bodyPr>
          <a:lstStyle/>
          <a:p>
            <a:pPr marL="10012">
              <a:spcBef>
                <a:spcPts val="58"/>
              </a:spcBef>
            </a:pPr>
            <a:r>
              <a:rPr lang="en-GB" spc="6" dirty="0"/>
              <a:t>Scenario example </a:t>
            </a:r>
            <a:r>
              <a:rPr lang="en-GB" spc="-85" dirty="0"/>
              <a:t>w/ </a:t>
            </a:r>
            <a:r>
              <a:rPr lang="en-GB" spc="15" dirty="0"/>
              <a:t>user</a:t>
            </a:r>
            <a:r>
              <a:rPr lang="en-GB" spc="58" dirty="0"/>
              <a:t> </a:t>
            </a:r>
            <a:r>
              <a:rPr lang="en-GB" spc="-36" dirty="0"/>
              <a:t>feedback</a:t>
            </a:r>
          </a:p>
        </p:txBody>
      </p:sp>
      <p:sp>
        <p:nvSpPr>
          <p:cNvPr id="3" name="object 3"/>
          <p:cNvSpPr txBox="1"/>
          <p:nvPr/>
        </p:nvSpPr>
        <p:spPr>
          <a:xfrm>
            <a:off x="443545" y="1738426"/>
            <a:ext cx="11391365" cy="3769186"/>
          </a:xfrm>
          <a:prstGeom prst="rect">
            <a:avLst/>
          </a:prstGeom>
        </p:spPr>
        <p:txBody>
          <a:bodyPr vert="horz" wrap="square" lIns="0" tIns="7316" rIns="0" bIns="0" rtlCol="0">
            <a:spAutoFit/>
          </a:bodyPr>
          <a:lstStyle/>
          <a:p>
            <a:pPr marL="261458" indent="-254142">
              <a:spcBef>
                <a:spcPts val="58"/>
              </a:spcBef>
              <a:buChar char="•"/>
              <a:tabLst>
                <a:tab pos="261844" algn="l"/>
              </a:tabLst>
            </a:pPr>
            <a:r>
              <a:rPr lang="en-GB" sz="3002" spc="-68" baseline="1683" dirty="0">
                <a:latin typeface="Verdana"/>
                <a:cs typeface="Verdana"/>
              </a:rPr>
              <a:t>You </a:t>
            </a:r>
            <a:r>
              <a:rPr lang="en-GB" sz="3002" spc="-18" baseline="1683" dirty="0">
                <a:latin typeface="Verdana"/>
                <a:cs typeface="Verdana"/>
              </a:rPr>
              <a:t>have </a:t>
            </a:r>
            <a:r>
              <a:rPr lang="en-GB" sz="3002" spc="-4" baseline="1683" dirty="0">
                <a:latin typeface="Verdana"/>
                <a:cs typeface="Verdana"/>
              </a:rPr>
              <a:t>created </a:t>
            </a:r>
            <a:r>
              <a:rPr lang="en-GB" sz="3002" spc="-9" baseline="1683" dirty="0">
                <a:latin typeface="Verdana"/>
                <a:cs typeface="Verdana"/>
              </a:rPr>
              <a:t>your </a:t>
            </a:r>
            <a:r>
              <a:rPr lang="en-GB" sz="3002" spc="-4" baseline="1683" dirty="0">
                <a:latin typeface="Verdana"/>
                <a:cs typeface="Verdana"/>
              </a:rPr>
              <a:t>scenarios and analysed </a:t>
            </a:r>
            <a:r>
              <a:rPr lang="en-GB" sz="3002" spc="-9" baseline="1683" dirty="0">
                <a:latin typeface="Verdana"/>
                <a:cs typeface="Verdana"/>
              </a:rPr>
              <a:t>your</a:t>
            </a:r>
            <a:r>
              <a:rPr lang="en-GB" sz="3002" spc="77" baseline="1683" dirty="0">
                <a:latin typeface="Verdana"/>
                <a:cs typeface="Verdana"/>
              </a:rPr>
              <a:t> </a:t>
            </a:r>
            <a:r>
              <a:rPr lang="en-GB" sz="3002" spc="-4" baseline="1683" dirty="0">
                <a:latin typeface="Verdana"/>
                <a:cs typeface="Verdana"/>
              </a:rPr>
              <a:t>claims.</a:t>
            </a:r>
            <a:endParaRPr lang="en-GB" sz="3002" baseline="1683" dirty="0">
              <a:latin typeface="Verdana"/>
              <a:cs typeface="Verdana"/>
            </a:endParaRPr>
          </a:p>
          <a:p>
            <a:pPr marL="896429" marR="3081" lvl="1" indent="-254142">
              <a:lnSpc>
                <a:spcPts val="2352"/>
              </a:lnSpc>
              <a:spcBef>
                <a:spcPts val="1619"/>
              </a:spcBef>
              <a:buChar char="•"/>
              <a:tabLst>
                <a:tab pos="896814" algn="l"/>
              </a:tabLst>
            </a:pPr>
            <a:r>
              <a:rPr lang="en-GB" sz="3002" spc="-68" baseline="1683" dirty="0">
                <a:latin typeface="Verdana"/>
                <a:cs typeface="Verdana"/>
              </a:rPr>
              <a:t>You </a:t>
            </a:r>
            <a:r>
              <a:rPr lang="en-GB" sz="3002" spc="-4" baseline="1683" dirty="0">
                <a:latin typeface="Verdana"/>
                <a:cs typeface="Verdana"/>
              </a:rPr>
              <a:t>are the designer and it is </a:t>
            </a:r>
            <a:r>
              <a:rPr lang="en-GB" sz="3002" spc="-9" baseline="1683" dirty="0">
                <a:latin typeface="Verdana"/>
                <a:cs typeface="Verdana"/>
              </a:rPr>
              <a:t>your </a:t>
            </a:r>
            <a:r>
              <a:rPr lang="en-GB" sz="3002" spc="-4" baseline="1683" dirty="0">
                <a:latin typeface="Verdana"/>
                <a:cs typeface="Verdana"/>
              </a:rPr>
              <a:t>informed perception that led </a:t>
            </a:r>
            <a:r>
              <a:rPr lang="en-GB" sz="3002" spc="-13" baseline="1683" dirty="0">
                <a:latin typeface="Verdana"/>
                <a:cs typeface="Verdana"/>
              </a:rPr>
              <a:t>you </a:t>
            </a:r>
            <a:r>
              <a:rPr lang="en-GB" sz="3002" spc="-4" baseline="1683" dirty="0">
                <a:latin typeface="Verdana"/>
                <a:cs typeface="Verdana"/>
              </a:rPr>
              <a:t>to create </a:t>
            </a:r>
            <a:r>
              <a:rPr lang="en-GB" sz="2001" spc="697" dirty="0">
                <a:latin typeface="Verdana"/>
                <a:cs typeface="Verdana"/>
              </a:rPr>
              <a:t> </a:t>
            </a:r>
            <a:r>
              <a:rPr lang="en-GB" sz="2001" spc="-3" dirty="0">
                <a:latin typeface="Verdana"/>
                <a:cs typeface="Verdana"/>
              </a:rPr>
              <a:t>these</a:t>
            </a:r>
            <a:r>
              <a:rPr lang="en-GB" sz="2001" spc="-6" dirty="0">
                <a:latin typeface="Verdana"/>
                <a:cs typeface="Verdana"/>
              </a:rPr>
              <a:t> </a:t>
            </a:r>
            <a:r>
              <a:rPr lang="en-GB" sz="2001" spc="-3" dirty="0">
                <a:latin typeface="Verdana"/>
                <a:cs typeface="Verdana"/>
              </a:rPr>
              <a:t>scenarios</a:t>
            </a:r>
            <a:endParaRPr lang="en-GB" sz="2001" dirty="0">
              <a:latin typeface="Verdana"/>
              <a:cs typeface="Verdana"/>
            </a:endParaRPr>
          </a:p>
          <a:p>
            <a:pPr marL="896429" marR="3081" lvl="1" indent="-254142">
              <a:lnSpc>
                <a:spcPts val="2352"/>
              </a:lnSpc>
              <a:spcBef>
                <a:spcPts val="1592"/>
              </a:spcBef>
              <a:buChar char="•"/>
              <a:tabLst>
                <a:tab pos="896814" algn="l"/>
              </a:tabLst>
            </a:pPr>
            <a:r>
              <a:rPr lang="en-GB" sz="3002" spc="-4" baseline="1683" dirty="0">
                <a:latin typeface="Verdana"/>
                <a:cs typeface="Verdana"/>
              </a:rPr>
              <a:t>Time to ask potential user their feedback. </a:t>
            </a:r>
            <a:r>
              <a:rPr lang="en-GB" sz="3002" spc="-68" baseline="1683" dirty="0">
                <a:latin typeface="Verdana"/>
                <a:cs typeface="Verdana"/>
              </a:rPr>
              <a:t>You </a:t>
            </a:r>
            <a:r>
              <a:rPr lang="en-GB" sz="3002" spc="-4" baseline="1683" dirty="0">
                <a:latin typeface="Verdana"/>
                <a:cs typeface="Verdana"/>
              </a:rPr>
              <a:t>need to know what they think will </a:t>
            </a:r>
            <a:r>
              <a:rPr lang="en-GB" sz="2001" spc="697" dirty="0">
                <a:latin typeface="Verdana"/>
                <a:cs typeface="Verdana"/>
              </a:rPr>
              <a:t> </a:t>
            </a:r>
            <a:r>
              <a:rPr lang="en-GB" sz="2001" spc="-3" dirty="0">
                <a:latin typeface="Verdana"/>
                <a:cs typeface="Verdana"/>
              </a:rPr>
              <a:t>work and will not work. What they </a:t>
            </a:r>
            <a:r>
              <a:rPr lang="en-GB" sz="2001" spc="-6" dirty="0">
                <a:latin typeface="Verdana"/>
                <a:cs typeface="Verdana"/>
              </a:rPr>
              <a:t>like </a:t>
            </a:r>
            <a:r>
              <a:rPr lang="en-GB" sz="2001" spc="-3" dirty="0">
                <a:latin typeface="Verdana"/>
                <a:cs typeface="Verdana"/>
              </a:rPr>
              <a:t>or did not</a:t>
            </a:r>
            <a:r>
              <a:rPr lang="en-GB" sz="2001" dirty="0">
                <a:latin typeface="Verdana"/>
                <a:cs typeface="Verdana"/>
              </a:rPr>
              <a:t> </a:t>
            </a:r>
            <a:r>
              <a:rPr lang="en-GB" sz="2001" spc="-6" dirty="0">
                <a:latin typeface="Verdana"/>
                <a:cs typeface="Verdana"/>
              </a:rPr>
              <a:t>like?</a:t>
            </a:r>
          </a:p>
          <a:p>
            <a:pPr marL="642287" marR="3081" lvl="1">
              <a:lnSpc>
                <a:spcPts val="2352"/>
              </a:lnSpc>
              <a:spcBef>
                <a:spcPts val="1592"/>
              </a:spcBef>
              <a:tabLst>
                <a:tab pos="896814" algn="l"/>
              </a:tabLst>
            </a:pPr>
            <a:endParaRPr lang="en-GB" sz="2001" dirty="0">
              <a:latin typeface="Verdana"/>
              <a:cs typeface="Verdana"/>
            </a:endParaRPr>
          </a:p>
          <a:p>
            <a:pPr marL="261458" marR="3081" indent="-254142" algn="just">
              <a:lnSpc>
                <a:spcPct val="98900"/>
              </a:lnSpc>
              <a:spcBef>
                <a:spcPts val="1504"/>
              </a:spcBef>
              <a:buChar char="•"/>
              <a:tabLst>
                <a:tab pos="261844" algn="l"/>
              </a:tabLst>
            </a:pPr>
            <a:r>
              <a:rPr lang="en-GB" sz="3002" spc="-18" baseline="1683" dirty="0">
                <a:latin typeface="Verdana"/>
                <a:cs typeface="Verdana"/>
              </a:rPr>
              <a:t>At </a:t>
            </a:r>
            <a:r>
              <a:rPr lang="en-GB" sz="3002" spc="-4" baseline="1683" dirty="0">
                <a:latin typeface="Verdana"/>
                <a:cs typeface="Verdana"/>
              </a:rPr>
              <a:t>the end of the process, </a:t>
            </a:r>
            <a:r>
              <a:rPr lang="en-GB" sz="3002" spc="-13" baseline="1683" dirty="0">
                <a:latin typeface="Verdana"/>
                <a:cs typeface="Verdana"/>
              </a:rPr>
              <a:t>you </a:t>
            </a:r>
            <a:r>
              <a:rPr lang="en-GB" sz="3002" spc="-4" baseline="1683" dirty="0">
                <a:latin typeface="Verdana"/>
                <a:cs typeface="Verdana"/>
              </a:rPr>
              <a:t>will know how </a:t>
            </a:r>
            <a:r>
              <a:rPr lang="en-GB" sz="3002" spc="-9" baseline="1683" dirty="0">
                <a:latin typeface="Verdana"/>
                <a:cs typeface="Verdana"/>
              </a:rPr>
              <a:t>your </a:t>
            </a:r>
            <a:r>
              <a:rPr lang="en-GB" sz="3002" spc="-4" baseline="1683" dirty="0">
                <a:latin typeface="Verdana"/>
                <a:cs typeface="Verdana"/>
              </a:rPr>
              <a:t>system is most </a:t>
            </a:r>
            <a:r>
              <a:rPr lang="en-GB" sz="3002" spc="-9" baseline="1683" dirty="0">
                <a:latin typeface="Verdana"/>
                <a:cs typeface="Verdana"/>
              </a:rPr>
              <a:t>likely </a:t>
            </a:r>
            <a:r>
              <a:rPr lang="en-GB" sz="3002" spc="-4" baseline="1683" dirty="0">
                <a:latin typeface="Verdana"/>
                <a:cs typeface="Verdana"/>
              </a:rPr>
              <a:t>to be </a:t>
            </a:r>
            <a:r>
              <a:rPr lang="en-GB" sz="3002" spc="-9" baseline="1683" dirty="0">
                <a:latin typeface="Verdana"/>
                <a:cs typeface="Verdana"/>
              </a:rPr>
              <a:t>received </a:t>
            </a:r>
            <a:r>
              <a:rPr lang="en-GB" sz="2001" spc="-6" dirty="0">
                <a:latin typeface="Verdana"/>
                <a:cs typeface="Verdana"/>
              </a:rPr>
              <a:t> </a:t>
            </a:r>
            <a:r>
              <a:rPr lang="en-GB" sz="2001" spc="-3" dirty="0">
                <a:latin typeface="Verdana"/>
                <a:cs typeface="Verdana"/>
              </a:rPr>
              <a:t>and how usable potential users think it will be.</a:t>
            </a:r>
            <a:endParaRPr lang="en-GB" sz="2001" spc="-6" dirty="0">
              <a:latin typeface="Verdana"/>
              <a:cs typeface="Verdana"/>
            </a:endParaRPr>
          </a:p>
          <a:p>
            <a:pPr marL="261458" marR="3081" indent="-254142" algn="just">
              <a:lnSpc>
                <a:spcPct val="98900"/>
              </a:lnSpc>
              <a:spcBef>
                <a:spcPts val="1504"/>
              </a:spcBef>
              <a:buChar char="•"/>
              <a:tabLst>
                <a:tab pos="261844" algn="l"/>
              </a:tabLst>
            </a:pPr>
            <a:r>
              <a:rPr lang="en-GB" sz="2001" spc="-6" dirty="0">
                <a:latin typeface="Verdana"/>
                <a:cs typeface="Verdana"/>
              </a:rPr>
              <a:t>Moreover, </a:t>
            </a:r>
            <a:r>
              <a:rPr lang="en-GB" sz="2001" spc="-9" dirty="0">
                <a:latin typeface="Verdana"/>
                <a:cs typeface="Verdana"/>
              </a:rPr>
              <a:t>you </a:t>
            </a:r>
            <a:r>
              <a:rPr lang="en-GB" sz="2001" spc="-3" dirty="0">
                <a:latin typeface="Verdana"/>
                <a:cs typeface="Verdana"/>
              </a:rPr>
              <a:t>will know the </a:t>
            </a:r>
            <a:r>
              <a:rPr lang="en-GB" sz="2001" spc="3" dirty="0">
                <a:latin typeface="Verdana"/>
                <a:cs typeface="Verdana"/>
              </a:rPr>
              <a:t>“bit” </a:t>
            </a:r>
            <a:r>
              <a:rPr lang="en-GB" sz="2001" spc="-3" dirty="0">
                <a:latin typeface="Verdana"/>
                <a:cs typeface="Verdana"/>
              </a:rPr>
              <a:t>that  </a:t>
            </a:r>
            <a:r>
              <a:rPr lang="en-GB" sz="2001" spc="-9" dirty="0">
                <a:latin typeface="Verdana"/>
                <a:cs typeface="Verdana"/>
              </a:rPr>
              <a:t>you </a:t>
            </a:r>
            <a:r>
              <a:rPr lang="en-GB" sz="2001" spc="-3" dirty="0">
                <a:latin typeface="Verdana"/>
                <a:cs typeface="Verdana"/>
              </a:rPr>
              <a:t>must review or</a:t>
            </a:r>
            <a:r>
              <a:rPr lang="en-GB" sz="2001" dirty="0">
                <a:latin typeface="Verdana"/>
                <a:cs typeface="Verdana"/>
              </a:rPr>
              <a:t> </a:t>
            </a:r>
            <a:r>
              <a:rPr lang="en-GB" sz="2001" spc="-3" dirty="0">
                <a:latin typeface="Verdana"/>
                <a:cs typeface="Verdana"/>
              </a:rPr>
              <a:t>change.</a:t>
            </a:r>
            <a:endParaRPr lang="en-GB" sz="2001" dirty="0">
              <a:latin typeface="Verdana"/>
              <a:cs typeface="Verdana"/>
            </a:endParaRPr>
          </a:p>
        </p:txBody>
      </p:sp>
      <p:pic>
        <p:nvPicPr>
          <p:cNvPr id="4" name="Picture 3">
            <a:extLst>
              <a:ext uri="{FF2B5EF4-FFF2-40B4-BE49-F238E27FC236}">
                <a16:creationId xmlns:a16="http://schemas.microsoft.com/office/drawing/2014/main" id="{E6807D44-1626-4515-86FC-CACE16DB30E9}"/>
              </a:ext>
            </a:extLst>
          </p:cNvPr>
          <p:cNvPicPr>
            <a:picLocks noChangeAspect="1"/>
          </p:cNvPicPr>
          <p:nvPr/>
        </p:nvPicPr>
        <p:blipFill>
          <a:blip r:embed="rId3"/>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BE826496-DECB-4BD0-A87D-ED96CD50B9F0}"/>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13</a:t>
            </a:fld>
            <a:endParaRPr lang="en-US" dirty="0"/>
          </a:p>
        </p:txBody>
      </p:sp>
    </p:spTree>
    <p:extLst>
      <p:ext uri="{BB962C8B-B14F-4D97-AF65-F5344CB8AC3E}">
        <p14:creationId xmlns:p14="http://schemas.microsoft.com/office/powerpoint/2010/main" val="34526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079" y="416464"/>
            <a:ext cx="10493993" cy="684496"/>
          </a:xfrm>
          <a:prstGeom prst="rect">
            <a:avLst/>
          </a:prstGeom>
        </p:spPr>
        <p:txBody>
          <a:bodyPr vert="horz" wrap="square" lIns="0" tIns="7316" rIns="0" bIns="0" rtlCol="0" anchor="ctr">
            <a:spAutoFit/>
          </a:bodyPr>
          <a:lstStyle/>
          <a:p>
            <a:pPr marL="10012">
              <a:spcBef>
                <a:spcPts val="58"/>
              </a:spcBef>
            </a:pPr>
            <a:r>
              <a:rPr spc="6" dirty="0"/>
              <a:t>Scenario Example</a:t>
            </a:r>
            <a:endParaRPr spc="-36" dirty="0"/>
          </a:p>
        </p:txBody>
      </p:sp>
      <p:sp>
        <p:nvSpPr>
          <p:cNvPr id="6" name="object 6"/>
          <p:cNvSpPr txBox="1">
            <a:spLocks noGrp="1"/>
          </p:cNvSpPr>
          <p:nvPr>
            <p:ph type="body" idx="1"/>
          </p:nvPr>
        </p:nvSpPr>
        <p:spPr>
          <a:xfrm>
            <a:off x="167079" y="1310784"/>
            <a:ext cx="11252530" cy="4698166"/>
          </a:xfrm>
          <a:prstGeom prst="rect">
            <a:avLst/>
          </a:prstGeom>
        </p:spPr>
        <p:txBody>
          <a:bodyPr vert="horz" wrap="square" lIns="0" tIns="20023" rIns="0" bIns="0" rtlCol="0">
            <a:spAutoFit/>
          </a:bodyPr>
          <a:lstStyle/>
          <a:p>
            <a:pPr marL="261458" marR="308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3" dirty="0"/>
              <a:t>You are testing an app that provides COVID guidelines if the “Trace and Protect” programme finds out that you may have caught the disease</a:t>
            </a:r>
          </a:p>
          <a:p>
            <a:pPr marL="261458" marR="308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endParaRPr lang="en-GB" spc="3" dirty="0"/>
          </a:p>
          <a:p>
            <a:pPr marL="261458" marR="308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3" dirty="0"/>
              <a:t>Mary (user) is not technology-savvy, and she may not see the value of the app, therefore she may be apprehensive!</a:t>
            </a:r>
            <a:endParaRPr lang="en-GB" dirty="0"/>
          </a:p>
          <a:p>
            <a:pPr marL="661508" marR="3081" lvl="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6" dirty="0"/>
              <a:t>Problem: There </a:t>
            </a:r>
            <a:r>
              <a:rPr lang="en-GB" spc="3" dirty="0"/>
              <a:t>is </a:t>
            </a:r>
            <a:r>
              <a:rPr lang="en-GB" spc="6" dirty="0"/>
              <a:t>a danger </a:t>
            </a:r>
            <a:r>
              <a:rPr lang="en-GB" spc="3" dirty="0"/>
              <a:t>that </a:t>
            </a:r>
            <a:r>
              <a:rPr lang="en-GB" spc="6" dirty="0"/>
              <a:t>Mary finds </a:t>
            </a:r>
            <a:r>
              <a:rPr lang="en-GB" spc="3" dirty="0"/>
              <a:t>the </a:t>
            </a:r>
            <a:r>
              <a:rPr lang="en-GB" spc="6" dirty="0"/>
              <a:t>system </a:t>
            </a:r>
            <a:r>
              <a:rPr lang="en-GB" spc="3" dirty="0"/>
              <a:t>patronising </a:t>
            </a:r>
            <a:r>
              <a:rPr lang="en-GB" spc="6" dirty="0"/>
              <a:t>as she </a:t>
            </a:r>
            <a:r>
              <a:rPr lang="en-GB" spc="3" dirty="0"/>
              <a:t>is (or feels she is) </a:t>
            </a:r>
            <a:r>
              <a:rPr lang="en-GB" spc="6" dirty="0"/>
              <a:t>mildly</a:t>
            </a:r>
            <a:r>
              <a:rPr lang="en-GB" spc="33" dirty="0"/>
              <a:t> </a:t>
            </a:r>
            <a:r>
              <a:rPr lang="en-GB" spc="3" dirty="0"/>
              <a:t>affected.</a:t>
            </a:r>
          </a:p>
          <a:p>
            <a:pPr marL="661508" marR="3081" lvl="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6" dirty="0"/>
              <a:t>Problem: Mary </a:t>
            </a:r>
            <a:r>
              <a:rPr lang="en-GB" spc="3" dirty="0"/>
              <a:t>is </a:t>
            </a:r>
            <a:r>
              <a:rPr lang="en-GB" spc="6" dirty="0"/>
              <a:t>reliant </a:t>
            </a:r>
            <a:r>
              <a:rPr lang="en-GB" spc="3" dirty="0"/>
              <a:t>on someone else’s</a:t>
            </a:r>
            <a:r>
              <a:rPr lang="en-GB" dirty="0"/>
              <a:t> </a:t>
            </a:r>
            <a:r>
              <a:rPr lang="en-GB" spc="3" dirty="0"/>
              <a:t>technical </a:t>
            </a:r>
            <a:r>
              <a:rPr lang="en-GB" spc="-15" dirty="0"/>
              <a:t>ability, </a:t>
            </a:r>
            <a:r>
              <a:rPr lang="en-GB" spc="6" dirty="0"/>
              <a:t>and </a:t>
            </a:r>
            <a:r>
              <a:rPr lang="en-GB" spc="3" dirty="0"/>
              <a:t>she may not trust herself to </a:t>
            </a:r>
            <a:r>
              <a:rPr lang="en-GB" spc="6" dirty="0"/>
              <a:t>understand and set up </a:t>
            </a:r>
            <a:r>
              <a:rPr lang="en-GB" spc="3" dirty="0"/>
              <a:t>the </a:t>
            </a:r>
            <a:r>
              <a:rPr lang="en-GB" spc="6" dirty="0"/>
              <a:t>app</a:t>
            </a:r>
            <a:r>
              <a:rPr lang="en-GB" spc="-49" dirty="0"/>
              <a:t>.</a:t>
            </a:r>
          </a:p>
          <a:p>
            <a:pPr marL="661508" marR="3081" lvl="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6" dirty="0"/>
              <a:t>Problem: </a:t>
            </a:r>
            <a:r>
              <a:rPr lang="en-GB" spc="3" dirty="0"/>
              <a:t>If </a:t>
            </a:r>
            <a:r>
              <a:rPr lang="en-GB" spc="6" dirty="0"/>
              <a:t>Mary thinks </a:t>
            </a:r>
            <a:r>
              <a:rPr lang="en-GB" spc="3" dirty="0"/>
              <a:t>of </a:t>
            </a:r>
            <a:r>
              <a:rPr lang="en-GB" spc="6" dirty="0"/>
              <a:t>something </a:t>
            </a:r>
            <a:r>
              <a:rPr lang="en-GB" spc="3" dirty="0"/>
              <a:t>that </a:t>
            </a:r>
            <a:r>
              <a:rPr lang="en-GB" spc="6" dirty="0"/>
              <a:t>needs </a:t>
            </a:r>
            <a:r>
              <a:rPr lang="en-GB" spc="3" dirty="0"/>
              <a:t>to </a:t>
            </a:r>
            <a:r>
              <a:rPr lang="en-GB" spc="6" dirty="0"/>
              <a:t>be added </a:t>
            </a:r>
            <a:r>
              <a:rPr lang="en-GB" spc="3" dirty="0"/>
              <a:t>to the </a:t>
            </a:r>
            <a:r>
              <a:rPr lang="en-GB" spc="6" dirty="0"/>
              <a:t>device reminders, she </a:t>
            </a:r>
            <a:r>
              <a:rPr lang="en-GB" spc="3" dirty="0"/>
              <a:t>is </a:t>
            </a:r>
            <a:r>
              <a:rPr lang="en-GB" spc="6" dirty="0"/>
              <a:t>not capable </a:t>
            </a:r>
            <a:r>
              <a:rPr lang="en-GB" spc="3" dirty="0"/>
              <a:t>or </a:t>
            </a:r>
            <a:r>
              <a:rPr lang="en-GB" spc="6" dirty="0"/>
              <a:t>able </a:t>
            </a:r>
            <a:r>
              <a:rPr lang="en-GB" spc="-3" dirty="0"/>
              <a:t>to, </a:t>
            </a:r>
            <a:r>
              <a:rPr lang="en-GB" spc="6" dirty="0"/>
              <a:t>as she </a:t>
            </a:r>
            <a:r>
              <a:rPr lang="en-GB" spc="3" dirty="0"/>
              <a:t>is </a:t>
            </a:r>
            <a:r>
              <a:rPr lang="en-GB" spc="6" dirty="0"/>
              <a:t>does not </a:t>
            </a:r>
            <a:r>
              <a:rPr lang="en-GB" dirty="0"/>
              <a:t>know how to properly </a:t>
            </a:r>
            <a:r>
              <a:rPr lang="en-GB" spc="6" dirty="0"/>
              <a:t>access </a:t>
            </a:r>
            <a:r>
              <a:rPr lang="en-GB" spc="3" dirty="0"/>
              <a:t>the</a:t>
            </a:r>
            <a:r>
              <a:rPr lang="en-GB" spc="-9" dirty="0"/>
              <a:t> </a:t>
            </a:r>
            <a:r>
              <a:rPr lang="en-GB" spc="6" dirty="0"/>
              <a:t>app.</a:t>
            </a:r>
          </a:p>
          <a:p>
            <a:pPr marL="661508" marR="3081" lvl="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endParaRPr lang="en-GB" spc="6" dirty="0"/>
          </a:p>
          <a:p>
            <a:pPr marL="261458" marR="308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6" dirty="0"/>
              <a:t>Consequences</a:t>
            </a:r>
          </a:p>
          <a:p>
            <a:pPr marL="661508" marR="3081" lvl="1" indent="-254142">
              <a:lnSpc>
                <a:spcPts val="1752"/>
              </a:lnSpc>
              <a:spcBef>
                <a:spcPts val="158"/>
              </a:spcBef>
              <a:tabLst>
                <a:tab pos="261458" algn="l"/>
                <a:tab pos="261844" algn="l"/>
                <a:tab pos="972672" algn="l"/>
                <a:tab pos="1325390" algn="l"/>
                <a:tab pos="1918004" algn="l"/>
                <a:tab pos="2192939" algn="l"/>
                <a:tab pos="3008890" algn="l"/>
                <a:tab pos="3323102" algn="l"/>
                <a:tab pos="4489846" algn="l"/>
                <a:tab pos="4946532" algn="l"/>
                <a:tab pos="5481001" algn="l"/>
                <a:tab pos="5915353" algn="l"/>
                <a:tab pos="6364723" algn="l"/>
                <a:tab pos="6797150" algn="l"/>
                <a:tab pos="8018188" algn="l"/>
                <a:tab pos="8338561" algn="l"/>
                <a:tab pos="8770988" algn="l"/>
                <a:tab pos="9504149" algn="l"/>
                <a:tab pos="9981244" algn="l"/>
                <a:tab pos="10515328" algn="l"/>
              </a:tabLst>
            </a:pPr>
            <a:r>
              <a:rPr lang="en-GB" spc="6" dirty="0"/>
              <a:t>What happens if she forgets the device at home? Can she input/get info once she is back?</a:t>
            </a:r>
          </a:p>
        </p:txBody>
      </p:sp>
      <p:pic>
        <p:nvPicPr>
          <p:cNvPr id="10" name="Picture 9">
            <a:extLst>
              <a:ext uri="{FF2B5EF4-FFF2-40B4-BE49-F238E27FC236}">
                <a16:creationId xmlns:a16="http://schemas.microsoft.com/office/drawing/2014/main" id="{7E277011-B8E4-47A2-92BA-1EB8CD41555C}"/>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11" name="Slide Number Placeholder 4">
            <a:extLst>
              <a:ext uri="{FF2B5EF4-FFF2-40B4-BE49-F238E27FC236}">
                <a16:creationId xmlns:a16="http://schemas.microsoft.com/office/drawing/2014/main" id="{76220160-9CDB-430A-A3E2-F8D9F626FC2C}"/>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14</a:t>
            </a:fld>
            <a:endParaRPr lang="en-US" dirty="0"/>
          </a:p>
        </p:txBody>
      </p:sp>
    </p:spTree>
    <p:extLst>
      <p:ext uri="{BB962C8B-B14F-4D97-AF65-F5344CB8AC3E}">
        <p14:creationId xmlns:p14="http://schemas.microsoft.com/office/powerpoint/2010/main" val="229356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8E526D6-2515-4EA5-B5E0-2B29B6E4D22A}"/>
              </a:ext>
            </a:extLst>
          </p:cNvPr>
          <p:cNvSpPr>
            <a:spLocks noChangeArrowheads="1"/>
          </p:cNvSpPr>
          <p:nvPr/>
        </p:nvSpPr>
        <p:spPr bwMode="auto">
          <a:xfrm>
            <a:off x="280555" y="1364673"/>
            <a:ext cx="6629400" cy="36009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buFont typeface="Arial" panose="020B0604020202020204" pitchFamily="34" charset="0"/>
              <a:buChar char="•"/>
            </a:pPr>
            <a:r>
              <a:rPr lang="en-US" altLang="en-US" b="0" spc="3" dirty="0">
                <a:solidFill>
                  <a:schemeClr val="tx1">
                    <a:lumMod val="85000"/>
                    <a:lumOff val="15000"/>
                  </a:schemeClr>
                </a:solidFill>
                <a:latin typeface="+mn-lt"/>
                <a:ea typeface="+mn-ea"/>
              </a:rPr>
              <a:t>For each task, a walkthrough considers…</a:t>
            </a:r>
          </a:p>
          <a:p>
            <a:pPr eaLnBrk="1" hangingPunct="1">
              <a:spcBef>
                <a:spcPct val="50000"/>
              </a:spcBef>
            </a:pPr>
            <a:r>
              <a:rPr lang="en-US" altLang="en-US" b="0" spc="3" dirty="0">
                <a:solidFill>
                  <a:schemeClr val="tx1">
                    <a:lumMod val="85000"/>
                    <a:lumOff val="15000"/>
                  </a:schemeClr>
                </a:solidFill>
                <a:latin typeface="+mn-lt"/>
                <a:ea typeface="+mn-ea"/>
              </a:rPr>
              <a:t>	•  What impact will interaction have on the user?</a:t>
            </a:r>
          </a:p>
          <a:p>
            <a:pPr eaLnBrk="1" hangingPunct="1">
              <a:spcBef>
                <a:spcPct val="50000"/>
              </a:spcBef>
            </a:pPr>
            <a:r>
              <a:rPr lang="en-US" altLang="en-US" b="0" spc="3" dirty="0">
                <a:solidFill>
                  <a:schemeClr val="tx1">
                    <a:lumMod val="85000"/>
                    <a:lumOff val="15000"/>
                  </a:schemeClr>
                </a:solidFill>
                <a:latin typeface="+mn-lt"/>
                <a:ea typeface="+mn-ea"/>
              </a:rPr>
              <a:t>	•  What cognitive processes are required?</a:t>
            </a:r>
          </a:p>
          <a:p>
            <a:pPr eaLnBrk="1" hangingPunct="1">
              <a:spcBef>
                <a:spcPct val="50000"/>
              </a:spcBef>
            </a:pPr>
            <a:r>
              <a:rPr lang="en-US" altLang="en-US" b="0" spc="3" dirty="0">
                <a:solidFill>
                  <a:schemeClr val="tx1">
                    <a:lumMod val="85000"/>
                    <a:lumOff val="15000"/>
                  </a:schemeClr>
                </a:solidFill>
                <a:latin typeface="+mn-lt"/>
                <a:ea typeface="+mn-ea"/>
              </a:rPr>
              <a:t>	•  What learning problems may occur?</a:t>
            </a:r>
            <a:endParaRPr lang="en-GB" altLang="en-US" b="0" spc="3" dirty="0">
              <a:solidFill>
                <a:schemeClr val="tx1">
                  <a:lumMod val="85000"/>
                  <a:lumOff val="15000"/>
                </a:schemeClr>
              </a:solidFill>
              <a:latin typeface="+mn-lt"/>
              <a:ea typeface="+mn-ea"/>
            </a:endParaRPr>
          </a:p>
          <a:p>
            <a:pPr eaLnBrk="1" hangingPunct="1"/>
            <a:endParaRPr lang="en-US" altLang="en-US" b="0" spc="3" dirty="0">
              <a:solidFill>
                <a:schemeClr val="tx1">
                  <a:lumMod val="85000"/>
                  <a:lumOff val="15000"/>
                </a:schemeClr>
              </a:solidFill>
              <a:latin typeface="+mn-lt"/>
              <a:ea typeface="+mn-ea"/>
            </a:endParaRPr>
          </a:p>
          <a:p>
            <a:pPr eaLnBrk="1" hangingPunct="1">
              <a:buFont typeface="Arial" panose="020B0604020202020204" pitchFamily="34" charset="0"/>
              <a:buChar char="•"/>
            </a:pPr>
            <a:r>
              <a:rPr lang="en-US" altLang="en-US" b="0" spc="3" dirty="0">
                <a:solidFill>
                  <a:schemeClr val="tx1">
                    <a:lumMod val="85000"/>
                    <a:lumOff val="15000"/>
                  </a:schemeClr>
                </a:solidFill>
                <a:latin typeface="+mn-lt"/>
                <a:ea typeface="+mn-ea"/>
              </a:rPr>
              <a:t>Analysis focuses on users goals and knowledge: does</a:t>
            </a:r>
            <a:r>
              <a:rPr lang="en-GB" altLang="en-US" b="0" spc="3" dirty="0">
                <a:solidFill>
                  <a:schemeClr val="tx1">
                    <a:lumMod val="85000"/>
                    <a:lumOff val="15000"/>
                  </a:schemeClr>
                </a:solidFill>
                <a:latin typeface="+mn-lt"/>
                <a:ea typeface="+mn-ea"/>
              </a:rPr>
              <a:t> </a:t>
            </a:r>
            <a:r>
              <a:rPr lang="en-US" altLang="en-US" b="0" spc="3" dirty="0">
                <a:solidFill>
                  <a:schemeClr val="tx1">
                    <a:lumMod val="85000"/>
                    <a:lumOff val="15000"/>
                  </a:schemeClr>
                </a:solidFill>
                <a:latin typeface="+mn-lt"/>
                <a:ea typeface="+mn-ea"/>
              </a:rPr>
              <a:t>the design lead the user to generate the correct</a:t>
            </a:r>
            <a:r>
              <a:rPr lang="en-GB" altLang="en-US" b="0" spc="3" dirty="0">
                <a:solidFill>
                  <a:schemeClr val="tx1">
                    <a:lumMod val="85000"/>
                    <a:lumOff val="15000"/>
                  </a:schemeClr>
                </a:solidFill>
                <a:latin typeface="+mn-lt"/>
                <a:ea typeface="+mn-ea"/>
              </a:rPr>
              <a:t> </a:t>
            </a:r>
            <a:r>
              <a:rPr lang="en-US" altLang="en-US" b="0" spc="3" dirty="0">
                <a:solidFill>
                  <a:schemeClr val="tx1">
                    <a:lumMod val="85000"/>
                    <a:lumOff val="15000"/>
                  </a:schemeClr>
                </a:solidFill>
                <a:latin typeface="+mn-lt"/>
                <a:ea typeface="+mn-ea"/>
              </a:rPr>
              <a:t>goals?</a:t>
            </a:r>
          </a:p>
        </p:txBody>
      </p:sp>
      <p:pic>
        <p:nvPicPr>
          <p:cNvPr id="4" name="Picture 3">
            <a:extLst>
              <a:ext uri="{FF2B5EF4-FFF2-40B4-BE49-F238E27FC236}">
                <a16:creationId xmlns:a16="http://schemas.microsoft.com/office/drawing/2014/main" id="{B7CD112D-7AF4-4D12-88E8-DB3E627370E5}"/>
              </a:ext>
            </a:extLst>
          </p:cNvPr>
          <p:cNvPicPr>
            <a:picLocks noChangeAspect="1"/>
          </p:cNvPicPr>
          <p:nvPr/>
        </p:nvPicPr>
        <p:blipFill>
          <a:blip r:embed="rId3"/>
          <a:stretch>
            <a:fillRect/>
          </a:stretch>
        </p:blipFill>
        <p:spPr>
          <a:xfrm>
            <a:off x="3101824" y="6543675"/>
            <a:ext cx="2486025" cy="314325"/>
          </a:xfrm>
          <a:prstGeom prst="rect">
            <a:avLst/>
          </a:prstGeom>
        </p:spPr>
      </p:pic>
      <p:sp>
        <p:nvSpPr>
          <p:cNvPr id="5" name="object 2">
            <a:extLst>
              <a:ext uri="{FF2B5EF4-FFF2-40B4-BE49-F238E27FC236}">
                <a16:creationId xmlns:a16="http://schemas.microsoft.com/office/drawing/2014/main" id="{6646617A-5C9A-422F-A015-F1ED6C946FBC}"/>
              </a:ext>
            </a:extLst>
          </p:cNvPr>
          <p:cNvSpPr txBox="1">
            <a:spLocks/>
          </p:cNvSpPr>
          <p:nvPr/>
        </p:nvSpPr>
        <p:spPr>
          <a:xfrm>
            <a:off x="224367" y="583438"/>
            <a:ext cx="10493993" cy="684496"/>
          </a:xfrm>
          <a:prstGeom prst="rect">
            <a:avLst/>
          </a:prstGeom>
        </p:spPr>
        <p:txBody>
          <a:bodyPr vert="horz" wrap="square" lIns="0" tIns="7316" rIns="0" bIns="0" rtlCol="0" anchor="ctr">
            <a:spAutoFit/>
          </a:bodyPr>
          <a:lstStyle>
            <a:lvl1pPr algn="l" defTabSz="457200" rtl="0" eaLnBrk="1" latinLnBrk="0" hangingPunct="1">
              <a:spcBef>
                <a:spcPct val="0"/>
              </a:spcBef>
              <a:buNone/>
              <a:defRPr sz="4400" b="0" kern="1200">
                <a:solidFill>
                  <a:srgbClr val="41A9B1"/>
                </a:solidFill>
                <a:latin typeface="+mj-lt"/>
                <a:ea typeface="+mj-ea"/>
                <a:cs typeface="+mj-cs"/>
              </a:defRPr>
            </a:lvl1pPr>
          </a:lstStyle>
          <a:p>
            <a:pPr marL="10012">
              <a:spcBef>
                <a:spcPts val="58"/>
              </a:spcBef>
            </a:pPr>
            <a:r>
              <a:rPr lang="en-GB" spc="6" dirty="0"/>
              <a:t>Walkthrough</a:t>
            </a:r>
            <a:endParaRPr lang="en-GB" spc="-36" dirty="0"/>
          </a:p>
        </p:txBody>
      </p:sp>
      <p:pic>
        <p:nvPicPr>
          <p:cNvPr id="1026" name="Picture 2" descr="Walkthrough - Home | Facebook">
            <a:extLst>
              <a:ext uri="{FF2B5EF4-FFF2-40B4-BE49-F238E27FC236}">
                <a16:creationId xmlns:a16="http://schemas.microsoft.com/office/drawing/2014/main" id="{AA8BED5D-030C-41B0-B3B4-DAFF8D88C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476" y="1549111"/>
            <a:ext cx="3759777" cy="37597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C5E5A55-8DB3-4052-B3B5-CCBD0929AD65}"/>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15</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16" rIns="0" bIns="0" rtlCol="0" anchor="ctr">
            <a:spAutoFit/>
          </a:bodyPr>
          <a:lstStyle/>
          <a:p>
            <a:pPr marL="7701">
              <a:spcBef>
                <a:spcPts val="58"/>
              </a:spcBef>
            </a:pPr>
            <a:r>
              <a:rPr spc="-285" dirty="0"/>
              <a:t>W</a:t>
            </a:r>
            <a:r>
              <a:rPr spc="94" dirty="0"/>
              <a:t>a</a:t>
            </a:r>
            <a:r>
              <a:rPr spc="-158" dirty="0"/>
              <a:t>l</a:t>
            </a:r>
            <a:r>
              <a:rPr spc="-170" dirty="0"/>
              <a:t>k</a:t>
            </a:r>
            <a:r>
              <a:rPr spc="52" dirty="0"/>
              <a:t>t</a:t>
            </a:r>
            <a:r>
              <a:rPr spc="121" dirty="0"/>
              <a:t>h</a:t>
            </a:r>
            <a:r>
              <a:rPr spc="45" dirty="0"/>
              <a:t>r</a:t>
            </a:r>
            <a:r>
              <a:rPr spc="-15" dirty="0"/>
              <a:t>ou</a:t>
            </a:r>
            <a:r>
              <a:rPr spc="-18" dirty="0"/>
              <a:t>g</a:t>
            </a:r>
            <a:r>
              <a:rPr spc="121" dirty="0"/>
              <a:t>h</a:t>
            </a:r>
            <a:r>
              <a:rPr spc="-224" dirty="0"/>
              <a:t>s</a:t>
            </a:r>
          </a:p>
        </p:txBody>
      </p:sp>
      <p:sp>
        <p:nvSpPr>
          <p:cNvPr id="4" name="object 4"/>
          <p:cNvSpPr txBox="1"/>
          <p:nvPr/>
        </p:nvSpPr>
        <p:spPr>
          <a:xfrm>
            <a:off x="329919" y="1522242"/>
            <a:ext cx="8773896" cy="237985"/>
          </a:xfrm>
          <a:prstGeom prst="rect">
            <a:avLst/>
          </a:prstGeom>
        </p:spPr>
        <p:txBody>
          <a:bodyPr vert="horz" wrap="square" lIns="0" tIns="9242" rIns="0" bIns="0" rtlCol="0">
            <a:spAutoFit/>
          </a:bodyPr>
          <a:lstStyle/>
          <a:p>
            <a:pPr marL="293451" indent="-285750">
              <a:spcBef>
                <a:spcPts val="73"/>
              </a:spcBef>
              <a:buFont typeface="Arial" panose="020B0604020202020204" pitchFamily="34" charset="0"/>
              <a:buChar char="•"/>
            </a:pPr>
            <a:r>
              <a:rPr sz="1486" spc="3" dirty="0">
                <a:latin typeface="Verdana"/>
                <a:cs typeface="Verdana"/>
              </a:rPr>
              <a:t>Cognitive walkthroughs </a:t>
            </a:r>
            <a:r>
              <a:rPr sz="1486" spc="6" dirty="0">
                <a:latin typeface="Verdana"/>
                <a:cs typeface="Verdana"/>
              </a:rPr>
              <a:t>are used </a:t>
            </a:r>
            <a:r>
              <a:rPr sz="1486" spc="3" dirty="0">
                <a:latin typeface="Verdana"/>
                <a:cs typeface="Verdana"/>
              </a:rPr>
              <a:t>to </a:t>
            </a:r>
            <a:r>
              <a:rPr sz="1486" spc="6" dirty="0">
                <a:latin typeface="Verdana"/>
                <a:cs typeface="Verdana"/>
              </a:rPr>
              <a:t>examine </a:t>
            </a:r>
            <a:r>
              <a:rPr sz="1486" spc="3" dirty="0">
                <a:latin typeface="Verdana"/>
                <a:cs typeface="Verdana"/>
              </a:rPr>
              <a:t>the usability of </a:t>
            </a:r>
            <a:r>
              <a:rPr sz="1486" spc="6" dirty="0">
                <a:latin typeface="Verdana"/>
                <a:cs typeface="Verdana"/>
              </a:rPr>
              <a:t>a</a:t>
            </a:r>
            <a:r>
              <a:rPr sz="1486" spc="55" dirty="0">
                <a:latin typeface="Verdana"/>
                <a:cs typeface="Verdana"/>
              </a:rPr>
              <a:t> </a:t>
            </a:r>
            <a:r>
              <a:rPr sz="1486" spc="3" dirty="0">
                <a:latin typeface="Verdana"/>
                <a:cs typeface="Verdana"/>
              </a:rPr>
              <a:t>product</a:t>
            </a:r>
            <a:endParaRPr sz="1486" dirty="0">
              <a:latin typeface="Verdana"/>
              <a:cs typeface="Verdana"/>
            </a:endParaRPr>
          </a:p>
        </p:txBody>
      </p:sp>
      <p:sp>
        <p:nvSpPr>
          <p:cNvPr id="5" name="object 5"/>
          <p:cNvSpPr txBox="1"/>
          <p:nvPr/>
        </p:nvSpPr>
        <p:spPr>
          <a:xfrm>
            <a:off x="969287" y="1931186"/>
            <a:ext cx="10519964" cy="658997"/>
          </a:xfrm>
          <a:prstGeom prst="rect">
            <a:avLst/>
          </a:prstGeom>
        </p:spPr>
        <p:txBody>
          <a:bodyPr vert="horz" wrap="square" lIns="0" tIns="9242" rIns="0" bIns="0" rtlCol="0">
            <a:spAutoFit/>
          </a:bodyPr>
          <a:lstStyle/>
          <a:p>
            <a:pPr marL="350216" indent="-342900">
              <a:spcBef>
                <a:spcPts val="73"/>
              </a:spcBef>
              <a:buFont typeface="Verdana" panose="020B0604030504040204" pitchFamily="34" charset="0"/>
              <a:buChar char="·"/>
              <a:tabLst>
                <a:tab pos="261458" algn="l"/>
                <a:tab pos="261844" algn="l"/>
              </a:tabLst>
            </a:pPr>
            <a:r>
              <a:rPr sz="2229" spc="9" baseline="2267" dirty="0">
                <a:latin typeface="Verdana"/>
                <a:cs typeface="Verdana"/>
              </a:rPr>
              <a:t>Designed </a:t>
            </a:r>
            <a:r>
              <a:rPr sz="2229" spc="4" baseline="2267" dirty="0">
                <a:latin typeface="Verdana"/>
                <a:cs typeface="Verdana"/>
              </a:rPr>
              <a:t>to </a:t>
            </a:r>
            <a:r>
              <a:rPr sz="2229" spc="9" baseline="2267" dirty="0">
                <a:latin typeface="Verdana"/>
                <a:cs typeface="Verdana"/>
              </a:rPr>
              <a:t>see whether </a:t>
            </a:r>
            <a:r>
              <a:rPr sz="2229" spc="4" baseline="2267" dirty="0">
                <a:latin typeface="Verdana"/>
                <a:cs typeface="Verdana"/>
              </a:rPr>
              <a:t>or </a:t>
            </a:r>
            <a:r>
              <a:rPr sz="2229" spc="9" baseline="2267" dirty="0">
                <a:latin typeface="Verdana"/>
                <a:cs typeface="Verdana"/>
              </a:rPr>
              <a:t>not a </a:t>
            </a:r>
            <a:r>
              <a:rPr sz="2229" spc="13" baseline="2267" dirty="0">
                <a:latin typeface="Verdana"/>
                <a:cs typeface="Verdana"/>
              </a:rPr>
              <a:t>new </a:t>
            </a:r>
            <a:r>
              <a:rPr sz="2229" spc="9" baseline="2267" dirty="0">
                <a:latin typeface="Verdana"/>
                <a:cs typeface="Verdana"/>
              </a:rPr>
              <a:t>user can easily carry out </a:t>
            </a:r>
            <a:r>
              <a:rPr sz="2229" spc="4" baseline="2267" dirty="0">
                <a:latin typeface="Verdana"/>
                <a:cs typeface="Verdana"/>
              </a:rPr>
              <a:t>tasks </a:t>
            </a:r>
            <a:r>
              <a:rPr sz="2229" spc="9" baseline="2267" dirty="0">
                <a:latin typeface="Verdana"/>
                <a:cs typeface="Verdana"/>
              </a:rPr>
              <a:t>within a </a:t>
            </a:r>
            <a:r>
              <a:rPr sz="2229" spc="4" baseline="2267" dirty="0">
                <a:latin typeface="Verdana"/>
                <a:cs typeface="Verdana"/>
              </a:rPr>
              <a:t>given </a:t>
            </a:r>
            <a:r>
              <a:rPr sz="2229" spc="9" baseline="2267" dirty="0">
                <a:latin typeface="Verdana"/>
                <a:cs typeface="Verdana"/>
              </a:rPr>
              <a:t>system </a:t>
            </a:r>
            <a:r>
              <a:rPr sz="2229" spc="4" baseline="2267" dirty="0">
                <a:latin typeface="Verdana"/>
                <a:cs typeface="Verdana"/>
              </a:rPr>
              <a:t>or</a:t>
            </a:r>
            <a:r>
              <a:rPr sz="2229" spc="27" baseline="2267" dirty="0">
                <a:latin typeface="Verdana"/>
                <a:cs typeface="Verdana"/>
              </a:rPr>
              <a:t> </a:t>
            </a:r>
            <a:r>
              <a:rPr sz="2229" spc="4" baseline="2267" dirty="0">
                <a:latin typeface="Verdana"/>
                <a:cs typeface="Verdana"/>
              </a:rPr>
              <a:t>application</a:t>
            </a:r>
            <a:endParaRPr sz="2229" baseline="2267" dirty="0">
              <a:latin typeface="Verdana"/>
              <a:cs typeface="Verdana"/>
            </a:endParaRPr>
          </a:p>
          <a:p>
            <a:pPr marL="350216" indent="-342900">
              <a:spcBef>
                <a:spcPts val="1467"/>
              </a:spcBef>
              <a:buFont typeface="Verdana" panose="020B0604030504040204" pitchFamily="34" charset="0"/>
              <a:buChar char="·"/>
              <a:tabLst>
                <a:tab pos="261458" algn="l"/>
                <a:tab pos="261844" algn="l"/>
              </a:tabLst>
            </a:pPr>
            <a:r>
              <a:rPr sz="2229" spc="4" baseline="2267" dirty="0">
                <a:latin typeface="Verdana"/>
                <a:cs typeface="Verdana"/>
              </a:rPr>
              <a:t>It is </a:t>
            </a:r>
            <a:r>
              <a:rPr sz="2229" spc="9" baseline="2267" dirty="0">
                <a:latin typeface="Verdana"/>
                <a:cs typeface="Verdana"/>
              </a:rPr>
              <a:t>a </a:t>
            </a:r>
            <a:r>
              <a:rPr sz="2229" baseline="2267" dirty="0">
                <a:latin typeface="Verdana"/>
                <a:cs typeface="Verdana"/>
              </a:rPr>
              <a:t>task-specific </a:t>
            </a:r>
            <a:r>
              <a:rPr sz="2229" spc="9" baseline="2267" dirty="0">
                <a:latin typeface="Verdana"/>
                <a:cs typeface="Verdana"/>
              </a:rPr>
              <a:t>approach </a:t>
            </a:r>
            <a:r>
              <a:rPr sz="2229" spc="4" baseline="2267" dirty="0">
                <a:latin typeface="Verdana"/>
                <a:cs typeface="Verdana"/>
              </a:rPr>
              <a:t>to usability (i.e. </a:t>
            </a:r>
            <a:r>
              <a:rPr sz="2229" spc="9" baseline="2267" dirty="0">
                <a:latin typeface="Verdana"/>
                <a:cs typeface="Verdana"/>
              </a:rPr>
              <a:t>relates </a:t>
            </a:r>
            <a:r>
              <a:rPr sz="2229" spc="4" baseline="2267" dirty="0">
                <a:latin typeface="Verdana"/>
                <a:cs typeface="Verdana"/>
              </a:rPr>
              <a:t>to functionality)</a:t>
            </a:r>
            <a:endParaRPr sz="2229" baseline="2267" dirty="0">
              <a:latin typeface="Verdana"/>
              <a:cs typeface="Verdana"/>
            </a:endParaRPr>
          </a:p>
        </p:txBody>
      </p:sp>
      <p:sp>
        <p:nvSpPr>
          <p:cNvPr id="8" name="object 8"/>
          <p:cNvSpPr txBox="1"/>
          <p:nvPr/>
        </p:nvSpPr>
        <p:spPr>
          <a:xfrm>
            <a:off x="329919" y="2750278"/>
            <a:ext cx="11003605" cy="1451265"/>
          </a:xfrm>
          <a:prstGeom prst="rect">
            <a:avLst/>
          </a:prstGeom>
        </p:spPr>
        <p:txBody>
          <a:bodyPr vert="horz" wrap="square" lIns="0" tIns="9242" rIns="0" bIns="0" rtlCol="0">
            <a:spAutoFit/>
          </a:bodyPr>
          <a:lstStyle/>
          <a:p>
            <a:pPr marL="293451" indent="-285750" algn="just">
              <a:spcBef>
                <a:spcPts val="73"/>
              </a:spcBef>
              <a:buFont typeface="Arial" panose="020B0604020202020204" pitchFamily="34" charset="0"/>
              <a:buChar char="•"/>
            </a:pPr>
            <a:r>
              <a:rPr lang="en-GB" sz="1486" dirty="0">
                <a:latin typeface="Verdana"/>
                <a:cs typeface="Verdana"/>
              </a:rPr>
              <a:t>Walkthroughs </a:t>
            </a:r>
            <a:r>
              <a:rPr lang="en-GB" sz="1486" spc="6" dirty="0">
                <a:latin typeface="Verdana"/>
                <a:cs typeface="Verdana"/>
              </a:rPr>
              <a:t>are </a:t>
            </a:r>
            <a:r>
              <a:rPr lang="en-GB" sz="1486" spc="3" dirty="0">
                <a:latin typeface="Verdana"/>
                <a:cs typeface="Verdana"/>
              </a:rPr>
              <a:t>sanity </a:t>
            </a:r>
            <a:r>
              <a:rPr lang="en-GB" sz="1486" spc="6" dirty="0">
                <a:latin typeface="Verdana"/>
                <a:cs typeface="Verdana"/>
              </a:rPr>
              <a:t>checks </a:t>
            </a:r>
            <a:r>
              <a:rPr lang="en-GB" sz="1486" spc="3" dirty="0">
                <a:latin typeface="Verdana"/>
                <a:cs typeface="Verdana"/>
              </a:rPr>
              <a:t>for your design</a:t>
            </a:r>
            <a:endParaRPr lang="en-GB" sz="1486" dirty="0">
              <a:latin typeface="Verdana"/>
              <a:cs typeface="Verdana"/>
            </a:endParaRPr>
          </a:p>
          <a:p>
            <a:pPr marL="293451" marR="3081" indent="-285750" algn="just">
              <a:lnSpc>
                <a:spcPct val="101000"/>
              </a:lnSpc>
              <a:spcBef>
                <a:spcPts val="1449"/>
              </a:spcBef>
              <a:buFont typeface="Arial" panose="020B0604020202020204" pitchFamily="34" charset="0"/>
              <a:buChar char="•"/>
            </a:pPr>
            <a:r>
              <a:rPr lang="en-GB" sz="1486" spc="3" dirty="0">
                <a:latin typeface="Verdana"/>
                <a:cs typeface="Verdana"/>
              </a:rPr>
              <a:t>Examine </a:t>
            </a:r>
            <a:r>
              <a:rPr lang="en-GB" sz="1486" spc="6" dirty="0">
                <a:latin typeface="Verdana"/>
                <a:cs typeface="Verdana"/>
              </a:rPr>
              <a:t>and check </a:t>
            </a:r>
            <a:r>
              <a:rPr lang="en-GB" sz="1486" spc="3" dirty="0">
                <a:latin typeface="Verdana"/>
                <a:cs typeface="Verdana"/>
              </a:rPr>
              <a:t>the usability of </a:t>
            </a:r>
            <a:r>
              <a:rPr lang="en-GB" sz="1486" spc="6" dirty="0">
                <a:latin typeface="Verdana"/>
                <a:cs typeface="Verdana"/>
              </a:rPr>
              <a:t>a </a:t>
            </a:r>
            <a:r>
              <a:rPr lang="en-GB" sz="1486" spc="3" dirty="0">
                <a:latin typeface="Verdana"/>
                <a:cs typeface="Verdana"/>
              </a:rPr>
              <a:t>product. </a:t>
            </a:r>
          </a:p>
          <a:p>
            <a:pPr marL="293451" marR="3081" indent="-285750" algn="just">
              <a:lnSpc>
                <a:spcPct val="101000"/>
              </a:lnSpc>
              <a:spcBef>
                <a:spcPts val="1449"/>
              </a:spcBef>
              <a:buFont typeface="Arial" panose="020B0604020202020204" pitchFamily="34" charset="0"/>
              <a:buChar char="•"/>
            </a:pPr>
            <a:r>
              <a:rPr lang="en-GB" sz="1486" spc="3" dirty="0">
                <a:latin typeface="Verdana"/>
                <a:cs typeface="Verdana"/>
              </a:rPr>
              <a:t>S</a:t>
            </a:r>
            <a:r>
              <a:rPr lang="en-GB" sz="1486" spc="6" dirty="0">
                <a:latin typeface="Verdana"/>
                <a:cs typeface="Verdana"/>
              </a:rPr>
              <a:t>ee whether </a:t>
            </a:r>
            <a:r>
              <a:rPr lang="en-GB" sz="1486" spc="3" dirty="0">
                <a:latin typeface="Verdana"/>
                <a:cs typeface="Verdana"/>
              </a:rPr>
              <a:t>or </a:t>
            </a:r>
            <a:r>
              <a:rPr lang="en-GB" sz="1486" spc="6" dirty="0">
                <a:latin typeface="Verdana"/>
                <a:cs typeface="Verdana"/>
              </a:rPr>
              <a:t>not a </a:t>
            </a:r>
            <a:r>
              <a:rPr lang="en-GB" sz="1486" spc="9" dirty="0">
                <a:latin typeface="Verdana"/>
                <a:cs typeface="Verdana"/>
              </a:rPr>
              <a:t>new </a:t>
            </a:r>
            <a:r>
              <a:rPr lang="en-GB" sz="1486" spc="6" dirty="0">
                <a:latin typeface="Verdana"/>
                <a:cs typeface="Verdana"/>
              </a:rPr>
              <a:t>user can easily carry out </a:t>
            </a:r>
            <a:r>
              <a:rPr lang="en-GB" sz="1486" spc="3" dirty="0">
                <a:latin typeface="Verdana"/>
                <a:cs typeface="Verdana"/>
              </a:rPr>
              <a:t>tasks </a:t>
            </a:r>
            <a:r>
              <a:rPr lang="en-GB" sz="1486" spc="6" dirty="0">
                <a:latin typeface="Verdana"/>
                <a:cs typeface="Verdana"/>
              </a:rPr>
              <a:t>within a </a:t>
            </a:r>
            <a:r>
              <a:rPr lang="en-GB" sz="1486" spc="3" dirty="0">
                <a:latin typeface="Verdana"/>
                <a:cs typeface="Verdana"/>
              </a:rPr>
              <a:t>given </a:t>
            </a:r>
            <a:r>
              <a:rPr lang="en-GB" sz="1486" spc="6" dirty="0">
                <a:latin typeface="Verdana"/>
                <a:cs typeface="Verdana"/>
              </a:rPr>
              <a:t>system </a:t>
            </a:r>
            <a:r>
              <a:rPr lang="en-GB" sz="1486" spc="3" dirty="0">
                <a:latin typeface="Verdana"/>
                <a:cs typeface="Verdana"/>
              </a:rPr>
              <a:t>or application. </a:t>
            </a:r>
          </a:p>
          <a:p>
            <a:pPr marL="293451" marR="3081" indent="-285750" algn="just">
              <a:lnSpc>
                <a:spcPct val="101000"/>
              </a:lnSpc>
              <a:spcBef>
                <a:spcPts val="1449"/>
              </a:spcBef>
              <a:buFont typeface="Arial" panose="020B0604020202020204" pitchFamily="34" charset="0"/>
              <a:buChar char="•"/>
            </a:pPr>
            <a:r>
              <a:rPr lang="en-GB" sz="1486" spc="6" dirty="0">
                <a:latin typeface="Verdana"/>
                <a:cs typeface="Verdana"/>
              </a:rPr>
              <a:t>T</a:t>
            </a:r>
            <a:r>
              <a:rPr lang="en-GB" sz="1486" dirty="0">
                <a:latin typeface="Verdana"/>
                <a:cs typeface="Verdana"/>
              </a:rPr>
              <a:t>ask-specific </a:t>
            </a:r>
            <a:r>
              <a:rPr lang="en-GB" sz="1486" spc="6" dirty="0">
                <a:latin typeface="Verdana"/>
                <a:cs typeface="Verdana"/>
              </a:rPr>
              <a:t>approach </a:t>
            </a:r>
            <a:r>
              <a:rPr lang="en-GB" sz="1486" spc="3" dirty="0">
                <a:latin typeface="Verdana"/>
                <a:cs typeface="Verdana"/>
              </a:rPr>
              <a:t>to usability </a:t>
            </a:r>
            <a:r>
              <a:rPr lang="en-GB" sz="1486" spc="6" dirty="0">
                <a:latin typeface="Verdana"/>
                <a:cs typeface="Verdana"/>
              </a:rPr>
              <a:t>based on exposed</a:t>
            </a:r>
            <a:r>
              <a:rPr lang="en-GB" sz="1486" spc="79" dirty="0">
                <a:latin typeface="Verdana"/>
                <a:cs typeface="Verdana"/>
              </a:rPr>
              <a:t> </a:t>
            </a:r>
            <a:r>
              <a:rPr lang="en-GB" sz="1486" spc="3" dirty="0">
                <a:latin typeface="Verdana"/>
                <a:cs typeface="Verdana"/>
              </a:rPr>
              <a:t>functionality</a:t>
            </a:r>
            <a:endParaRPr lang="en-GB" sz="1486" dirty="0">
              <a:latin typeface="Verdana"/>
              <a:cs typeface="Verdana"/>
            </a:endParaRPr>
          </a:p>
        </p:txBody>
      </p:sp>
      <p:sp>
        <p:nvSpPr>
          <p:cNvPr id="9" name="object 9"/>
          <p:cNvSpPr txBox="1"/>
          <p:nvPr/>
        </p:nvSpPr>
        <p:spPr>
          <a:xfrm>
            <a:off x="329919" y="4255706"/>
            <a:ext cx="11765099" cy="1998018"/>
          </a:xfrm>
          <a:prstGeom prst="rect">
            <a:avLst/>
          </a:prstGeom>
        </p:spPr>
        <p:txBody>
          <a:bodyPr vert="horz" wrap="square" lIns="0" tIns="9242" rIns="0" bIns="0" rtlCol="0">
            <a:spAutoFit/>
          </a:bodyPr>
          <a:lstStyle/>
          <a:p>
            <a:pPr marL="293066" indent="-285750">
              <a:spcBef>
                <a:spcPts val="73"/>
              </a:spcBef>
              <a:buFont typeface="Arial" panose="020B0604020202020204" pitchFamily="34" charset="0"/>
              <a:buChar char="•"/>
              <a:tabLst>
                <a:tab pos="261458" algn="l"/>
                <a:tab pos="261844" algn="l"/>
              </a:tabLst>
            </a:pPr>
            <a:r>
              <a:rPr lang="en-GB" sz="1486" spc="3" dirty="0">
                <a:latin typeface="Verdana"/>
              </a:rPr>
              <a:t>You should ask assessors to go over these walkthroughs and answer these four question:</a:t>
            </a:r>
          </a:p>
          <a:p>
            <a:pPr marL="7316">
              <a:spcBef>
                <a:spcPts val="73"/>
              </a:spcBef>
              <a:tabLst>
                <a:tab pos="261458" algn="l"/>
                <a:tab pos="261844" algn="l"/>
              </a:tabLst>
            </a:pPr>
            <a:endParaRPr lang="es-ES" sz="2229" i="1" spc="4" baseline="2267" dirty="0">
              <a:latin typeface="Verdana"/>
              <a:cs typeface="Verdana"/>
            </a:endParaRPr>
          </a:p>
          <a:p>
            <a:pPr marL="807416" lvl="1" indent="-342900">
              <a:spcBef>
                <a:spcPts val="73"/>
              </a:spcBef>
              <a:buFont typeface="Verdana" panose="020B0604030504040204" pitchFamily="34" charset="0"/>
              <a:buChar char="·"/>
              <a:tabLst>
                <a:tab pos="261458" algn="l"/>
                <a:tab pos="261844" algn="l"/>
              </a:tabLst>
            </a:pPr>
            <a:r>
              <a:rPr sz="2229" i="1" spc="4" baseline="2267" dirty="0">
                <a:latin typeface="Verdana"/>
                <a:cs typeface="Verdana"/>
              </a:rPr>
              <a:t>Will the </a:t>
            </a:r>
            <a:r>
              <a:rPr sz="2229" i="1" spc="9" baseline="2267" dirty="0">
                <a:latin typeface="Verdana"/>
                <a:cs typeface="Verdana"/>
              </a:rPr>
              <a:t>user </a:t>
            </a:r>
            <a:r>
              <a:rPr sz="2229" i="1" spc="4" baseline="2267" dirty="0">
                <a:latin typeface="Verdana"/>
                <a:cs typeface="Verdana"/>
              </a:rPr>
              <a:t>try </a:t>
            </a:r>
            <a:r>
              <a:rPr sz="2229" i="1" spc="9" baseline="2267" dirty="0">
                <a:latin typeface="Verdana"/>
                <a:cs typeface="Verdana"/>
              </a:rPr>
              <a:t>and achieve </a:t>
            </a:r>
            <a:r>
              <a:rPr sz="2229" i="1" spc="4" baseline="2267" dirty="0">
                <a:latin typeface="Verdana"/>
                <a:cs typeface="Verdana"/>
              </a:rPr>
              <a:t>the </a:t>
            </a:r>
            <a:r>
              <a:rPr sz="2229" i="1" spc="9" baseline="2267" dirty="0">
                <a:latin typeface="Verdana"/>
                <a:cs typeface="Verdana"/>
              </a:rPr>
              <a:t>right</a:t>
            </a:r>
            <a:r>
              <a:rPr sz="2229" i="1" spc="-13" baseline="2267" dirty="0">
                <a:latin typeface="Verdana"/>
                <a:cs typeface="Verdana"/>
              </a:rPr>
              <a:t> </a:t>
            </a:r>
            <a:r>
              <a:rPr sz="2229" i="1" spc="9" baseline="2267" dirty="0">
                <a:latin typeface="Verdana"/>
                <a:cs typeface="Verdana"/>
              </a:rPr>
              <a:t>outcome?</a:t>
            </a:r>
            <a:endParaRPr sz="2229" baseline="2267" dirty="0">
              <a:latin typeface="Verdana"/>
              <a:cs typeface="Verdana"/>
            </a:endParaRPr>
          </a:p>
          <a:p>
            <a:pPr marL="807416" lvl="1" indent="-342900">
              <a:spcBef>
                <a:spcPts val="1467"/>
              </a:spcBef>
              <a:buFont typeface="Verdana" panose="020B0604030504040204" pitchFamily="34" charset="0"/>
              <a:buChar char="·"/>
              <a:tabLst>
                <a:tab pos="261458" algn="l"/>
                <a:tab pos="261844" algn="l"/>
              </a:tabLst>
            </a:pPr>
            <a:r>
              <a:rPr sz="2229" i="1" spc="4" baseline="2267" dirty="0">
                <a:latin typeface="Verdana"/>
                <a:cs typeface="Verdana"/>
              </a:rPr>
              <a:t>Will the </a:t>
            </a:r>
            <a:r>
              <a:rPr sz="2229" i="1" spc="9" baseline="2267" dirty="0">
                <a:latin typeface="Verdana"/>
                <a:cs typeface="Verdana"/>
              </a:rPr>
              <a:t>user notice </a:t>
            </a:r>
            <a:r>
              <a:rPr sz="2229" i="1" spc="4" baseline="2267" dirty="0">
                <a:latin typeface="Verdana"/>
                <a:cs typeface="Verdana"/>
              </a:rPr>
              <a:t>that the </a:t>
            </a:r>
            <a:r>
              <a:rPr sz="2229" i="1" spc="9" baseline="2267" dirty="0">
                <a:latin typeface="Verdana"/>
                <a:cs typeface="Verdana"/>
              </a:rPr>
              <a:t>correct action </a:t>
            </a:r>
            <a:r>
              <a:rPr sz="2229" i="1" spc="4" baseline="2267" dirty="0">
                <a:latin typeface="Verdana"/>
                <a:cs typeface="Verdana"/>
              </a:rPr>
              <a:t>is </a:t>
            </a:r>
            <a:r>
              <a:rPr sz="2229" i="1" spc="9" baseline="2267" dirty="0">
                <a:latin typeface="Verdana"/>
                <a:cs typeface="Verdana"/>
              </a:rPr>
              <a:t>available </a:t>
            </a:r>
            <a:r>
              <a:rPr sz="2229" i="1" spc="4" baseline="2267" dirty="0">
                <a:latin typeface="Verdana"/>
                <a:cs typeface="Verdana"/>
              </a:rPr>
              <a:t>to</a:t>
            </a:r>
            <a:r>
              <a:rPr sz="2229" i="1" spc="-18" baseline="2267" dirty="0">
                <a:latin typeface="Verdana"/>
                <a:cs typeface="Verdana"/>
              </a:rPr>
              <a:t> </a:t>
            </a:r>
            <a:r>
              <a:rPr sz="2229" i="1" spc="9" baseline="2267" dirty="0">
                <a:latin typeface="Verdana"/>
                <a:cs typeface="Verdana"/>
              </a:rPr>
              <a:t>them?</a:t>
            </a:r>
            <a:endParaRPr sz="2229" baseline="2267" dirty="0">
              <a:latin typeface="Verdana"/>
              <a:cs typeface="Verdana"/>
            </a:endParaRPr>
          </a:p>
          <a:p>
            <a:pPr marL="807416" lvl="1" indent="-342900">
              <a:spcBef>
                <a:spcPts val="1467"/>
              </a:spcBef>
              <a:buFont typeface="Verdana" panose="020B0604030504040204" pitchFamily="34" charset="0"/>
              <a:buChar char="·"/>
              <a:tabLst>
                <a:tab pos="261458" algn="l"/>
                <a:tab pos="261844" algn="l"/>
              </a:tabLst>
            </a:pPr>
            <a:r>
              <a:rPr sz="2229" i="1" spc="4" baseline="2267" dirty="0">
                <a:latin typeface="Verdana"/>
                <a:cs typeface="Verdana"/>
              </a:rPr>
              <a:t>Will the </a:t>
            </a:r>
            <a:r>
              <a:rPr sz="2229" i="1" spc="9" baseline="2267" dirty="0">
                <a:latin typeface="Verdana"/>
                <a:cs typeface="Verdana"/>
              </a:rPr>
              <a:t>user associate </a:t>
            </a:r>
            <a:r>
              <a:rPr sz="2229" i="1" spc="4" baseline="2267" dirty="0">
                <a:latin typeface="Verdana"/>
                <a:cs typeface="Verdana"/>
              </a:rPr>
              <a:t>the </a:t>
            </a:r>
            <a:r>
              <a:rPr sz="2229" i="1" spc="9" baseline="2267" dirty="0">
                <a:latin typeface="Verdana"/>
                <a:cs typeface="Verdana"/>
              </a:rPr>
              <a:t>correct action with </a:t>
            </a:r>
            <a:r>
              <a:rPr sz="2229" i="1" spc="4" baseline="2267" dirty="0">
                <a:latin typeface="Verdana"/>
                <a:cs typeface="Verdana"/>
              </a:rPr>
              <a:t>the </a:t>
            </a:r>
            <a:r>
              <a:rPr sz="2229" i="1" spc="9" baseline="2267" dirty="0">
                <a:latin typeface="Verdana"/>
                <a:cs typeface="Verdana"/>
              </a:rPr>
              <a:t>outcome they expect </a:t>
            </a:r>
            <a:r>
              <a:rPr sz="2229" i="1" spc="4" baseline="2267" dirty="0">
                <a:latin typeface="Verdana"/>
                <a:cs typeface="Verdana"/>
              </a:rPr>
              <a:t>to</a:t>
            </a:r>
            <a:r>
              <a:rPr sz="2229" i="1" spc="-27" baseline="2267" dirty="0">
                <a:latin typeface="Verdana"/>
                <a:cs typeface="Verdana"/>
              </a:rPr>
              <a:t> </a:t>
            </a:r>
            <a:r>
              <a:rPr sz="2229" i="1" spc="9" baseline="2267" dirty="0">
                <a:latin typeface="Verdana"/>
                <a:cs typeface="Verdana"/>
              </a:rPr>
              <a:t>achieve?</a:t>
            </a:r>
            <a:endParaRPr lang="es-ES" sz="2229" baseline="2267" dirty="0">
              <a:latin typeface="Verdana"/>
              <a:cs typeface="Verdana"/>
            </a:endParaRPr>
          </a:p>
          <a:p>
            <a:pPr marL="750266" lvl="1" indent="-285750">
              <a:spcBef>
                <a:spcPts val="1467"/>
              </a:spcBef>
              <a:buFont typeface="Verdana" panose="020B0604030504040204" pitchFamily="34" charset="0"/>
              <a:buChar char="·"/>
              <a:tabLst>
                <a:tab pos="261458" algn="l"/>
                <a:tab pos="261844" algn="l"/>
              </a:tabLst>
            </a:pPr>
            <a:r>
              <a:rPr sz="1486" i="1" spc="3" dirty="0">
                <a:latin typeface="Verdana"/>
                <a:cs typeface="Verdana"/>
              </a:rPr>
              <a:t>If the </a:t>
            </a:r>
            <a:r>
              <a:rPr sz="1486" i="1" spc="6" dirty="0">
                <a:latin typeface="Verdana"/>
                <a:cs typeface="Verdana"/>
              </a:rPr>
              <a:t>correct action </a:t>
            </a:r>
            <a:r>
              <a:rPr sz="1486" i="1" spc="3" dirty="0">
                <a:latin typeface="Verdana"/>
                <a:cs typeface="Verdana"/>
              </a:rPr>
              <a:t>is </a:t>
            </a:r>
            <a:r>
              <a:rPr sz="1486" i="1" spc="6" dirty="0">
                <a:latin typeface="Verdana"/>
                <a:cs typeface="Verdana"/>
              </a:rPr>
              <a:t>performed; </a:t>
            </a:r>
            <a:r>
              <a:rPr sz="1486" spc="3" dirty="0">
                <a:latin typeface="Verdana"/>
                <a:cs typeface="Verdana"/>
              </a:rPr>
              <a:t>will the </a:t>
            </a:r>
            <a:r>
              <a:rPr sz="1486" spc="6" dirty="0">
                <a:latin typeface="Verdana"/>
                <a:cs typeface="Verdana"/>
              </a:rPr>
              <a:t>user see </a:t>
            </a:r>
            <a:r>
              <a:rPr sz="1486" spc="3" dirty="0">
                <a:latin typeface="Verdana"/>
                <a:cs typeface="Verdana"/>
              </a:rPr>
              <a:t>that progress is </a:t>
            </a:r>
            <a:r>
              <a:rPr sz="1486" spc="6" dirty="0">
                <a:latin typeface="Verdana"/>
                <a:cs typeface="Verdana"/>
              </a:rPr>
              <a:t>being </a:t>
            </a:r>
            <a:r>
              <a:rPr sz="1486" spc="9" dirty="0">
                <a:latin typeface="Verdana"/>
                <a:cs typeface="Verdana"/>
              </a:rPr>
              <a:t>made </a:t>
            </a:r>
            <a:r>
              <a:rPr sz="1486" spc="3" dirty="0">
                <a:latin typeface="Verdana"/>
                <a:cs typeface="Verdana"/>
              </a:rPr>
              <a:t>towards their </a:t>
            </a:r>
            <a:r>
              <a:rPr sz="1577" spc="9" dirty="0">
                <a:latin typeface="Verdana"/>
                <a:cs typeface="Verdana"/>
              </a:rPr>
              <a:t>intended </a:t>
            </a:r>
            <a:r>
              <a:rPr sz="1577" spc="12" dirty="0">
                <a:latin typeface="Verdana"/>
                <a:cs typeface="Verdana"/>
              </a:rPr>
              <a:t>outcome?</a:t>
            </a:r>
            <a:endParaRPr sz="1577" dirty="0">
              <a:latin typeface="Verdana"/>
              <a:cs typeface="Verdana"/>
            </a:endParaRPr>
          </a:p>
        </p:txBody>
      </p:sp>
      <p:pic>
        <p:nvPicPr>
          <p:cNvPr id="11" name="Picture 10">
            <a:extLst>
              <a:ext uri="{FF2B5EF4-FFF2-40B4-BE49-F238E27FC236}">
                <a16:creationId xmlns:a16="http://schemas.microsoft.com/office/drawing/2014/main" id="{906CFA3C-DD4F-4CFF-B0D4-7DE2C22A5529}"/>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13" name="Slide Number Placeholder 4">
            <a:extLst>
              <a:ext uri="{FF2B5EF4-FFF2-40B4-BE49-F238E27FC236}">
                <a16:creationId xmlns:a16="http://schemas.microsoft.com/office/drawing/2014/main" id="{0B7D3F41-AC93-4082-B539-5B4B5D5BEDD5}"/>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16</a:t>
            </a:fld>
            <a:endParaRPr lang="en-US" dirty="0"/>
          </a:p>
        </p:txBody>
      </p:sp>
    </p:spTree>
    <p:extLst>
      <p:ext uri="{BB962C8B-B14F-4D97-AF65-F5344CB8AC3E}">
        <p14:creationId xmlns:p14="http://schemas.microsoft.com/office/powerpoint/2010/main" val="190078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822" y="636666"/>
            <a:ext cx="11622888" cy="684496"/>
          </a:xfrm>
          <a:prstGeom prst="rect">
            <a:avLst/>
          </a:prstGeom>
        </p:spPr>
        <p:txBody>
          <a:bodyPr vert="horz" wrap="square" lIns="0" tIns="7316" rIns="0" bIns="0" rtlCol="0" anchor="ctr">
            <a:spAutoFit/>
          </a:bodyPr>
          <a:lstStyle/>
          <a:p>
            <a:pPr marL="7701">
              <a:spcBef>
                <a:spcPts val="58"/>
              </a:spcBef>
              <a:tabLst>
                <a:tab pos="3087443" algn="l"/>
              </a:tabLst>
            </a:pPr>
            <a:r>
              <a:rPr spc="-36" dirty="0"/>
              <a:t>Walkthrough</a:t>
            </a:r>
            <a:r>
              <a:rPr lang="es-ES" spc="-36" dirty="0"/>
              <a:t> </a:t>
            </a:r>
            <a:r>
              <a:rPr spc="6" dirty="0"/>
              <a:t>Example</a:t>
            </a:r>
          </a:p>
        </p:txBody>
      </p:sp>
      <p:sp>
        <p:nvSpPr>
          <p:cNvPr id="3" name="object 3"/>
          <p:cNvSpPr txBox="1"/>
          <p:nvPr/>
        </p:nvSpPr>
        <p:spPr>
          <a:xfrm>
            <a:off x="360417" y="1492873"/>
            <a:ext cx="11131928" cy="4706960"/>
          </a:xfrm>
          <a:prstGeom prst="rect">
            <a:avLst/>
          </a:prstGeom>
        </p:spPr>
        <p:txBody>
          <a:bodyPr vert="horz" wrap="square" lIns="0" tIns="8856" rIns="0" bIns="0" rtlCol="0">
            <a:spAutoFit/>
          </a:bodyPr>
          <a:lstStyle/>
          <a:p>
            <a:pPr marL="261458" marR="3081" indent="-254142" algn="just">
              <a:spcBef>
                <a:spcPts val="69"/>
              </a:spcBef>
              <a:buChar char="•"/>
              <a:tabLst>
                <a:tab pos="261844" algn="l"/>
              </a:tabLst>
            </a:pPr>
            <a:r>
              <a:rPr lang="en-GB" sz="2400" spc="3" dirty="0">
                <a:solidFill>
                  <a:schemeClr val="tx1">
                    <a:lumMod val="85000"/>
                    <a:lumOff val="15000"/>
                  </a:schemeClr>
                </a:solidFill>
              </a:rPr>
              <a:t>Task: Add a new pair of augmented reality glasses to an app that controls them, starting from the home page.</a:t>
            </a:r>
          </a:p>
          <a:p>
            <a:pPr marL="261458" marR="3081" indent="-254142" algn="just">
              <a:lnSpc>
                <a:spcPct val="102299"/>
              </a:lnSpc>
              <a:spcBef>
                <a:spcPts val="1558"/>
              </a:spcBef>
              <a:buChar char="•"/>
              <a:tabLst>
                <a:tab pos="261844" algn="l"/>
              </a:tabLst>
            </a:pPr>
            <a:r>
              <a:rPr lang="en-GB" sz="2400" spc="3" dirty="0">
                <a:solidFill>
                  <a:schemeClr val="tx1">
                    <a:lumMod val="85000"/>
                    <a:lumOff val="15000"/>
                  </a:schemeClr>
                </a:solidFill>
              </a:rPr>
              <a:t>Debbie starts by opening the app and powering the glasses on.  She then goes to the settings icon, which takes her to the settings  page where a list of settings are displayed. She selects the add  device button which takes her to a new page with tabs for New  device and current device. The new device tab is open when the  page loads. The new page gives instructions on how to add the  device and a button with the option to scan for devices. She  selects the button to scan for devices. After scanning, the app  finds the glasses and displays them as an option on the screen.  She clicks on the device name and chooses select device. The app  then asks for the PIN which is printed on the frame of the glasses.  After locating the PIN, Debbie enters it and selects that yes she  would like to add the device. After this the glasses are connected  to the app.</a:t>
            </a:r>
          </a:p>
        </p:txBody>
      </p:sp>
      <p:pic>
        <p:nvPicPr>
          <p:cNvPr id="6" name="Picture 5">
            <a:extLst>
              <a:ext uri="{FF2B5EF4-FFF2-40B4-BE49-F238E27FC236}">
                <a16:creationId xmlns:a16="http://schemas.microsoft.com/office/drawing/2014/main" id="{7C4C2A46-1177-41DA-88E2-77DF4C3B6CDD}"/>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7" name="Slide Number Placeholder 4">
            <a:extLst>
              <a:ext uri="{FF2B5EF4-FFF2-40B4-BE49-F238E27FC236}">
                <a16:creationId xmlns:a16="http://schemas.microsoft.com/office/drawing/2014/main" id="{76A67A0F-33DC-48F4-BAC6-F6A2A76F896C}"/>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17</a:t>
            </a:fld>
            <a:endParaRPr lang="en-US" dirty="0"/>
          </a:p>
        </p:txBody>
      </p:sp>
    </p:spTree>
    <p:extLst>
      <p:ext uri="{BB962C8B-B14F-4D97-AF65-F5344CB8AC3E}">
        <p14:creationId xmlns:p14="http://schemas.microsoft.com/office/powerpoint/2010/main" val="278439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49DFE-F2EC-4BD4-9EF3-5A2E945F6DCD}"/>
              </a:ext>
            </a:extLst>
          </p:cNvPr>
          <p:cNvSpPr>
            <a:spLocks noGrp="1"/>
          </p:cNvSpPr>
          <p:nvPr>
            <p:ph type="body" sz="quarter" idx="17"/>
          </p:nvPr>
        </p:nvSpPr>
        <p:spPr/>
        <p:txBody>
          <a:bodyPr/>
          <a:lstStyle/>
          <a:p>
            <a:r>
              <a:rPr lang="en-GB" dirty="0"/>
              <a:t>Human Evaluation and Measurement</a:t>
            </a:r>
          </a:p>
        </p:txBody>
      </p:sp>
    </p:spTree>
    <p:extLst>
      <p:ext uri="{BB962C8B-B14F-4D97-AF65-F5344CB8AC3E}">
        <p14:creationId xmlns:p14="http://schemas.microsoft.com/office/powerpoint/2010/main" val="330271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49DFE-F2EC-4BD4-9EF3-5A2E945F6DCD}"/>
              </a:ext>
            </a:extLst>
          </p:cNvPr>
          <p:cNvSpPr>
            <a:spLocks noGrp="1"/>
          </p:cNvSpPr>
          <p:nvPr>
            <p:ph type="body" sz="quarter" idx="17"/>
          </p:nvPr>
        </p:nvSpPr>
        <p:spPr/>
        <p:txBody>
          <a:bodyPr/>
          <a:lstStyle/>
          <a:p>
            <a:r>
              <a:rPr lang="en-GB" dirty="0"/>
              <a:t>Practical Designs</a:t>
            </a:r>
          </a:p>
        </p:txBody>
      </p:sp>
    </p:spTree>
    <p:extLst>
      <p:ext uri="{BB962C8B-B14F-4D97-AF65-F5344CB8AC3E}">
        <p14:creationId xmlns:p14="http://schemas.microsoft.com/office/powerpoint/2010/main" val="140333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2949-E2E5-4D88-B73E-332251A21DB4}"/>
              </a:ext>
            </a:extLst>
          </p:cNvPr>
          <p:cNvSpPr>
            <a:spLocks noGrp="1"/>
          </p:cNvSpPr>
          <p:nvPr>
            <p:ph type="title"/>
          </p:nvPr>
        </p:nvSpPr>
        <p:spPr/>
        <p:txBody>
          <a:bodyPr/>
          <a:lstStyle/>
          <a:p>
            <a:r>
              <a:rPr lang="en-GB" dirty="0"/>
              <a:t>Survey Sampling</a:t>
            </a:r>
          </a:p>
        </p:txBody>
      </p:sp>
      <p:sp>
        <p:nvSpPr>
          <p:cNvPr id="6" name="Slide Number Placeholder 5">
            <a:extLst>
              <a:ext uri="{FF2B5EF4-FFF2-40B4-BE49-F238E27FC236}">
                <a16:creationId xmlns:a16="http://schemas.microsoft.com/office/drawing/2014/main" id="{F21A6D7C-8E70-4407-B7C6-28AC2DB1ED16}"/>
              </a:ext>
            </a:extLst>
          </p:cNvPr>
          <p:cNvSpPr>
            <a:spLocks noGrp="1"/>
          </p:cNvSpPr>
          <p:nvPr>
            <p:ph type="sldNum" sz="quarter" idx="12"/>
          </p:nvPr>
        </p:nvSpPr>
        <p:spPr/>
        <p:txBody>
          <a:bodyPr/>
          <a:lstStyle/>
          <a:p>
            <a:fld id="{437794D7-DC86-9A4E-9C9F-0B324FE8876A}" type="slidenum">
              <a:rPr lang="en-US" smtClean="0"/>
              <a:pPr/>
              <a:t>19</a:t>
            </a:fld>
            <a:endParaRPr lang="en-US" dirty="0"/>
          </a:p>
        </p:txBody>
      </p:sp>
      <p:pic>
        <p:nvPicPr>
          <p:cNvPr id="9" name="Picture 8">
            <a:extLst>
              <a:ext uri="{FF2B5EF4-FFF2-40B4-BE49-F238E27FC236}">
                <a16:creationId xmlns:a16="http://schemas.microsoft.com/office/drawing/2014/main" id="{96B00C3E-E369-440E-93EB-83EC961EED3D}"/>
              </a:ext>
            </a:extLst>
          </p:cNvPr>
          <p:cNvPicPr>
            <a:picLocks noChangeAspect="1"/>
          </p:cNvPicPr>
          <p:nvPr/>
        </p:nvPicPr>
        <p:blipFill>
          <a:blip r:embed="rId2"/>
          <a:stretch>
            <a:fillRect/>
          </a:stretch>
        </p:blipFill>
        <p:spPr>
          <a:xfrm>
            <a:off x="3733801" y="3180906"/>
            <a:ext cx="4876799" cy="2071687"/>
          </a:xfrm>
          <a:prstGeom prst="rect">
            <a:avLst/>
          </a:prstGeom>
        </p:spPr>
      </p:pic>
      <p:pic>
        <p:nvPicPr>
          <p:cNvPr id="5" name="Picture 4">
            <a:extLst>
              <a:ext uri="{FF2B5EF4-FFF2-40B4-BE49-F238E27FC236}">
                <a16:creationId xmlns:a16="http://schemas.microsoft.com/office/drawing/2014/main" id="{CDC3B196-97BC-40AD-84E3-19AFBC91056C}"/>
              </a:ext>
            </a:extLst>
          </p:cNvPr>
          <p:cNvPicPr>
            <a:picLocks noChangeAspect="1"/>
          </p:cNvPicPr>
          <p:nvPr/>
        </p:nvPicPr>
        <p:blipFill>
          <a:blip r:embed="rId3"/>
          <a:stretch>
            <a:fillRect/>
          </a:stretch>
        </p:blipFill>
        <p:spPr>
          <a:xfrm>
            <a:off x="3101824" y="6543675"/>
            <a:ext cx="2486025" cy="314325"/>
          </a:xfrm>
          <a:prstGeom prst="rect">
            <a:avLst/>
          </a:prstGeom>
        </p:spPr>
      </p:pic>
      <p:sp>
        <p:nvSpPr>
          <p:cNvPr id="7" name="Slide Number Placeholder 5">
            <a:extLst>
              <a:ext uri="{FF2B5EF4-FFF2-40B4-BE49-F238E27FC236}">
                <a16:creationId xmlns:a16="http://schemas.microsoft.com/office/drawing/2014/main" id="{67BF74B1-4410-4E98-8889-EA356C1C5F4D}"/>
              </a:ext>
            </a:extLst>
          </p:cNvPr>
          <p:cNvSpPr txBox="1">
            <a:spLocks/>
          </p:cNvSpPr>
          <p:nvPr/>
        </p:nvSpPr>
        <p:spPr>
          <a:xfrm>
            <a:off x="-226047" y="6457609"/>
            <a:ext cx="804286" cy="396076"/>
          </a:xfrm>
          <a:prstGeom prst="rect">
            <a:avLst/>
          </a:prstGeom>
        </p:spPr>
        <p:txBody>
          <a:bodyPr anchor="ctr" anchorCtr="0"/>
          <a:lstStyle>
            <a:defPPr>
              <a:defRPr lang="en-US"/>
            </a:defPPr>
            <a:lvl1pPr marL="0" algn="r" defTabSz="457200" rtl="0" eaLnBrk="1" latinLnBrk="0" hangingPunct="1">
              <a:defRPr sz="1200" b="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7794D7-DC86-9A4E-9C9F-0B324FE8876A}" type="slidenum">
              <a:rPr lang="en-US" smtClean="0"/>
              <a:pPr/>
              <a:t>19</a:t>
            </a:fld>
            <a:endParaRPr lang="en-US" dirty="0"/>
          </a:p>
        </p:txBody>
      </p:sp>
    </p:spTree>
    <p:extLst>
      <p:ext uri="{BB962C8B-B14F-4D97-AF65-F5344CB8AC3E}">
        <p14:creationId xmlns:p14="http://schemas.microsoft.com/office/powerpoint/2010/main" val="311542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80BC-0AD7-411B-97BF-3732F23FB793}"/>
              </a:ext>
            </a:extLst>
          </p:cNvPr>
          <p:cNvSpPr>
            <a:spLocks noGrp="1"/>
          </p:cNvSpPr>
          <p:nvPr>
            <p:ph type="title"/>
          </p:nvPr>
        </p:nvSpPr>
        <p:spPr/>
        <p:txBody>
          <a:bodyPr>
            <a:normAutofit/>
          </a:bodyPr>
          <a:lstStyle/>
          <a:p>
            <a:r>
              <a:rPr lang="en-GB" dirty="0"/>
              <a:t>What is it?</a:t>
            </a:r>
          </a:p>
        </p:txBody>
      </p:sp>
      <p:sp>
        <p:nvSpPr>
          <p:cNvPr id="3" name="Content Placeholder 2">
            <a:extLst>
              <a:ext uri="{FF2B5EF4-FFF2-40B4-BE49-F238E27FC236}">
                <a16:creationId xmlns:a16="http://schemas.microsoft.com/office/drawing/2014/main" id="{D62A4D09-E07F-4DDE-A34E-4504CED2D662}"/>
              </a:ext>
            </a:extLst>
          </p:cNvPr>
          <p:cNvSpPr>
            <a:spLocks noGrp="1"/>
          </p:cNvSpPr>
          <p:nvPr>
            <p:ph idx="1"/>
          </p:nvPr>
        </p:nvSpPr>
        <p:spPr>
          <a:xfrm>
            <a:off x="426531" y="1570973"/>
            <a:ext cx="6034560" cy="4799152"/>
          </a:xfrm>
        </p:spPr>
        <p:txBody>
          <a:bodyPr/>
          <a:lstStyle/>
          <a:p>
            <a:r>
              <a:rPr lang="en-GB" dirty="0"/>
              <a:t>The proper way to select your target audience</a:t>
            </a:r>
          </a:p>
          <a:p>
            <a:endParaRPr lang="en-GB" dirty="0"/>
          </a:p>
          <a:p>
            <a:r>
              <a:rPr lang="en-GB" dirty="0"/>
              <a:t>Selection of participants for a </a:t>
            </a:r>
            <a:r>
              <a:rPr lang="en-GB" b="1" dirty="0"/>
              <a:t>population</a:t>
            </a:r>
          </a:p>
          <a:p>
            <a:endParaRPr lang="en-GB" b="1" dirty="0"/>
          </a:p>
          <a:p>
            <a:r>
              <a:rPr lang="en-GB" b="1" dirty="0"/>
              <a:t>Census</a:t>
            </a:r>
            <a:r>
              <a:rPr lang="en-GB" dirty="0"/>
              <a:t>: Surveying all members of a population</a:t>
            </a:r>
          </a:p>
          <a:p>
            <a:endParaRPr lang="en-GB" dirty="0"/>
          </a:p>
          <a:p>
            <a:r>
              <a:rPr lang="en-GB" dirty="0"/>
              <a:t>In most cases, this is </a:t>
            </a:r>
            <a:r>
              <a:rPr lang="en-GB" b="1" dirty="0"/>
              <a:t>not possible</a:t>
            </a:r>
            <a:endParaRPr lang="en-GB" dirty="0"/>
          </a:p>
        </p:txBody>
      </p:sp>
      <p:sp>
        <p:nvSpPr>
          <p:cNvPr id="6" name="Slide Number Placeholder 5">
            <a:extLst>
              <a:ext uri="{FF2B5EF4-FFF2-40B4-BE49-F238E27FC236}">
                <a16:creationId xmlns:a16="http://schemas.microsoft.com/office/drawing/2014/main" id="{800B850E-EDBC-4600-B877-4C9D3F3D35D6}"/>
              </a:ext>
            </a:extLst>
          </p:cNvPr>
          <p:cNvSpPr>
            <a:spLocks noGrp="1"/>
          </p:cNvSpPr>
          <p:nvPr>
            <p:ph type="sldNum" sz="quarter" idx="12"/>
          </p:nvPr>
        </p:nvSpPr>
        <p:spPr/>
        <p:txBody>
          <a:bodyPr/>
          <a:lstStyle/>
          <a:p>
            <a:fld id="{437794D7-DC86-9A4E-9C9F-0B324FE8876A}" type="slidenum">
              <a:rPr lang="en-US" smtClean="0"/>
              <a:pPr/>
              <a:t>20</a:t>
            </a:fld>
            <a:endParaRPr lang="en-US" dirty="0"/>
          </a:p>
        </p:txBody>
      </p:sp>
      <p:pic>
        <p:nvPicPr>
          <p:cNvPr id="5" name="Picture 4">
            <a:extLst>
              <a:ext uri="{FF2B5EF4-FFF2-40B4-BE49-F238E27FC236}">
                <a16:creationId xmlns:a16="http://schemas.microsoft.com/office/drawing/2014/main" id="{91C38B18-1F96-4E10-9134-AD20F87EEB53}"/>
              </a:ext>
            </a:extLst>
          </p:cNvPr>
          <p:cNvPicPr>
            <a:picLocks noChangeAspect="1"/>
          </p:cNvPicPr>
          <p:nvPr/>
        </p:nvPicPr>
        <p:blipFill>
          <a:blip r:embed="rId3"/>
          <a:stretch>
            <a:fillRect/>
          </a:stretch>
        </p:blipFill>
        <p:spPr>
          <a:xfrm>
            <a:off x="3101824" y="6543675"/>
            <a:ext cx="2486025" cy="314325"/>
          </a:xfrm>
          <a:prstGeom prst="rect">
            <a:avLst/>
          </a:prstGeom>
        </p:spPr>
      </p:pic>
      <p:pic>
        <p:nvPicPr>
          <p:cNvPr id="7" name="Picture 6">
            <a:extLst>
              <a:ext uri="{FF2B5EF4-FFF2-40B4-BE49-F238E27FC236}">
                <a16:creationId xmlns:a16="http://schemas.microsoft.com/office/drawing/2014/main" id="{EC6EB1F1-05A3-41A7-AB36-81B16F886B1E}"/>
              </a:ext>
            </a:extLst>
          </p:cNvPr>
          <p:cNvPicPr>
            <a:picLocks noChangeAspect="1"/>
          </p:cNvPicPr>
          <p:nvPr/>
        </p:nvPicPr>
        <p:blipFill>
          <a:blip r:embed="rId4"/>
          <a:stretch>
            <a:fillRect/>
          </a:stretch>
        </p:blipFill>
        <p:spPr>
          <a:xfrm>
            <a:off x="6461091" y="1215850"/>
            <a:ext cx="4956953" cy="4190661"/>
          </a:xfrm>
          <a:prstGeom prst="rect">
            <a:avLst/>
          </a:prstGeom>
        </p:spPr>
      </p:pic>
    </p:spTree>
    <p:extLst>
      <p:ext uri="{BB962C8B-B14F-4D97-AF65-F5344CB8AC3E}">
        <p14:creationId xmlns:p14="http://schemas.microsoft.com/office/powerpoint/2010/main" val="11749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8DB-E872-48DF-98CD-EF07A473E21E}"/>
              </a:ext>
            </a:extLst>
          </p:cNvPr>
          <p:cNvSpPr>
            <a:spLocks noGrp="1"/>
          </p:cNvSpPr>
          <p:nvPr>
            <p:ph type="title"/>
          </p:nvPr>
        </p:nvSpPr>
        <p:spPr/>
        <p:txBody>
          <a:bodyPr>
            <a:normAutofit/>
          </a:bodyPr>
          <a:lstStyle/>
          <a:p>
            <a:r>
              <a:rPr lang="en-GB" dirty="0"/>
              <a:t>Key features</a:t>
            </a:r>
          </a:p>
        </p:txBody>
      </p:sp>
      <p:sp>
        <p:nvSpPr>
          <p:cNvPr id="3" name="Content Placeholder 2">
            <a:extLst>
              <a:ext uri="{FF2B5EF4-FFF2-40B4-BE49-F238E27FC236}">
                <a16:creationId xmlns:a16="http://schemas.microsoft.com/office/drawing/2014/main" id="{F322303B-80AE-4384-92E1-EF668897E0E7}"/>
              </a:ext>
            </a:extLst>
          </p:cNvPr>
          <p:cNvSpPr>
            <a:spLocks noGrp="1"/>
          </p:cNvSpPr>
          <p:nvPr>
            <p:ph idx="1"/>
          </p:nvPr>
        </p:nvSpPr>
        <p:spPr>
          <a:xfrm>
            <a:off x="578239" y="1661979"/>
            <a:ext cx="11319471" cy="4445010"/>
          </a:xfrm>
        </p:spPr>
        <p:txBody>
          <a:bodyPr/>
          <a:lstStyle/>
          <a:p>
            <a:r>
              <a:rPr lang="en-GB" dirty="0"/>
              <a:t>Representativeness</a:t>
            </a:r>
          </a:p>
          <a:p>
            <a:r>
              <a:rPr lang="en-GB" dirty="0"/>
              <a:t>Flexibility</a:t>
            </a:r>
          </a:p>
          <a:p>
            <a:r>
              <a:rPr lang="en-GB" dirty="0"/>
              <a:t>Effectiveness</a:t>
            </a:r>
          </a:p>
          <a:p>
            <a:r>
              <a:rPr lang="en-GB" dirty="0"/>
              <a:t>Consistency</a:t>
            </a:r>
          </a:p>
          <a:p>
            <a:r>
              <a:rPr lang="en-GB" dirty="0"/>
              <a:t>Diversity</a:t>
            </a:r>
          </a:p>
          <a:p>
            <a:r>
              <a:rPr lang="en-GB" dirty="0"/>
              <a:t>Transparency</a:t>
            </a:r>
          </a:p>
          <a:p>
            <a:r>
              <a:rPr lang="en-GB" dirty="0"/>
              <a:t>Probabilistic or non-probabilistic?</a:t>
            </a:r>
          </a:p>
        </p:txBody>
      </p:sp>
      <p:sp>
        <p:nvSpPr>
          <p:cNvPr id="6" name="Slide Number Placeholder 5">
            <a:extLst>
              <a:ext uri="{FF2B5EF4-FFF2-40B4-BE49-F238E27FC236}">
                <a16:creationId xmlns:a16="http://schemas.microsoft.com/office/drawing/2014/main" id="{080C61DA-C1C8-4935-8430-02FE29B2BFA8}"/>
              </a:ext>
            </a:extLst>
          </p:cNvPr>
          <p:cNvSpPr>
            <a:spLocks noGrp="1"/>
          </p:cNvSpPr>
          <p:nvPr>
            <p:ph type="sldNum" sz="quarter" idx="12"/>
          </p:nvPr>
        </p:nvSpPr>
        <p:spPr/>
        <p:txBody>
          <a:bodyPr/>
          <a:lstStyle/>
          <a:p>
            <a:fld id="{437794D7-DC86-9A4E-9C9F-0B324FE8876A}" type="slidenum">
              <a:rPr lang="en-US" smtClean="0"/>
              <a:pPr/>
              <a:t>21</a:t>
            </a:fld>
            <a:endParaRPr lang="en-US" dirty="0"/>
          </a:p>
        </p:txBody>
      </p:sp>
      <p:pic>
        <p:nvPicPr>
          <p:cNvPr id="5" name="Picture 4">
            <a:extLst>
              <a:ext uri="{FF2B5EF4-FFF2-40B4-BE49-F238E27FC236}">
                <a16:creationId xmlns:a16="http://schemas.microsoft.com/office/drawing/2014/main" id="{7038F197-D7BA-49E0-B42A-7FAD97E180D0}"/>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81645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4CEA-47CE-4962-BEA9-3CFC552ECF80}"/>
              </a:ext>
            </a:extLst>
          </p:cNvPr>
          <p:cNvSpPr>
            <a:spLocks noGrp="1"/>
          </p:cNvSpPr>
          <p:nvPr>
            <p:ph type="title"/>
          </p:nvPr>
        </p:nvSpPr>
        <p:spPr/>
        <p:txBody>
          <a:bodyPr>
            <a:normAutofit/>
          </a:bodyPr>
          <a:lstStyle/>
          <a:p>
            <a:r>
              <a:rPr lang="en-GB" dirty="0"/>
              <a:t>Probabilistic Sampling</a:t>
            </a:r>
          </a:p>
        </p:txBody>
      </p:sp>
      <p:sp>
        <p:nvSpPr>
          <p:cNvPr id="3" name="Content Placeholder 2">
            <a:extLst>
              <a:ext uri="{FF2B5EF4-FFF2-40B4-BE49-F238E27FC236}">
                <a16:creationId xmlns:a16="http://schemas.microsoft.com/office/drawing/2014/main" id="{DC711D26-B377-4783-BD2B-438A03CE317C}"/>
              </a:ext>
            </a:extLst>
          </p:cNvPr>
          <p:cNvSpPr>
            <a:spLocks noGrp="1"/>
          </p:cNvSpPr>
          <p:nvPr>
            <p:ph idx="1"/>
          </p:nvPr>
        </p:nvSpPr>
        <p:spPr/>
        <p:txBody>
          <a:bodyPr>
            <a:normAutofit/>
          </a:bodyPr>
          <a:lstStyle/>
          <a:p>
            <a:r>
              <a:rPr lang="en-GB" dirty="0"/>
              <a:t>Every individual of the population has a non-zero chance of being selected</a:t>
            </a:r>
          </a:p>
          <a:p>
            <a:endParaRPr lang="en-GB" dirty="0"/>
          </a:p>
          <a:p>
            <a:r>
              <a:rPr lang="en-GB" dirty="0"/>
              <a:t>Ensures </a:t>
            </a:r>
            <a:r>
              <a:rPr lang="en-GB" u="sng" dirty="0"/>
              <a:t>representativeness</a:t>
            </a:r>
          </a:p>
          <a:p>
            <a:endParaRPr lang="en-GB" dirty="0"/>
          </a:p>
          <a:p>
            <a:r>
              <a:rPr lang="en-GB" dirty="0"/>
              <a:t>Three sub-categories:</a:t>
            </a:r>
          </a:p>
          <a:p>
            <a:pPr lvl="1"/>
            <a:r>
              <a:rPr lang="en-GB" dirty="0"/>
              <a:t>Random</a:t>
            </a:r>
          </a:p>
          <a:p>
            <a:pPr lvl="1"/>
            <a:r>
              <a:rPr lang="en-GB" dirty="0"/>
              <a:t>Systematic</a:t>
            </a:r>
          </a:p>
          <a:p>
            <a:pPr lvl="1"/>
            <a:r>
              <a:rPr lang="en-GB" dirty="0"/>
              <a:t>Stratified</a:t>
            </a:r>
          </a:p>
          <a:p>
            <a:endParaRPr lang="en-GB" dirty="0"/>
          </a:p>
          <a:p>
            <a:endParaRPr lang="en-GB" dirty="0"/>
          </a:p>
        </p:txBody>
      </p:sp>
      <p:sp>
        <p:nvSpPr>
          <p:cNvPr id="6" name="Slide Number Placeholder 5">
            <a:extLst>
              <a:ext uri="{FF2B5EF4-FFF2-40B4-BE49-F238E27FC236}">
                <a16:creationId xmlns:a16="http://schemas.microsoft.com/office/drawing/2014/main" id="{BDAD12D8-665F-453D-84B5-3E836680F6C8}"/>
              </a:ext>
            </a:extLst>
          </p:cNvPr>
          <p:cNvSpPr>
            <a:spLocks noGrp="1"/>
          </p:cNvSpPr>
          <p:nvPr>
            <p:ph type="sldNum" sz="quarter" idx="12"/>
          </p:nvPr>
        </p:nvSpPr>
        <p:spPr/>
        <p:txBody>
          <a:bodyPr/>
          <a:lstStyle/>
          <a:p>
            <a:fld id="{437794D7-DC86-9A4E-9C9F-0B324FE8876A}" type="slidenum">
              <a:rPr lang="en-US" smtClean="0"/>
              <a:pPr/>
              <a:t>22</a:t>
            </a:fld>
            <a:endParaRPr lang="en-US" dirty="0"/>
          </a:p>
        </p:txBody>
      </p:sp>
      <p:pic>
        <p:nvPicPr>
          <p:cNvPr id="7" name="Picture 6">
            <a:extLst>
              <a:ext uri="{FF2B5EF4-FFF2-40B4-BE49-F238E27FC236}">
                <a16:creationId xmlns:a16="http://schemas.microsoft.com/office/drawing/2014/main" id="{37A2E8FD-0E23-440A-8611-C6ADA089BFE9}"/>
              </a:ext>
            </a:extLst>
          </p:cNvPr>
          <p:cNvPicPr>
            <a:picLocks noChangeAspect="1"/>
          </p:cNvPicPr>
          <p:nvPr/>
        </p:nvPicPr>
        <p:blipFill>
          <a:blip r:embed="rId2"/>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5289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8490-B9FE-47F6-BD67-A696CF9C373F}"/>
              </a:ext>
            </a:extLst>
          </p:cNvPr>
          <p:cNvSpPr>
            <a:spLocks noGrp="1"/>
          </p:cNvSpPr>
          <p:nvPr>
            <p:ph type="title"/>
          </p:nvPr>
        </p:nvSpPr>
        <p:spPr/>
        <p:txBody>
          <a:bodyPr>
            <a:normAutofit/>
          </a:bodyPr>
          <a:lstStyle/>
          <a:p>
            <a:r>
              <a:rPr lang="en-GB" dirty="0"/>
              <a:t>Random Sampling</a:t>
            </a:r>
          </a:p>
        </p:txBody>
      </p:sp>
      <p:sp>
        <p:nvSpPr>
          <p:cNvPr id="3" name="Content Placeholder 2">
            <a:extLst>
              <a:ext uri="{FF2B5EF4-FFF2-40B4-BE49-F238E27FC236}">
                <a16:creationId xmlns:a16="http://schemas.microsoft.com/office/drawing/2014/main" id="{0EF7C813-8AE2-4574-BE62-BE698C7F8C52}"/>
              </a:ext>
            </a:extLst>
          </p:cNvPr>
          <p:cNvSpPr>
            <a:spLocks noGrp="1"/>
          </p:cNvSpPr>
          <p:nvPr>
            <p:ph idx="1"/>
          </p:nvPr>
        </p:nvSpPr>
        <p:spPr>
          <a:xfrm>
            <a:off x="578239" y="1499683"/>
            <a:ext cx="6664226" cy="4799152"/>
          </a:xfrm>
        </p:spPr>
        <p:txBody>
          <a:bodyPr/>
          <a:lstStyle/>
          <a:p>
            <a:r>
              <a:rPr lang="en-GB" dirty="0"/>
              <a:t>Used when identifying characteristics is (almost) impossible</a:t>
            </a:r>
          </a:p>
          <a:p>
            <a:r>
              <a:rPr lang="en-GB" dirty="0"/>
              <a:t>Sample selected independently of others</a:t>
            </a:r>
          </a:p>
          <a:p>
            <a:r>
              <a:rPr lang="en-GB" dirty="0"/>
              <a:t>Equal chance of being selected as subject when sampling</a:t>
            </a:r>
          </a:p>
          <a:p>
            <a:r>
              <a:rPr lang="en-GB" b="1" dirty="0"/>
              <a:t>Advantage: </a:t>
            </a:r>
            <a:r>
              <a:rPr lang="en-GB" dirty="0"/>
              <a:t>Reduce bias</a:t>
            </a:r>
            <a:endParaRPr lang="en-GB" b="1" dirty="0"/>
          </a:p>
          <a:p>
            <a:r>
              <a:rPr lang="en-GB" b="1" dirty="0"/>
              <a:t>Issue: </a:t>
            </a:r>
            <a:r>
              <a:rPr lang="en-GB" dirty="0"/>
              <a:t>It may be biased already without you knowing! (e.g. phone polling)</a:t>
            </a:r>
          </a:p>
        </p:txBody>
      </p:sp>
      <p:sp>
        <p:nvSpPr>
          <p:cNvPr id="6" name="Slide Number Placeholder 5">
            <a:extLst>
              <a:ext uri="{FF2B5EF4-FFF2-40B4-BE49-F238E27FC236}">
                <a16:creationId xmlns:a16="http://schemas.microsoft.com/office/drawing/2014/main" id="{87C92A1C-E064-4101-817B-45FF875C5758}"/>
              </a:ext>
            </a:extLst>
          </p:cNvPr>
          <p:cNvSpPr>
            <a:spLocks noGrp="1"/>
          </p:cNvSpPr>
          <p:nvPr>
            <p:ph type="sldNum" sz="quarter" idx="12"/>
          </p:nvPr>
        </p:nvSpPr>
        <p:spPr/>
        <p:txBody>
          <a:bodyPr/>
          <a:lstStyle/>
          <a:p>
            <a:fld id="{437794D7-DC86-9A4E-9C9F-0B324FE8876A}" type="slidenum">
              <a:rPr lang="en-US" smtClean="0"/>
              <a:pPr/>
              <a:t>23</a:t>
            </a:fld>
            <a:endParaRPr lang="en-US" dirty="0"/>
          </a:p>
        </p:txBody>
      </p:sp>
      <p:pic>
        <p:nvPicPr>
          <p:cNvPr id="10" name="Picture 9">
            <a:extLst>
              <a:ext uri="{FF2B5EF4-FFF2-40B4-BE49-F238E27FC236}">
                <a16:creationId xmlns:a16="http://schemas.microsoft.com/office/drawing/2014/main" id="{76A65196-3AFB-4348-94A6-69088956111B}"/>
              </a:ext>
            </a:extLst>
          </p:cNvPr>
          <p:cNvPicPr>
            <a:picLocks noChangeAspect="1"/>
          </p:cNvPicPr>
          <p:nvPr/>
        </p:nvPicPr>
        <p:blipFill>
          <a:blip r:embed="rId2"/>
          <a:stretch>
            <a:fillRect/>
          </a:stretch>
        </p:blipFill>
        <p:spPr>
          <a:xfrm>
            <a:off x="8250563" y="1923647"/>
            <a:ext cx="2655676" cy="3157306"/>
          </a:xfrm>
          <a:prstGeom prst="rect">
            <a:avLst/>
          </a:prstGeom>
        </p:spPr>
      </p:pic>
      <p:sp>
        <p:nvSpPr>
          <p:cNvPr id="11" name="Rectangle 10">
            <a:extLst>
              <a:ext uri="{FF2B5EF4-FFF2-40B4-BE49-F238E27FC236}">
                <a16:creationId xmlns:a16="http://schemas.microsoft.com/office/drawing/2014/main" id="{25D64AED-97F7-4965-ACCA-6B5468507919}"/>
              </a:ext>
            </a:extLst>
          </p:cNvPr>
          <p:cNvSpPr/>
          <p:nvPr/>
        </p:nvSpPr>
        <p:spPr>
          <a:xfrm>
            <a:off x="7486878" y="4808688"/>
            <a:ext cx="3983545" cy="261610"/>
          </a:xfrm>
          <a:prstGeom prst="rect">
            <a:avLst/>
          </a:prstGeom>
        </p:spPr>
        <p:txBody>
          <a:bodyPr wrap="square">
            <a:spAutoFit/>
          </a:bodyPr>
          <a:lstStyle/>
          <a:p>
            <a:r>
              <a:rPr lang="en-GB" sz="1100" dirty="0">
                <a:hlinkClick r:id="rId3"/>
              </a:rPr>
              <a:t>https://alevel-sociology.fandom.com/wiki/Simple_random_sample</a:t>
            </a:r>
            <a:r>
              <a:rPr lang="en-GB" sz="1100" dirty="0"/>
              <a:t> </a:t>
            </a:r>
          </a:p>
        </p:txBody>
      </p:sp>
      <p:pic>
        <p:nvPicPr>
          <p:cNvPr id="9" name="Picture 8">
            <a:extLst>
              <a:ext uri="{FF2B5EF4-FFF2-40B4-BE49-F238E27FC236}">
                <a16:creationId xmlns:a16="http://schemas.microsoft.com/office/drawing/2014/main" id="{843875DA-E670-4987-8FE6-3ADC0ACDE900}"/>
              </a:ext>
            </a:extLst>
          </p:cNvPr>
          <p:cNvPicPr>
            <a:picLocks noChangeAspect="1"/>
          </p:cNvPicPr>
          <p:nvPr/>
        </p:nvPicPr>
        <p:blipFill>
          <a:blip r:embed="rId4"/>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17047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A918-DE18-4B45-A1E7-8CDDB87B1FEC}"/>
              </a:ext>
            </a:extLst>
          </p:cNvPr>
          <p:cNvSpPr>
            <a:spLocks noGrp="1"/>
          </p:cNvSpPr>
          <p:nvPr>
            <p:ph type="title"/>
          </p:nvPr>
        </p:nvSpPr>
        <p:spPr/>
        <p:txBody>
          <a:bodyPr>
            <a:normAutofit/>
          </a:bodyPr>
          <a:lstStyle/>
          <a:p>
            <a:r>
              <a:rPr lang="en-GB" dirty="0"/>
              <a:t>Systematic Sampling</a:t>
            </a:r>
          </a:p>
        </p:txBody>
      </p:sp>
      <p:sp>
        <p:nvSpPr>
          <p:cNvPr id="3" name="Content Placeholder 2">
            <a:extLst>
              <a:ext uri="{FF2B5EF4-FFF2-40B4-BE49-F238E27FC236}">
                <a16:creationId xmlns:a16="http://schemas.microsoft.com/office/drawing/2014/main" id="{9E2EA795-CD76-4A64-911A-57E49ADAB230}"/>
              </a:ext>
            </a:extLst>
          </p:cNvPr>
          <p:cNvSpPr>
            <a:spLocks noGrp="1"/>
          </p:cNvSpPr>
          <p:nvPr>
            <p:ph idx="1"/>
          </p:nvPr>
        </p:nvSpPr>
        <p:spPr>
          <a:xfrm>
            <a:off x="349638" y="1832192"/>
            <a:ext cx="7038298" cy="3716553"/>
          </a:xfrm>
        </p:spPr>
        <p:txBody>
          <a:bodyPr/>
          <a:lstStyle/>
          <a:p>
            <a:r>
              <a:rPr lang="en-GB" dirty="0"/>
              <a:t>The proposed location is logically homogenous</a:t>
            </a:r>
          </a:p>
          <a:p>
            <a:r>
              <a:rPr lang="en-GB" dirty="0"/>
              <a:t>First decide sample size, then arrange elements to select members at regular intervals</a:t>
            </a:r>
          </a:p>
          <a:p>
            <a:r>
              <a:rPr lang="en-GB" dirty="0"/>
              <a:t>Good as random sampling if there is no hidden order</a:t>
            </a:r>
          </a:p>
          <a:p>
            <a:r>
              <a:rPr lang="en-GB" b="1" dirty="0"/>
              <a:t>Issue: </a:t>
            </a:r>
            <a:r>
              <a:rPr lang="en-GB" dirty="0"/>
              <a:t>Periodicity tends to create patterns</a:t>
            </a:r>
          </a:p>
          <a:p>
            <a:r>
              <a:rPr lang="en-GB" b="1" dirty="0"/>
              <a:t>Solution: </a:t>
            </a:r>
            <a:r>
              <a:rPr lang="en-GB" dirty="0"/>
              <a:t>Randomise before sampling</a:t>
            </a:r>
            <a:endParaRPr lang="en-GB" b="1" dirty="0"/>
          </a:p>
        </p:txBody>
      </p:sp>
      <p:sp>
        <p:nvSpPr>
          <p:cNvPr id="6" name="Slide Number Placeholder 5">
            <a:extLst>
              <a:ext uri="{FF2B5EF4-FFF2-40B4-BE49-F238E27FC236}">
                <a16:creationId xmlns:a16="http://schemas.microsoft.com/office/drawing/2014/main" id="{FD653D1A-772E-4BD9-8257-5E00BEEB5B0E}"/>
              </a:ext>
            </a:extLst>
          </p:cNvPr>
          <p:cNvSpPr>
            <a:spLocks noGrp="1"/>
          </p:cNvSpPr>
          <p:nvPr>
            <p:ph type="sldNum" sz="quarter" idx="12"/>
          </p:nvPr>
        </p:nvSpPr>
        <p:spPr/>
        <p:txBody>
          <a:bodyPr/>
          <a:lstStyle/>
          <a:p>
            <a:fld id="{437794D7-DC86-9A4E-9C9F-0B324FE8876A}" type="slidenum">
              <a:rPr lang="en-US" smtClean="0"/>
              <a:pPr/>
              <a:t>24</a:t>
            </a:fld>
            <a:endParaRPr lang="en-US" dirty="0"/>
          </a:p>
        </p:txBody>
      </p:sp>
      <p:pic>
        <p:nvPicPr>
          <p:cNvPr id="9" name="Picture 8">
            <a:extLst>
              <a:ext uri="{FF2B5EF4-FFF2-40B4-BE49-F238E27FC236}">
                <a16:creationId xmlns:a16="http://schemas.microsoft.com/office/drawing/2014/main" id="{3A88CB9D-90D6-47AD-8417-8A07B143D130}"/>
              </a:ext>
            </a:extLst>
          </p:cNvPr>
          <p:cNvPicPr>
            <a:picLocks noChangeAspect="1"/>
          </p:cNvPicPr>
          <p:nvPr/>
        </p:nvPicPr>
        <p:blipFill rotWithShape="1">
          <a:blip r:embed="rId3"/>
          <a:srcRect t="11644"/>
          <a:stretch/>
        </p:blipFill>
        <p:spPr>
          <a:xfrm>
            <a:off x="7731319" y="1832192"/>
            <a:ext cx="3846876" cy="3398948"/>
          </a:xfrm>
          <a:prstGeom prst="rect">
            <a:avLst/>
          </a:prstGeom>
        </p:spPr>
      </p:pic>
      <p:pic>
        <p:nvPicPr>
          <p:cNvPr id="8" name="Picture 7">
            <a:extLst>
              <a:ext uri="{FF2B5EF4-FFF2-40B4-BE49-F238E27FC236}">
                <a16:creationId xmlns:a16="http://schemas.microsoft.com/office/drawing/2014/main" id="{008E3F8C-314B-4CCF-A934-A37BB953C870}"/>
              </a:ext>
            </a:extLst>
          </p:cNvPr>
          <p:cNvPicPr>
            <a:picLocks noChangeAspect="1"/>
          </p:cNvPicPr>
          <p:nvPr/>
        </p:nvPicPr>
        <p:blipFill>
          <a:blip r:embed="rId4"/>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5703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2861-FBBE-4B15-9FD7-3ECF2B19551C}"/>
              </a:ext>
            </a:extLst>
          </p:cNvPr>
          <p:cNvSpPr>
            <a:spLocks noGrp="1"/>
          </p:cNvSpPr>
          <p:nvPr>
            <p:ph type="title"/>
          </p:nvPr>
        </p:nvSpPr>
        <p:spPr/>
        <p:txBody>
          <a:bodyPr>
            <a:normAutofit/>
          </a:bodyPr>
          <a:lstStyle/>
          <a:p>
            <a:r>
              <a:rPr lang="en-GB" dirty="0"/>
              <a:t>Stratified Sampling</a:t>
            </a:r>
          </a:p>
        </p:txBody>
      </p:sp>
      <p:sp>
        <p:nvSpPr>
          <p:cNvPr id="3" name="Content Placeholder 2">
            <a:extLst>
              <a:ext uri="{FF2B5EF4-FFF2-40B4-BE49-F238E27FC236}">
                <a16:creationId xmlns:a16="http://schemas.microsoft.com/office/drawing/2014/main" id="{5D90F084-DD30-4FC6-A812-6484544615C6}"/>
              </a:ext>
            </a:extLst>
          </p:cNvPr>
          <p:cNvSpPr>
            <a:spLocks noGrp="1"/>
          </p:cNvSpPr>
          <p:nvPr>
            <p:ph idx="1"/>
          </p:nvPr>
        </p:nvSpPr>
        <p:spPr>
          <a:xfrm>
            <a:off x="191525" y="1484908"/>
            <a:ext cx="5843344" cy="4799152"/>
          </a:xfrm>
        </p:spPr>
        <p:txBody>
          <a:bodyPr/>
          <a:lstStyle/>
          <a:p>
            <a:r>
              <a:rPr lang="en-GB" sz="3200" dirty="0"/>
              <a:t>You divide the population into groups of characteristics (depending on focus)</a:t>
            </a:r>
          </a:p>
          <a:p>
            <a:r>
              <a:rPr lang="en-GB" sz="3200" dirty="0"/>
              <a:t>Then you sample within each category and select randomly</a:t>
            </a:r>
          </a:p>
          <a:p>
            <a:r>
              <a:rPr lang="en-GB" sz="3200" b="1" dirty="0"/>
              <a:t>Issue: </a:t>
            </a:r>
            <a:r>
              <a:rPr lang="en-GB" sz="3200" dirty="0"/>
              <a:t>More complex</a:t>
            </a:r>
          </a:p>
          <a:p>
            <a:r>
              <a:rPr lang="en-GB" sz="3200" b="1" dirty="0"/>
              <a:t>Solution: </a:t>
            </a:r>
            <a:r>
              <a:rPr lang="en-GB" sz="3200" dirty="0"/>
              <a:t>Machine learning!</a:t>
            </a:r>
            <a:endParaRPr lang="en-GB" sz="3200" b="1" dirty="0"/>
          </a:p>
        </p:txBody>
      </p:sp>
      <p:sp>
        <p:nvSpPr>
          <p:cNvPr id="6" name="Slide Number Placeholder 5">
            <a:extLst>
              <a:ext uri="{FF2B5EF4-FFF2-40B4-BE49-F238E27FC236}">
                <a16:creationId xmlns:a16="http://schemas.microsoft.com/office/drawing/2014/main" id="{B26D57B7-523C-4602-AD61-A048A17E87C9}"/>
              </a:ext>
            </a:extLst>
          </p:cNvPr>
          <p:cNvSpPr>
            <a:spLocks noGrp="1"/>
          </p:cNvSpPr>
          <p:nvPr>
            <p:ph type="sldNum" sz="quarter" idx="12"/>
          </p:nvPr>
        </p:nvSpPr>
        <p:spPr/>
        <p:txBody>
          <a:bodyPr/>
          <a:lstStyle/>
          <a:p>
            <a:fld id="{437794D7-DC86-9A4E-9C9F-0B324FE8876A}" type="slidenum">
              <a:rPr lang="en-US" smtClean="0"/>
              <a:pPr/>
              <a:t>25</a:t>
            </a:fld>
            <a:endParaRPr lang="en-US" dirty="0"/>
          </a:p>
        </p:txBody>
      </p:sp>
      <p:pic>
        <p:nvPicPr>
          <p:cNvPr id="8" name="Picture 7">
            <a:extLst>
              <a:ext uri="{FF2B5EF4-FFF2-40B4-BE49-F238E27FC236}">
                <a16:creationId xmlns:a16="http://schemas.microsoft.com/office/drawing/2014/main" id="{497B3EB5-0867-45FC-945B-23C929EB2C40}"/>
              </a:ext>
            </a:extLst>
          </p:cNvPr>
          <p:cNvPicPr>
            <a:picLocks noChangeAspect="1"/>
          </p:cNvPicPr>
          <p:nvPr/>
        </p:nvPicPr>
        <p:blipFill>
          <a:blip r:embed="rId3"/>
          <a:stretch>
            <a:fillRect/>
          </a:stretch>
        </p:blipFill>
        <p:spPr>
          <a:xfrm>
            <a:off x="6251863" y="385339"/>
            <a:ext cx="3273693" cy="2477053"/>
          </a:xfrm>
          <a:prstGeom prst="rect">
            <a:avLst/>
          </a:prstGeom>
        </p:spPr>
      </p:pic>
      <p:pic>
        <p:nvPicPr>
          <p:cNvPr id="10" name="Picture 9">
            <a:extLst>
              <a:ext uri="{FF2B5EF4-FFF2-40B4-BE49-F238E27FC236}">
                <a16:creationId xmlns:a16="http://schemas.microsoft.com/office/drawing/2014/main" id="{DF1D8125-E6E1-4CED-B5C3-27C89B411A32}"/>
              </a:ext>
            </a:extLst>
          </p:cNvPr>
          <p:cNvPicPr>
            <a:picLocks noChangeAspect="1"/>
          </p:cNvPicPr>
          <p:nvPr/>
        </p:nvPicPr>
        <p:blipFill rotWithShape="1">
          <a:blip r:embed="rId4"/>
          <a:srcRect r="59594" b="31888"/>
          <a:stretch/>
        </p:blipFill>
        <p:spPr>
          <a:xfrm>
            <a:off x="8793512" y="3021166"/>
            <a:ext cx="3265353" cy="3276429"/>
          </a:xfrm>
          <a:prstGeom prst="rect">
            <a:avLst/>
          </a:prstGeom>
        </p:spPr>
      </p:pic>
      <p:pic>
        <p:nvPicPr>
          <p:cNvPr id="9" name="Picture 8">
            <a:extLst>
              <a:ext uri="{FF2B5EF4-FFF2-40B4-BE49-F238E27FC236}">
                <a16:creationId xmlns:a16="http://schemas.microsoft.com/office/drawing/2014/main" id="{7D123B00-0417-4169-8F1A-3DEC39B58FD7}"/>
              </a:ext>
            </a:extLst>
          </p:cNvPr>
          <p:cNvPicPr>
            <a:picLocks noChangeAspect="1"/>
          </p:cNvPicPr>
          <p:nvPr/>
        </p:nvPicPr>
        <p:blipFill>
          <a:blip r:embed="rId5"/>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7821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4CEA-47CE-4962-BEA9-3CFC552ECF80}"/>
              </a:ext>
            </a:extLst>
          </p:cNvPr>
          <p:cNvSpPr>
            <a:spLocks noGrp="1"/>
          </p:cNvSpPr>
          <p:nvPr>
            <p:ph type="title"/>
          </p:nvPr>
        </p:nvSpPr>
        <p:spPr/>
        <p:txBody>
          <a:bodyPr>
            <a:normAutofit/>
          </a:bodyPr>
          <a:lstStyle/>
          <a:p>
            <a:r>
              <a:rPr lang="en-GB" dirty="0"/>
              <a:t>Non-Probabilistic Sampling</a:t>
            </a:r>
          </a:p>
        </p:txBody>
      </p:sp>
      <p:sp>
        <p:nvSpPr>
          <p:cNvPr id="3" name="Content Placeholder 2">
            <a:extLst>
              <a:ext uri="{FF2B5EF4-FFF2-40B4-BE49-F238E27FC236}">
                <a16:creationId xmlns:a16="http://schemas.microsoft.com/office/drawing/2014/main" id="{DC711D26-B377-4783-BD2B-438A03CE317C}"/>
              </a:ext>
            </a:extLst>
          </p:cNvPr>
          <p:cNvSpPr>
            <a:spLocks noGrp="1"/>
          </p:cNvSpPr>
          <p:nvPr>
            <p:ph idx="1"/>
          </p:nvPr>
        </p:nvSpPr>
        <p:spPr/>
        <p:txBody>
          <a:bodyPr>
            <a:normAutofit/>
          </a:bodyPr>
          <a:lstStyle/>
          <a:p>
            <a:r>
              <a:rPr lang="en-GB" dirty="0"/>
              <a:t>Samples are collected with no specific structure in mind</a:t>
            </a:r>
          </a:p>
          <a:p>
            <a:endParaRPr lang="en-GB" dirty="0"/>
          </a:p>
          <a:p>
            <a:r>
              <a:rPr lang="en-GB" dirty="0"/>
              <a:t>Ensures </a:t>
            </a:r>
            <a:r>
              <a:rPr lang="en-GB" u="sng" dirty="0"/>
              <a:t>practicality</a:t>
            </a:r>
          </a:p>
          <a:p>
            <a:endParaRPr lang="en-GB" dirty="0"/>
          </a:p>
          <a:p>
            <a:r>
              <a:rPr lang="en-GB" dirty="0"/>
              <a:t>Three sub-categories:</a:t>
            </a:r>
          </a:p>
          <a:p>
            <a:pPr lvl="1"/>
            <a:r>
              <a:rPr lang="en-GB" dirty="0"/>
              <a:t>Convenience</a:t>
            </a:r>
          </a:p>
          <a:p>
            <a:pPr lvl="1"/>
            <a:r>
              <a:rPr lang="en-GB" dirty="0"/>
              <a:t>Snowball</a:t>
            </a:r>
          </a:p>
          <a:p>
            <a:pPr lvl="1"/>
            <a:r>
              <a:rPr lang="en-GB" dirty="0"/>
              <a:t>Quota</a:t>
            </a:r>
          </a:p>
        </p:txBody>
      </p:sp>
      <p:sp>
        <p:nvSpPr>
          <p:cNvPr id="6" name="Slide Number Placeholder 5">
            <a:extLst>
              <a:ext uri="{FF2B5EF4-FFF2-40B4-BE49-F238E27FC236}">
                <a16:creationId xmlns:a16="http://schemas.microsoft.com/office/drawing/2014/main" id="{BDAD12D8-665F-453D-84B5-3E836680F6C8}"/>
              </a:ext>
            </a:extLst>
          </p:cNvPr>
          <p:cNvSpPr>
            <a:spLocks noGrp="1"/>
          </p:cNvSpPr>
          <p:nvPr>
            <p:ph type="sldNum" sz="quarter" idx="12"/>
          </p:nvPr>
        </p:nvSpPr>
        <p:spPr/>
        <p:txBody>
          <a:bodyPr/>
          <a:lstStyle/>
          <a:p>
            <a:fld id="{437794D7-DC86-9A4E-9C9F-0B324FE8876A}" type="slidenum">
              <a:rPr lang="en-US" smtClean="0"/>
              <a:pPr/>
              <a:t>26</a:t>
            </a:fld>
            <a:endParaRPr lang="en-US" dirty="0"/>
          </a:p>
        </p:txBody>
      </p:sp>
      <p:pic>
        <p:nvPicPr>
          <p:cNvPr id="7" name="Picture 6">
            <a:extLst>
              <a:ext uri="{FF2B5EF4-FFF2-40B4-BE49-F238E27FC236}">
                <a16:creationId xmlns:a16="http://schemas.microsoft.com/office/drawing/2014/main" id="{A3594ED6-8793-459D-8F57-E439C471123E}"/>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906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FC07-E478-40ED-B1B3-CD654C7E0FF2}"/>
              </a:ext>
            </a:extLst>
          </p:cNvPr>
          <p:cNvSpPr>
            <a:spLocks noGrp="1"/>
          </p:cNvSpPr>
          <p:nvPr>
            <p:ph type="title"/>
          </p:nvPr>
        </p:nvSpPr>
        <p:spPr/>
        <p:txBody>
          <a:bodyPr>
            <a:normAutofit/>
          </a:bodyPr>
          <a:lstStyle/>
          <a:p>
            <a:r>
              <a:rPr lang="en-GB" dirty="0"/>
              <a:t>Convenience Sampling</a:t>
            </a:r>
          </a:p>
        </p:txBody>
      </p:sp>
      <p:sp>
        <p:nvSpPr>
          <p:cNvPr id="3" name="Content Placeholder 2">
            <a:extLst>
              <a:ext uri="{FF2B5EF4-FFF2-40B4-BE49-F238E27FC236}">
                <a16:creationId xmlns:a16="http://schemas.microsoft.com/office/drawing/2014/main" id="{8D53582A-3B68-4544-91E3-88D1F401F66F}"/>
              </a:ext>
            </a:extLst>
          </p:cNvPr>
          <p:cNvSpPr>
            <a:spLocks noGrp="1"/>
          </p:cNvSpPr>
          <p:nvPr>
            <p:ph idx="1"/>
          </p:nvPr>
        </p:nvSpPr>
        <p:spPr>
          <a:xfrm>
            <a:off x="578239" y="1499683"/>
            <a:ext cx="10103616" cy="4799152"/>
          </a:xfrm>
        </p:spPr>
        <p:txBody>
          <a:bodyPr/>
          <a:lstStyle/>
          <a:p>
            <a:r>
              <a:rPr lang="en-GB" dirty="0"/>
              <a:t>Samples are selected based on availability and </a:t>
            </a:r>
            <a:r>
              <a:rPr lang="en-GB" u="sng" dirty="0"/>
              <a:t>accessibility</a:t>
            </a:r>
            <a:r>
              <a:rPr lang="en-GB" dirty="0"/>
              <a:t> (to the test)</a:t>
            </a:r>
            <a:endParaRPr lang="en-GB" u="sng" dirty="0"/>
          </a:p>
          <a:p>
            <a:endParaRPr lang="es-ES" dirty="0"/>
          </a:p>
          <a:p>
            <a:endParaRPr lang="en-GB" dirty="0"/>
          </a:p>
          <a:p>
            <a:r>
              <a:rPr lang="en-GB" dirty="0"/>
              <a:t>Created rapidly without extra load</a:t>
            </a:r>
          </a:p>
          <a:p>
            <a:endParaRPr lang="es-ES" dirty="0"/>
          </a:p>
          <a:p>
            <a:endParaRPr lang="en-GB" dirty="0"/>
          </a:p>
          <a:p>
            <a:r>
              <a:rPr lang="en-GB" b="1" dirty="0"/>
              <a:t>Issues:</a:t>
            </a:r>
            <a:r>
              <a:rPr lang="en-GB" dirty="0"/>
              <a:t> Poor representativeness</a:t>
            </a:r>
            <a:r>
              <a:rPr lang="en-GB" b="1" dirty="0"/>
              <a:t>, should only be used as an approach!</a:t>
            </a:r>
            <a:endParaRPr lang="en-GB" dirty="0"/>
          </a:p>
        </p:txBody>
      </p:sp>
      <p:sp>
        <p:nvSpPr>
          <p:cNvPr id="6" name="Slide Number Placeholder 5">
            <a:extLst>
              <a:ext uri="{FF2B5EF4-FFF2-40B4-BE49-F238E27FC236}">
                <a16:creationId xmlns:a16="http://schemas.microsoft.com/office/drawing/2014/main" id="{19DF73D6-92B7-4660-907C-1BF00664D37F}"/>
              </a:ext>
            </a:extLst>
          </p:cNvPr>
          <p:cNvSpPr>
            <a:spLocks noGrp="1"/>
          </p:cNvSpPr>
          <p:nvPr>
            <p:ph type="sldNum" sz="quarter" idx="12"/>
          </p:nvPr>
        </p:nvSpPr>
        <p:spPr/>
        <p:txBody>
          <a:bodyPr/>
          <a:lstStyle/>
          <a:p>
            <a:fld id="{437794D7-DC86-9A4E-9C9F-0B324FE8876A}" type="slidenum">
              <a:rPr lang="en-US" smtClean="0"/>
              <a:pPr/>
              <a:t>27</a:t>
            </a:fld>
            <a:endParaRPr lang="en-US" dirty="0"/>
          </a:p>
        </p:txBody>
      </p:sp>
      <p:pic>
        <p:nvPicPr>
          <p:cNvPr id="7" name="Picture 6">
            <a:extLst>
              <a:ext uri="{FF2B5EF4-FFF2-40B4-BE49-F238E27FC236}">
                <a16:creationId xmlns:a16="http://schemas.microsoft.com/office/drawing/2014/main" id="{BFD7CEF0-15E6-4EEA-A121-02E97CFEB8C5}"/>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3561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EA46-E58F-4345-89A8-668118903862}"/>
              </a:ext>
            </a:extLst>
          </p:cNvPr>
          <p:cNvSpPr>
            <a:spLocks noGrp="1"/>
          </p:cNvSpPr>
          <p:nvPr>
            <p:ph type="title"/>
          </p:nvPr>
        </p:nvSpPr>
        <p:spPr/>
        <p:txBody>
          <a:bodyPr>
            <a:normAutofit/>
          </a:bodyPr>
          <a:lstStyle/>
          <a:p>
            <a:r>
              <a:rPr lang="en-GB" dirty="0"/>
              <a:t>Snowball Sampling</a:t>
            </a:r>
          </a:p>
        </p:txBody>
      </p:sp>
      <p:sp>
        <p:nvSpPr>
          <p:cNvPr id="3" name="Content Placeholder 2">
            <a:extLst>
              <a:ext uri="{FF2B5EF4-FFF2-40B4-BE49-F238E27FC236}">
                <a16:creationId xmlns:a16="http://schemas.microsoft.com/office/drawing/2014/main" id="{1CFFD889-ADCC-4611-B681-38F09EA628C6}"/>
              </a:ext>
            </a:extLst>
          </p:cNvPr>
          <p:cNvSpPr>
            <a:spLocks noGrp="1"/>
          </p:cNvSpPr>
          <p:nvPr>
            <p:ph idx="1"/>
          </p:nvPr>
        </p:nvSpPr>
        <p:spPr>
          <a:xfrm>
            <a:off x="578238" y="1499683"/>
            <a:ext cx="7204553" cy="4799152"/>
          </a:xfrm>
        </p:spPr>
        <p:txBody>
          <a:bodyPr/>
          <a:lstStyle/>
          <a:p>
            <a:r>
              <a:rPr lang="en-GB" dirty="0"/>
              <a:t>Select an individual, and then this leads you to someone else.</a:t>
            </a:r>
          </a:p>
          <a:p>
            <a:endParaRPr lang="en-GB" dirty="0"/>
          </a:p>
          <a:p>
            <a:r>
              <a:rPr lang="en-GB" dirty="0"/>
              <a:t>Used in academic research (not as you may think!)</a:t>
            </a:r>
          </a:p>
          <a:p>
            <a:endParaRPr lang="en-GB" dirty="0"/>
          </a:p>
          <a:p>
            <a:r>
              <a:rPr lang="en-GB" b="1" dirty="0"/>
              <a:t>Advantage:</a:t>
            </a:r>
            <a:r>
              <a:rPr lang="en-GB" dirty="0"/>
              <a:t> Low cost, high relevance</a:t>
            </a:r>
          </a:p>
          <a:p>
            <a:endParaRPr lang="en-GB" b="1" dirty="0"/>
          </a:p>
          <a:p>
            <a:r>
              <a:rPr lang="en-GB" b="1" dirty="0"/>
              <a:t>Issues: </a:t>
            </a:r>
            <a:r>
              <a:rPr lang="en-GB" dirty="0"/>
              <a:t>Homogeneity</a:t>
            </a:r>
          </a:p>
        </p:txBody>
      </p:sp>
      <p:sp>
        <p:nvSpPr>
          <p:cNvPr id="6" name="Slide Number Placeholder 5">
            <a:extLst>
              <a:ext uri="{FF2B5EF4-FFF2-40B4-BE49-F238E27FC236}">
                <a16:creationId xmlns:a16="http://schemas.microsoft.com/office/drawing/2014/main" id="{8AE2D0D6-39D7-4131-B658-617038456249}"/>
              </a:ext>
            </a:extLst>
          </p:cNvPr>
          <p:cNvSpPr>
            <a:spLocks noGrp="1"/>
          </p:cNvSpPr>
          <p:nvPr>
            <p:ph type="sldNum" sz="quarter" idx="12"/>
          </p:nvPr>
        </p:nvSpPr>
        <p:spPr/>
        <p:txBody>
          <a:bodyPr/>
          <a:lstStyle/>
          <a:p>
            <a:fld id="{437794D7-DC86-9A4E-9C9F-0B324FE8876A}" type="slidenum">
              <a:rPr lang="en-US" smtClean="0"/>
              <a:pPr/>
              <a:t>28</a:t>
            </a:fld>
            <a:endParaRPr lang="en-US" dirty="0"/>
          </a:p>
        </p:txBody>
      </p:sp>
      <p:pic>
        <p:nvPicPr>
          <p:cNvPr id="8" name="Picture 7">
            <a:extLst>
              <a:ext uri="{FF2B5EF4-FFF2-40B4-BE49-F238E27FC236}">
                <a16:creationId xmlns:a16="http://schemas.microsoft.com/office/drawing/2014/main" id="{10885D31-949A-48E4-B7FF-14889E3B5642}"/>
              </a:ext>
            </a:extLst>
          </p:cNvPr>
          <p:cNvPicPr>
            <a:picLocks noChangeAspect="1"/>
          </p:cNvPicPr>
          <p:nvPr/>
        </p:nvPicPr>
        <p:blipFill rotWithShape="1">
          <a:blip r:embed="rId3"/>
          <a:srcRect b="5576"/>
          <a:stretch/>
        </p:blipFill>
        <p:spPr>
          <a:xfrm>
            <a:off x="8239178" y="1725119"/>
            <a:ext cx="3374584" cy="4100789"/>
          </a:xfrm>
          <a:prstGeom prst="rect">
            <a:avLst/>
          </a:prstGeom>
        </p:spPr>
      </p:pic>
      <p:pic>
        <p:nvPicPr>
          <p:cNvPr id="9" name="Picture 8">
            <a:extLst>
              <a:ext uri="{FF2B5EF4-FFF2-40B4-BE49-F238E27FC236}">
                <a16:creationId xmlns:a16="http://schemas.microsoft.com/office/drawing/2014/main" id="{DE94FAF7-4E9C-44BD-A41F-D948E24A97CE}"/>
              </a:ext>
            </a:extLst>
          </p:cNvPr>
          <p:cNvPicPr>
            <a:picLocks noChangeAspect="1"/>
          </p:cNvPicPr>
          <p:nvPr/>
        </p:nvPicPr>
        <p:blipFill>
          <a:blip r:embed="rId4"/>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4518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lide Number Placeholder 3">
            <a:extLst>
              <a:ext uri="{FF2B5EF4-FFF2-40B4-BE49-F238E27FC236}">
                <a16:creationId xmlns:a16="http://schemas.microsoft.com/office/drawing/2014/main" id="{9D47A152-CE62-42D9-B777-1969EEFE0AF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GB" altLang="en-US" dirty="0">
              <a:solidFill>
                <a:srgbClr val="898989"/>
              </a:solidFill>
            </a:endParaRPr>
          </a:p>
        </p:txBody>
      </p:sp>
      <p:sp>
        <p:nvSpPr>
          <p:cNvPr id="3074" name="Rectangle 2">
            <a:extLst>
              <a:ext uri="{FF2B5EF4-FFF2-40B4-BE49-F238E27FC236}">
                <a16:creationId xmlns:a16="http://schemas.microsoft.com/office/drawing/2014/main" id="{FB0B0ED0-71FA-4A73-ACBB-101B82A08C2D}"/>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GB" altLang="en-US">
                <a:ea typeface="ＭＳ Ｐゴシック" panose="020B0600070205080204" pitchFamily="34" charset="-128"/>
              </a:rPr>
              <a:t>Design</a:t>
            </a:r>
            <a:endParaRPr lang="en-GB" altLang="en-US">
              <a:latin typeface="Helvetica" panose="020B0604020202020204" pitchFamily="34" charset="0"/>
              <a:ea typeface="ＭＳ Ｐゴシック" panose="020B0600070205080204" pitchFamily="34" charset="-128"/>
            </a:endParaRPr>
          </a:p>
        </p:txBody>
      </p:sp>
      <p:sp>
        <p:nvSpPr>
          <p:cNvPr id="3075" name="Rectangle 3">
            <a:extLst>
              <a:ext uri="{FF2B5EF4-FFF2-40B4-BE49-F238E27FC236}">
                <a16:creationId xmlns:a16="http://schemas.microsoft.com/office/drawing/2014/main" id="{CA5D1DBD-C6E3-4DB0-B30F-EA8B5B0D9E8A}"/>
              </a:ext>
            </a:extLst>
          </p:cNvPr>
          <p:cNvSpPr>
            <a:spLocks noGrp="1" noChangeArrowheads="1"/>
          </p:cNvSpPr>
          <p:nvPr>
            <p:ph type="body" idx="1"/>
          </p:nvPr>
        </p:nvSpPr>
        <p:spPr>
          <a:xfrm>
            <a:off x="578239" y="1499683"/>
            <a:ext cx="9147652" cy="4799152"/>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marL="285750" indent="-285750"/>
            <a:r>
              <a:rPr lang="en-GB" altLang="en-US" dirty="0">
                <a:ea typeface="ＭＳ Ｐゴシック" panose="020B0600070205080204" pitchFamily="34" charset="-128"/>
              </a:rPr>
              <a:t>To design means </a:t>
            </a:r>
          </a:p>
          <a:p>
            <a:pPr marL="685800" lvl="1" indent="-228600"/>
            <a:r>
              <a:rPr lang="en-GB" altLang="en-US" dirty="0">
                <a:ea typeface="ＭＳ Ｐゴシック" panose="020B0600070205080204" pitchFamily="34" charset="-128"/>
              </a:rPr>
              <a:t>To make something </a:t>
            </a:r>
            <a:r>
              <a:rPr lang="en-GB" altLang="en-US" u="sng" dirty="0">
                <a:ea typeface="ＭＳ Ｐゴシック" panose="020B0600070205080204" pitchFamily="34" charset="-128"/>
              </a:rPr>
              <a:t>concrete</a:t>
            </a:r>
          </a:p>
          <a:p>
            <a:pPr marL="685800" lvl="1" indent="-228600"/>
            <a:r>
              <a:rPr lang="en-GB" altLang="en-US" dirty="0">
                <a:ea typeface="ＭＳ Ｐゴシック" panose="020B0600070205080204" pitchFamily="34" charset="-128"/>
              </a:rPr>
              <a:t>The word also means to </a:t>
            </a:r>
            <a:r>
              <a:rPr lang="en-GB" altLang="en-US" u="sng" dirty="0">
                <a:ea typeface="ＭＳ Ｐゴシック" panose="020B0600070205080204" pitchFamily="34" charset="-128"/>
              </a:rPr>
              <a:t>desire</a:t>
            </a:r>
            <a:r>
              <a:rPr lang="en-GB" altLang="en-US" dirty="0">
                <a:ea typeface="ＭＳ Ｐゴシック" panose="020B0600070205080204" pitchFamily="34" charset="-128"/>
              </a:rPr>
              <a:t> something</a:t>
            </a:r>
          </a:p>
          <a:p>
            <a:pPr marL="285750" indent="-285750">
              <a:buNone/>
            </a:pPr>
            <a:endParaRPr lang="en-GB" altLang="en-US" dirty="0">
              <a:ea typeface="ＭＳ Ｐゴシック" panose="020B0600070205080204" pitchFamily="34" charset="-128"/>
            </a:endParaRPr>
          </a:p>
          <a:p>
            <a:pPr marL="285750" indent="-285750"/>
            <a:r>
              <a:rPr lang="en-GB" altLang="en-US" dirty="0">
                <a:ea typeface="ＭＳ Ｐゴシック" panose="020B0600070205080204" pitchFamily="34" charset="-128"/>
              </a:rPr>
              <a:t>In the case of HCI, design means </a:t>
            </a:r>
          </a:p>
          <a:p>
            <a:pPr marL="685800" lvl="1" indent="-228600"/>
            <a:r>
              <a:rPr lang="en-GB" altLang="en-US" i="1" dirty="0">
                <a:ea typeface="ＭＳ Ｐゴシック" panose="020B0600070205080204" pitchFamily="34" charset="-128"/>
              </a:rPr>
              <a:t>To convert the findings of the user requirements study into a concrete proposal for the design of a system</a:t>
            </a:r>
            <a:endParaRPr lang="en-GB" altLang="en-US" dirty="0">
              <a:ea typeface="ＭＳ Ｐゴシック" panose="020B0600070205080204" pitchFamily="34" charset="-128"/>
            </a:endParaRPr>
          </a:p>
          <a:p>
            <a:pPr marL="285750" indent="-285750">
              <a:buNone/>
            </a:pPr>
            <a:endParaRPr lang="en-GB" altLang="en-US" dirty="0">
              <a:ea typeface="ＭＳ Ｐゴシック" panose="020B0600070205080204" pitchFamily="34" charset="-128"/>
            </a:endParaRPr>
          </a:p>
          <a:p>
            <a:pPr marL="285750" indent="-285750"/>
            <a:r>
              <a:rPr lang="en-GB" altLang="en-US" dirty="0">
                <a:ea typeface="ＭＳ Ｐゴシック" panose="020B0600070205080204" pitchFamily="34" charset="-128"/>
              </a:rPr>
              <a:t>This is the system that the users </a:t>
            </a:r>
            <a:r>
              <a:rPr lang="en-GB" altLang="en-US" u="sng" dirty="0">
                <a:ea typeface="ＭＳ Ｐゴシック" panose="020B0600070205080204" pitchFamily="34" charset="-128"/>
              </a:rPr>
              <a:t>desire</a:t>
            </a:r>
            <a:endParaRPr lang="en-GB" altLang="en-US" dirty="0">
              <a:ea typeface="ＭＳ Ｐゴシック" panose="020B0600070205080204" pitchFamily="34" charset="-128"/>
            </a:endParaRPr>
          </a:p>
        </p:txBody>
      </p:sp>
      <p:sp>
        <p:nvSpPr>
          <p:cNvPr id="46084" name="Line 4">
            <a:extLst>
              <a:ext uri="{FF2B5EF4-FFF2-40B4-BE49-F238E27FC236}">
                <a16:creationId xmlns:a16="http://schemas.microsoft.com/office/drawing/2014/main" id="{E2FAC182-AB8B-4498-866A-0FCE5D9EA09F}"/>
              </a:ext>
            </a:extLst>
          </p:cNvPr>
          <p:cNvSpPr>
            <a:spLocks noChangeShapeType="1"/>
          </p:cNvSpPr>
          <p:nvPr/>
        </p:nvSpPr>
        <p:spPr bwMode="auto">
          <a:xfrm flipH="1">
            <a:off x="6203373" y="5527965"/>
            <a:ext cx="4020116" cy="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6085" name="Line 5">
            <a:extLst>
              <a:ext uri="{FF2B5EF4-FFF2-40B4-BE49-F238E27FC236}">
                <a16:creationId xmlns:a16="http://schemas.microsoft.com/office/drawing/2014/main" id="{11D9E18D-4DCC-47B0-8A31-8383D1168402}"/>
              </a:ext>
            </a:extLst>
          </p:cNvPr>
          <p:cNvSpPr>
            <a:spLocks noChangeShapeType="1"/>
          </p:cNvSpPr>
          <p:nvPr/>
        </p:nvSpPr>
        <p:spPr bwMode="auto">
          <a:xfrm>
            <a:off x="10223500" y="2057399"/>
            <a:ext cx="0" cy="347056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6086" name="Line 6">
            <a:extLst>
              <a:ext uri="{FF2B5EF4-FFF2-40B4-BE49-F238E27FC236}">
                <a16:creationId xmlns:a16="http://schemas.microsoft.com/office/drawing/2014/main" id="{E3611C35-3B69-49D2-B8D9-FEBD84091950}"/>
              </a:ext>
            </a:extLst>
          </p:cNvPr>
          <p:cNvSpPr>
            <a:spLocks noChangeShapeType="1"/>
          </p:cNvSpPr>
          <p:nvPr/>
        </p:nvSpPr>
        <p:spPr bwMode="auto">
          <a:xfrm>
            <a:off x="6838950" y="2057400"/>
            <a:ext cx="33845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6087" name="Line 7">
            <a:extLst>
              <a:ext uri="{FF2B5EF4-FFF2-40B4-BE49-F238E27FC236}">
                <a16:creationId xmlns:a16="http://schemas.microsoft.com/office/drawing/2014/main" id="{830A3715-374F-490A-A86F-E41BAB454AF4}"/>
              </a:ext>
            </a:extLst>
          </p:cNvPr>
          <p:cNvSpPr>
            <a:spLocks noChangeShapeType="1"/>
          </p:cNvSpPr>
          <p:nvPr/>
        </p:nvSpPr>
        <p:spPr bwMode="auto">
          <a:xfrm flipH="1">
            <a:off x="5777345" y="2057399"/>
            <a:ext cx="1061605" cy="65994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9" name="Picture 8">
            <a:extLst>
              <a:ext uri="{FF2B5EF4-FFF2-40B4-BE49-F238E27FC236}">
                <a16:creationId xmlns:a16="http://schemas.microsoft.com/office/drawing/2014/main" id="{887EC6D9-8B1A-44C4-8B1F-638F281ABFB9}"/>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10" name="Slide Number Placeholder 4">
            <a:extLst>
              <a:ext uri="{FF2B5EF4-FFF2-40B4-BE49-F238E27FC236}">
                <a16:creationId xmlns:a16="http://schemas.microsoft.com/office/drawing/2014/main" id="{AFDC74A7-BCC3-4276-9CB8-F49FE28E12DB}"/>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086" grpId="0" animBg="1"/>
      <p:bldP spid="460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77FC-50AC-4DE9-8575-62453C6CF536}"/>
              </a:ext>
            </a:extLst>
          </p:cNvPr>
          <p:cNvSpPr>
            <a:spLocks noGrp="1"/>
          </p:cNvSpPr>
          <p:nvPr>
            <p:ph type="title"/>
          </p:nvPr>
        </p:nvSpPr>
        <p:spPr/>
        <p:txBody>
          <a:bodyPr>
            <a:normAutofit/>
          </a:bodyPr>
          <a:lstStyle/>
          <a:p>
            <a:r>
              <a:rPr lang="en-GB" dirty="0"/>
              <a:t>Quota Sampling</a:t>
            </a:r>
          </a:p>
        </p:txBody>
      </p:sp>
      <p:sp>
        <p:nvSpPr>
          <p:cNvPr id="3" name="Content Placeholder 2">
            <a:extLst>
              <a:ext uri="{FF2B5EF4-FFF2-40B4-BE49-F238E27FC236}">
                <a16:creationId xmlns:a16="http://schemas.microsoft.com/office/drawing/2014/main" id="{76732F83-5CE2-4335-AF2D-819BF3237CC5}"/>
              </a:ext>
            </a:extLst>
          </p:cNvPr>
          <p:cNvSpPr>
            <a:spLocks noGrp="1"/>
          </p:cNvSpPr>
          <p:nvPr>
            <p:ph idx="1"/>
          </p:nvPr>
        </p:nvSpPr>
        <p:spPr>
          <a:xfrm>
            <a:off x="274821" y="2050401"/>
            <a:ext cx="11319471" cy="3041144"/>
          </a:xfrm>
        </p:spPr>
        <p:txBody>
          <a:bodyPr/>
          <a:lstStyle/>
          <a:p>
            <a:r>
              <a:rPr lang="en-GB" dirty="0"/>
              <a:t>You need your sample to be of certain features</a:t>
            </a:r>
          </a:p>
          <a:p>
            <a:endParaRPr lang="en-GB" dirty="0"/>
          </a:p>
          <a:p>
            <a:r>
              <a:rPr lang="en-GB" dirty="0"/>
              <a:t>(In a way) equivalent to stratified</a:t>
            </a:r>
          </a:p>
          <a:p>
            <a:endParaRPr lang="en-GB" dirty="0"/>
          </a:p>
          <a:p>
            <a:r>
              <a:rPr lang="en-GB" dirty="0"/>
              <a:t>Superior to the previous two, but doesn’t have any statistical insight</a:t>
            </a:r>
          </a:p>
        </p:txBody>
      </p:sp>
      <p:sp>
        <p:nvSpPr>
          <p:cNvPr id="6" name="Slide Number Placeholder 5">
            <a:extLst>
              <a:ext uri="{FF2B5EF4-FFF2-40B4-BE49-F238E27FC236}">
                <a16:creationId xmlns:a16="http://schemas.microsoft.com/office/drawing/2014/main" id="{BC040A6E-3A4E-4A95-85FF-F495C1496BC6}"/>
              </a:ext>
            </a:extLst>
          </p:cNvPr>
          <p:cNvSpPr>
            <a:spLocks noGrp="1"/>
          </p:cNvSpPr>
          <p:nvPr>
            <p:ph type="sldNum" sz="quarter" idx="12"/>
          </p:nvPr>
        </p:nvSpPr>
        <p:spPr/>
        <p:txBody>
          <a:bodyPr/>
          <a:lstStyle/>
          <a:p>
            <a:fld id="{437794D7-DC86-9A4E-9C9F-0B324FE8876A}" type="slidenum">
              <a:rPr lang="en-US" smtClean="0"/>
              <a:pPr/>
              <a:t>29</a:t>
            </a:fld>
            <a:endParaRPr lang="en-US" dirty="0"/>
          </a:p>
        </p:txBody>
      </p:sp>
      <p:pic>
        <p:nvPicPr>
          <p:cNvPr id="7" name="Picture 6">
            <a:extLst>
              <a:ext uri="{FF2B5EF4-FFF2-40B4-BE49-F238E27FC236}">
                <a16:creationId xmlns:a16="http://schemas.microsoft.com/office/drawing/2014/main" id="{AC571A06-E54D-46B2-9EE6-91CFAEEAA92E}"/>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29534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59E-0E20-4CDB-B198-FCEDB930FE4F}"/>
              </a:ext>
            </a:extLst>
          </p:cNvPr>
          <p:cNvSpPr>
            <a:spLocks noGrp="1"/>
          </p:cNvSpPr>
          <p:nvPr>
            <p:ph type="title"/>
          </p:nvPr>
        </p:nvSpPr>
        <p:spPr/>
        <p:txBody>
          <a:bodyPr/>
          <a:lstStyle/>
          <a:p>
            <a:r>
              <a:rPr lang="en-GB" dirty="0"/>
              <a:t>So which one is this?!</a:t>
            </a:r>
          </a:p>
        </p:txBody>
      </p:sp>
      <p:sp>
        <p:nvSpPr>
          <p:cNvPr id="5" name="Slide Number Placeholder 4">
            <a:extLst>
              <a:ext uri="{FF2B5EF4-FFF2-40B4-BE49-F238E27FC236}">
                <a16:creationId xmlns:a16="http://schemas.microsoft.com/office/drawing/2014/main" id="{FAFB75EB-AD83-4264-9DF8-44383E2752D5}"/>
              </a:ext>
            </a:extLst>
          </p:cNvPr>
          <p:cNvSpPr>
            <a:spLocks noGrp="1"/>
          </p:cNvSpPr>
          <p:nvPr>
            <p:ph type="sldNum" sz="quarter" idx="12"/>
          </p:nvPr>
        </p:nvSpPr>
        <p:spPr/>
        <p:txBody>
          <a:bodyPr/>
          <a:lstStyle/>
          <a:p>
            <a:r>
              <a:rPr lang="en-US" dirty="0"/>
              <a:t>30</a:t>
            </a:r>
          </a:p>
        </p:txBody>
      </p:sp>
      <p:pic>
        <p:nvPicPr>
          <p:cNvPr id="6" name="Picture 5">
            <a:extLst>
              <a:ext uri="{FF2B5EF4-FFF2-40B4-BE49-F238E27FC236}">
                <a16:creationId xmlns:a16="http://schemas.microsoft.com/office/drawing/2014/main" id="{CF7CCDA8-3217-47CF-B17A-F5D612BCA10A}"/>
              </a:ext>
            </a:extLst>
          </p:cNvPr>
          <p:cNvPicPr>
            <a:picLocks noChangeAspect="1"/>
          </p:cNvPicPr>
          <p:nvPr/>
        </p:nvPicPr>
        <p:blipFill>
          <a:blip r:embed="rId2"/>
          <a:stretch>
            <a:fillRect/>
          </a:stretch>
        </p:blipFill>
        <p:spPr>
          <a:xfrm>
            <a:off x="2853956" y="2378186"/>
            <a:ext cx="6484088" cy="2754471"/>
          </a:xfrm>
          <a:prstGeom prst="rect">
            <a:avLst/>
          </a:prstGeom>
        </p:spPr>
      </p:pic>
      <p:pic>
        <p:nvPicPr>
          <p:cNvPr id="8" name="Picture 7">
            <a:extLst>
              <a:ext uri="{FF2B5EF4-FFF2-40B4-BE49-F238E27FC236}">
                <a16:creationId xmlns:a16="http://schemas.microsoft.com/office/drawing/2014/main" id="{FF4ABC2B-D8B9-4F78-8407-C982AB8A2557}"/>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17699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595A-2943-4EE4-9226-12A18E1EBB0F}"/>
              </a:ext>
            </a:extLst>
          </p:cNvPr>
          <p:cNvSpPr>
            <a:spLocks noGrp="1"/>
          </p:cNvSpPr>
          <p:nvPr>
            <p:ph type="title"/>
          </p:nvPr>
        </p:nvSpPr>
        <p:spPr/>
        <p:txBody>
          <a:bodyPr/>
          <a:lstStyle/>
          <a:p>
            <a:r>
              <a:rPr lang="en-GB" dirty="0"/>
              <a:t>Planning Surveys</a:t>
            </a:r>
          </a:p>
        </p:txBody>
      </p:sp>
      <p:sp>
        <p:nvSpPr>
          <p:cNvPr id="6" name="Slide Number Placeholder 5">
            <a:extLst>
              <a:ext uri="{FF2B5EF4-FFF2-40B4-BE49-F238E27FC236}">
                <a16:creationId xmlns:a16="http://schemas.microsoft.com/office/drawing/2014/main" id="{7B40DCA8-84F0-4CBD-85CC-863B519C9C49}"/>
              </a:ext>
            </a:extLst>
          </p:cNvPr>
          <p:cNvSpPr>
            <a:spLocks noGrp="1"/>
          </p:cNvSpPr>
          <p:nvPr>
            <p:ph type="sldNum" sz="quarter" idx="12"/>
          </p:nvPr>
        </p:nvSpPr>
        <p:spPr/>
        <p:txBody>
          <a:bodyPr/>
          <a:lstStyle/>
          <a:p>
            <a:fld id="{437794D7-DC86-9A4E-9C9F-0B324FE8876A}" type="slidenum">
              <a:rPr lang="en-US" smtClean="0"/>
              <a:pPr/>
              <a:t>31</a:t>
            </a:fld>
            <a:endParaRPr lang="en-US" dirty="0"/>
          </a:p>
        </p:txBody>
      </p:sp>
      <p:pic>
        <p:nvPicPr>
          <p:cNvPr id="7" name="Picture 6">
            <a:extLst>
              <a:ext uri="{FF2B5EF4-FFF2-40B4-BE49-F238E27FC236}">
                <a16:creationId xmlns:a16="http://schemas.microsoft.com/office/drawing/2014/main" id="{3E37E19D-5C91-4E60-B7D5-B27592A88E33}"/>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7FB00858-9390-4E92-8623-0254D8A30E78}"/>
              </a:ext>
            </a:extLst>
          </p:cNvPr>
          <p:cNvSpPr txBox="1">
            <a:spLocks/>
          </p:cNvSpPr>
          <p:nvPr/>
        </p:nvSpPr>
        <p:spPr>
          <a:xfrm>
            <a:off x="-226047" y="6457609"/>
            <a:ext cx="804286" cy="396076"/>
          </a:xfrm>
          <a:prstGeom prst="rect">
            <a:avLst/>
          </a:prstGeom>
        </p:spPr>
        <p:txBody>
          <a:bodyPr anchor="ctr" anchorCtr="0"/>
          <a:lstStyle>
            <a:defPPr>
              <a:defRPr lang="en-US"/>
            </a:defPPr>
            <a:lvl1pPr marL="0" algn="r" defTabSz="457200" rtl="0" eaLnBrk="1" latinLnBrk="0" hangingPunct="1">
              <a:defRPr sz="1200" b="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31</a:t>
            </a:r>
          </a:p>
        </p:txBody>
      </p:sp>
    </p:spTree>
    <p:extLst>
      <p:ext uri="{BB962C8B-B14F-4D97-AF65-F5344CB8AC3E}">
        <p14:creationId xmlns:p14="http://schemas.microsoft.com/office/powerpoint/2010/main" val="3646525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3608-11B3-43EE-9D19-FFB109227CF0}"/>
              </a:ext>
            </a:extLst>
          </p:cNvPr>
          <p:cNvSpPr>
            <a:spLocks noGrp="1"/>
          </p:cNvSpPr>
          <p:nvPr>
            <p:ph type="title"/>
          </p:nvPr>
        </p:nvSpPr>
        <p:spPr/>
        <p:txBody>
          <a:bodyPr/>
          <a:lstStyle/>
          <a:p>
            <a:r>
              <a:rPr lang="en-GB" dirty="0"/>
              <a:t>How to start?</a:t>
            </a:r>
          </a:p>
        </p:txBody>
      </p:sp>
      <p:sp>
        <p:nvSpPr>
          <p:cNvPr id="3" name="Content Placeholder 2">
            <a:extLst>
              <a:ext uri="{FF2B5EF4-FFF2-40B4-BE49-F238E27FC236}">
                <a16:creationId xmlns:a16="http://schemas.microsoft.com/office/drawing/2014/main" id="{C9B82407-F87B-47A0-AEB1-9C3B358D9701}"/>
              </a:ext>
            </a:extLst>
          </p:cNvPr>
          <p:cNvSpPr>
            <a:spLocks noGrp="1"/>
          </p:cNvSpPr>
          <p:nvPr>
            <p:ph idx="1"/>
          </p:nvPr>
        </p:nvSpPr>
        <p:spPr/>
        <p:txBody>
          <a:bodyPr/>
          <a:lstStyle/>
          <a:p>
            <a:r>
              <a:rPr lang="en-GB" dirty="0"/>
              <a:t>State a question, pose a problem</a:t>
            </a:r>
          </a:p>
          <a:p>
            <a:pPr lvl="1"/>
            <a:r>
              <a:rPr lang="en-GB" dirty="0"/>
              <a:t>State the </a:t>
            </a:r>
            <a:r>
              <a:rPr lang="en-GB" u="sng" dirty="0"/>
              <a:t>hypothesis</a:t>
            </a:r>
            <a:endParaRPr lang="en-GB" dirty="0"/>
          </a:p>
          <a:p>
            <a:r>
              <a:rPr lang="en-GB" dirty="0"/>
              <a:t>Plan your study</a:t>
            </a:r>
          </a:p>
          <a:p>
            <a:pPr lvl="1"/>
            <a:r>
              <a:rPr lang="en-GB" dirty="0"/>
              <a:t>What do you want to find?</a:t>
            </a:r>
          </a:p>
          <a:p>
            <a:pPr lvl="1"/>
            <a:r>
              <a:rPr lang="en-GB" dirty="0"/>
              <a:t>Which is the basis of comparison?</a:t>
            </a:r>
          </a:p>
          <a:p>
            <a:pPr lvl="1"/>
            <a:r>
              <a:rPr lang="en-GB" dirty="0"/>
              <a:t>How will you measure?</a:t>
            </a:r>
          </a:p>
          <a:p>
            <a:pPr lvl="1"/>
            <a:r>
              <a:rPr lang="en-GB" dirty="0"/>
              <a:t>Which are the users (sample)</a:t>
            </a:r>
          </a:p>
          <a:p>
            <a:pPr lvl="1"/>
            <a:r>
              <a:rPr lang="en-GB" dirty="0"/>
              <a:t>Which tool to use?</a:t>
            </a:r>
          </a:p>
          <a:p>
            <a:pPr marL="0" indent="0">
              <a:buNone/>
            </a:pPr>
            <a:endParaRPr lang="en-GB" sz="2400" dirty="0"/>
          </a:p>
        </p:txBody>
      </p:sp>
      <p:sp>
        <p:nvSpPr>
          <p:cNvPr id="6" name="Slide Number Placeholder 5">
            <a:extLst>
              <a:ext uri="{FF2B5EF4-FFF2-40B4-BE49-F238E27FC236}">
                <a16:creationId xmlns:a16="http://schemas.microsoft.com/office/drawing/2014/main" id="{DE30E0C2-DACF-401F-9E8F-0B378F1552B1}"/>
              </a:ext>
            </a:extLst>
          </p:cNvPr>
          <p:cNvSpPr>
            <a:spLocks noGrp="1"/>
          </p:cNvSpPr>
          <p:nvPr>
            <p:ph type="sldNum" sz="quarter" idx="12"/>
          </p:nvPr>
        </p:nvSpPr>
        <p:spPr/>
        <p:txBody>
          <a:bodyPr/>
          <a:lstStyle/>
          <a:p>
            <a:fld id="{437794D7-DC86-9A4E-9C9F-0B324FE8876A}" type="slidenum">
              <a:rPr lang="en-US" smtClean="0"/>
              <a:pPr/>
              <a:t>32</a:t>
            </a:fld>
            <a:endParaRPr lang="en-US" dirty="0"/>
          </a:p>
        </p:txBody>
      </p:sp>
      <p:sp>
        <p:nvSpPr>
          <p:cNvPr id="8" name="Content Placeholder 2">
            <a:extLst>
              <a:ext uri="{FF2B5EF4-FFF2-40B4-BE49-F238E27FC236}">
                <a16:creationId xmlns:a16="http://schemas.microsoft.com/office/drawing/2014/main" id="{AB35E313-ED04-468E-B97A-901388F040DB}"/>
              </a:ext>
            </a:extLst>
          </p:cNvPr>
          <p:cNvSpPr txBox="1">
            <a:spLocks/>
          </p:cNvSpPr>
          <p:nvPr/>
        </p:nvSpPr>
        <p:spPr>
          <a:xfrm>
            <a:off x="6096001" y="2075340"/>
            <a:ext cx="5500156" cy="2473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9216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9216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t>You will need to … results</a:t>
            </a:r>
          </a:p>
          <a:p>
            <a:pPr lvl="1"/>
            <a:r>
              <a:rPr lang="en-GB" sz="2800" dirty="0"/>
              <a:t>Summarise</a:t>
            </a:r>
          </a:p>
          <a:p>
            <a:pPr lvl="1"/>
            <a:r>
              <a:rPr lang="en-GB" sz="2800" dirty="0"/>
              <a:t>Analyse</a:t>
            </a:r>
          </a:p>
          <a:p>
            <a:pPr lvl="1"/>
            <a:r>
              <a:rPr lang="en-GB" sz="2800" dirty="0"/>
              <a:t>Visualise</a:t>
            </a:r>
          </a:p>
          <a:p>
            <a:pPr lvl="1"/>
            <a:r>
              <a:rPr lang="en-GB" sz="2800" dirty="0"/>
              <a:t>Interpret</a:t>
            </a:r>
          </a:p>
          <a:p>
            <a:pPr lvl="1"/>
            <a:r>
              <a:rPr lang="en-GB" sz="2800" dirty="0"/>
              <a:t>Discuss</a:t>
            </a:r>
          </a:p>
        </p:txBody>
      </p:sp>
      <p:pic>
        <p:nvPicPr>
          <p:cNvPr id="9" name="Picture 8">
            <a:extLst>
              <a:ext uri="{FF2B5EF4-FFF2-40B4-BE49-F238E27FC236}">
                <a16:creationId xmlns:a16="http://schemas.microsoft.com/office/drawing/2014/main" id="{BC7D0863-0F08-4539-AB53-E0535A695874}"/>
              </a:ext>
            </a:extLst>
          </p:cNvPr>
          <p:cNvPicPr>
            <a:picLocks noChangeAspect="1"/>
          </p:cNvPicPr>
          <p:nvPr/>
        </p:nvPicPr>
        <p:blipFill>
          <a:blip r:embed="rId2"/>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1114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A9F3-DA67-4AA3-828F-F9CBA836D08C}"/>
              </a:ext>
            </a:extLst>
          </p:cNvPr>
          <p:cNvSpPr>
            <a:spLocks noGrp="1"/>
          </p:cNvSpPr>
          <p:nvPr>
            <p:ph type="title"/>
          </p:nvPr>
        </p:nvSpPr>
        <p:spPr/>
        <p:txBody>
          <a:bodyPr/>
          <a:lstStyle/>
          <a:p>
            <a:r>
              <a:rPr lang="en-GB" dirty="0"/>
              <a:t>The central principle</a:t>
            </a:r>
          </a:p>
        </p:txBody>
      </p:sp>
      <p:sp>
        <p:nvSpPr>
          <p:cNvPr id="3" name="Content Placeholder 2">
            <a:extLst>
              <a:ext uri="{FF2B5EF4-FFF2-40B4-BE49-F238E27FC236}">
                <a16:creationId xmlns:a16="http://schemas.microsoft.com/office/drawing/2014/main" id="{4884867B-0EBC-4DDF-8C77-83AB2738F28C}"/>
              </a:ext>
            </a:extLst>
          </p:cNvPr>
          <p:cNvSpPr>
            <a:spLocks noGrp="1"/>
          </p:cNvSpPr>
          <p:nvPr>
            <p:ph idx="1"/>
          </p:nvPr>
        </p:nvSpPr>
        <p:spPr/>
        <p:txBody>
          <a:bodyPr/>
          <a:lstStyle/>
          <a:p>
            <a:r>
              <a:rPr lang="en-GB" dirty="0"/>
              <a:t>A good evaluation captures </a:t>
            </a:r>
            <a:r>
              <a:rPr lang="en-GB" b="1" dirty="0"/>
              <a:t>qualitative and quantitative</a:t>
            </a:r>
            <a:r>
              <a:rPr lang="en-GB" dirty="0"/>
              <a:t> data</a:t>
            </a:r>
          </a:p>
          <a:p>
            <a:endParaRPr lang="en-GB" dirty="0"/>
          </a:p>
          <a:p>
            <a:r>
              <a:rPr lang="en-GB" dirty="0"/>
              <a:t>It establishes a proper </a:t>
            </a:r>
            <a:r>
              <a:rPr lang="en-GB" b="1" dirty="0"/>
              <a:t>scale </a:t>
            </a:r>
            <a:r>
              <a:rPr lang="en-GB" dirty="0"/>
              <a:t>for each!</a:t>
            </a:r>
          </a:p>
          <a:p>
            <a:endParaRPr lang="en-GB" dirty="0"/>
          </a:p>
          <a:p>
            <a:r>
              <a:rPr lang="en-GB" dirty="0"/>
              <a:t>Which is best?</a:t>
            </a:r>
          </a:p>
          <a:p>
            <a:pPr marL="914400" lvl="1" indent="-457200">
              <a:buFont typeface="+mj-lt"/>
              <a:buAutoNum type="arabicPeriod"/>
            </a:pPr>
            <a:r>
              <a:rPr lang="en-GB" dirty="0"/>
              <a:t>The proper one to get the most reliable data</a:t>
            </a:r>
          </a:p>
          <a:p>
            <a:pPr marL="914400" lvl="1" indent="-457200">
              <a:buFont typeface="+mj-lt"/>
              <a:buAutoNum type="arabicPeriod"/>
            </a:pPr>
            <a:r>
              <a:rPr lang="en-GB" dirty="0"/>
              <a:t>Mix approaches</a:t>
            </a:r>
          </a:p>
        </p:txBody>
      </p:sp>
      <p:sp>
        <p:nvSpPr>
          <p:cNvPr id="6" name="Slide Number Placeholder 5">
            <a:extLst>
              <a:ext uri="{FF2B5EF4-FFF2-40B4-BE49-F238E27FC236}">
                <a16:creationId xmlns:a16="http://schemas.microsoft.com/office/drawing/2014/main" id="{8A2A3AFE-F77E-4355-ACF1-DBE13005280E}"/>
              </a:ext>
            </a:extLst>
          </p:cNvPr>
          <p:cNvSpPr>
            <a:spLocks noGrp="1"/>
          </p:cNvSpPr>
          <p:nvPr>
            <p:ph type="sldNum" sz="quarter" idx="12"/>
          </p:nvPr>
        </p:nvSpPr>
        <p:spPr/>
        <p:txBody>
          <a:bodyPr/>
          <a:lstStyle/>
          <a:p>
            <a:fld id="{437794D7-DC86-9A4E-9C9F-0B324FE8876A}" type="slidenum">
              <a:rPr lang="en-US" smtClean="0"/>
              <a:pPr/>
              <a:t>33</a:t>
            </a:fld>
            <a:endParaRPr lang="en-US" dirty="0"/>
          </a:p>
        </p:txBody>
      </p:sp>
      <p:pic>
        <p:nvPicPr>
          <p:cNvPr id="7" name="Picture 6">
            <a:extLst>
              <a:ext uri="{FF2B5EF4-FFF2-40B4-BE49-F238E27FC236}">
                <a16:creationId xmlns:a16="http://schemas.microsoft.com/office/drawing/2014/main" id="{F53E9DC9-716F-4E85-B1BF-6B962B553B3A}"/>
              </a:ext>
            </a:extLst>
          </p:cNvPr>
          <p:cNvPicPr>
            <a:picLocks noChangeAspect="1"/>
          </p:cNvPicPr>
          <p:nvPr/>
        </p:nvPicPr>
        <p:blipFill>
          <a:blip r:embed="rId2"/>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401134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A6C0-C83A-4815-9197-F5C55DE71FCA}"/>
              </a:ext>
            </a:extLst>
          </p:cNvPr>
          <p:cNvSpPr>
            <a:spLocks noGrp="1"/>
          </p:cNvSpPr>
          <p:nvPr>
            <p:ph type="title"/>
          </p:nvPr>
        </p:nvSpPr>
        <p:spPr/>
        <p:txBody>
          <a:bodyPr>
            <a:normAutofit/>
          </a:bodyPr>
          <a:lstStyle/>
          <a:p>
            <a:r>
              <a:rPr lang="en-GB" dirty="0"/>
              <a:t>Scales</a:t>
            </a:r>
          </a:p>
        </p:txBody>
      </p:sp>
      <p:sp>
        <p:nvSpPr>
          <p:cNvPr id="3" name="Content Placeholder 2">
            <a:extLst>
              <a:ext uri="{FF2B5EF4-FFF2-40B4-BE49-F238E27FC236}">
                <a16:creationId xmlns:a16="http://schemas.microsoft.com/office/drawing/2014/main" id="{829D7B83-47D0-4090-A675-48D1F64A0DF1}"/>
              </a:ext>
            </a:extLst>
          </p:cNvPr>
          <p:cNvSpPr>
            <a:spLocks noGrp="1"/>
          </p:cNvSpPr>
          <p:nvPr>
            <p:ph idx="1"/>
          </p:nvPr>
        </p:nvSpPr>
        <p:spPr>
          <a:xfrm>
            <a:off x="578239" y="1499683"/>
            <a:ext cx="8430680" cy="4799152"/>
          </a:xfrm>
        </p:spPr>
        <p:txBody>
          <a:bodyPr>
            <a:normAutofit lnSpcReduction="10000"/>
          </a:bodyPr>
          <a:lstStyle/>
          <a:p>
            <a:r>
              <a:rPr lang="en-GB" dirty="0"/>
              <a:t>The measurements that you choose influence on the participants’ responses</a:t>
            </a:r>
          </a:p>
          <a:p>
            <a:r>
              <a:rPr lang="en-GB" dirty="0"/>
              <a:t>Types of scales:</a:t>
            </a:r>
          </a:p>
          <a:p>
            <a:pPr lvl="1"/>
            <a:r>
              <a:rPr lang="en-GB" dirty="0"/>
              <a:t>Nominal: Used for tally</a:t>
            </a:r>
          </a:p>
          <a:p>
            <a:pPr lvl="2"/>
            <a:r>
              <a:rPr lang="en-GB" dirty="0"/>
              <a:t>Membership, characteristics, etc</a:t>
            </a:r>
          </a:p>
          <a:p>
            <a:pPr lvl="1"/>
            <a:r>
              <a:rPr lang="en-GB" dirty="0"/>
              <a:t>Ordinal: Same, but with an order</a:t>
            </a:r>
          </a:p>
          <a:p>
            <a:pPr lvl="2"/>
            <a:r>
              <a:rPr lang="en-GB" dirty="0"/>
              <a:t>Never – Sometimes – Always</a:t>
            </a:r>
          </a:p>
          <a:p>
            <a:pPr lvl="1"/>
            <a:r>
              <a:rPr lang="en-GB" dirty="0"/>
              <a:t>Interval: There is an unclear scaling</a:t>
            </a:r>
          </a:p>
          <a:p>
            <a:pPr lvl="2"/>
            <a:r>
              <a:rPr lang="en-GB" dirty="0"/>
              <a:t>Never 1  2  3  4  5  6  7 Always</a:t>
            </a:r>
          </a:p>
          <a:p>
            <a:pPr lvl="1"/>
            <a:r>
              <a:rPr lang="en-GB" dirty="0"/>
              <a:t>Ratio/Continuous: Score</a:t>
            </a:r>
          </a:p>
          <a:p>
            <a:r>
              <a:rPr lang="en-GB" dirty="0"/>
              <a:t>Retrofit?</a:t>
            </a:r>
          </a:p>
        </p:txBody>
      </p:sp>
      <p:sp>
        <p:nvSpPr>
          <p:cNvPr id="6" name="Slide Number Placeholder 5">
            <a:extLst>
              <a:ext uri="{FF2B5EF4-FFF2-40B4-BE49-F238E27FC236}">
                <a16:creationId xmlns:a16="http://schemas.microsoft.com/office/drawing/2014/main" id="{E1AEE4B1-9E3A-4E3E-B53D-D3DB3CFD6E67}"/>
              </a:ext>
            </a:extLst>
          </p:cNvPr>
          <p:cNvSpPr>
            <a:spLocks noGrp="1"/>
          </p:cNvSpPr>
          <p:nvPr>
            <p:ph type="sldNum" sz="quarter" idx="12"/>
          </p:nvPr>
        </p:nvSpPr>
        <p:spPr/>
        <p:txBody>
          <a:bodyPr/>
          <a:lstStyle/>
          <a:p>
            <a:fld id="{437794D7-DC86-9A4E-9C9F-0B324FE8876A}" type="slidenum">
              <a:rPr lang="en-US" smtClean="0"/>
              <a:pPr/>
              <a:t>34</a:t>
            </a:fld>
            <a:endParaRPr lang="en-US" dirty="0"/>
          </a:p>
        </p:txBody>
      </p:sp>
      <p:pic>
        <p:nvPicPr>
          <p:cNvPr id="12" name="Picture 11">
            <a:extLst>
              <a:ext uri="{FF2B5EF4-FFF2-40B4-BE49-F238E27FC236}">
                <a16:creationId xmlns:a16="http://schemas.microsoft.com/office/drawing/2014/main" id="{D5D967CF-9D33-45A0-BA20-E507ED63ABD0}"/>
              </a:ext>
            </a:extLst>
          </p:cNvPr>
          <p:cNvPicPr>
            <a:picLocks noChangeAspect="1"/>
          </p:cNvPicPr>
          <p:nvPr/>
        </p:nvPicPr>
        <p:blipFill rotWithShape="1">
          <a:blip r:embed="rId3"/>
          <a:srcRect l="26472" r="26066"/>
          <a:stretch/>
        </p:blipFill>
        <p:spPr>
          <a:xfrm>
            <a:off x="9367295" y="929350"/>
            <a:ext cx="2372810" cy="4999299"/>
          </a:xfrm>
          <a:prstGeom prst="rect">
            <a:avLst/>
          </a:prstGeom>
        </p:spPr>
      </p:pic>
      <p:pic>
        <p:nvPicPr>
          <p:cNvPr id="8" name="Picture 7">
            <a:extLst>
              <a:ext uri="{FF2B5EF4-FFF2-40B4-BE49-F238E27FC236}">
                <a16:creationId xmlns:a16="http://schemas.microsoft.com/office/drawing/2014/main" id="{51E507D3-B23A-4446-ADE2-D12A0AA556A6}"/>
              </a:ext>
            </a:extLst>
          </p:cNvPr>
          <p:cNvPicPr>
            <a:picLocks noChangeAspect="1"/>
          </p:cNvPicPr>
          <p:nvPr/>
        </p:nvPicPr>
        <p:blipFill>
          <a:blip r:embed="rId4"/>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2958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595A-2943-4EE4-9226-12A18E1EBB0F}"/>
              </a:ext>
            </a:extLst>
          </p:cNvPr>
          <p:cNvSpPr>
            <a:spLocks noGrp="1"/>
          </p:cNvSpPr>
          <p:nvPr>
            <p:ph type="title"/>
          </p:nvPr>
        </p:nvSpPr>
        <p:spPr/>
        <p:txBody>
          <a:bodyPr/>
          <a:lstStyle/>
          <a:p>
            <a:r>
              <a:rPr lang="en-GB" dirty="0"/>
              <a:t>Statistics</a:t>
            </a:r>
          </a:p>
        </p:txBody>
      </p:sp>
      <p:sp>
        <p:nvSpPr>
          <p:cNvPr id="6" name="Slide Number Placeholder 5">
            <a:extLst>
              <a:ext uri="{FF2B5EF4-FFF2-40B4-BE49-F238E27FC236}">
                <a16:creationId xmlns:a16="http://schemas.microsoft.com/office/drawing/2014/main" id="{7B40DCA8-84F0-4CBD-85CC-863B519C9C49}"/>
              </a:ext>
            </a:extLst>
          </p:cNvPr>
          <p:cNvSpPr>
            <a:spLocks noGrp="1"/>
          </p:cNvSpPr>
          <p:nvPr>
            <p:ph type="sldNum" sz="quarter" idx="12"/>
          </p:nvPr>
        </p:nvSpPr>
        <p:spPr/>
        <p:txBody>
          <a:bodyPr/>
          <a:lstStyle/>
          <a:p>
            <a:fld id="{437794D7-DC86-9A4E-9C9F-0B324FE8876A}" type="slidenum">
              <a:rPr lang="en-US" smtClean="0"/>
              <a:pPr/>
              <a:t>35</a:t>
            </a:fld>
            <a:endParaRPr lang="en-US" dirty="0"/>
          </a:p>
        </p:txBody>
      </p:sp>
      <p:pic>
        <p:nvPicPr>
          <p:cNvPr id="7" name="Picture 6">
            <a:extLst>
              <a:ext uri="{FF2B5EF4-FFF2-40B4-BE49-F238E27FC236}">
                <a16:creationId xmlns:a16="http://schemas.microsoft.com/office/drawing/2014/main" id="{55D589E4-525D-4940-B31D-9CF48F2936FF}"/>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5">
            <a:extLst>
              <a:ext uri="{FF2B5EF4-FFF2-40B4-BE49-F238E27FC236}">
                <a16:creationId xmlns:a16="http://schemas.microsoft.com/office/drawing/2014/main" id="{927E1952-613A-4F08-BB4A-246D8CC13BEF}"/>
              </a:ext>
            </a:extLst>
          </p:cNvPr>
          <p:cNvSpPr txBox="1">
            <a:spLocks/>
          </p:cNvSpPr>
          <p:nvPr/>
        </p:nvSpPr>
        <p:spPr>
          <a:xfrm>
            <a:off x="-226047" y="6457609"/>
            <a:ext cx="804286" cy="396076"/>
          </a:xfrm>
          <a:prstGeom prst="rect">
            <a:avLst/>
          </a:prstGeom>
        </p:spPr>
        <p:txBody>
          <a:bodyPr anchor="ctr" anchorCtr="0"/>
          <a:lstStyle>
            <a:defPPr>
              <a:defRPr lang="en-US"/>
            </a:defPPr>
            <a:lvl1pPr marL="0" algn="r" defTabSz="457200" rtl="0" eaLnBrk="1" latinLnBrk="0" hangingPunct="1">
              <a:defRPr sz="1200" b="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7794D7-DC86-9A4E-9C9F-0B324FE8876A}" type="slidenum">
              <a:rPr lang="en-US" smtClean="0"/>
              <a:pPr/>
              <a:t>35</a:t>
            </a:fld>
            <a:endParaRPr lang="en-US" dirty="0"/>
          </a:p>
        </p:txBody>
      </p:sp>
    </p:spTree>
    <p:extLst>
      <p:ext uri="{BB962C8B-B14F-4D97-AF65-F5344CB8AC3E}">
        <p14:creationId xmlns:p14="http://schemas.microsoft.com/office/powerpoint/2010/main" val="1961602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58CA-5648-4533-B1B6-00D4D65EB575}"/>
              </a:ext>
            </a:extLst>
          </p:cNvPr>
          <p:cNvSpPr>
            <a:spLocks noGrp="1"/>
          </p:cNvSpPr>
          <p:nvPr>
            <p:ph type="title"/>
          </p:nvPr>
        </p:nvSpPr>
        <p:spPr/>
        <p:txBody>
          <a:bodyPr/>
          <a:lstStyle/>
          <a:p>
            <a:r>
              <a:rPr lang="en-GB" dirty="0"/>
              <a:t>Reporting Counts</a:t>
            </a:r>
          </a:p>
        </p:txBody>
      </p:sp>
      <p:sp>
        <p:nvSpPr>
          <p:cNvPr id="3" name="Content Placeholder 2">
            <a:extLst>
              <a:ext uri="{FF2B5EF4-FFF2-40B4-BE49-F238E27FC236}">
                <a16:creationId xmlns:a16="http://schemas.microsoft.com/office/drawing/2014/main" id="{327C1742-A8F8-4182-A503-D26FDE1038D1}"/>
              </a:ext>
            </a:extLst>
          </p:cNvPr>
          <p:cNvSpPr>
            <a:spLocks noGrp="1"/>
          </p:cNvSpPr>
          <p:nvPr>
            <p:ph idx="1"/>
          </p:nvPr>
        </p:nvSpPr>
        <p:spPr/>
        <p:txBody>
          <a:bodyPr>
            <a:normAutofit lnSpcReduction="10000"/>
          </a:bodyPr>
          <a:lstStyle/>
          <a:p>
            <a:r>
              <a:rPr lang="en-GB" sz="2400" dirty="0"/>
              <a:t>Nominal and ordinal counts have to be </a:t>
            </a:r>
            <a:r>
              <a:rPr lang="en-GB" sz="2400" u="sng" dirty="0"/>
              <a:t>summarised</a:t>
            </a:r>
          </a:p>
          <a:p>
            <a:pPr lvl="1"/>
            <a:r>
              <a:rPr lang="en-GB" sz="2000" dirty="0"/>
              <a:t>Tally each response</a:t>
            </a:r>
          </a:p>
          <a:p>
            <a:pPr lvl="1"/>
            <a:r>
              <a:rPr lang="en-GB" sz="2000" dirty="0"/>
              <a:t>Average frequency of each category</a:t>
            </a:r>
          </a:p>
          <a:p>
            <a:pPr lvl="1"/>
            <a:r>
              <a:rPr lang="en-GB" sz="2000" dirty="0"/>
              <a:t>You can discuss this!</a:t>
            </a:r>
          </a:p>
          <a:p>
            <a:r>
              <a:rPr lang="en-GB" sz="2400" dirty="0"/>
              <a:t>Interval</a:t>
            </a:r>
          </a:p>
          <a:p>
            <a:pPr lvl="1"/>
            <a:r>
              <a:rPr lang="en-GB" sz="2000" dirty="0"/>
              <a:t>Summarised</a:t>
            </a:r>
          </a:p>
          <a:p>
            <a:pPr lvl="1"/>
            <a:r>
              <a:rPr lang="en-GB" sz="2000" dirty="0"/>
              <a:t>Compared between levels (as if it were ordinal)</a:t>
            </a:r>
          </a:p>
          <a:p>
            <a:pPr lvl="1"/>
            <a:r>
              <a:rPr lang="en-GB" sz="2000" dirty="0"/>
              <a:t>Stats are limited</a:t>
            </a:r>
          </a:p>
          <a:p>
            <a:r>
              <a:rPr lang="en-GB" sz="2400" dirty="0"/>
              <a:t>Ratio/Continuous</a:t>
            </a:r>
          </a:p>
          <a:p>
            <a:pPr lvl="1"/>
            <a:r>
              <a:rPr lang="en-GB" sz="2000" dirty="0"/>
              <a:t>Summarised</a:t>
            </a:r>
          </a:p>
          <a:p>
            <a:pPr lvl="1"/>
            <a:r>
              <a:rPr lang="en-GB" sz="2000" dirty="0"/>
              <a:t>Stats can be applied</a:t>
            </a:r>
          </a:p>
        </p:txBody>
      </p:sp>
      <p:sp>
        <p:nvSpPr>
          <p:cNvPr id="6" name="Slide Number Placeholder 5">
            <a:extLst>
              <a:ext uri="{FF2B5EF4-FFF2-40B4-BE49-F238E27FC236}">
                <a16:creationId xmlns:a16="http://schemas.microsoft.com/office/drawing/2014/main" id="{63022555-CD3F-4F7D-B6D2-3089DB3C4A15}"/>
              </a:ext>
            </a:extLst>
          </p:cNvPr>
          <p:cNvSpPr>
            <a:spLocks noGrp="1"/>
          </p:cNvSpPr>
          <p:nvPr>
            <p:ph type="sldNum" sz="quarter" idx="12"/>
          </p:nvPr>
        </p:nvSpPr>
        <p:spPr/>
        <p:txBody>
          <a:bodyPr/>
          <a:lstStyle/>
          <a:p>
            <a:fld id="{437794D7-DC86-9A4E-9C9F-0B324FE8876A}" type="slidenum">
              <a:rPr lang="en-US" smtClean="0"/>
              <a:pPr/>
              <a:t>36</a:t>
            </a:fld>
            <a:endParaRPr lang="en-US" dirty="0"/>
          </a:p>
        </p:txBody>
      </p:sp>
      <p:pic>
        <p:nvPicPr>
          <p:cNvPr id="7" name="Picture 6">
            <a:extLst>
              <a:ext uri="{FF2B5EF4-FFF2-40B4-BE49-F238E27FC236}">
                <a16:creationId xmlns:a16="http://schemas.microsoft.com/office/drawing/2014/main" id="{60024E65-E802-4420-97DE-1939FC05FC6F}"/>
              </a:ext>
            </a:extLst>
          </p:cNvPr>
          <p:cNvPicPr>
            <a:picLocks noChangeAspect="1"/>
          </p:cNvPicPr>
          <p:nvPr/>
        </p:nvPicPr>
        <p:blipFill>
          <a:blip r:embed="rId2"/>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03102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F56B-7305-4E9E-9A83-308D205AF04D}"/>
              </a:ext>
            </a:extLst>
          </p:cNvPr>
          <p:cNvSpPr>
            <a:spLocks noGrp="1"/>
          </p:cNvSpPr>
          <p:nvPr>
            <p:ph type="title"/>
          </p:nvPr>
        </p:nvSpPr>
        <p:spPr/>
        <p:txBody>
          <a:bodyPr>
            <a:normAutofit/>
          </a:bodyPr>
          <a:lstStyle/>
          <a:p>
            <a:r>
              <a:rPr lang="en-GB" dirty="0"/>
              <a:t>Counting</a:t>
            </a:r>
          </a:p>
        </p:txBody>
      </p:sp>
      <p:sp>
        <p:nvSpPr>
          <p:cNvPr id="3" name="Content Placeholder 2">
            <a:extLst>
              <a:ext uri="{FF2B5EF4-FFF2-40B4-BE49-F238E27FC236}">
                <a16:creationId xmlns:a16="http://schemas.microsoft.com/office/drawing/2014/main" id="{44DA52D4-C522-43DF-913A-28B9176EEBD6}"/>
              </a:ext>
            </a:extLst>
          </p:cNvPr>
          <p:cNvSpPr>
            <a:spLocks noGrp="1"/>
          </p:cNvSpPr>
          <p:nvPr>
            <p:ph idx="1"/>
          </p:nvPr>
        </p:nvSpPr>
        <p:spPr>
          <a:xfrm>
            <a:off x="274822" y="1499683"/>
            <a:ext cx="6313014" cy="4799152"/>
          </a:xfrm>
        </p:spPr>
        <p:txBody>
          <a:bodyPr/>
          <a:lstStyle/>
          <a:p>
            <a:r>
              <a:rPr lang="en-GB" dirty="0"/>
              <a:t>Simplest form to measure things </a:t>
            </a:r>
            <a:r>
              <a:rPr lang="en-GB" dirty="0">
                <a:sym typeface="Wingdings" panose="05000000000000000000" pitchFamily="2" charset="2"/>
              </a:rPr>
              <a:t> frequency analysis</a:t>
            </a:r>
          </a:p>
          <a:p>
            <a:endParaRPr lang="es-ES" dirty="0"/>
          </a:p>
          <a:p>
            <a:endParaRPr lang="en-GB" dirty="0"/>
          </a:p>
          <a:p>
            <a:r>
              <a:rPr lang="en-GB" dirty="0"/>
              <a:t>Can be applied to different types of data</a:t>
            </a:r>
          </a:p>
          <a:p>
            <a:endParaRPr lang="es-ES" dirty="0"/>
          </a:p>
          <a:p>
            <a:endParaRPr lang="en-GB" dirty="0"/>
          </a:p>
          <a:p>
            <a:r>
              <a:rPr lang="en-GB" dirty="0"/>
              <a:t>You can convert to a </a:t>
            </a:r>
            <a:r>
              <a:rPr lang="en-GB" b="1" dirty="0"/>
              <a:t>percentage</a:t>
            </a:r>
            <a:endParaRPr lang="en-GB" dirty="0"/>
          </a:p>
        </p:txBody>
      </p:sp>
      <p:sp>
        <p:nvSpPr>
          <p:cNvPr id="6" name="Slide Number Placeholder 5">
            <a:extLst>
              <a:ext uri="{FF2B5EF4-FFF2-40B4-BE49-F238E27FC236}">
                <a16:creationId xmlns:a16="http://schemas.microsoft.com/office/drawing/2014/main" id="{7246900E-F4C8-433A-90CB-69167217891C}"/>
              </a:ext>
            </a:extLst>
          </p:cNvPr>
          <p:cNvSpPr>
            <a:spLocks noGrp="1"/>
          </p:cNvSpPr>
          <p:nvPr>
            <p:ph type="sldNum" sz="quarter" idx="12"/>
          </p:nvPr>
        </p:nvSpPr>
        <p:spPr/>
        <p:txBody>
          <a:bodyPr/>
          <a:lstStyle/>
          <a:p>
            <a:fld id="{437794D7-DC86-9A4E-9C9F-0B324FE8876A}" type="slidenum">
              <a:rPr lang="en-US" smtClean="0"/>
              <a:pPr/>
              <a:t>37</a:t>
            </a:fld>
            <a:endParaRPr lang="en-US" dirty="0"/>
          </a:p>
        </p:txBody>
      </p:sp>
      <p:pic>
        <p:nvPicPr>
          <p:cNvPr id="7" name="Picture 6">
            <a:extLst>
              <a:ext uri="{FF2B5EF4-FFF2-40B4-BE49-F238E27FC236}">
                <a16:creationId xmlns:a16="http://schemas.microsoft.com/office/drawing/2014/main" id="{FAFE33CA-69DE-4A84-A4CC-B1A02EA80413}"/>
              </a:ext>
            </a:extLst>
          </p:cNvPr>
          <p:cNvPicPr>
            <a:picLocks noChangeAspect="1"/>
          </p:cNvPicPr>
          <p:nvPr/>
        </p:nvPicPr>
        <p:blipFill>
          <a:blip r:embed="rId2"/>
          <a:stretch>
            <a:fillRect/>
          </a:stretch>
        </p:blipFill>
        <p:spPr>
          <a:xfrm>
            <a:off x="6237973" y="2072794"/>
            <a:ext cx="5801710" cy="2898974"/>
          </a:xfrm>
          <a:prstGeom prst="rect">
            <a:avLst/>
          </a:prstGeom>
        </p:spPr>
      </p:pic>
      <p:pic>
        <p:nvPicPr>
          <p:cNvPr id="8" name="Picture 7">
            <a:extLst>
              <a:ext uri="{FF2B5EF4-FFF2-40B4-BE49-F238E27FC236}">
                <a16:creationId xmlns:a16="http://schemas.microsoft.com/office/drawing/2014/main" id="{4D92D6E3-7D82-43DA-896F-69B2A6C022EB}"/>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365540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2939-4474-40C6-9AA9-B57C741D7468}"/>
              </a:ext>
            </a:extLst>
          </p:cNvPr>
          <p:cNvSpPr>
            <a:spLocks noGrp="1"/>
          </p:cNvSpPr>
          <p:nvPr>
            <p:ph type="title"/>
          </p:nvPr>
        </p:nvSpPr>
        <p:spPr/>
        <p:txBody>
          <a:bodyPr>
            <a:normAutofit/>
          </a:bodyPr>
          <a:lstStyle/>
          <a:p>
            <a:r>
              <a:rPr lang="en-GB" dirty="0"/>
              <a:t>Quartiles</a:t>
            </a:r>
          </a:p>
        </p:txBody>
      </p:sp>
      <p:sp>
        <p:nvSpPr>
          <p:cNvPr id="3" name="Content Placeholder 2">
            <a:extLst>
              <a:ext uri="{FF2B5EF4-FFF2-40B4-BE49-F238E27FC236}">
                <a16:creationId xmlns:a16="http://schemas.microsoft.com/office/drawing/2014/main" id="{4255933A-5805-4C92-922D-B33B97E30952}"/>
              </a:ext>
            </a:extLst>
          </p:cNvPr>
          <p:cNvSpPr>
            <a:spLocks noGrp="1"/>
          </p:cNvSpPr>
          <p:nvPr>
            <p:ph idx="1"/>
          </p:nvPr>
        </p:nvSpPr>
        <p:spPr>
          <a:xfrm>
            <a:off x="578238" y="1499683"/>
            <a:ext cx="6575563" cy="4799152"/>
          </a:xfrm>
        </p:spPr>
        <p:txBody>
          <a:bodyPr/>
          <a:lstStyle/>
          <a:p>
            <a:r>
              <a:rPr lang="en-GB" sz="2400" dirty="0"/>
              <a:t>A type of qua</a:t>
            </a:r>
            <a:r>
              <a:rPr lang="en-GB" sz="2400" b="1" u="sng" dirty="0"/>
              <a:t>n</a:t>
            </a:r>
            <a:r>
              <a:rPr lang="en-GB" sz="2400" dirty="0"/>
              <a:t>tile/percentile (i.e. way to split counts) which divides data points into four (more or less) equal parts</a:t>
            </a:r>
          </a:p>
          <a:p>
            <a:endParaRPr lang="en-GB" sz="2400" dirty="0"/>
          </a:p>
          <a:p>
            <a:r>
              <a:rPr lang="en-GB" sz="2400" dirty="0"/>
              <a:t>Q1 would be the top 25%, Q2 the following 25% and so on</a:t>
            </a:r>
            <a:r>
              <a:rPr lang="en-GB" dirty="0"/>
              <a:t>…</a:t>
            </a:r>
          </a:p>
          <a:p>
            <a:endParaRPr lang="en-GB" sz="2400" dirty="0"/>
          </a:p>
          <a:p>
            <a:r>
              <a:rPr lang="en-GB" sz="2400" dirty="0"/>
              <a:t>Used by the Journal Citation Reports (</a:t>
            </a:r>
            <a:r>
              <a:rPr lang="en-GB" sz="2400" dirty="0">
                <a:hlinkClick r:id="rId3"/>
              </a:rPr>
              <a:t>JCR</a:t>
            </a:r>
            <a:r>
              <a:rPr lang="en-GB" sz="2400" dirty="0"/>
              <a:t>) to see which are “the best” journals</a:t>
            </a:r>
          </a:p>
        </p:txBody>
      </p:sp>
      <p:sp>
        <p:nvSpPr>
          <p:cNvPr id="6" name="Slide Number Placeholder 5">
            <a:extLst>
              <a:ext uri="{FF2B5EF4-FFF2-40B4-BE49-F238E27FC236}">
                <a16:creationId xmlns:a16="http://schemas.microsoft.com/office/drawing/2014/main" id="{7CAEE4C0-6D81-4B35-8FF9-29CC5E935499}"/>
              </a:ext>
            </a:extLst>
          </p:cNvPr>
          <p:cNvSpPr>
            <a:spLocks noGrp="1"/>
          </p:cNvSpPr>
          <p:nvPr>
            <p:ph type="sldNum" sz="quarter" idx="12"/>
          </p:nvPr>
        </p:nvSpPr>
        <p:spPr/>
        <p:txBody>
          <a:bodyPr/>
          <a:lstStyle/>
          <a:p>
            <a:fld id="{437794D7-DC86-9A4E-9C9F-0B324FE8876A}" type="slidenum">
              <a:rPr lang="en-US" smtClean="0"/>
              <a:pPr/>
              <a:t>38</a:t>
            </a:fld>
            <a:endParaRPr lang="en-US" dirty="0"/>
          </a:p>
        </p:txBody>
      </p:sp>
      <p:pic>
        <p:nvPicPr>
          <p:cNvPr id="10" name="Picture 9" descr="A picture containing sitting, table&#10;&#10;Description automatically generated">
            <a:extLst>
              <a:ext uri="{FF2B5EF4-FFF2-40B4-BE49-F238E27FC236}">
                <a16:creationId xmlns:a16="http://schemas.microsoft.com/office/drawing/2014/main" id="{94E13CEE-3C75-4C7D-A314-D2FF843DCDD9}"/>
              </a:ext>
            </a:extLst>
          </p:cNvPr>
          <p:cNvPicPr>
            <a:picLocks noChangeAspect="1"/>
          </p:cNvPicPr>
          <p:nvPr/>
        </p:nvPicPr>
        <p:blipFill>
          <a:blip r:embed="rId4"/>
          <a:stretch>
            <a:fillRect/>
          </a:stretch>
        </p:blipFill>
        <p:spPr>
          <a:xfrm>
            <a:off x="7369408" y="2080212"/>
            <a:ext cx="4528302" cy="3413208"/>
          </a:xfrm>
          <a:prstGeom prst="rect">
            <a:avLst/>
          </a:prstGeom>
        </p:spPr>
      </p:pic>
      <p:pic>
        <p:nvPicPr>
          <p:cNvPr id="8" name="Picture 7">
            <a:extLst>
              <a:ext uri="{FF2B5EF4-FFF2-40B4-BE49-F238E27FC236}">
                <a16:creationId xmlns:a16="http://schemas.microsoft.com/office/drawing/2014/main" id="{3870670D-8948-47A1-87A9-464956685EE7}"/>
              </a:ext>
            </a:extLst>
          </p:cNvPr>
          <p:cNvPicPr>
            <a:picLocks noChangeAspect="1"/>
          </p:cNvPicPr>
          <p:nvPr/>
        </p:nvPicPr>
        <p:blipFill>
          <a:blip r:embed="rId5"/>
          <a:stretch>
            <a:fillRect/>
          </a:stretch>
        </p:blipFill>
        <p:spPr>
          <a:xfrm>
            <a:off x="3101824" y="6543675"/>
            <a:ext cx="2486025" cy="314325"/>
          </a:xfrm>
          <a:prstGeom prst="rect">
            <a:avLst/>
          </a:prstGeom>
        </p:spPr>
      </p:pic>
      <p:sp>
        <p:nvSpPr>
          <p:cNvPr id="4" name="TextBox 3">
            <a:extLst>
              <a:ext uri="{FF2B5EF4-FFF2-40B4-BE49-F238E27FC236}">
                <a16:creationId xmlns:a16="http://schemas.microsoft.com/office/drawing/2014/main" id="{96489AC0-7044-4D3D-BC3E-19A6640943F7}"/>
              </a:ext>
            </a:extLst>
          </p:cNvPr>
          <p:cNvSpPr txBox="1"/>
          <p:nvPr/>
        </p:nvSpPr>
        <p:spPr>
          <a:xfrm rot="20601093">
            <a:off x="8618214" y="2100884"/>
            <a:ext cx="3021874" cy="914400"/>
          </a:xfrm>
          <a:prstGeom prst="rect">
            <a:avLst/>
          </a:prstGeom>
        </p:spPr>
        <p:txBody>
          <a:bodyPr vert="horz" wrap="none" lIns="91440" tIns="45720" rIns="91440" bIns="45720" rtlCol="0">
            <a:normAutofit/>
          </a:bodyPr>
          <a:lstStyle/>
          <a:p>
            <a:pPr marL="0" indent="0" algn="ctr">
              <a:buFont typeface="Arial"/>
              <a:buNone/>
            </a:pPr>
            <a:r>
              <a:rPr lang="en-GB" sz="1700" dirty="0">
                <a:solidFill>
                  <a:srgbClr val="FF0000"/>
                </a:solidFill>
              </a:rPr>
              <a:t>Based on this definition, </a:t>
            </a:r>
          </a:p>
          <a:p>
            <a:pPr marL="0" indent="0" algn="r">
              <a:buFont typeface="Arial"/>
              <a:buNone/>
            </a:pPr>
            <a:r>
              <a:rPr lang="en-GB" sz="1700" dirty="0">
                <a:solidFill>
                  <a:srgbClr val="FF0000"/>
                </a:solidFill>
              </a:rPr>
              <a:t>the figure would be missing Q4!</a:t>
            </a:r>
          </a:p>
        </p:txBody>
      </p:sp>
    </p:spTree>
    <p:extLst>
      <p:ext uri="{BB962C8B-B14F-4D97-AF65-F5344CB8AC3E}">
        <p14:creationId xmlns:p14="http://schemas.microsoft.com/office/powerpoint/2010/main" val="114918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a:extLst>
              <a:ext uri="{FF2B5EF4-FFF2-40B4-BE49-F238E27FC236}">
                <a16:creationId xmlns:a16="http://schemas.microsoft.com/office/drawing/2014/main" id="{0B862821-E79E-4C2F-88A9-C0E008AC79B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GB" altLang="en-US" dirty="0">
              <a:solidFill>
                <a:srgbClr val="898989"/>
              </a:solidFill>
            </a:endParaRPr>
          </a:p>
        </p:txBody>
      </p:sp>
      <p:sp>
        <p:nvSpPr>
          <p:cNvPr id="5122" name="Rectangle 2">
            <a:extLst>
              <a:ext uri="{FF2B5EF4-FFF2-40B4-BE49-F238E27FC236}">
                <a16:creationId xmlns:a16="http://schemas.microsoft.com/office/drawing/2014/main" id="{80E6D02A-EAE5-4B6B-A8A6-2616E28B678F}"/>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GB" altLang="en-US">
                <a:latin typeface="Helvetica" panose="020B0604020202020204" pitchFamily="34" charset="0"/>
                <a:ea typeface="ＭＳ Ｐゴシック" panose="020B0600070205080204" pitchFamily="34" charset="-128"/>
              </a:rPr>
              <a:t>Usability</a:t>
            </a:r>
          </a:p>
        </p:txBody>
      </p:sp>
      <p:sp>
        <p:nvSpPr>
          <p:cNvPr id="54275" name="Rectangle 3">
            <a:extLst>
              <a:ext uri="{FF2B5EF4-FFF2-40B4-BE49-F238E27FC236}">
                <a16:creationId xmlns:a16="http://schemas.microsoft.com/office/drawing/2014/main" id="{50246C0B-D242-488F-8A0C-37019AE0D5CF}"/>
              </a:ext>
            </a:extLst>
          </p:cNvPr>
          <p:cNvSpPr>
            <a:spLocks noGrp="1" noChangeArrowheads="1"/>
          </p:cNvSpPr>
          <p:nvPr>
            <p:ph type="body" idx="1"/>
          </p:nvPr>
        </p:nvSpPr>
        <p:spPr>
          <a:xfrm>
            <a:off x="578238" y="1499683"/>
            <a:ext cx="11194661" cy="4799152"/>
          </a:xfrm>
          <a:extLst>
            <a:ext uri="{91240B29-F687-4f45-9708-019B960494DF}">
              <a14:hiddenLine xmlns=""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marL="0" indent="0">
              <a:defRPr/>
            </a:pPr>
            <a:r>
              <a:rPr lang="en-GB" dirty="0"/>
              <a:t>  Effectiveness</a:t>
            </a:r>
          </a:p>
          <a:p>
            <a:pPr marL="285750" indent="-285750">
              <a:defRPr/>
            </a:pPr>
            <a:r>
              <a:rPr lang="en-GB" dirty="0"/>
              <a:t>Learnability</a:t>
            </a:r>
          </a:p>
          <a:p>
            <a:pPr marL="285750" indent="-285750">
              <a:defRPr/>
            </a:pPr>
            <a:r>
              <a:rPr lang="en-GB" dirty="0"/>
              <a:t>Flexibility</a:t>
            </a:r>
          </a:p>
          <a:p>
            <a:pPr marL="285750" indent="-285750">
              <a:defRPr/>
            </a:pPr>
            <a:r>
              <a:rPr lang="en-GB" dirty="0"/>
              <a:t>Attitude</a:t>
            </a:r>
          </a:p>
          <a:p>
            <a:pPr marL="0" indent="0">
              <a:buNone/>
              <a:defRPr/>
            </a:pPr>
            <a:r>
              <a:rPr lang="en-GB" dirty="0"/>
              <a:t>  </a:t>
            </a:r>
          </a:p>
          <a:p>
            <a:pPr marL="0" indent="0">
              <a:buNone/>
              <a:defRPr/>
            </a:pPr>
            <a:r>
              <a:rPr lang="en-GB" dirty="0"/>
              <a:t>The new law is oriented towards health and safety and specifies standards for hardware and furniture, but also specifies how software should be made more usable!</a:t>
            </a:r>
          </a:p>
          <a:p>
            <a:pPr marL="0" indent="0">
              <a:buNone/>
              <a:defRPr/>
            </a:pPr>
            <a:endParaRPr lang="en-GB" dirty="0"/>
          </a:p>
          <a:p>
            <a:pPr marL="0" indent="0">
              <a:buNone/>
              <a:defRPr/>
            </a:pPr>
            <a:r>
              <a:rPr lang="en-GB" dirty="0"/>
              <a:t>Keep in mind accessibility and other issues!</a:t>
            </a:r>
          </a:p>
        </p:txBody>
      </p:sp>
      <p:pic>
        <p:nvPicPr>
          <p:cNvPr id="5" name="Picture 4">
            <a:extLst>
              <a:ext uri="{FF2B5EF4-FFF2-40B4-BE49-F238E27FC236}">
                <a16:creationId xmlns:a16="http://schemas.microsoft.com/office/drawing/2014/main" id="{4A658EDF-40EE-4C61-BF63-A1C120754FC1}"/>
              </a:ext>
            </a:extLst>
          </p:cNvPr>
          <p:cNvPicPr>
            <a:picLocks noChangeAspect="1"/>
          </p:cNvPicPr>
          <p:nvPr/>
        </p:nvPicPr>
        <p:blipFill>
          <a:blip r:embed="rId3"/>
          <a:stretch>
            <a:fillRect/>
          </a:stretch>
        </p:blipFill>
        <p:spPr>
          <a:xfrm>
            <a:off x="3101824" y="6543675"/>
            <a:ext cx="2486025" cy="314325"/>
          </a:xfrm>
          <a:prstGeom prst="rect">
            <a:avLst/>
          </a:prstGeom>
        </p:spPr>
      </p:pic>
      <p:sp>
        <p:nvSpPr>
          <p:cNvPr id="6" name="Slide Number Placeholder 4">
            <a:extLst>
              <a:ext uri="{FF2B5EF4-FFF2-40B4-BE49-F238E27FC236}">
                <a16:creationId xmlns:a16="http://schemas.microsoft.com/office/drawing/2014/main" id="{9015E0FD-2B2F-45C8-ABA5-9DD58B947BA6}"/>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A49C-B8C2-4AFF-9096-B427C3A6A165}"/>
              </a:ext>
            </a:extLst>
          </p:cNvPr>
          <p:cNvSpPr>
            <a:spLocks noGrp="1"/>
          </p:cNvSpPr>
          <p:nvPr>
            <p:ph type="title"/>
          </p:nvPr>
        </p:nvSpPr>
        <p:spPr/>
        <p:txBody>
          <a:bodyPr/>
          <a:lstStyle/>
          <a:p>
            <a:r>
              <a:rPr lang="en-GB" dirty="0"/>
              <a:t>Example from JCR</a:t>
            </a:r>
          </a:p>
        </p:txBody>
      </p:sp>
      <p:sp>
        <p:nvSpPr>
          <p:cNvPr id="5" name="Slide Number Placeholder 4">
            <a:extLst>
              <a:ext uri="{FF2B5EF4-FFF2-40B4-BE49-F238E27FC236}">
                <a16:creationId xmlns:a16="http://schemas.microsoft.com/office/drawing/2014/main" id="{1CFDBFAD-2907-47B7-A09A-7EBE3E317B66}"/>
              </a:ext>
            </a:extLst>
          </p:cNvPr>
          <p:cNvSpPr>
            <a:spLocks noGrp="1"/>
          </p:cNvSpPr>
          <p:nvPr>
            <p:ph type="sldNum" sz="quarter" idx="12"/>
          </p:nvPr>
        </p:nvSpPr>
        <p:spPr/>
        <p:txBody>
          <a:bodyPr/>
          <a:lstStyle/>
          <a:p>
            <a:fld id="{437794D7-DC86-9A4E-9C9F-0B324FE8876A}" type="slidenum">
              <a:rPr lang="en-US" smtClean="0"/>
              <a:pPr/>
              <a:t>39</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4E27BBF9-74F5-44F6-9960-C26910A30DD9}"/>
              </a:ext>
            </a:extLst>
          </p:cNvPr>
          <p:cNvPicPr>
            <a:picLocks noChangeAspect="1"/>
          </p:cNvPicPr>
          <p:nvPr/>
        </p:nvPicPr>
        <p:blipFill>
          <a:blip r:embed="rId2"/>
          <a:stretch>
            <a:fillRect/>
          </a:stretch>
        </p:blipFill>
        <p:spPr>
          <a:xfrm>
            <a:off x="176096" y="2386262"/>
            <a:ext cx="7974345" cy="208547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F8E7D8B-5D76-44CA-B991-FE57EDAAF361}"/>
              </a:ext>
            </a:extLst>
          </p:cNvPr>
          <p:cNvPicPr>
            <a:picLocks noChangeAspect="1"/>
          </p:cNvPicPr>
          <p:nvPr/>
        </p:nvPicPr>
        <p:blipFill>
          <a:blip r:embed="rId3"/>
          <a:stretch>
            <a:fillRect/>
          </a:stretch>
        </p:blipFill>
        <p:spPr>
          <a:xfrm>
            <a:off x="8324158" y="1733312"/>
            <a:ext cx="3467584" cy="3391373"/>
          </a:xfrm>
          <a:prstGeom prst="rect">
            <a:avLst/>
          </a:prstGeom>
        </p:spPr>
      </p:pic>
      <p:pic>
        <p:nvPicPr>
          <p:cNvPr id="10" name="Picture 9">
            <a:extLst>
              <a:ext uri="{FF2B5EF4-FFF2-40B4-BE49-F238E27FC236}">
                <a16:creationId xmlns:a16="http://schemas.microsoft.com/office/drawing/2014/main" id="{ECFE14BF-ECB2-4DE7-B443-1A575A8D6407}"/>
              </a:ext>
            </a:extLst>
          </p:cNvPr>
          <p:cNvPicPr>
            <a:picLocks noChangeAspect="1"/>
          </p:cNvPicPr>
          <p:nvPr/>
        </p:nvPicPr>
        <p:blipFill>
          <a:blip r:embed="rId4"/>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40834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B8B395-750B-43EB-9A76-BD37CF417FDC}"/>
              </a:ext>
            </a:extLst>
          </p:cNvPr>
          <p:cNvSpPr>
            <a:spLocks noGrp="1"/>
          </p:cNvSpPr>
          <p:nvPr>
            <p:ph type="title"/>
          </p:nvPr>
        </p:nvSpPr>
        <p:spPr/>
        <p:txBody>
          <a:bodyPr/>
          <a:lstStyle/>
          <a:p>
            <a:r>
              <a:rPr lang="en-GB" dirty="0"/>
              <a:t>Example from JCR</a:t>
            </a:r>
          </a:p>
        </p:txBody>
      </p:sp>
      <p:sp>
        <p:nvSpPr>
          <p:cNvPr id="5" name="Slide Number Placeholder 4">
            <a:extLst>
              <a:ext uri="{FF2B5EF4-FFF2-40B4-BE49-F238E27FC236}">
                <a16:creationId xmlns:a16="http://schemas.microsoft.com/office/drawing/2014/main" id="{4FDC6747-713C-40FF-8B39-84324826FBCE}"/>
              </a:ext>
            </a:extLst>
          </p:cNvPr>
          <p:cNvSpPr>
            <a:spLocks noGrp="1"/>
          </p:cNvSpPr>
          <p:nvPr>
            <p:ph type="sldNum" sz="quarter" idx="12"/>
          </p:nvPr>
        </p:nvSpPr>
        <p:spPr/>
        <p:txBody>
          <a:bodyPr/>
          <a:lstStyle/>
          <a:p>
            <a:r>
              <a:rPr lang="en-US" dirty="0"/>
              <a:t>40</a:t>
            </a:r>
          </a:p>
        </p:txBody>
      </p:sp>
      <p:pic>
        <p:nvPicPr>
          <p:cNvPr id="6" name="Picture 5" descr="A screenshot of a computer&#10;&#10;Description automatically generated">
            <a:extLst>
              <a:ext uri="{FF2B5EF4-FFF2-40B4-BE49-F238E27FC236}">
                <a16:creationId xmlns:a16="http://schemas.microsoft.com/office/drawing/2014/main" id="{B1F38946-9FA2-417D-BE14-0E6C5CEA7646}"/>
              </a:ext>
            </a:extLst>
          </p:cNvPr>
          <p:cNvPicPr>
            <a:picLocks noChangeAspect="1"/>
          </p:cNvPicPr>
          <p:nvPr/>
        </p:nvPicPr>
        <p:blipFill>
          <a:blip r:embed="rId2"/>
          <a:stretch>
            <a:fillRect/>
          </a:stretch>
        </p:blipFill>
        <p:spPr>
          <a:xfrm>
            <a:off x="1194703" y="1933074"/>
            <a:ext cx="9802593" cy="3439005"/>
          </a:xfrm>
          <a:prstGeom prst="rect">
            <a:avLst/>
          </a:prstGeom>
        </p:spPr>
      </p:pic>
      <p:pic>
        <p:nvPicPr>
          <p:cNvPr id="8" name="Picture 7">
            <a:extLst>
              <a:ext uri="{FF2B5EF4-FFF2-40B4-BE49-F238E27FC236}">
                <a16:creationId xmlns:a16="http://schemas.microsoft.com/office/drawing/2014/main" id="{62D4CC11-CDC2-4D97-B3E1-5D0361072718}"/>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1423926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C72B-0EC6-4F72-A7D9-9EF87F7F06F7}"/>
              </a:ext>
            </a:extLst>
          </p:cNvPr>
          <p:cNvSpPr>
            <a:spLocks noGrp="1"/>
          </p:cNvSpPr>
          <p:nvPr>
            <p:ph type="title"/>
          </p:nvPr>
        </p:nvSpPr>
        <p:spPr/>
        <p:txBody>
          <a:bodyPr>
            <a:normAutofit/>
          </a:bodyPr>
          <a:lstStyle/>
          <a:p>
            <a:r>
              <a:rPr lang="en-GB" dirty="0"/>
              <a:t>Measures of Central Tendency</a:t>
            </a:r>
          </a:p>
        </p:txBody>
      </p:sp>
      <p:sp>
        <p:nvSpPr>
          <p:cNvPr id="3" name="Content Placeholder 2">
            <a:extLst>
              <a:ext uri="{FF2B5EF4-FFF2-40B4-BE49-F238E27FC236}">
                <a16:creationId xmlns:a16="http://schemas.microsoft.com/office/drawing/2014/main" id="{94D432BD-289F-4080-81E0-1EF8D5AB59B0}"/>
              </a:ext>
            </a:extLst>
          </p:cNvPr>
          <p:cNvSpPr>
            <a:spLocks noGrp="1"/>
          </p:cNvSpPr>
          <p:nvPr>
            <p:ph idx="1"/>
          </p:nvPr>
        </p:nvSpPr>
        <p:spPr>
          <a:xfrm>
            <a:off x="436264" y="1738674"/>
            <a:ext cx="11319471" cy="4173753"/>
          </a:xfrm>
        </p:spPr>
        <p:txBody>
          <a:bodyPr>
            <a:normAutofit/>
          </a:bodyPr>
          <a:lstStyle/>
          <a:p>
            <a:r>
              <a:rPr lang="en-GB" sz="2400" dirty="0"/>
              <a:t>Arithmetic mean</a:t>
            </a:r>
          </a:p>
          <a:p>
            <a:endParaRPr lang="en-GB" sz="2400" dirty="0"/>
          </a:p>
          <a:p>
            <a:r>
              <a:rPr lang="en-GB" sz="2400" dirty="0"/>
              <a:t>Variance &amp; Standard Deviation</a:t>
            </a:r>
          </a:p>
          <a:p>
            <a:endParaRPr lang="en-GB" sz="2400" dirty="0"/>
          </a:p>
          <a:p>
            <a:r>
              <a:rPr lang="en-GB" sz="2400" dirty="0"/>
              <a:t>Median</a:t>
            </a:r>
          </a:p>
          <a:p>
            <a:endParaRPr lang="en-GB" sz="2400" dirty="0"/>
          </a:p>
          <a:p>
            <a:r>
              <a:rPr lang="en-GB" sz="2400" dirty="0"/>
              <a:t>Mode</a:t>
            </a:r>
          </a:p>
        </p:txBody>
      </p:sp>
      <p:sp>
        <p:nvSpPr>
          <p:cNvPr id="6" name="Slide Number Placeholder 5">
            <a:extLst>
              <a:ext uri="{FF2B5EF4-FFF2-40B4-BE49-F238E27FC236}">
                <a16:creationId xmlns:a16="http://schemas.microsoft.com/office/drawing/2014/main" id="{611BECC1-76D1-4267-8E4B-537E0CABF962}"/>
              </a:ext>
            </a:extLst>
          </p:cNvPr>
          <p:cNvSpPr>
            <a:spLocks noGrp="1"/>
          </p:cNvSpPr>
          <p:nvPr>
            <p:ph type="sldNum" sz="quarter" idx="12"/>
          </p:nvPr>
        </p:nvSpPr>
        <p:spPr/>
        <p:txBody>
          <a:bodyPr/>
          <a:lstStyle/>
          <a:p>
            <a:fld id="{437794D7-DC86-9A4E-9C9F-0B324FE8876A}" type="slidenum">
              <a:rPr lang="en-US" smtClean="0"/>
              <a:pPr/>
              <a:t>41</a:t>
            </a:fld>
            <a:endParaRPr lang="en-US" dirty="0"/>
          </a:p>
        </p:txBody>
      </p:sp>
      <p:pic>
        <p:nvPicPr>
          <p:cNvPr id="7" name="Picture 6">
            <a:extLst>
              <a:ext uri="{FF2B5EF4-FFF2-40B4-BE49-F238E27FC236}">
                <a16:creationId xmlns:a16="http://schemas.microsoft.com/office/drawing/2014/main" id="{8885D4D3-7693-4BBA-933A-67ADDCB60E84}"/>
              </a:ext>
            </a:extLst>
          </p:cNvPr>
          <p:cNvPicPr>
            <a:picLocks noChangeAspect="1"/>
          </p:cNvPicPr>
          <p:nvPr/>
        </p:nvPicPr>
        <p:blipFill>
          <a:blip r:embed="rId2"/>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225864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B5FD-4DAE-41A8-8EC8-8591C66CB25D}"/>
              </a:ext>
            </a:extLst>
          </p:cNvPr>
          <p:cNvSpPr>
            <a:spLocks noGrp="1"/>
          </p:cNvSpPr>
          <p:nvPr>
            <p:ph type="title"/>
          </p:nvPr>
        </p:nvSpPr>
        <p:spPr/>
        <p:txBody>
          <a:bodyPr>
            <a:normAutofit/>
          </a:bodyPr>
          <a:lstStyle/>
          <a:p>
            <a:r>
              <a:rPr lang="en-GB" dirty="0"/>
              <a:t>Final Tips</a:t>
            </a:r>
          </a:p>
        </p:txBody>
      </p:sp>
      <p:sp>
        <p:nvSpPr>
          <p:cNvPr id="3" name="Content Placeholder 2">
            <a:extLst>
              <a:ext uri="{FF2B5EF4-FFF2-40B4-BE49-F238E27FC236}">
                <a16:creationId xmlns:a16="http://schemas.microsoft.com/office/drawing/2014/main" id="{2587803E-4AD8-4AD0-B9F2-FF8E20A84B3C}"/>
              </a:ext>
            </a:extLst>
          </p:cNvPr>
          <p:cNvSpPr>
            <a:spLocks noGrp="1"/>
          </p:cNvSpPr>
          <p:nvPr>
            <p:ph idx="1"/>
          </p:nvPr>
        </p:nvSpPr>
        <p:spPr>
          <a:xfrm>
            <a:off x="578238" y="1803617"/>
            <a:ext cx="8513807" cy="3828256"/>
          </a:xfrm>
        </p:spPr>
        <p:txBody>
          <a:bodyPr>
            <a:normAutofit/>
          </a:bodyPr>
          <a:lstStyle/>
          <a:p>
            <a:r>
              <a:rPr lang="en-GB" dirty="0"/>
              <a:t>Do I have sufficient data to extract the measures?</a:t>
            </a:r>
          </a:p>
          <a:p>
            <a:endParaRPr lang="es-ES" dirty="0"/>
          </a:p>
          <a:p>
            <a:endParaRPr lang="en-GB" dirty="0"/>
          </a:p>
          <a:p>
            <a:r>
              <a:rPr lang="en-GB" dirty="0"/>
              <a:t>Is my data of any distribution</a:t>
            </a:r>
          </a:p>
          <a:p>
            <a:endParaRPr lang="es-ES" dirty="0"/>
          </a:p>
          <a:p>
            <a:endParaRPr lang="en-GB" dirty="0"/>
          </a:p>
          <a:p>
            <a:r>
              <a:rPr lang="en-GB" dirty="0"/>
              <a:t>Is the data sufficiently skewed so that these are representative?</a:t>
            </a:r>
          </a:p>
        </p:txBody>
      </p:sp>
      <p:sp>
        <p:nvSpPr>
          <p:cNvPr id="6" name="Slide Number Placeholder 5">
            <a:extLst>
              <a:ext uri="{FF2B5EF4-FFF2-40B4-BE49-F238E27FC236}">
                <a16:creationId xmlns:a16="http://schemas.microsoft.com/office/drawing/2014/main" id="{7A515136-9474-4076-A930-0BD7D92BBC50}"/>
              </a:ext>
            </a:extLst>
          </p:cNvPr>
          <p:cNvSpPr>
            <a:spLocks noGrp="1"/>
          </p:cNvSpPr>
          <p:nvPr>
            <p:ph type="sldNum" sz="quarter" idx="12"/>
          </p:nvPr>
        </p:nvSpPr>
        <p:spPr/>
        <p:txBody>
          <a:bodyPr/>
          <a:lstStyle/>
          <a:p>
            <a:fld id="{437794D7-DC86-9A4E-9C9F-0B324FE8876A}" type="slidenum">
              <a:rPr lang="en-US" smtClean="0"/>
              <a:pPr/>
              <a:t>42</a:t>
            </a:fld>
            <a:endParaRPr lang="en-US" dirty="0"/>
          </a:p>
        </p:txBody>
      </p:sp>
      <p:pic>
        <p:nvPicPr>
          <p:cNvPr id="7" name="Picture 6">
            <a:extLst>
              <a:ext uri="{FF2B5EF4-FFF2-40B4-BE49-F238E27FC236}">
                <a16:creationId xmlns:a16="http://schemas.microsoft.com/office/drawing/2014/main" id="{F7772B56-6534-4476-9BFD-DA472B2115C8}"/>
              </a:ext>
            </a:extLst>
          </p:cNvPr>
          <p:cNvPicPr>
            <a:picLocks noChangeAspect="1"/>
          </p:cNvPicPr>
          <p:nvPr/>
        </p:nvPicPr>
        <p:blipFill>
          <a:blip r:embed="rId3"/>
          <a:stretch>
            <a:fillRect/>
          </a:stretch>
        </p:blipFill>
        <p:spPr>
          <a:xfrm>
            <a:off x="3101824" y="6543675"/>
            <a:ext cx="2486025" cy="314325"/>
          </a:xfrm>
          <a:prstGeom prst="rect">
            <a:avLst/>
          </a:prstGeom>
        </p:spPr>
      </p:pic>
    </p:spTree>
    <p:extLst>
      <p:ext uri="{BB962C8B-B14F-4D97-AF65-F5344CB8AC3E}">
        <p14:creationId xmlns:p14="http://schemas.microsoft.com/office/powerpoint/2010/main" val="27720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5A12C-80C0-4F48-A273-D4C941A631F9}"/>
              </a:ext>
            </a:extLst>
          </p:cNvPr>
          <p:cNvSpPr>
            <a:spLocks noGrp="1"/>
          </p:cNvSpPr>
          <p:nvPr>
            <p:ph type="body" sz="quarter" idx="17"/>
          </p:nvPr>
        </p:nvSpPr>
        <p:spPr>
          <a:xfrm>
            <a:off x="3784868" y="4833257"/>
            <a:ext cx="8185214" cy="1828800"/>
          </a:xfrm>
        </p:spPr>
        <p:txBody>
          <a:bodyPr>
            <a:normAutofit/>
          </a:bodyPr>
          <a:lstStyle/>
          <a:p>
            <a:r>
              <a:rPr lang="es-ES" dirty="0"/>
              <a:t>Demo (Python)</a:t>
            </a:r>
          </a:p>
          <a:p>
            <a:r>
              <a:rPr lang="en-GB" dirty="0"/>
              <a:t>Go to Moodle to download the source files and to watch the video demo</a:t>
            </a:r>
          </a:p>
        </p:txBody>
      </p:sp>
    </p:spTree>
    <p:extLst>
      <p:ext uri="{BB962C8B-B14F-4D97-AF65-F5344CB8AC3E}">
        <p14:creationId xmlns:p14="http://schemas.microsoft.com/office/powerpoint/2010/main" val="92775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C6240-B8A3-42BB-8C1E-564BE9BAB097}"/>
              </a:ext>
            </a:extLst>
          </p:cNvPr>
          <p:cNvSpPr>
            <a:spLocks noGrp="1"/>
          </p:cNvSpPr>
          <p:nvPr>
            <p:ph type="body" sz="quarter" idx="17"/>
          </p:nvPr>
        </p:nvSpPr>
        <p:spPr>
          <a:xfrm>
            <a:off x="3855207" y="5681356"/>
            <a:ext cx="8185214" cy="1063473"/>
          </a:xfrm>
        </p:spPr>
        <p:txBody>
          <a:bodyPr/>
          <a:lstStyle/>
          <a:p>
            <a:r>
              <a:rPr lang="en-GB" dirty="0"/>
              <a:t>Lab (Your do the same, using Excel!)</a:t>
            </a:r>
          </a:p>
        </p:txBody>
      </p:sp>
    </p:spTree>
    <p:extLst>
      <p:ext uri="{BB962C8B-B14F-4D97-AF65-F5344CB8AC3E}">
        <p14:creationId xmlns:p14="http://schemas.microsoft.com/office/powerpoint/2010/main" val="7478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BF10-9A97-4B76-BD4D-9746B2BF2773}"/>
              </a:ext>
            </a:extLst>
          </p:cNvPr>
          <p:cNvSpPr>
            <a:spLocks noGrp="1"/>
          </p:cNvSpPr>
          <p:nvPr>
            <p:ph type="title"/>
          </p:nvPr>
        </p:nvSpPr>
        <p:spPr>
          <a:xfrm>
            <a:off x="77395" y="458431"/>
            <a:ext cx="11622888" cy="837019"/>
          </a:xfrm>
        </p:spPr>
        <p:txBody>
          <a:bodyPr/>
          <a:lstStyle/>
          <a:p>
            <a:r>
              <a:rPr lang="en-GB" dirty="0"/>
              <a:t>Examples of practical designs</a:t>
            </a:r>
          </a:p>
        </p:txBody>
      </p:sp>
      <p:pic>
        <p:nvPicPr>
          <p:cNvPr id="7" name="Content Placeholder 6">
            <a:extLst>
              <a:ext uri="{FF2B5EF4-FFF2-40B4-BE49-F238E27FC236}">
                <a16:creationId xmlns:a16="http://schemas.microsoft.com/office/drawing/2014/main" id="{217FD58E-54E0-484C-B108-2CC5A74AF460}"/>
              </a:ext>
            </a:extLst>
          </p:cNvPr>
          <p:cNvPicPr>
            <a:picLocks noGrp="1" noChangeAspect="1"/>
          </p:cNvPicPr>
          <p:nvPr>
            <p:ph idx="1"/>
          </p:nvPr>
        </p:nvPicPr>
        <p:blipFill>
          <a:blip r:embed="rId2"/>
          <a:stretch>
            <a:fillRect/>
          </a:stretch>
        </p:blipFill>
        <p:spPr>
          <a:xfrm>
            <a:off x="5858351" y="1295450"/>
            <a:ext cx="2450238" cy="4965338"/>
          </a:xfrm>
          <a:prstGeom prst="rect">
            <a:avLst/>
          </a:prstGeom>
        </p:spPr>
      </p:pic>
      <p:sp>
        <p:nvSpPr>
          <p:cNvPr id="8" name="Rectangle 7">
            <a:extLst>
              <a:ext uri="{FF2B5EF4-FFF2-40B4-BE49-F238E27FC236}">
                <a16:creationId xmlns:a16="http://schemas.microsoft.com/office/drawing/2014/main" id="{93D0A97E-9985-4EA9-896B-1D3E40EC5F66}"/>
              </a:ext>
            </a:extLst>
          </p:cNvPr>
          <p:cNvSpPr/>
          <p:nvPr/>
        </p:nvSpPr>
        <p:spPr>
          <a:xfrm>
            <a:off x="8405149" y="2643672"/>
            <a:ext cx="3275603" cy="1200329"/>
          </a:xfrm>
          <a:prstGeom prst="rect">
            <a:avLst/>
          </a:prstGeom>
        </p:spPr>
        <p:txBody>
          <a:bodyPr wrap="square">
            <a:spAutoFit/>
          </a:bodyPr>
          <a:lstStyle/>
          <a:p>
            <a:pPr algn="ctr"/>
            <a:r>
              <a:rPr lang="en-GB" dirty="0">
                <a:hlinkClick r:id="rId3"/>
              </a:rPr>
              <a:t>https://xd.adobe.com/view/040d3f8a-9695-4908-7899-ab2d655d5640-723c/?fullscreen&amp;hints=off</a:t>
            </a:r>
            <a:r>
              <a:rPr lang="en-GB" dirty="0"/>
              <a:t> </a:t>
            </a:r>
          </a:p>
        </p:txBody>
      </p:sp>
      <p:grpSp>
        <p:nvGrpSpPr>
          <p:cNvPr id="9" name="Group 8">
            <a:extLst>
              <a:ext uri="{FF2B5EF4-FFF2-40B4-BE49-F238E27FC236}">
                <a16:creationId xmlns:a16="http://schemas.microsoft.com/office/drawing/2014/main" id="{0B884AD9-B5DF-4739-B02A-0A1C64D96800}"/>
              </a:ext>
            </a:extLst>
          </p:cNvPr>
          <p:cNvGrpSpPr/>
          <p:nvPr/>
        </p:nvGrpSpPr>
        <p:grpSpPr>
          <a:xfrm>
            <a:off x="501876" y="1397424"/>
            <a:ext cx="4215597" cy="4233621"/>
            <a:chOff x="2175934" y="1120526"/>
            <a:chExt cx="5016697" cy="4713295"/>
          </a:xfrm>
        </p:grpSpPr>
        <p:grpSp>
          <p:nvGrpSpPr>
            <p:cNvPr id="10" name="Group 9">
              <a:extLst>
                <a:ext uri="{FF2B5EF4-FFF2-40B4-BE49-F238E27FC236}">
                  <a16:creationId xmlns:a16="http://schemas.microsoft.com/office/drawing/2014/main" id="{A38A9857-5256-41D8-BC41-FAAD2AD5E69D}"/>
                </a:ext>
              </a:extLst>
            </p:cNvPr>
            <p:cNvGrpSpPr/>
            <p:nvPr/>
          </p:nvGrpSpPr>
          <p:grpSpPr>
            <a:xfrm>
              <a:off x="2175934" y="1120526"/>
              <a:ext cx="5016697" cy="4713295"/>
              <a:chOff x="1377244" y="351033"/>
              <a:chExt cx="6688929" cy="6284393"/>
            </a:xfrm>
          </p:grpSpPr>
          <p:grpSp>
            <p:nvGrpSpPr>
              <p:cNvPr id="14" name="Group 13">
                <a:extLst>
                  <a:ext uri="{FF2B5EF4-FFF2-40B4-BE49-F238E27FC236}">
                    <a16:creationId xmlns:a16="http://schemas.microsoft.com/office/drawing/2014/main" id="{D6EAE073-2B6A-42A6-A1AA-411CC6D21215}"/>
                  </a:ext>
                </a:extLst>
              </p:cNvPr>
              <p:cNvGrpSpPr/>
              <p:nvPr/>
            </p:nvGrpSpPr>
            <p:grpSpPr>
              <a:xfrm>
                <a:off x="2960526" y="351033"/>
                <a:ext cx="3224645" cy="6284393"/>
                <a:chOff x="2960526" y="351033"/>
                <a:chExt cx="3224645" cy="6284393"/>
              </a:xfrm>
            </p:grpSpPr>
            <p:pic>
              <p:nvPicPr>
                <p:cNvPr id="25" name="Picture 24">
                  <a:extLst>
                    <a:ext uri="{FF2B5EF4-FFF2-40B4-BE49-F238E27FC236}">
                      <a16:creationId xmlns:a16="http://schemas.microsoft.com/office/drawing/2014/main" id="{1B493532-054C-456B-9A60-70CB9641443D}"/>
                    </a:ext>
                  </a:extLst>
                </p:cNvPr>
                <p:cNvPicPr>
                  <a:picLocks noChangeAspect="1"/>
                </p:cNvPicPr>
                <p:nvPr/>
              </p:nvPicPr>
              <p:blipFill>
                <a:blip r:embed="rId4"/>
                <a:stretch>
                  <a:fillRect/>
                </a:stretch>
              </p:blipFill>
              <p:spPr>
                <a:xfrm>
                  <a:off x="2960526" y="351033"/>
                  <a:ext cx="3224645" cy="6284393"/>
                </a:xfrm>
                <a:prstGeom prst="rect">
                  <a:avLst/>
                </a:prstGeom>
              </p:spPr>
            </p:pic>
            <p:pic>
              <p:nvPicPr>
                <p:cNvPr id="26" name="Picture 25">
                  <a:extLst>
                    <a:ext uri="{FF2B5EF4-FFF2-40B4-BE49-F238E27FC236}">
                      <a16:creationId xmlns:a16="http://schemas.microsoft.com/office/drawing/2014/main" id="{267B9068-8816-43BF-8C34-0672F0FE6354}"/>
                    </a:ext>
                  </a:extLst>
                </p:cNvPr>
                <p:cNvPicPr>
                  <a:picLocks/>
                </p:cNvPicPr>
                <p:nvPr/>
              </p:nvPicPr>
              <p:blipFill>
                <a:blip r:embed="rId5"/>
                <a:stretch>
                  <a:fillRect/>
                </a:stretch>
              </p:blipFill>
              <p:spPr>
                <a:xfrm>
                  <a:off x="3461280" y="2506497"/>
                  <a:ext cx="935999" cy="935999"/>
                </a:xfrm>
                <a:prstGeom prst="rect">
                  <a:avLst/>
                </a:prstGeom>
              </p:spPr>
            </p:pic>
            <p:pic>
              <p:nvPicPr>
                <p:cNvPr id="27" name="Picture 26">
                  <a:extLst>
                    <a:ext uri="{FF2B5EF4-FFF2-40B4-BE49-F238E27FC236}">
                      <a16:creationId xmlns:a16="http://schemas.microsoft.com/office/drawing/2014/main" id="{E4F83B91-DDF6-4D8E-ACB1-F90858ECD6DC}"/>
                    </a:ext>
                  </a:extLst>
                </p:cNvPr>
                <p:cNvPicPr>
                  <a:picLocks noChangeAspect="1"/>
                </p:cNvPicPr>
                <p:nvPr/>
              </p:nvPicPr>
              <p:blipFill>
                <a:blip r:embed="rId6"/>
                <a:stretch>
                  <a:fillRect/>
                </a:stretch>
              </p:blipFill>
              <p:spPr>
                <a:xfrm>
                  <a:off x="3461280" y="1401222"/>
                  <a:ext cx="922153" cy="922153"/>
                </a:xfrm>
                <a:prstGeom prst="rect">
                  <a:avLst/>
                </a:prstGeom>
              </p:spPr>
            </p:pic>
            <p:pic>
              <p:nvPicPr>
                <p:cNvPr id="28" name="Picture 27">
                  <a:extLst>
                    <a:ext uri="{FF2B5EF4-FFF2-40B4-BE49-F238E27FC236}">
                      <a16:creationId xmlns:a16="http://schemas.microsoft.com/office/drawing/2014/main" id="{4DE7E2A5-736A-4A80-83A0-49C9CA687BCE}"/>
                    </a:ext>
                  </a:extLst>
                </p:cNvPr>
                <p:cNvPicPr>
                  <a:picLocks noChangeAspect="1"/>
                </p:cNvPicPr>
                <p:nvPr/>
              </p:nvPicPr>
              <p:blipFill>
                <a:blip r:embed="rId7"/>
                <a:stretch>
                  <a:fillRect/>
                </a:stretch>
              </p:blipFill>
              <p:spPr>
                <a:xfrm>
                  <a:off x="4711064" y="1401222"/>
                  <a:ext cx="950779" cy="950779"/>
                </a:xfrm>
                <a:prstGeom prst="rect">
                  <a:avLst/>
                </a:prstGeom>
              </p:spPr>
            </p:pic>
            <p:pic>
              <p:nvPicPr>
                <p:cNvPr id="29" name="Picture 28">
                  <a:extLst>
                    <a:ext uri="{FF2B5EF4-FFF2-40B4-BE49-F238E27FC236}">
                      <a16:creationId xmlns:a16="http://schemas.microsoft.com/office/drawing/2014/main" id="{2296505D-03D0-4FFC-BE80-25B2324A72C7}"/>
                    </a:ext>
                  </a:extLst>
                </p:cNvPr>
                <p:cNvPicPr>
                  <a:picLocks/>
                </p:cNvPicPr>
                <p:nvPr/>
              </p:nvPicPr>
              <p:blipFill>
                <a:blip r:embed="rId8"/>
                <a:stretch>
                  <a:fillRect/>
                </a:stretch>
              </p:blipFill>
              <p:spPr>
                <a:xfrm>
                  <a:off x="4711064" y="2506497"/>
                  <a:ext cx="935999" cy="935999"/>
                </a:xfrm>
                <a:prstGeom prst="rect">
                  <a:avLst/>
                </a:prstGeom>
              </p:spPr>
            </p:pic>
            <p:pic>
              <p:nvPicPr>
                <p:cNvPr id="30" name="Picture 29">
                  <a:extLst>
                    <a:ext uri="{FF2B5EF4-FFF2-40B4-BE49-F238E27FC236}">
                      <a16:creationId xmlns:a16="http://schemas.microsoft.com/office/drawing/2014/main" id="{18E5AA6F-65A1-4F32-B6E9-D75E21CE0110}"/>
                    </a:ext>
                  </a:extLst>
                </p:cNvPr>
                <p:cNvPicPr>
                  <a:picLocks noChangeAspect="1"/>
                </p:cNvPicPr>
                <p:nvPr/>
              </p:nvPicPr>
              <p:blipFill>
                <a:blip r:embed="rId9"/>
                <a:stretch>
                  <a:fillRect/>
                </a:stretch>
              </p:blipFill>
              <p:spPr>
                <a:xfrm>
                  <a:off x="4711064" y="3697583"/>
                  <a:ext cx="935999" cy="935999"/>
                </a:xfrm>
                <a:prstGeom prst="rect">
                  <a:avLst/>
                </a:prstGeom>
              </p:spPr>
            </p:pic>
            <p:pic>
              <p:nvPicPr>
                <p:cNvPr id="31" name="Picture 30" descr="button1.psd">
                  <a:extLst>
                    <a:ext uri="{FF2B5EF4-FFF2-40B4-BE49-F238E27FC236}">
                      <a16:creationId xmlns:a16="http://schemas.microsoft.com/office/drawing/2014/main" id="{9A7D948A-F10A-481C-A521-CA0FA0CC74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8967" y="4964701"/>
                  <a:ext cx="2422330" cy="617676"/>
                </a:xfrm>
                <a:prstGeom prst="rect">
                  <a:avLst/>
                </a:prstGeom>
              </p:spPr>
            </p:pic>
          </p:grpSp>
          <p:sp>
            <p:nvSpPr>
              <p:cNvPr id="15" name="Rounded Rectangle 1">
                <a:extLst>
                  <a:ext uri="{FF2B5EF4-FFF2-40B4-BE49-F238E27FC236}">
                    <a16:creationId xmlns:a16="http://schemas.microsoft.com/office/drawing/2014/main" id="{FCB2F619-80B1-4693-95A4-FD9F73A40B14}"/>
                  </a:ext>
                </a:extLst>
              </p:cNvPr>
              <p:cNvSpPr/>
              <p:nvPr/>
            </p:nvSpPr>
            <p:spPr>
              <a:xfrm>
                <a:off x="1377244" y="1584971"/>
                <a:ext cx="1147704" cy="5738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Diet</a:t>
                </a:r>
              </a:p>
            </p:txBody>
          </p:sp>
          <p:cxnSp>
            <p:nvCxnSpPr>
              <p:cNvPr id="16" name="Straight Arrow Connector 15">
                <a:extLst>
                  <a:ext uri="{FF2B5EF4-FFF2-40B4-BE49-F238E27FC236}">
                    <a16:creationId xmlns:a16="http://schemas.microsoft.com/office/drawing/2014/main" id="{93A54CE7-CFA2-4FD2-AF26-113013B33D41}"/>
                  </a:ext>
                </a:extLst>
              </p:cNvPr>
              <p:cNvCxnSpPr>
                <a:stCxn id="15" idx="3"/>
                <a:endCxn id="27" idx="1"/>
              </p:cNvCxnSpPr>
              <p:nvPr/>
            </p:nvCxnSpPr>
            <p:spPr>
              <a:xfrm flipV="1">
                <a:off x="2524948" y="1862299"/>
                <a:ext cx="936332" cy="95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Rounded Rectangle 26">
                <a:extLst>
                  <a:ext uri="{FF2B5EF4-FFF2-40B4-BE49-F238E27FC236}">
                    <a16:creationId xmlns:a16="http://schemas.microsoft.com/office/drawing/2014/main" id="{90607C8E-00B7-4E39-BBC7-E8770E0621F8}"/>
                  </a:ext>
                </a:extLst>
              </p:cNvPr>
              <p:cNvSpPr/>
              <p:nvPr/>
            </p:nvSpPr>
            <p:spPr>
              <a:xfrm>
                <a:off x="6605881" y="1523633"/>
                <a:ext cx="1460292" cy="6773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Health sign stats</a:t>
                </a:r>
              </a:p>
            </p:txBody>
          </p:sp>
          <p:cxnSp>
            <p:nvCxnSpPr>
              <p:cNvPr id="18" name="Straight Arrow Connector 17">
                <a:extLst>
                  <a:ext uri="{FF2B5EF4-FFF2-40B4-BE49-F238E27FC236}">
                    <a16:creationId xmlns:a16="http://schemas.microsoft.com/office/drawing/2014/main" id="{0469E91E-FFDF-4241-BBC2-B0E6D7FD837C}"/>
                  </a:ext>
                </a:extLst>
              </p:cNvPr>
              <p:cNvCxnSpPr>
                <a:cxnSpLocks/>
                <a:stCxn id="17" idx="1"/>
                <a:endCxn id="28" idx="3"/>
              </p:cNvCxnSpPr>
              <p:nvPr/>
            </p:nvCxnSpPr>
            <p:spPr>
              <a:xfrm flipH="1">
                <a:off x="5661843" y="1862299"/>
                <a:ext cx="944038" cy="1431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Rounded Rectangle 28">
                <a:extLst>
                  <a:ext uri="{FF2B5EF4-FFF2-40B4-BE49-F238E27FC236}">
                    <a16:creationId xmlns:a16="http://schemas.microsoft.com/office/drawing/2014/main" id="{A2C10B19-EDB6-4F92-96F2-5594D1A4E919}"/>
                  </a:ext>
                </a:extLst>
              </p:cNvPr>
              <p:cNvSpPr/>
              <p:nvPr/>
            </p:nvSpPr>
            <p:spPr>
              <a:xfrm>
                <a:off x="6605881" y="2682998"/>
                <a:ext cx="1460292" cy="5738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Exercise</a:t>
                </a:r>
              </a:p>
            </p:txBody>
          </p:sp>
          <p:cxnSp>
            <p:nvCxnSpPr>
              <p:cNvPr id="20" name="Straight Arrow Connector 19">
                <a:extLst>
                  <a:ext uri="{FF2B5EF4-FFF2-40B4-BE49-F238E27FC236}">
                    <a16:creationId xmlns:a16="http://schemas.microsoft.com/office/drawing/2014/main" id="{613116BA-BEF6-4E77-B101-1B7DCB7D9937}"/>
                  </a:ext>
                </a:extLst>
              </p:cNvPr>
              <p:cNvCxnSpPr>
                <a:cxnSpLocks/>
                <a:stCxn id="19" idx="1"/>
                <a:endCxn id="29" idx="3"/>
              </p:cNvCxnSpPr>
              <p:nvPr/>
            </p:nvCxnSpPr>
            <p:spPr>
              <a:xfrm flipH="1">
                <a:off x="5647063" y="2969924"/>
                <a:ext cx="958819" cy="45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C06FF24-5FD2-4F26-A5C4-AD554EA3802C}"/>
                  </a:ext>
                </a:extLst>
              </p:cNvPr>
              <p:cNvCxnSpPr>
                <a:stCxn id="22" idx="3"/>
                <a:endCxn id="26" idx="1"/>
              </p:cNvCxnSpPr>
              <p:nvPr/>
            </p:nvCxnSpPr>
            <p:spPr>
              <a:xfrm flipV="1">
                <a:off x="2524948" y="2974497"/>
                <a:ext cx="936332" cy="18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Rounded Rectangle 31">
                <a:extLst>
                  <a:ext uri="{FF2B5EF4-FFF2-40B4-BE49-F238E27FC236}">
                    <a16:creationId xmlns:a16="http://schemas.microsoft.com/office/drawing/2014/main" id="{AEDC1DEA-ED9C-4E75-AEC1-AF3486F44BCE}"/>
                  </a:ext>
                </a:extLst>
              </p:cNvPr>
              <p:cNvSpPr/>
              <p:nvPr/>
            </p:nvSpPr>
            <p:spPr>
              <a:xfrm>
                <a:off x="1377244" y="2689457"/>
                <a:ext cx="1147704" cy="5738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BMI</a:t>
                </a:r>
              </a:p>
            </p:txBody>
          </p:sp>
          <p:sp>
            <p:nvSpPr>
              <p:cNvPr id="23" name="Rounded Rectangle 39">
                <a:extLst>
                  <a:ext uri="{FF2B5EF4-FFF2-40B4-BE49-F238E27FC236}">
                    <a16:creationId xmlns:a16="http://schemas.microsoft.com/office/drawing/2014/main" id="{40421221-CC0F-46A1-B038-403FA0E7AF0F}"/>
                  </a:ext>
                </a:extLst>
              </p:cNvPr>
              <p:cNvSpPr/>
              <p:nvPr/>
            </p:nvSpPr>
            <p:spPr>
              <a:xfrm>
                <a:off x="6605881" y="3868324"/>
                <a:ext cx="1460292" cy="5738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Home</a:t>
                </a:r>
              </a:p>
            </p:txBody>
          </p:sp>
          <p:cxnSp>
            <p:nvCxnSpPr>
              <p:cNvPr id="24" name="Straight Arrow Connector 23">
                <a:extLst>
                  <a:ext uri="{FF2B5EF4-FFF2-40B4-BE49-F238E27FC236}">
                    <a16:creationId xmlns:a16="http://schemas.microsoft.com/office/drawing/2014/main" id="{B664A205-38F0-4560-A121-F4FA33F7AB1B}"/>
                  </a:ext>
                </a:extLst>
              </p:cNvPr>
              <p:cNvCxnSpPr>
                <a:cxnSpLocks/>
                <a:stCxn id="23" idx="1"/>
                <a:endCxn id="30" idx="3"/>
              </p:cNvCxnSpPr>
              <p:nvPr/>
            </p:nvCxnSpPr>
            <p:spPr>
              <a:xfrm flipH="1">
                <a:off x="5647063" y="4155250"/>
                <a:ext cx="958819" cy="103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pic>
          <p:nvPicPr>
            <p:cNvPr id="11" name="Graphic 10" descr="Smiling face with solid fill">
              <a:extLst>
                <a:ext uri="{FF2B5EF4-FFF2-40B4-BE49-F238E27FC236}">
                  <a16:creationId xmlns:a16="http://schemas.microsoft.com/office/drawing/2014/main" id="{C5F24ED0-050C-4852-8D38-4739D80B55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29078" y="3580272"/>
              <a:ext cx="752165" cy="752165"/>
            </a:xfrm>
            <a:prstGeom prst="rect">
              <a:avLst/>
            </a:prstGeom>
          </p:spPr>
        </p:pic>
        <p:sp>
          <p:nvSpPr>
            <p:cNvPr id="12" name="Rounded Rectangle 39">
              <a:extLst>
                <a:ext uri="{FF2B5EF4-FFF2-40B4-BE49-F238E27FC236}">
                  <a16:creationId xmlns:a16="http://schemas.microsoft.com/office/drawing/2014/main" id="{9241E168-4575-4526-B97B-004CE176F0B9}"/>
                </a:ext>
              </a:extLst>
            </p:cNvPr>
            <p:cNvSpPr/>
            <p:nvPr/>
          </p:nvSpPr>
          <p:spPr>
            <a:xfrm>
              <a:off x="2187086" y="3741159"/>
              <a:ext cx="860778" cy="4303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350" dirty="0">
                  <a:solidFill>
                    <a:schemeClr val="tx2">
                      <a:lumMod val="20000"/>
                      <a:lumOff val="80000"/>
                    </a:schemeClr>
                  </a:solidFill>
                </a:rPr>
                <a:t>Profile</a:t>
              </a:r>
            </a:p>
          </p:txBody>
        </p:sp>
        <p:cxnSp>
          <p:nvCxnSpPr>
            <p:cNvPr id="13" name="Straight Arrow Connector 12">
              <a:extLst>
                <a:ext uri="{FF2B5EF4-FFF2-40B4-BE49-F238E27FC236}">
                  <a16:creationId xmlns:a16="http://schemas.microsoft.com/office/drawing/2014/main" id="{0850B9F2-FEBE-43CA-AAE4-C5472C8DEB3B}"/>
                </a:ext>
              </a:extLst>
            </p:cNvPr>
            <p:cNvCxnSpPr>
              <a:cxnSpLocks/>
              <a:stCxn id="12" idx="3"/>
            </p:cNvCxnSpPr>
            <p:nvPr/>
          </p:nvCxnSpPr>
          <p:spPr>
            <a:xfrm>
              <a:off x="3047864" y="3956354"/>
              <a:ext cx="68121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pic>
        <p:nvPicPr>
          <p:cNvPr id="35" name="Picture 34">
            <a:extLst>
              <a:ext uri="{FF2B5EF4-FFF2-40B4-BE49-F238E27FC236}">
                <a16:creationId xmlns:a16="http://schemas.microsoft.com/office/drawing/2014/main" id="{1BC1EE00-69AF-45A0-A0CA-FDF8F8DC4C68}"/>
              </a:ext>
            </a:extLst>
          </p:cNvPr>
          <p:cNvPicPr>
            <a:picLocks noChangeAspect="1"/>
          </p:cNvPicPr>
          <p:nvPr/>
        </p:nvPicPr>
        <p:blipFill>
          <a:blip r:embed="rId13"/>
          <a:stretch>
            <a:fillRect/>
          </a:stretch>
        </p:blipFill>
        <p:spPr>
          <a:xfrm>
            <a:off x="3101824" y="6543675"/>
            <a:ext cx="2486025" cy="314325"/>
          </a:xfrm>
          <a:prstGeom prst="rect">
            <a:avLst/>
          </a:prstGeom>
        </p:spPr>
      </p:pic>
      <p:sp>
        <p:nvSpPr>
          <p:cNvPr id="36" name="Slide Number Placeholder 4">
            <a:extLst>
              <a:ext uri="{FF2B5EF4-FFF2-40B4-BE49-F238E27FC236}">
                <a16:creationId xmlns:a16="http://schemas.microsoft.com/office/drawing/2014/main" id="{14E6CA99-9614-40B0-BEC7-D169B3E21484}"/>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4</a:t>
            </a:fld>
            <a:endParaRPr lang="en-US" dirty="0"/>
          </a:p>
        </p:txBody>
      </p:sp>
      <p:sp>
        <p:nvSpPr>
          <p:cNvPr id="37" name="Rectangle 36">
            <a:extLst>
              <a:ext uri="{FF2B5EF4-FFF2-40B4-BE49-F238E27FC236}">
                <a16:creationId xmlns:a16="http://schemas.microsoft.com/office/drawing/2014/main" id="{8CABE6E6-94FF-425B-B0DA-BF5D18593109}"/>
              </a:ext>
            </a:extLst>
          </p:cNvPr>
          <p:cNvSpPr/>
          <p:nvPr/>
        </p:nvSpPr>
        <p:spPr>
          <a:xfrm>
            <a:off x="8555874" y="4282458"/>
            <a:ext cx="3275603" cy="369332"/>
          </a:xfrm>
          <a:prstGeom prst="rect">
            <a:avLst/>
          </a:prstGeom>
        </p:spPr>
        <p:txBody>
          <a:bodyPr wrap="square">
            <a:spAutoFit/>
          </a:bodyPr>
          <a:lstStyle/>
          <a:p>
            <a:r>
              <a:rPr lang="en-GB" dirty="0">
                <a:hlinkClick r:id="rId14"/>
              </a:rPr>
              <a:t>https://youtu.be/BB18XlofqwM</a:t>
            </a:r>
            <a:r>
              <a:rPr lang="en-GB" dirty="0"/>
              <a:t> </a:t>
            </a:r>
          </a:p>
        </p:txBody>
      </p:sp>
    </p:spTree>
    <p:extLst>
      <p:ext uri="{BB962C8B-B14F-4D97-AF65-F5344CB8AC3E}">
        <p14:creationId xmlns:p14="http://schemas.microsoft.com/office/powerpoint/2010/main" val="46245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17DD-A9F0-4BD5-8842-5F6D685E6A33}"/>
              </a:ext>
            </a:extLst>
          </p:cNvPr>
          <p:cNvSpPr>
            <a:spLocks noGrp="1"/>
          </p:cNvSpPr>
          <p:nvPr>
            <p:ph type="title"/>
          </p:nvPr>
        </p:nvSpPr>
        <p:spPr/>
        <p:txBody>
          <a:bodyPr/>
          <a:lstStyle/>
          <a:p>
            <a:r>
              <a:rPr lang="en-GB" dirty="0"/>
              <a:t>Tools for PD Design</a:t>
            </a:r>
          </a:p>
        </p:txBody>
      </p:sp>
      <p:sp>
        <p:nvSpPr>
          <p:cNvPr id="3" name="Content Placeholder 2">
            <a:extLst>
              <a:ext uri="{FF2B5EF4-FFF2-40B4-BE49-F238E27FC236}">
                <a16:creationId xmlns:a16="http://schemas.microsoft.com/office/drawing/2014/main" id="{AFCEE249-261F-47C5-ABF7-F97E709D5045}"/>
              </a:ext>
            </a:extLst>
          </p:cNvPr>
          <p:cNvSpPr>
            <a:spLocks noGrp="1"/>
          </p:cNvSpPr>
          <p:nvPr>
            <p:ph sz="half" idx="1"/>
          </p:nvPr>
        </p:nvSpPr>
        <p:spPr>
          <a:xfrm>
            <a:off x="436264" y="1589564"/>
            <a:ext cx="5659736" cy="4200866"/>
          </a:xfrm>
        </p:spPr>
        <p:txBody>
          <a:bodyPr>
            <a:normAutofit/>
          </a:bodyPr>
          <a:lstStyle/>
          <a:p>
            <a:r>
              <a:rPr lang="en-GB" dirty="0">
                <a:hlinkClick r:id="rId2"/>
              </a:rPr>
              <a:t>Marvel app</a:t>
            </a:r>
            <a:endParaRPr lang="en-GB" dirty="0"/>
          </a:p>
          <a:p>
            <a:pPr lvl="1"/>
            <a:r>
              <a:rPr lang="en-GB" dirty="0"/>
              <a:t>Free trial version allows you for one design, so you would need to open two accounts!</a:t>
            </a:r>
          </a:p>
          <a:p>
            <a:r>
              <a:rPr lang="en-GB" dirty="0" err="1">
                <a:hlinkClick r:id="rId3"/>
              </a:rPr>
              <a:t>Figma</a:t>
            </a:r>
            <a:endParaRPr lang="en-GB" dirty="0"/>
          </a:p>
          <a:p>
            <a:pPr lvl="1"/>
            <a:r>
              <a:rPr lang="en-GB" dirty="0"/>
              <a:t>The free version should be enough for you…</a:t>
            </a:r>
          </a:p>
          <a:p>
            <a:r>
              <a:rPr lang="en-GB" dirty="0">
                <a:hlinkClick r:id="rId4"/>
              </a:rPr>
              <a:t>Adobe XD</a:t>
            </a:r>
            <a:endParaRPr lang="en-GB" dirty="0"/>
          </a:p>
          <a:p>
            <a:pPr lvl="1"/>
            <a:r>
              <a:rPr lang="en-GB" dirty="0"/>
              <a:t>Has a free trial, but if you already have access to Adobe Cloud products then use it!</a:t>
            </a:r>
          </a:p>
          <a:p>
            <a:r>
              <a:rPr lang="en-GB" dirty="0"/>
              <a:t>Paint, PowerPoint, Photoshop, etc.</a:t>
            </a:r>
          </a:p>
          <a:p>
            <a:pPr marL="0" indent="0">
              <a:buNone/>
            </a:pPr>
            <a:endParaRPr lang="en-GB" dirty="0"/>
          </a:p>
        </p:txBody>
      </p:sp>
      <p:sp>
        <p:nvSpPr>
          <p:cNvPr id="5" name="Slide Number Placeholder 4">
            <a:extLst>
              <a:ext uri="{FF2B5EF4-FFF2-40B4-BE49-F238E27FC236}">
                <a16:creationId xmlns:a16="http://schemas.microsoft.com/office/drawing/2014/main" id="{B505F61F-8619-4B99-AAD8-2FDEE2271CBB}"/>
              </a:ext>
            </a:extLst>
          </p:cNvPr>
          <p:cNvSpPr>
            <a:spLocks noGrp="1"/>
          </p:cNvSpPr>
          <p:nvPr>
            <p:ph type="sldNum" sz="quarter" idx="4"/>
          </p:nvPr>
        </p:nvSpPr>
        <p:spPr/>
        <p:txBody>
          <a:bodyPr/>
          <a:lstStyle/>
          <a:p>
            <a:fld id="{AB984BF2-2435-4B45-8B99-29951D0F0441}" type="slidenum">
              <a:rPr lang="en-US" smtClean="0"/>
              <a:pPr/>
              <a:t>5</a:t>
            </a:fld>
            <a:endParaRPr lang="en-US" dirty="0"/>
          </a:p>
        </p:txBody>
      </p:sp>
      <p:pic>
        <p:nvPicPr>
          <p:cNvPr id="6" name="Picture 5">
            <a:extLst>
              <a:ext uri="{FF2B5EF4-FFF2-40B4-BE49-F238E27FC236}">
                <a16:creationId xmlns:a16="http://schemas.microsoft.com/office/drawing/2014/main" id="{B0D24D0A-E523-41A5-AB0B-3B400885BE8B}"/>
              </a:ext>
            </a:extLst>
          </p:cNvPr>
          <p:cNvPicPr>
            <a:picLocks noChangeAspect="1"/>
          </p:cNvPicPr>
          <p:nvPr/>
        </p:nvPicPr>
        <p:blipFill>
          <a:blip r:embed="rId5"/>
          <a:stretch>
            <a:fillRect/>
          </a:stretch>
        </p:blipFill>
        <p:spPr>
          <a:xfrm>
            <a:off x="3101824" y="6543675"/>
            <a:ext cx="2486025" cy="314325"/>
          </a:xfrm>
          <a:prstGeom prst="rect">
            <a:avLst/>
          </a:prstGeom>
        </p:spPr>
      </p:pic>
      <p:pic>
        <p:nvPicPr>
          <p:cNvPr id="8" name="Picture 7">
            <a:extLst>
              <a:ext uri="{FF2B5EF4-FFF2-40B4-BE49-F238E27FC236}">
                <a16:creationId xmlns:a16="http://schemas.microsoft.com/office/drawing/2014/main" id="{C884DFD7-A1E0-478F-9E95-CCB8FBE65321}"/>
              </a:ext>
            </a:extLst>
          </p:cNvPr>
          <p:cNvPicPr>
            <a:picLocks noChangeAspect="1"/>
          </p:cNvPicPr>
          <p:nvPr/>
        </p:nvPicPr>
        <p:blipFill>
          <a:blip r:embed="rId6"/>
          <a:stretch>
            <a:fillRect/>
          </a:stretch>
        </p:blipFill>
        <p:spPr>
          <a:xfrm>
            <a:off x="7507319" y="2851848"/>
            <a:ext cx="4390391" cy="3445747"/>
          </a:xfrm>
          <a:prstGeom prst="rect">
            <a:avLst/>
          </a:prstGeom>
        </p:spPr>
      </p:pic>
      <p:pic>
        <p:nvPicPr>
          <p:cNvPr id="7" name="Picture 6">
            <a:extLst>
              <a:ext uri="{FF2B5EF4-FFF2-40B4-BE49-F238E27FC236}">
                <a16:creationId xmlns:a16="http://schemas.microsoft.com/office/drawing/2014/main" id="{ED7B7489-D372-4E2A-876F-EDD8F2EEAF78}"/>
              </a:ext>
            </a:extLst>
          </p:cNvPr>
          <p:cNvPicPr>
            <a:picLocks noChangeAspect="1"/>
          </p:cNvPicPr>
          <p:nvPr/>
        </p:nvPicPr>
        <p:blipFill>
          <a:blip r:embed="rId7"/>
          <a:stretch>
            <a:fillRect/>
          </a:stretch>
        </p:blipFill>
        <p:spPr>
          <a:xfrm>
            <a:off x="6198699" y="514217"/>
            <a:ext cx="5295779" cy="3069771"/>
          </a:xfrm>
          <a:prstGeom prst="rect">
            <a:avLst/>
          </a:prstGeom>
        </p:spPr>
      </p:pic>
    </p:spTree>
    <p:extLst>
      <p:ext uri="{BB962C8B-B14F-4D97-AF65-F5344CB8AC3E}">
        <p14:creationId xmlns:p14="http://schemas.microsoft.com/office/powerpoint/2010/main" val="148500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49DFE-F2EC-4BD4-9EF3-5A2E945F6DCD}"/>
              </a:ext>
            </a:extLst>
          </p:cNvPr>
          <p:cNvSpPr>
            <a:spLocks noGrp="1"/>
          </p:cNvSpPr>
          <p:nvPr>
            <p:ph type="body" sz="quarter" idx="17"/>
          </p:nvPr>
        </p:nvSpPr>
        <p:spPr>
          <a:xfrm>
            <a:off x="2984360" y="5149620"/>
            <a:ext cx="8985722" cy="1512437"/>
          </a:xfrm>
        </p:spPr>
        <p:txBody>
          <a:bodyPr>
            <a:normAutofit lnSpcReduction="10000"/>
          </a:bodyPr>
          <a:lstStyle/>
          <a:p>
            <a:r>
              <a:rPr lang="en-GB" dirty="0"/>
              <a:t>Demo (Marvel)</a:t>
            </a:r>
          </a:p>
          <a:p>
            <a:r>
              <a:rPr lang="en-GB" dirty="0"/>
              <a:t>Go to Moodle to download the source files and to watch the video demo</a:t>
            </a:r>
          </a:p>
        </p:txBody>
      </p:sp>
    </p:spTree>
    <p:extLst>
      <p:ext uri="{BB962C8B-B14F-4D97-AF65-F5344CB8AC3E}">
        <p14:creationId xmlns:p14="http://schemas.microsoft.com/office/powerpoint/2010/main" val="330605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49DFE-F2EC-4BD4-9EF3-5A2E945F6DCD}"/>
              </a:ext>
            </a:extLst>
          </p:cNvPr>
          <p:cNvSpPr>
            <a:spLocks noGrp="1"/>
          </p:cNvSpPr>
          <p:nvPr>
            <p:ph type="body" sz="quarter" idx="17"/>
          </p:nvPr>
        </p:nvSpPr>
        <p:spPr/>
        <p:txBody>
          <a:bodyPr/>
          <a:lstStyle/>
          <a:p>
            <a:r>
              <a:rPr lang="en-GB" dirty="0"/>
              <a:t>Scenarios (+ walkthroughs)</a:t>
            </a:r>
          </a:p>
        </p:txBody>
      </p:sp>
    </p:spTree>
    <p:extLst>
      <p:ext uri="{BB962C8B-B14F-4D97-AF65-F5344CB8AC3E}">
        <p14:creationId xmlns:p14="http://schemas.microsoft.com/office/powerpoint/2010/main" val="229630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813" y="613171"/>
            <a:ext cx="6634029" cy="684496"/>
          </a:xfrm>
          <a:prstGeom prst="rect">
            <a:avLst/>
          </a:prstGeom>
        </p:spPr>
        <p:txBody>
          <a:bodyPr vert="horz" wrap="square" lIns="0" tIns="7316" rIns="0" bIns="0" rtlCol="0" anchor="ctr">
            <a:spAutoFit/>
          </a:bodyPr>
          <a:lstStyle/>
          <a:p>
            <a:pPr marL="7701">
              <a:spcBef>
                <a:spcPts val="58"/>
              </a:spcBef>
            </a:pPr>
            <a:r>
              <a:rPr spc="-61" dirty="0"/>
              <a:t>S</a:t>
            </a:r>
            <a:r>
              <a:rPr spc="-73" dirty="0"/>
              <a:t>c</a:t>
            </a:r>
            <a:r>
              <a:rPr spc="-27" dirty="0"/>
              <a:t>e</a:t>
            </a:r>
            <a:r>
              <a:rPr spc="121" dirty="0"/>
              <a:t>n</a:t>
            </a:r>
            <a:r>
              <a:rPr spc="94" dirty="0"/>
              <a:t>a</a:t>
            </a:r>
            <a:r>
              <a:rPr spc="121" dirty="0"/>
              <a:t>r</a:t>
            </a:r>
            <a:r>
              <a:rPr spc="-115" dirty="0"/>
              <a:t>ios</a:t>
            </a:r>
          </a:p>
        </p:txBody>
      </p:sp>
      <p:sp>
        <p:nvSpPr>
          <p:cNvPr id="3" name="object 3"/>
          <p:cNvSpPr txBox="1"/>
          <p:nvPr/>
        </p:nvSpPr>
        <p:spPr>
          <a:xfrm>
            <a:off x="449893" y="1738426"/>
            <a:ext cx="11406133" cy="3868381"/>
          </a:xfrm>
          <a:prstGeom prst="rect">
            <a:avLst/>
          </a:prstGeom>
        </p:spPr>
        <p:txBody>
          <a:bodyPr vert="horz" wrap="square" lIns="0" tIns="7316" rIns="0" bIns="0" rtlCol="0">
            <a:spAutoFit/>
          </a:bodyPr>
          <a:lstStyle/>
          <a:p>
            <a:pPr marL="261458" indent="-254142">
              <a:spcBef>
                <a:spcPts val="58"/>
              </a:spcBef>
              <a:buChar char="•"/>
              <a:tabLst>
                <a:tab pos="261844" algn="l"/>
              </a:tabLst>
            </a:pPr>
            <a:r>
              <a:rPr sz="3002" spc="-77" baseline="1683" dirty="0">
                <a:latin typeface="Verdana"/>
                <a:cs typeface="Verdana"/>
              </a:rPr>
              <a:t>We </a:t>
            </a:r>
            <a:r>
              <a:rPr sz="3002" spc="-4" baseline="1683" dirty="0">
                <a:latin typeface="Verdana"/>
                <a:cs typeface="Verdana"/>
              </a:rPr>
              <a:t>need a process of </a:t>
            </a:r>
            <a:r>
              <a:rPr sz="3002" spc="-9" baseline="1683" dirty="0">
                <a:latin typeface="Verdana"/>
                <a:cs typeface="Verdana"/>
              </a:rPr>
              <a:t>discovering </a:t>
            </a:r>
            <a:r>
              <a:rPr sz="3002" spc="-4" baseline="1683" dirty="0">
                <a:latin typeface="Verdana"/>
                <a:cs typeface="Verdana"/>
              </a:rPr>
              <a:t>things about users and how they</a:t>
            </a:r>
            <a:r>
              <a:rPr sz="3002" spc="91" baseline="1683" dirty="0">
                <a:latin typeface="Verdana"/>
                <a:cs typeface="Verdana"/>
              </a:rPr>
              <a:t> </a:t>
            </a:r>
            <a:r>
              <a:rPr sz="3002" spc="-4" baseline="1683" dirty="0">
                <a:latin typeface="Verdana"/>
                <a:cs typeface="Verdana"/>
              </a:rPr>
              <a:t>use!</a:t>
            </a:r>
            <a:endParaRPr sz="3002" baseline="1683" dirty="0">
              <a:latin typeface="Verdana"/>
              <a:cs typeface="Verdana"/>
            </a:endParaRPr>
          </a:p>
          <a:p>
            <a:pPr marL="261458" indent="-254142">
              <a:spcBef>
                <a:spcPts val="1498"/>
              </a:spcBef>
              <a:buChar char="•"/>
              <a:tabLst>
                <a:tab pos="261844" algn="l"/>
              </a:tabLst>
            </a:pPr>
            <a:endParaRPr lang="es-ES" sz="3002" spc="-4" baseline="1683" dirty="0">
              <a:latin typeface="Verdana"/>
              <a:cs typeface="Verdana"/>
            </a:endParaRPr>
          </a:p>
          <a:p>
            <a:pPr marL="261458" indent="-254142">
              <a:spcBef>
                <a:spcPts val="1498"/>
              </a:spcBef>
              <a:buChar char="•"/>
              <a:tabLst>
                <a:tab pos="261844" algn="l"/>
              </a:tabLst>
            </a:pPr>
            <a:r>
              <a:rPr sz="3002" spc="-4" baseline="1683" dirty="0">
                <a:latin typeface="Verdana"/>
                <a:cs typeface="Verdana"/>
              </a:rPr>
              <a:t>Descriptions of people using</a:t>
            </a:r>
            <a:r>
              <a:rPr sz="3002" spc="-9" baseline="1683" dirty="0">
                <a:latin typeface="Verdana"/>
                <a:cs typeface="Verdana"/>
              </a:rPr>
              <a:t> </a:t>
            </a:r>
            <a:r>
              <a:rPr sz="3002" spc="-4" baseline="1683" dirty="0">
                <a:latin typeface="Verdana"/>
                <a:cs typeface="Verdana"/>
              </a:rPr>
              <a:t>technology?</a:t>
            </a:r>
            <a:endParaRPr sz="3002" baseline="1683" dirty="0">
              <a:latin typeface="Verdana"/>
              <a:cs typeface="Verdana"/>
            </a:endParaRPr>
          </a:p>
          <a:p>
            <a:pPr marL="261458" indent="-254142">
              <a:spcBef>
                <a:spcPts val="1501"/>
              </a:spcBef>
              <a:buChar char="•"/>
              <a:tabLst>
                <a:tab pos="261844" algn="l"/>
              </a:tabLst>
            </a:pPr>
            <a:endParaRPr lang="es-ES" sz="3002" spc="-4" baseline="1683" dirty="0">
              <a:latin typeface="Verdana"/>
              <a:cs typeface="Verdana"/>
            </a:endParaRPr>
          </a:p>
          <a:p>
            <a:pPr marL="261458" indent="-254142">
              <a:spcBef>
                <a:spcPts val="1501"/>
              </a:spcBef>
              <a:buChar char="•"/>
              <a:tabLst>
                <a:tab pos="261844" algn="l"/>
              </a:tabLst>
            </a:pPr>
            <a:r>
              <a:rPr sz="3002" spc="-4" baseline="1683" dirty="0">
                <a:latin typeface="Verdana"/>
                <a:cs typeface="Verdana"/>
              </a:rPr>
              <a:t>Scenario-Based Usability</a:t>
            </a:r>
            <a:r>
              <a:rPr sz="3002" spc="-9" baseline="1683" dirty="0">
                <a:latin typeface="Verdana"/>
                <a:cs typeface="Verdana"/>
              </a:rPr>
              <a:t> </a:t>
            </a:r>
            <a:r>
              <a:rPr sz="3002" spc="-4" baseline="1683" dirty="0">
                <a:latin typeface="Verdana"/>
                <a:cs typeface="Verdana"/>
              </a:rPr>
              <a:t>Engineering</a:t>
            </a:r>
            <a:endParaRPr sz="3002" baseline="1683" dirty="0">
              <a:latin typeface="Verdana"/>
              <a:cs typeface="Verdana"/>
            </a:endParaRPr>
          </a:p>
          <a:p>
            <a:pPr marL="261458" indent="-254142">
              <a:spcBef>
                <a:spcPts val="1498"/>
              </a:spcBef>
              <a:buChar char="•"/>
              <a:tabLst>
                <a:tab pos="261844" algn="l"/>
              </a:tabLst>
            </a:pPr>
            <a:endParaRPr lang="es-ES" sz="3002" spc="-4" baseline="1683" dirty="0">
              <a:latin typeface="Verdana"/>
              <a:cs typeface="Verdana"/>
            </a:endParaRPr>
          </a:p>
          <a:p>
            <a:pPr marL="261458" indent="-254142">
              <a:spcBef>
                <a:spcPts val="1498"/>
              </a:spcBef>
              <a:buChar char="•"/>
              <a:tabLst>
                <a:tab pos="261844" algn="l"/>
              </a:tabLst>
            </a:pPr>
            <a:r>
              <a:rPr sz="3002" spc="-4" baseline="1683" dirty="0">
                <a:latin typeface="Verdana"/>
                <a:cs typeface="Verdana"/>
              </a:rPr>
              <a:t>User </a:t>
            </a:r>
            <a:r>
              <a:rPr sz="3002" spc="-9" baseline="1683" dirty="0">
                <a:latin typeface="Verdana"/>
                <a:cs typeface="Verdana"/>
              </a:rPr>
              <a:t>Interaction </a:t>
            </a:r>
            <a:r>
              <a:rPr sz="3002" spc="-4" baseline="1683" dirty="0">
                <a:latin typeface="Verdana"/>
                <a:cs typeface="Verdana"/>
              </a:rPr>
              <a:t>Scenarios</a:t>
            </a:r>
            <a:endParaRPr sz="3002" baseline="1683" dirty="0">
              <a:latin typeface="Verdana"/>
              <a:cs typeface="Verdana"/>
            </a:endParaRPr>
          </a:p>
          <a:p>
            <a:pPr>
              <a:lnSpc>
                <a:spcPct val="100000"/>
              </a:lnSpc>
            </a:pPr>
            <a:endParaRPr sz="3578" dirty="0">
              <a:latin typeface="Verdana"/>
              <a:cs typeface="Verdana"/>
            </a:endParaRPr>
          </a:p>
        </p:txBody>
      </p:sp>
      <p:pic>
        <p:nvPicPr>
          <p:cNvPr id="4" name="Picture 3">
            <a:extLst>
              <a:ext uri="{FF2B5EF4-FFF2-40B4-BE49-F238E27FC236}">
                <a16:creationId xmlns:a16="http://schemas.microsoft.com/office/drawing/2014/main" id="{A52C3DF3-433C-4A93-97A4-F1549DBF10D6}"/>
              </a:ext>
            </a:extLst>
          </p:cNvPr>
          <p:cNvPicPr>
            <a:picLocks noChangeAspect="1"/>
          </p:cNvPicPr>
          <p:nvPr/>
        </p:nvPicPr>
        <p:blipFill>
          <a:blip r:embed="rId2"/>
          <a:stretch>
            <a:fillRect/>
          </a:stretch>
        </p:blipFill>
        <p:spPr>
          <a:xfrm>
            <a:off x="3101824" y="6543675"/>
            <a:ext cx="2486025" cy="314325"/>
          </a:xfrm>
          <a:prstGeom prst="rect">
            <a:avLst/>
          </a:prstGeom>
        </p:spPr>
      </p:pic>
      <p:sp>
        <p:nvSpPr>
          <p:cNvPr id="5" name="Slide Number Placeholder 4">
            <a:extLst>
              <a:ext uri="{FF2B5EF4-FFF2-40B4-BE49-F238E27FC236}">
                <a16:creationId xmlns:a16="http://schemas.microsoft.com/office/drawing/2014/main" id="{9D2B839B-76CA-43F5-8069-029571875DA1}"/>
              </a:ext>
            </a:extLst>
          </p:cNvPr>
          <p:cNvSpPr>
            <a:spLocks noGrp="1"/>
          </p:cNvSpPr>
          <p:nvPr>
            <p:ph type="sldNum" sz="quarter" idx="12"/>
          </p:nvPr>
        </p:nvSpPr>
        <p:spPr>
          <a:xfrm>
            <a:off x="-226047" y="6457609"/>
            <a:ext cx="804286" cy="396076"/>
          </a:xfrm>
        </p:spPr>
        <p:txBody>
          <a:bodyPr/>
          <a:lstStyle/>
          <a:p>
            <a:fld id="{AB984BF2-2435-4B45-8B99-29951D0F0441}" type="slidenum">
              <a:rPr lang="en-US" smtClean="0"/>
              <a:pPr/>
              <a:t>8</a:t>
            </a:fld>
            <a:endParaRPr lang="en-US" dirty="0"/>
          </a:p>
        </p:txBody>
      </p:sp>
    </p:spTree>
    <p:extLst>
      <p:ext uri="{BB962C8B-B14F-4D97-AF65-F5344CB8AC3E}">
        <p14:creationId xmlns:p14="http://schemas.microsoft.com/office/powerpoint/2010/main" val="11120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marL="0" indent="0" algn="r">
          <a:buFont typeface="Arial"/>
          <a:buNone/>
          <a:defRPr sz="1700" dirty="0">
            <a:solidFill>
              <a:schemeClr val="bg1"/>
            </a:solidFill>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marL="0" indent="0" algn="r">
          <a:buFont typeface="Arial"/>
          <a:buNone/>
          <a:defRPr sz="1700" dirty="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38B1B3BEE6F14DB169079EC0A63CAC" ma:contentTypeVersion="0" ma:contentTypeDescription="Create a new document." ma:contentTypeScope="" ma:versionID="5344259e66b78af6220a4c9b778a13e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6EA19-EBBA-49C6-B149-9EFB385D2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D7E8FD0-BB94-4034-8042-AC7FBF387816}">
  <ds:schemaRefs>
    <ds:schemaRef ds:uri="http://schemas.microsoft.com/sharepoint/v3/contenttype/forms"/>
  </ds:schemaRefs>
</ds:datastoreItem>
</file>

<file path=customXml/itemProps3.xml><?xml version="1.0" encoding="utf-8"?>
<ds:datastoreItem xmlns:ds="http://schemas.openxmlformats.org/officeDocument/2006/customXml" ds:itemID="{133290BE-A802-4F13-90AA-3BEFA5A735AD}">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2674</TotalTime>
  <Words>2179</Words>
  <Application>Microsoft Office PowerPoint</Application>
  <PresentationFormat>Widescreen</PresentationFormat>
  <Paragraphs>369</Paragraphs>
  <Slides>45</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ＭＳ Ｐゴシック</vt:lpstr>
      <vt:lpstr>Arial</vt:lpstr>
      <vt:lpstr>Calibri</vt:lpstr>
      <vt:lpstr>Calibri Light</vt:lpstr>
      <vt:lpstr>Cambria Math</vt:lpstr>
      <vt:lpstr>Helvetica</vt:lpstr>
      <vt:lpstr>Roboto</vt:lpstr>
      <vt:lpstr>Times New Roman</vt:lpstr>
      <vt:lpstr>Verdana</vt:lpstr>
      <vt:lpstr>Wingdings</vt:lpstr>
      <vt:lpstr>2_Office Theme</vt:lpstr>
      <vt:lpstr>3_Office Theme</vt:lpstr>
      <vt:lpstr>PowerPoint Presentation</vt:lpstr>
      <vt:lpstr>PowerPoint Presentation</vt:lpstr>
      <vt:lpstr>Design</vt:lpstr>
      <vt:lpstr>Usability</vt:lpstr>
      <vt:lpstr>Examples of practical designs</vt:lpstr>
      <vt:lpstr>Tools for PD Design</vt:lpstr>
      <vt:lpstr>PowerPoint Presentation</vt:lpstr>
      <vt:lpstr>PowerPoint Presentation</vt:lpstr>
      <vt:lpstr>Scenarios</vt:lpstr>
      <vt:lpstr>The Magic Formula</vt:lpstr>
      <vt:lpstr>What is a scenario?</vt:lpstr>
      <vt:lpstr>Are scenarios too simple?</vt:lpstr>
      <vt:lpstr>Key concepts in scenarios</vt:lpstr>
      <vt:lpstr>Scenario example w/ user feedback</vt:lpstr>
      <vt:lpstr>Scenario Example</vt:lpstr>
      <vt:lpstr>PowerPoint Presentation</vt:lpstr>
      <vt:lpstr>Walkthroughs</vt:lpstr>
      <vt:lpstr>Walkthrough Example</vt:lpstr>
      <vt:lpstr>PowerPoint Presentation</vt:lpstr>
      <vt:lpstr>Survey Sampling</vt:lpstr>
      <vt:lpstr>What is it?</vt:lpstr>
      <vt:lpstr>Key features</vt:lpstr>
      <vt:lpstr>Probabilistic Sampling</vt:lpstr>
      <vt:lpstr>Random Sampling</vt:lpstr>
      <vt:lpstr>Systematic Sampling</vt:lpstr>
      <vt:lpstr>Stratified Sampling</vt:lpstr>
      <vt:lpstr>Non-Probabilistic Sampling</vt:lpstr>
      <vt:lpstr>Convenience Sampling</vt:lpstr>
      <vt:lpstr>Snowball Sampling</vt:lpstr>
      <vt:lpstr>Quota Sampling</vt:lpstr>
      <vt:lpstr>So which one is this?!</vt:lpstr>
      <vt:lpstr>Planning Surveys</vt:lpstr>
      <vt:lpstr>How to start?</vt:lpstr>
      <vt:lpstr>The central principle</vt:lpstr>
      <vt:lpstr>Scales</vt:lpstr>
      <vt:lpstr>Statistics</vt:lpstr>
      <vt:lpstr>Reporting Counts</vt:lpstr>
      <vt:lpstr>Counting</vt:lpstr>
      <vt:lpstr>Quartiles</vt:lpstr>
      <vt:lpstr>Example from JCR</vt:lpstr>
      <vt:lpstr>Example from JCR</vt:lpstr>
      <vt:lpstr>Measures of Central Tendency</vt:lpstr>
      <vt:lpstr>Final Tips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dc:creator>
  <cp:lastModifiedBy>Carlos Moreno-Garcia (SOC)</cp:lastModifiedBy>
  <cp:revision>242</cp:revision>
  <dcterms:created xsi:type="dcterms:W3CDTF">2017-11-16T14:21:25Z</dcterms:created>
  <dcterms:modified xsi:type="dcterms:W3CDTF">2021-10-28T09:08:20Z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BB7E2321-5FDC-4131-BDDD-73B1D04654D8</vt:lpwstr>
  </property>
  <property fmtid="{D5CDD505-2E9C-101B-9397-08002B2CF9AE}" pid="3" name="ArticulatePath">
    <vt:lpwstr>GA_PowerPoint_template</vt:lpwstr>
  </property>
  <property fmtid="{D5CDD505-2E9C-101B-9397-08002B2CF9AE}" pid="4" name="ContentTypeId">
    <vt:lpwstr>0x010100C038B1B3BEE6F14DB169079EC0A63CAC</vt:lpwstr>
  </property>
</Properties>
</file>