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0.jpg" ContentType="image/jpg"/>
  <Override PartName="/ppt/notesSlides/notesSlide4.xml" ContentType="application/vnd.openxmlformats-officedocument.presentationml.notesSlide+xml"/>
  <Override PartName="/ppt/media/image11.jpg" ContentType="image/jpg"/>
  <Override PartName="/ppt/media/image13.jpg" ContentType="image/jpg"/>
  <Override PartName="/ppt/media/image15.jpg" ContentType="image/jpg"/>
  <Override PartName="/ppt/media/image16.jpg" ContentType="image/jpg"/>
  <Override PartName="/ppt/notesSlides/notesSlide5.xml" ContentType="application/vnd.openxmlformats-officedocument.presentationml.notesSlide+xml"/>
  <Override PartName="/ppt/media/image20.jpg" ContentType="image/jpg"/>
  <Override PartName="/ppt/media/image23.jpg" ContentType="image/jp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4"/>
    <p:sldMasterId id="2147483663" r:id="rId5"/>
  </p:sldMasterIdLst>
  <p:notesMasterIdLst>
    <p:notesMasterId r:id="rId30"/>
  </p:notesMasterIdLst>
  <p:handoutMasterIdLst>
    <p:handoutMasterId r:id="rId31"/>
  </p:handoutMasterIdLst>
  <p:sldIdLst>
    <p:sldId id="287" r:id="rId6"/>
    <p:sldId id="384" r:id="rId7"/>
    <p:sldId id="385" r:id="rId8"/>
    <p:sldId id="387" r:id="rId9"/>
    <p:sldId id="388" r:id="rId10"/>
    <p:sldId id="389" r:id="rId11"/>
    <p:sldId id="426" r:id="rId12"/>
    <p:sldId id="390" r:id="rId13"/>
    <p:sldId id="391" r:id="rId14"/>
    <p:sldId id="392" r:id="rId15"/>
    <p:sldId id="393" r:id="rId16"/>
    <p:sldId id="429" r:id="rId17"/>
    <p:sldId id="394" r:id="rId18"/>
    <p:sldId id="395" r:id="rId19"/>
    <p:sldId id="427" r:id="rId20"/>
    <p:sldId id="396" r:id="rId21"/>
    <p:sldId id="397" r:id="rId22"/>
    <p:sldId id="420" r:id="rId23"/>
    <p:sldId id="398" r:id="rId24"/>
    <p:sldId id="399" r:id="rId25"/>
    <p:sldId id="400" r:id="rId26"/>
    <p:sldId id="401" r:id="rId27"/>
    <p:sldId id="402" r:id="rId28"/>
    <p:sldId id="428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082"/>
    <a:srgbClr val="E5BAD2"/>
    <a:srgbClr val="F1DCE7"/>
    <a:srgbClr val="E0A9C9"/>
    <a:srgbClr val="EED4E2"/>
    <a:srgbClr val="AFA1A9"/>
    <a:srgbClr val="E3B2CE"/>
    <a:srgbClr val="E0ABCA"/>
    <a:srgbClr val="ECCFDF"/>
    <a:srgbClr val="E7C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83557" autoAdjust="0"/>
  </p:normalViewPr>
  <p:slideViewPr>
    <p:cSldViewPr snapToGrid="0" snapToObjects="1">
      <p:cViewPr varScale="1">
        <p:scale>
          <a:sx n="95" d="100"/>
          <a:sy n="95" d="100"/>
        </p:scale>
        <p:origin x="13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7B178-A91E-4469-9EA0-E1527DD95F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08EF4-5C79-4AFA-9899-96E6946346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44AEA-FAF5-4F4B-9ADB-E814ED8A525F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BFB4-60B9-4A76-A7B3-8D6EB8E34B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1AAA7-7909-48FE-B0CF-8A2C6C41B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EAEF9-FBB2-4B13-9653-5C8FF93FD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03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99068-5880-4A46-B695-F2F793667A4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D17DF-788C-A04E-AECC-79B89994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-ACT-R: </a:t>
            </a:r>
            <a:r>
              <a:rPr lang="en-GB" dirty="0"/>
              <a:t>Adaptive Control of Thought — Rational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-ACT-R: </a:t>
            </a:r>
            <a:r>
              <a:rPr lang="en-GB" dirty="0"/>
              <a:t>Adaptive Control of Thought — Rational</a:t>
            </a:r>
          </a:p>
          <a:p>
            <a:r>
              <a:rPr lang="es-ES" dirty="0"/>
              <a:t>-</a:t>
            </a:r>
            <a:r>
              <a:rPr lang="en-GB" i="0" dirty="0"/>
              <a:t>CLARION</a:t>
            </a:r>
            <a:r>
              <a:rPr lang="en-GB" i="1" dirty="0"/>
              <a:t>: </a:t>
            </a:r>
            <a:r>
              <a:rPr lang="en-GB" dirty="0"/>
              <a:t>Connectionist Learning with Adaptive Rule Induction On-line (another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-PM: Perceptual Motor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-Having HTA in mind is good!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-More </a:t>
            </a:r>
            <a:r>
              <a:rPr lang="en-GB" noProof="0" dirty="0" err="1"/>
              <a:t>CogTool</a:t>
            </a:r>
            <a:r>
              <a:rPr lang="en-GB" noProof="0" dirty="0"/>
              <a:t> friendly!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17DF-788C-A04E-AECC-79B89994B3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7" y="0"/>
            <a:ext cx="12188604" cy="6857999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EB341AB-93C4-4977-A307-6590BE244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84868" y="5149620"/>
            <a:ext cx="8185214" cy="1063473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>
                <a:latin typeface="+mj-lt"/>
              </a:defRPr>
            </a:lvl2pPr>
            <a:lvl3pPr marL="914400" indent="0" algn="r">
              <a:buNone/>
              <a:defRPr>
                <a:latin typeface="+mj-lt"/>
              </a:defRPr>
            </a:lvl3pPr>
            <a:lvl4pPr marL="1371600" indent="0" algn="r">
              <a:buNone/>
              <a:defRPr>
                <a:latin typeface="+mj-lt"/>
              </a:defRPr>
            </a:lvl4pPr>
            <a:lvl5pPr marL="1828800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LECTURE TITLE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13FB2DF-2487-497F-80AE-8A1FCA9D75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7140" y="6225150"/>
            <a:ext cx="8175321" cy="420408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 LECTURE SUBTITLE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4D7B74-DA67-4BB8-860F-5808989E8700}"/>
              </a:ext>
            </a:extLst>
          </p:cNvPr>
          <p:cNvGrpSpPr/>
          <p:nvPr userDrawn="1"/>
        </p:nvGrpSpPr>
        <p:grpSpPr>
          <a:xfrm>
            <a:off x="106493" y="101943"/>
            <a:ext cx="3286701" cy="723900"/>
            <a:chOff x="304799" y="114300"/>
            <a:chExt cx="3286701" cy="723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AD689B-C7F7-4917-9A11-B505068834B7}"/>
                </a:ext>
              </a:extLst>
            </p:cNvPr>
            <p:cNvSpPr/>
            <p:nvPr userDrawn="1"/>
          </p:nvSpPr>
          <p:spPr>
            <a:xfrm>
              <a:off x="304799" y="114300"/>
              <a:ext cx="3286701" cy="723900"/>
            </a:xfrm>
            <a:prstGeom prst="rect">
              <a:avLst/>
            </a:prstGeom>
            <a:solidFill>
              <a:srgbClr val="40A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28E27F-9C4B-4BB8-AF30-E0BDC602FC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25" y="247960"/>
              <a:ext cx="2786965" cy="50641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704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2EC23A-A505-48B5-9CB1-9C6D079C5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D7FD3-A5AA-41AD-84D1-188DED6A0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9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7" y="0"/>
            <a:ext cx="1218860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4922" y="3974841"/>
            <a:ext cx="8285584" cy="1762156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94921" y="6021540"/>
            <a:ext cx="8285585" cy="626562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LECTURE SUBTITLE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B3C50D-03F6-4ECA-A93A-18EA27DE1C7D}"/>
              </a:ext>
            </a:extLst>
          </p:cNvPr>
          <p:cNvGrpSpPr/>
          <p:nvPr userDrawn="1"/>
        </p:nvGrpSpPr>
        <p:grpSpPr>
          <a:xfrm>
            <a:off x="106493" y="101943"/>
            <a:ext cx="3286701" cy="723900"/>
            <a:chOff x="304799" y="114300"/>
            <a:chExt cx="3286701" cy="723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56E8B3-784D-49B1-901E-96C9E974E836}"/>
                </a:ext>
              </a:extLst>
            </p:cNvPr>
            <p:cNvSpPr/>
            <p:nvPr userDrawn="1"/>
          </p:nvSpPr>
          <p:spPr>
            <a:xfrm>
              <a:off x="304799" y="114300"/>
              <a:ext cx="3286701" cy="723900"/>
            </a:xfrm>
            <a:prstGeom prst="rect">
              <a:avLst/>
            </a:prstGeom>
            <a:solidFill>
              <a:srgbClr val="40A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3B1CD4-6A1A-4F8C-958C-C713B414B2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25" y="247960"/>
              <a:ext cx="2786965" cy="506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8789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89E871-1E3E-46E4-BBC2-266AC8296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476B1-56F5-4CDB-B279-8196B7126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2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1" y="1000125"/>
            <a:ext cx="58039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000125"/>
            <a:ext cx="58039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58AC2C-0E56-4720-925A-683A40FA0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E10F5-ECBD-4E97-8598-D67F2B2E60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10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C708FA0-9E00-4B3F-B360-03E1E15D1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42CC5-D719-41F1-97C2-84984161B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10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rgbClr val="8174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5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822" y="560405"/>
            <a:ext cx="11622888" cy="837019"/>
          </a:xfrm>
        </p:spPr>
        <p:txBody>
          <a:bodyPr/>
          <a:lstStyle>
            <a:lvl1pPr algn="l">
              <a:defRPr>
                <a:solidFill>
                  <a:srgbClr val="40A9B1"/>
                </a:solidFill>
                <a:latin typeface="+mj-lt"/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238" y="1499683"/>
            <a:ext cx="11319471" cy="479915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396076"/>
          </a:xfrm>
          <a:prstGeom prst="rect">
            <a:avLst/>
          </a:prstGeom>
          <a:solidFill>
            <a:srgbClr val="41A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822" y="41639"/>
            <a:ext cx="1509011" cy="3179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461924"/>
            <a:ext cx="12192000" cy="396076"/>
          </a:xfrm>
          <a:prstGeom prst="rect">
            <a:avLst/>
          </a:prstGeom>
          <a:solidFill>
            <a:srgbClr val="A92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06" y="6526841"/>
            <a:ext cx="1465204" cy="266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5FD7D6-53CC-41F5-86E4-E778F90A93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575" y="6552000"/>
            <a:ext cx="4572000" cy="20574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58D158-BD27-4369-902F-3D09215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6047" y="6457609"/>
            <a:ext cx="804286" cy="396076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AB984BF2-2435-4B45-8B99-29951D0F04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F7C1A0-4C25-4B34-9F72-D85EE9EA26CD}"/>
              </a:ext>
            </a:extLst>
          </p:cNvPr>
          <p:cNvCxnSpPr>
            <a:cxnSpLocks/>
          </p:cNvCxnSpPr>
          <p:nvPr userDrawn="1"/>
        </p:nvCxnSpPr>
        <p:spPr>
          <a:xfrm>
            <a:off x="593193" y="6550534"/>
            <a:ext cx="0" cy="22812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 and 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822" y="560405"/>
            <a:ext cx="11622888" cy="8370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0A9B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396076"/>
          </a:xfrm>
          <a:prstGeom prst="rect">
            <a:avLst/>
          </a:prstGeom>
          <a:solidFill>
            <a:srgbClr val="41A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61924"/>
            <a:ext cx="12192000" cy="396076"/>
          </a:xfrm>
          <a:prstGeom prst="rect">
            <a:avLst/>
          </a:prstGeom>
          <a:solidFill>
            <a:srgbClr val="A92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06" y="6526841"/>
            <a:ext cx="1465204" cy="26624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8238" y="2122127"/>
            <a:ext cx="11319472" cy="42008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61ED92-338A-45F3-A12F-033CFFECB063}"/>
              </a:ext>
            </a:extLst>
          </p:cNvPr>
          <p:cNvCxnSpPr>
            <a:cxnSpLocks/>
          </p:cNvCxnSpPr>
          <p:nvPr userDrawn="1"/>
        </p:nvCxnSpPr>
        <p:spPr>
          <a:xfrm>
            <a:off x="593193" y="6550534"/>
            <a:ext cx="0" cy="22812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D8D1000-F5AD-4DCF-A40B-A2932CD4E1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575" y="6552000"/>
            <a:ext cx="4572000" cy="2057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F3DBA-609F-43EE-B470-059403E31B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84" y="1499682"/>
            <a:ext cx="11623325" cy="506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400"/>
            </a:lvl1pPr>
          </a:lstStyle>
          <a:p>
            <a:pPr lvl="0"/>
            <a:r>
              <a:rPr lang="en-GB" dirty="0"/>
              <a:t>Click to edit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A18FF-9F41-4249-BC72-C4C56F73EA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4822" y="41639"/>
            <a:ext cx="1509011" cy="317929"/>
          </a:xfrm>
          <a:prstGeom prst="rect">
            <a:avLst/>
          </a:prstGeom>
        </p:spPr>
      </p:pic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309CE065-4807-46B1-9D52-8A9ECF8B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226047" y="6457609"/>
            <a:ext cx="804286" cy="396076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AB984BF2-2435-4B45-8B99-29951D0F04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Bulle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822" y="560405"/>
            <a:ext cx="11622888" cy="8370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0A9B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396076"/>
          </a:xfrm>
          <a:prstGeom prst="rect">
            <a:avLst/>
          </a:prstGeom>
          <a:solidFill>
            <a:srgbClr val="41A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61924"/>
            <a:ext cx="12192000" cy="396076"/>
          </a:xfrm>
          <a:prstGeom prst="rect">
            <a:avLst/>
          </a:prstGeom>
          <a:solidFill>
            <a:srgbClr val="A92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06" y="6526841"/>
            <a:ext cx="1465204" cy="26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61ED92-338A-45F3-A12F-033CFFECB063}"/>
              </a:ext>
            </a:extLst>
          </p:cNvPr>
          <p:cNvCxnSpPr>
            <a:cxnSpLocks/>
          </p:cNvCxnSpPr>
          <p:nvPr userDrawn="1"/>
        </p:nvCxnSpPr>
        <p:spPr>
          <a:xfrm>
            <a:off x="593193" y="6550534"/>
            <a:ext cx="0" cy="22812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D8D1000-F5AD-4DCF-A40B-A2932CD4E1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575" y="6552000"/>
            <a:ext cx="4572000" cy="2057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F3DBA-609F-43EE-B470-059403E31B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84" y="1499682"/>
            <a:ext cx="11623325" cy="506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400"/>
            </a:lvl1pPr>
          </a:lstStyle>
          <a:p>
            <a:pPr lvl="0"/>
            <a:r>
              <a:rPr lang="en-GB" dirty="0"/>
              <a:t>Click to edit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046B08D-33F7-46EF-927B-B0C23218D2C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78238" y="2122127"/>
            <a:ext cx="5517761" cy="4173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0139D00-0C98-4504-AD9B-AD5000A2E2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62262" y="2122127"/>
            <a:ext cx="5535447" cy="4173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08A7E-1A99-4AC8-B246-7EC6A8B112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4822" y="41639"/>
            <a:ext cx="1509011" cy="317929"/>
          </a:xfrm>
          <a:prstGeom prst="rect">
            <a:avLst/>
          </a:prstGeom>
        </p:spPr>
      </p:pic>
      <p:sp>
        <p:nvSpPr>
          <p:cNvPr id="17" name="Slide Number Placeholder 10">
            <a:extLst>
              <a:ext uri="{FF2B5EF4-FFF2-40B4-BE49-F238E27FC236}">
                <a16:creationId xmlns:a16="http://schemas.microsoft.com/office/drawing/2014/main" id="{72120494-5DFC-440A-AE77-37FCE97B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226047" y="6457609"/>
            <a:ext cx="804286" cy="396076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AB984BF2-2435-4B45-8B99-29951D0F04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4BF2-2435-4B45-8B99-29951D0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  <p:sldLayoutId id="2147483672" r:id="rId5"/>
    <p:sldLayoutId id="2147483677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8A1CDB-C303-4CAD-8AB0-E40F0B45CE2E}"/>
              </a:ext>
            </a:extLst>
          </p:cNvPr>
          <p:cNvSpPr/>
          <p:nvPr userDrawn="1"/>
        </p:nvSpPr>
        <p:spPr>
          <a:xfrm>
            <a:off x="0" y="0"/>
            <a:ext cx="12192000" cy="396076"/>
          </a:xfrm>
          <a:prstGeom prst="rect">
            <a:avLst/>
          </a:prstGeom>
          <a:solidFill>
            <a:srgbClr val="41A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CC9F5-CB5B-4390-8F87-07923F6A8D0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74822" y="41639"/>
            <a:ext cx="1509011" cy="3179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9925E3-A1A1-4CE6-8BF0-8D50F6BDA5E7}"/>
              </a:ext>
            </a:extLst>
          </p:cNvPr>
          <p:cNvSpPr/>
          <p:nvPr userDrawn="1"/>
        </p:nvSpPr>
        <p:spPr>
          <a:xfrm>
            <a:off x="0" y="6461924"/>
            <a:ext cx="12192000" cy="396076"/>
          </a:xfrm>
          <a:prstGeom prst="rect">
            <a:avLst/>
          </a:prstGeom>
          <a:solidFill>
            <a:srgbClr val="A92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36D29-0B10-4CD4-90A9-CED3C992659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06" y="6526841"/>
            <a:ext cx="1465204" cy="266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293486-89EC-4A45-B6E9-3DDF5D1BBA7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8575" y="6552000"/>
            <a:ext cx="4572000" cy="205740"/>
          </a:xfrm>
          <a:prstGeom prst="rect">
            <a:avLst/>
          </a:prstGeom>
        </p:spPr>
      </p:pic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0CF1AE60-BB54-43F0-8020-A84663EE2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226047" y="6457609"/>
            <a:ext cx="804286" cy="396076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AB984BF2-2435-4B45-8B99-29951D0F04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B8D58776-467C-4D9B-BA07-F46AF39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22" y="560520"/>
            <a:ext cx="11622888" cy="840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F3B0C7C-B60B-4B65-859C-631B9BCF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239" y="1501135"/>
            <a:ext cx="11319471" cy="4796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0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67" r:id="rId3"/>
    <p:sldLayoutId id="2147483675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rgbClr val="41A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github.com/cogtool/cogtool/releas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uSwitch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ile.mockplus.com/image/2018/03/ef08b01e-3461-4833-9e23-a50663989b0e.png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file.mockplus.com/image/2018/03/0fd1f9b7-a3b1-4a80-ba15-ed1324af72a7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ahci/2009/121494/" TargetMode="External"/><Relationship Id="rId2" Type="http://schemas.openxmlformats.org/officeDocument/2006/relationships/hyperlink" Target="https://www.w3.org/WAI/GL/WCAG2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g"/><Relationship Id="rId4" Type="http://schemas.openxmlformats.org/officeDocument/2006/relationships/hyperlink" Target="https://soar.eecs.umich.edu/downloads/Documentation/SoarManu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AFF6A-E0A2-405E-84A7-5E9FEC98CD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CM4701 - Human Computer Interaction</a:t>
            </a:r>
          </a:p>
          <a:p>
            <a:r>
              <a:rPr lang="en-GB" dirty="0"/>
              <a:t>Week 8: Cognitive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F2D148-658A-4D6C-B3C4-3A32899FAE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Carlos Moreno-García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6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40" y="672582"/>
            <a:ext cx="9373627" cy="545954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  <a:tabLst>
                <a:tab pos="3447863" algn="l"/>
              </a:tabLst>
            </a:pPr>
            <a:r>
              <a:rPr sz="3487" spc="36" dirty="0"/>
              <a:t>Atomic</a:t>
            </a:r>
            <a:r>
              <a:rPr sz="3487" spc="6" dirty="0"/>
              <a:t> </a:t>
            </a:r>
            <a:r>
              <a:rPr sz="3487" spc="58" dirty="0"/>
              <a:t>Control</a:t>
            </a:r>
            <a:r>
              <a:rPr sz="3487" spc="3" dirty="0"/>
              <a:t> </a:t>
            </a:r>
            <a:r>
              <a:rPr sz="3487" spc="-106" dirty="0"/>
              <a:t>of</a:t>
            </a:r>
            <a:r>
              <a:rPr lang="es-ES" sz="3487" spc="-106" dirty="0"/>
              <a:t> </a:t>
            </a:r>
            <a:r>
              <a:rPr sz="3487" spc="106" dirty="0"/>
              <a:t>Though </a:t>
            </a:r>
            <a:r>
              <a:rPr sz="3487" spc="3" dirty="0"/>
              <a:t>- </a:t>
            </a:r>
            <a:r>
              <a:rPr sz="3487" spc="118" dirty="0"/>
              <a:t>Rational</a:t>
            </a:r>
            <a:r>
              <a:rPr sz="3487" spc="-118" dirty="0"/>
              <a:t> </a:t>
            </a:r>
            <a:r>
              <a:rPr sz="3487" spc="67" dirty="0"/>
              <a:t>(ACT-R)</a:t>
            </a:r>
            <a:endParaRPr sz="3487" dirty="0"/>
          </a:p>
        </p:txBody>
      </p:sp>
      <p:sp>
        <p:nvSpPr>
          <p:cNvPr id="3" name="object 3"/>
          <p:cNvSpPr txBox="1"/>
          <p:nvPr/>
        </p:nvSpPr>
        <p:spPr>
          <a:xfrm>
            <a:off x="307240" y="1331724"/>
            <a:ext cx="11277771" cy="5212632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261458" marR="308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r>
              <a:rPr lang="en-GB" sz="2001" spc="-3" dirty="0">
                <a:latin typeface="Verdana"/>
              </a:rPr>
              <a:t>Inspired by the work of Newell et al.</a:t>
            </a:r>
            <a:r>
              <a:rPr lang="en-GB" sz="2001" spc="-3" baseline="30000" dirty="0">
                <a:latin typeface="Verdana"/>
              </a:rPr>
              <a:t>1</a:t>
            </a:r>
            <a:r>
              <a:rPr lang="en-GB" sz="2001" spc="-3" dirty="0">
                <a:latin typeface="Verdana"/>
              </a:rPr>
              <a:t> and </a:t>
            </a:r>
            <a:r>
              <a:rPr lang="en-GB" sz="2001" spc="-3" dirty="0" err="1">
                <a:latin typeface="Verdana"/>
              </a:rPr>
              <a:t>Lebiere</a:t>
            </a:r>
            <a:r>
              <a:rPr lang="en-GB" sz="2001" spc="-3" dirty="0">
                <a:latin typeface="Verdana"/>
              </a:rPr>
              <a:t> et al., who later devoted their research to create a universal theory of cognition which underpin ACT-R.</a:t>
            </a:r>
          </a:p>
          <a:p>
            <a:pPr marL="261458" marR="308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endParaRPr lang="en-GB" sz="2001" spc="-3" dirty="0">
              <a:latin typeface="Verdana"/>
            </a:endParaRPr>
          </a:p>
          <a:p>
            <a:pPr marL="261458" marR="368506" indent="-254142">
              <a:lnSpc>
                <a:spcPts val="2352"/>
              </a:lnSpc>
              <a:spcBef>
                <a:spcPts val="1668"/>
              </a:spcBef>
              <a:buChar char="•"/>
              <a:tabLst>
                <a:tab pos="261844" algn="l"/>
              </a:tabLst>
            </a:pPr>
            <a:r>
              <a:rPr lang="en-GB" sz="2001" spc="-3" dirty="0">
                <a:latin typeface="Verdana"/>
              </a:rPr>
              <a:t>Later, this framework was completed with the addition of human motor functions to become ACT-R/PM.</a:t>
            </a:r>
          </a:p>
          <a:p>
            <a:pPr marL="261458" marR="368506" indent="-254142">
              <a:lnSpc>
                <a:spcPts val="2352"/>
              </a:lnSpc>
              <a:spcBef>
                <a:spcPts val="1668"/>
              </a:spcBef>
              <a:buChar char="•"/>
              <a:tabLst>
                <a:tab pos="261844" algn="l"/>
              </a:tabLst>
            </a:pPr>
            <a:endParaRPr lang="en-GB" sz="2001" spc="-3" dirty="0">
              <a:latin typeface="Verdana"/>
            </a:endParaRPr>
          </a:p>
          <a:p>
            <a:pPr marL="261458" indent="-254142">
              <a:spcBef>
                <a:spcPts val="1474"/>
              </a:spcBef>
              <a:buChar char="•"/>
              <a:tabLst>
                <a:tab pos="261844" algn="l"/>
              </a:tabLst>
            </a:pPr>
            <a:r>
              <a:rPr lang="en-GB" sz="2001" spc="-3" dirty="0">
                <a:latin typeface="Verdana"/>
              </a:rPr>
              <a:t>ACT-R uses the </a:t>
            </a:r>
            <a:r>
              <a:rPr lang="en-GB" sz="2001" spc="-3" dirty="0" err="1">
                <a:latin typeface="Verdana"/>
              </a:rPr>
              <a:t>Fitt’s</a:t>
            </a:r>
            <a:r>
              <a:rPr lang="en-GB" sz="2001" spc="-3" dirty="0">
                <a:latin typeface="Verdana"/>
              </a:rPr>
              <a:t> law as part of its latency calculations</a:t>
            </a:r>
            <a:r>
              <a:rPr lang="en-GB" sz="2001" spc="-3" baseline="30000" dirty="0">
                <a:latin typeface="Verdana"/>
              </a:rPr>
              <a:t>2</a:t>
            </a:r>
            <a:r>
              <a:rPr lang="en-GB" sz="2001" spc="-3" dirty="0">
                <a:latin typeface="Verdana"/>
              </a:rPr>
              <a:t>.</a:t>
            </a:r>
          </a:p>
          <a:p>
            <a:pPr marL="261458" indent="-254142">
              <a:spcBef>
                <a:spcPts val="1474"/>
              </a:spcBef>
              <a:buChar char="•"/>
              <a:tabLst>
                <a:tab pos="261844" algn="l"/>
              </a:tabLst>
            </a:pPr>
            <a:endParaRPr lang="en-GB" sz="2001" spc="-3" dirty="0">
              <a:latin typeface="Verdana"/>
            </a:endParaRPr>
          </a:p>
          <a:p>
            <a:pPr marL="261458" marR="884492" indent="-254142">
              <a:lnSpc>
                <a:spcPts val="2352"/>
              </a:lnSpc>
              <a:spcBef>
                <a:spcPts val="1619"/>
              </a:spcBef>
              <a:buChar char="•"/>
              <a:tabLst>
                <a:tab pos="261844" algn="l"/>
              </a:tabLst>
            </a:pPr>
            <a:r>
              <a:rPr lang="en-GB" sz="2001" spc="-3" dirty="0">
                <a:latin typeface="Verdana"/>
              </a:rPr>
              <a:t>ACT-R/PM is used in many research areas, such as military and medical applications.</a:t>
            </a:r>
            <a:endParaRPr lang="en-GB" sz="3032" dirty="0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lang="en-GB" sz="3032" dirty="0">
              <a:latin typeface="Verdana"/>
              <a:cs typeface="Verdana"/>
            </a:endParaRPr>
          </a:p>
          <a:p>
            <a:pPr marL="7316">
              <a:lnSpc>
                <a:spcPts val="1740"/>
              </a:lnSpc>
              <a:spcBef>
                <a:spcPts val="3"/>
              </a:spcBef>
              <a:tabLst>
                <a:tab pos="230268" algn="l"/>
              </a:tabLst>
            </a:pPr>
            <a:r>
              <a:rPr lang="en-GB" spc="-3" baseline="30000" dirty="0">
                <a:latin typeface="Verdana"/>
              </a:rPr>
              <a:t>1 </a:t>
            </a:r>
            <a:r>
              <a:rPr lang="en-GB" sz="1486" spc="3" dirty="0">
                <a:latin typeface="Arial"/>
                <a:cs typeface="Arial"/>
              </a:rPr>
              <a:t>Started with </a:t>
            </a:r>
            <a:r>
              <a:rPr lang="en-GB" sz="1486" spc="6" dirty="0">
                <a:latin typeface="Arial"/>
                <a:cs typeface="Arial"/>
              </a:rPr>
              <a:t>HAM, followed by </a:t>
            </a:r>
            <a:r>
              <a:rPr lang="en-GB" sz="1486" spc="-36" dirty="0">
                <a:latin typeface="Arial"/>
                <a:cs typeface="Arial"/>
              </a:rPr>
              <a:t>ACT, </a:t>
            </a:r>
            <a:r>
              <a:rPr lang="en-GB" sz="1486" spc="6" dirty="0">
                <a:latin typeface="Arial"/>
                <a:cs typeface="Arial"/>
              </a:rPr>
              <a:t>he then went on </a:t>
            </a:r>
            <a:r>
              <a:rPr lang="en-GB" sz="1486" spc="3" dirty="0">
                <a:latin typeface="Arial"/>
                <a:cs typeface="Arial"/>
              </a:rPr>
              <a:t>to </a:t>
            </a:r>
            <a:r>
              <a:rPr lang="en-GB" sz="1486" spc="6" dirty="0">
                <a:latin typeface="Arial"/>
                <a:cs typeface="Arial"/>
              </a:rPr>
              <a:t>develop </a:t>
            </a:r>
            <a:r>
              <a:rPr lang="en-GB" sz="1486" spc="-9" dirty="0">
                <a:latin typeface="Arial"/>
                <a:cs typeface="Arial"/>
              </a:rPr>
              <a:t>ACT-R </a:t>
            </a:r>
            <a:r>
              <a:rPr lang="en-GB" sz="1486" spc="6" dirty="0">
                <a:latin typeface="Arial"/>
                <a:cs typeface="Arial"/>
              </a:rPr>
              <a:t>which then was followed by </a:t>
            </a:r>
            <a:r>
              <a:rPr lang="en-GB" sz="1486" spc="-3" dirty="0">
                <a:latin typeface="Arial"/>
                <a:cs typeface="Arial"/>
              </a:rPr>
              <a:t>ACT-R/PM</a:t>
            </a:r>
          </a:p>
          <a:p>
            <a:pPr marL="7316">
              <a:lnSpc>
                <a:spcPts val="1740"/>
              </a:lnSpc>
              <a:spcBef>
                <a:spcPts val="3"/>
              </a:spcBef>
              <a:tabLst>
                <a:tab pos="230268" algn="l"/>
              </a:tabLst>
            </a:pPr>
            <a:r>
              <a:rPr lang="en-GB" spc="-3" baseline="30000" dirty="0">
                <a:latin typeface="Verdana"/>
              </a:rPr>
              <a:t>2 </a:t>
            </a:r>
            <a:r>
              <a:rPr lang="en-GB" sz="1486" spc="3" dirty="0">
                <a:latin typeface="Arial"/>
                <a:cs typeface="Arial"/>
              </a:rPr>
              <a:t>In short, </a:t>
            </a:r>
            <a:r>
              <a:rPr lang="en-GB" sz="1486" spc="6" dirty="0">
                <a:latin typeface="Arial"/>
                <a:cs typeface="Arial"/>
              </a:rPr>
              <a:t>smaller and </a:t>
            </a:r>
            <a:r>
              <a:rPr lang="en-GB" sz="1486" spc="3" dirty="0">
                <a:latin typeface="Arial"/>
                <a:cs typeface="Arial"/>
              </a:rPr>
              <a:t>further is the target </a:t>
            </a:r>
            <a:r>
              <a:rPr lang="en-GB" sz="1486" spc="6" dirty="0">
                <a:latin typeface="Arial"/>
                <a:cs typeface="Arial"/>
              </a:rPr>
              <a:t>object </a:t>
            </a:r>
            <a:r>
              <a:rPr lang="en-GB" sz="1486" spc="3" dirty="0">
                <a:latin typeface="Arial"/>
                <a:cs typeface="Arial"/>
              </a:rPr>
              <a:t>to </a:t>
            </a:r>
            <a:r>
              <a:rPr lang="en-GB" sz="1486" spc="6" dirty="0">
                <a:latin typeface="Arial"/>
                <a:cs typeface="Arial"/>
              </a:rPr>
              <a:t>go </a:t>
            </a:r>
            <a:r>
              <a:rPr lang="en-GB" sz="1486" spc="3" dirty="0">
                <a:latin typeface="Arial"/>
                <a:cs typeface="Arial"/>
              </a:rPr>
              <a:t>to </a:t>
            </a:r>
            <a:r>
              <a:rPr lang="en-GB" sz="1486" spc="6" dirty="0">
                <a:latin typeface="Arial"/>
                <a:cs typeface="Arial"/>
              </a:rPr>
              <a:t>and higher </a:t>
            </a:r>
            <a:r>
              <a:rPr lang="en-GB" sz="1486" spc="3" dirty="0">
                <a:latin typeface="Arial"/>
                <a:cs typeface="Arial"/>
              </a:rPr>
              <a:t>will </a:t>
            </a:r>
            <a:r>
              <a:rPr lang="en-GB" sz="1486" spc="6" dirty="0">
                <a:latin typeface="Arial"/>
                <a:cs typeface="Arial"/>
              </a:rPr>
              <a:t>be </a:t>
            </a:r>
            <a:r>
              <a:rPr lang="en-GB" sz="1486" spc="3" dirty="0">
                <a:latin typeface="Arial"/>
                <a:cs typeface="Arial"/>
              </a:rPr>
              <a:t>the</a:t>
            </a:r>
            <a:r>
              <a:rPr lang="en-GB" sz="1486" spc="-9" dirty="0">
                <a:latin typeface="Arial"/>
                <a:cs typeface="Arial"/>
              </a:rPr>
              <a:t> </a:t>
            </a:r>
            <a:r>
              <a:rPr lang="en-GB" sz="1486" spc="3" dirty="0">
                <a:latin typeface="Arial"/>
                <a:cs typeface="Arial"/>
              </a:rPr>
              <a:t>timing</a:t>
            </a:r>
            <a:endParaRPr lang="en-GB" sz="1486" dirty="0">
              <a:latin typeface="Arial"/>
              <a:cs typeface="Arial"/>
            </a:endParaRPr>
          </a:p>
          <a:p>
            <a:pPr marL="7701">
              <a:spcBef>
                <a:spcPts val="825"/>
              </a:spcBef>
            </a:pPr>
            <a:endParaRPr lang="en-GB" sz="576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2772A-E6B4-4455-ACE1-B24CE962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3" y="623732"/>
            <a:ext cx="3576901" cy="545954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z="3487" spc="-94" dirty="0"/>
              <a:t>A</a:t>
            </a:r>
            <a:r>
              <a:rPr sz="3487" spc="297" dirty="0"/>
              <a:t>C</a:t>
            </a:r>
            <a:r>
              <a:rPr sz="3487" spc="36" dirty="0"/>
              <a:t>T</a:t>
            </a:r>
            <a:r>
              <a:rPr sz="3487" spc="3" dirty="0"/>
              <a:t>-</a:t>
            </a:r>
            <a:r>
              <a:rPr sz="3487" spc="152" dirty="0"/>
              <a:t>R/</a:t>
            </a:r>
            <a:r>
              <a:rPr sz="3487" spc="149" dirty="0"/>
              <a:t>P</a:t>
            </a:r>
            <a:r>
              <a:rPr sz="3487" spc="337" dirty="0"/>
              <a:t>M</a:t>
            </a:r>
            <a:endParaRPr sz="3487" dirty="0"/>
          </a:p>
        </p:txBody>
      </p:sp>
      <p:sp>
        <p:nvSpPr>
          <p:cNvPr id="3" name="object 3"/>
          <p:cNvSpPr txBox="1"/>
          <p:nvPr/>
        </p:nvSpPr>
        <p:spPr>
          <a:xfrm>
            <a:off x="350863" y="1330369"/>
            <a:ext cx="11937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63" y="2192400"/>
            <a:ext cx="11937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75" y="3310007"/>
            <a:ext cx="11937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63" y="4570706"/>
            <a:ext cx="11937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845" y="1360933"/>
            <a:ext cx="11078308" cy="37353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502509">
              <a:lnSpc>
                <a:spcPct val="101000"/>
              </a:lnSpc>
              <a:spcBef>
                <a:spcPts val="58"/>
              </a:spcBef>
            </a:pPr>
            <a:r>
              <a:rPr lang="en-GB" sz="1486" spc="-15" dirty="0">
                <a:latin typeface="Verdana"/>
                <a:cs typeface="Verdana"/>
              </a:rPr>
              <a:t>ACT-R </a:t>
            </a:r>
            <a:r>
              <a:rPr lang="en-GB" sz="1486" spc="3" dirty="0">
                <a:latin typeface="Verdana"/>
                <a:cs typeface="Verdana"/>
              </a:rPr>
              <a:t>is </a:t>
            </a:r>
            <a:r>
              <a:rPr lang="en-GB" sz="1486" spc="6" dirty="0">
                <a:latin typeface="Verdana"/>
                <a:cs typeface="Verdana"/>
              </a:rPr>
              <a:t>a </a:t>
            </a:r>
            <a:r>
              <a:rPr lang="en-GB" sz="1486" spc="3" dirty="0">
                <a:latin typeface="Verdana"/>
                <a:cs typeface="Verdana"/>
              </a:rPr>
              <a:t>cognitive </a:t>
            </a:r>
            <a:r>
              <a:rPr lang="en-GB" sz="1486" spc="6" dirty="0">
                <a:latin typeface="Verdana"/>
                <a:cs typeface="Verdana"/>
              </a:rPr>
              <a:t>architecture: a theory </a:t>
            </a:r>
            <a:r>
              <a:rPr lang="en-GB" sz="1486" spc="3" dirty="0">
                <a:latin typeface="Verdana"/>
                <a:cs typeface="Verdana"/>
              </a:rPr>
              <a:t>for </a:t>
            </a:r>
            <a:r>
              <a:rPr lang="en-GB" sz="1486" spc="6" dirty="0">
                <a:latin typeface="Verdana"/>
                <a:cs typeface="Verdana"/>
              </a:rPr>
              <a:t>simulating and understanding </a:t>
            </a:r>
            <a:r>
              <a:rPr lang="en-GB" sz="1486" spc="9" dirty="0">
                <a:latin typeface="Verdana"/>
                <a:cs typeface="Verdana"/>
              </a:rPr>
              <a:t>human </a:t>
            </a:r>
            <a:r>
              <a:rPr lang="en-GB" sz="1486" spc="3" dirty="0">
                <a:latin typeface="Verdana"/>
                <a:cs typeface="Verdana"/>
              </a:rPr>
              <a:t>cognition </a:t>
            </a:r>
            <a:r>
              <a:rPr lang="en-GB" sz="1486" spc="6" dirty="0">
                <a:latin typeface="Verdana"/>
                <a:cs typeface="Verdana"/>
              </a:rPr>
              <a:t>as well as simple  motor functions. </a:t>
            </a:r>
            <a:r>
              <a:rPr lang="en-GB" sz="1486" spc="3" dirty="0">
                <a:latin typeface="Verdana"/>
                <a:cs typeface="Verdana"/>
              </a:rPr>
              <a:t>It </a:t>
            </a:r>
            <a:r>
              <a:rPr lang="en-GB" sz="1486" spc="6" dirty="0">
                <a:latin typeface="Verdana"/>
                <a:cs typeface="Verdana"/>
              </a:rPr>
              <a:t>also contains audible and visual functions </a:t>
            </a:r>
            <a:r>
              <a:rPr lang="en-GB" sz="1486" spc="3" dirty="0">
                <a:latin typeface="Verdana"/>
                <a:cs typeface="Verdana"/>
              </a:rPr>
              <a:t>that </a:t>
            </a:r>
            <a:r>
              <a:rPr lang="en-GB" sz="1486" spc="6" dirty="0">
                <a:latin typeface="Verdana"/>
                <a:cs typeface="Verdana"/>
              </a:rPr>
              <a:t>are well</a:t>
            </a:r>
            <a:r>
              <a:rPr lang="en-GB" sz="1486" spc="-24" dirty="0">
                <a:latin typeface="Verdana"/>
                <a:cs typeface="Verdana"/>
              </a:rPr>
              <a:t> </a:t>
            </a:r>
            <a:r>
              <a:rPr lang="en-GB" sz="1486" spc="3" dirty="0">
                <a:latin typeface="Verdana"/>
                <a:cs typeface="Verdana"/>
              </a:rPr>
              <a:t>developed.</a:t>
            </a:r>
          </a:p>
          <a:p>
            <a:pPr marL="7701" marR="502509">
              <a:lnSpc>
                <a:spcPct val="101000"/>
              </a:lnSpc>
              <a:spcBef>
                <a:spcPts val="58"/>
              </a:spcBef>
            </a:pPr>
            <a:endParaRPr lang="en-GB" sz="1486" dirty="0">
              <a:latin typeface="Verdana"/>
              <a:cs typeface="Verdana"/>
            </a:endParaRPr>
          </a:p>
          <a:p>
            <a:pPr marL="7701" marR="418565">
              <a:lnSpc>
                <a:spcPct val="101000"/>
              </a:lnSpc>
              <a:spcBef>
                <a:spcPts val="1498"/>
              </a:spcBef>
            </a:pPr>
            <a:r>
              <a:rPr lang="en-GB" sz="1486" spc="3" dirty="0">
                <a:latin typeface="Verdana"/>
                <a:cs typeface="Verdana"/>
              </a:rPr>
              <a:t>Researchers </a:t>
            </a:r>
            <a:r>
              <a:rPr lang="en-GB" sz="1486" spc="6" dirty="0">
                <a:latin typeface="Verdana"/>
                <a:cs typeface="Verdana"/>
              </a:rPr>
              <a:t>working on </a:t>
            </a:r>
            <a:r>
              <a:rPr lang="en-GB" sz="1486" spc="-15" dirty="0">
                <a:latin typeface="Verdana"/>
                <a:cs typeface="Verdana"/>
              </a:rPr>
              <a:t>ACT-R </a:t>
            </a:r>
            <a:r>
              <a:rPr lang="en-GB" sz="1486" spc="3" dirty="0">
                <a:latin typeface="Verdana"/>
                <a:cs typeface="Verdana"/>
              </a:rPr>
              <a:t>strive to </a:t>
            </a:r>
            <a:r>
              <a:rPr lang="en-GB" sz="1486" spc="6" dirty="0">
                <a:latin typeface="Verdana"/>
                <a:cs typeface="Verdana"/>
              </a:rPr>
              <a:t>understand how </a:t>
            </a:r>
            <a:r>
              <a:rPr lang="en-GB" sz="1486" spc="3" dirty="0">
                <a:latin typeface="Verdana"/>
                <a:cs typeface="Verdana"/>
              </a:rPr>
              <a:t>people </a:t>
            </a:r>
            <a:r>
              <a:rPr lang="en-GB" sz="1486" spc="6" dirty="0">
                <a:latin typeface="Verdana"/>
                <a:cs typeface="Verdana"/>
              </a:rPr>
              <a:t>organise knowledge and </a:t>
            </a:r>
            <a:r>
              <a:rPr lang="en-GB" sz="1486" spc="3" dirty="0">
                <a:latin typeface="Verdana"/>
                <a:cs typeface="Verdana"/>
              </a:rPr>
              <a:t>produce intelligent </a:t>
            </a:r>
            <a:r>
              <a:rPr lang="en-GB" sz="1486" spc="6" dirty="0">
                <a:latin typeface="Verdana"/>
                <a:cs typeface="Verdana"/>
              </a:rPr>
              <a:t>and </a:t>
            </a:r>
            <a:r>
              <a:rPr lang="en-GB" sz="1486" dirty="0">
                <a:latin typeface="Verdana"/>
                <a:cs typeface="Verdana"/>
              </a:rPr>
              <a:t>rational </a:t>
            </a:r>
            <a:r>
              <a:rPr lang="en-GB" sz="1486" spc="-18" dirty="0">
                <a:latin typeface="Verdana"/>
                <a:cs typeface="Verdana"/>
              </a:rPr>
              <a:t>behaviour.</a:t>
            </a:r>
          </a:p>
          <a:p>
            <a:pPr marL="7701" marR="418565">
              <a:lnSpc>
                <a:spcPct val="101000"/>
              </a:lnSpc>
              <a:spcBef>
                <a:spcPts val="1498"/>
              </a:spcBef>
            </a:pPr>
            <a:endParaRPr lang="en-GB" sz="1486" dirty="0">
              <a:latin typeface="Verdana"/>
              <a:cs typeface="Verdana"/>
            </a:endParaRPr>
          </a:p>
          <a:p>
            <a:pPr marL="7701" marR="3081">
              <a:lnSpc>
                <a:spcPct val="101000"/>
              </a:lnSpc>
              <a:spcBef>
                <a:spcPts val="1498"/>
              </a:spcBef>
            </a:pPr>
            <a:r>
              <a:rPr lang="en-GB" sz="1486" spc="6" dirty="0">
                <a:latin typeface="Verdana"/>
                <a:cs typeface="Verdana"/>
              </a:rPr>
              <a:t>As research continues, </a:t>
            </a:r>
            <a:r>
              <a:rPr lang="en-GB" sz="1486" spc="-15" dirty="0">
                <a:latin typeface="Verdana"/>
                <a:cs typeface="Verdana"/>
              </a:rPr>
              <a:t>ACT-R </a:t>
            </a:r>
            <a:r>
              <a:rPr lang="en-GB" sz="1486" dirty="0">
                <a:latin typeface="Verdana"/>
                <a:cs typeface="Verdana"/>
              </a:rPr>
              <a:t>evolves </a:t>
            </a:r>
            <a:r>
              <a:rPr lang="en-GB" sz="1486" spc="3" dirty="0">
                <a:latin typeface="Verdana"/>
                <a:cs typeface="Verdana"/>
              </a:rPr>
              <a:t>ever closer into </a:t>
            </a:r>
            <a:r>
              <a:rPr lang="en-GB" sz="1486" spc="6" dirty="0">
                <a:latin typeface="Verdana"/>
                <a:cs typeface="Verdana"/>
              </a:rPr>
              <a:t>a system which can perform </a:t>
            </a:r>
            <a:r>
              <a:rPr lang="en-GB" sz="1486" spc="3" dirty="0">
                <a:latin typeface="Verdana"/>
                <a:cs typeface="Verdana"/>
              </a:rPr>
              <a:t>the full </a:t>
            </a:r>
            <a:r>
              <a:rPr lang="en-GB" sz="1486" dirty="0">
                <a:latin typeface="Verdana"/>
                <a:cs typeface="Verdana"/>
              </a:rPr>
              <a:t>range </a:t>
            </a:r>
            <a:r>
              <a:rPr lang="en-GB" sz="1486" spc="3" dirty="0">
                <a:latin typeface="Verdana"/>
                <a:cs typeface="Verdana"/>
              </a:rPr>
              <a:t>of </a:t>
            </a:r>
            <a:r>
              <a:rPr lang="en-GB" sz="1486" spc="9" dirty="0">
                <a:latin typeface="Verdana"/>
                <a:cs typeface="Verdana"/>
              </a:rPr>
              <a:t>human </a:t>
            </a:r>
            <a:r>
              <a:rPr lang="en-GB" sz="1486" spc="3" dirty="0">
                <a:latin typeface="Verdana"/>
                <a:cs typeface="Verdana"/>
              </a:rPr>
              <a:t>cognitive  tasks i.e. </a:t>
            </a:r>
            <a:r>
              <a:rPr lang="en-GB" sz="1486" spc="6" dirty="0">
                <a:latin typeface="Verdana"/>
                <a:cs typeface="Verdana"/>
              </a:rPr>
              <a:t>capturing in </a:t>
            </a:r>
            <a:r>
              <a:rPr lang="en-GB" sz="1486" spc="3" dirty="0">
                <a:latin typeface="Verdana"/>
                <a:cs typeface="Verdana"/>
              </a:rPr>
              <a:t>granular detail the </a:t>
            </a:r>
            <a:r>
              <a:rPr lang="en-GB" sz="1486" dirty="0">
                <a:latin typeface="Verdana"/>
                <a:cs typeface="Verdana"/>
              </a:rPr>
              <a:t>way </a:t>
            </a:r>
            <a:r>
              <a:rPr lang="en-GB" sz="1486" spc="9" dirty="0">
                <a:latin typeface="Verdana"/>
                <a:cs typeface="Verdana"/>
              </a:rPr>
              <a:t>we </a:t>
            </a:r>
            <a:r>
              <a:rPr lang="en-GB" sz="1486" spc="6" dirty="0">
                <a:latin typeface="Verdana"/>
                <a:cs typeface="Verdana"/>
              </a:rPr>
              <a:t>(human) </a:t>
            </a:r>
            <a:r>
              <a:rPr lang="en-GB" sz="1486" spc="3" dirty="0">
                <a:latin typeface="Verdana"/>
                <a:cs typeface="Verdana"/>
              </a:rPr>
              <a:t>perceive, think </a:t>
            </a:r>
            <a:r>
              <a:rPr lang="en-GB" sz="1486" spc="6" dirty="0">
                <a:latin typeface="Verdana"/>
                <a:cs typeface="Verdana"/>
              </a:rPr>
              <a:t>about, and act on </a:t>
            </a:r>
            <a:r>
              <a:rPr lang="en-GB" sz="1486" spc="3" dirty="0">
                <a:latin typeface="Verdana"/>
                <a:cs typeface="Verdana"/>
              </a:rPr>
              <a:t>the </a:t>
            </a:r>
            <a:r>
              <a:rPr lang="en-GB" sz="1486" spc="6" dirty="0">
                <a:latin typeface="Verdana"/>
                <a:cs typeface="Verdana"/>
              </a:rPr>
              <a:t>world </a:t>
            </a:r>
            <a:r>
              <a:rPr lang="en-GB" sz="1486" spc="3" dirty="0">
                <a:latin typeface="Verdana"/>
                <a:cs typeface="Verdana"/>
              </a:rPr>
              <a:t>the </a:t>
            </a:r>
            <a:r>
              <a:rPr lang="en-GB" sz="1486" dirty="0">
                <a:latin typeface="Verdana"/>
                <a:cs typeface="Verdana"/>
              </a:rPr>
              <a:t>way </a:t>
            </a:r>
            <a:r>
              <a:rPr lang="en-GB" sz="1486" spc="9" dirty="0">
                <a:latin typeface="Verdana"/>
                <a:cs typeface="Verdana"/>
              </a:rPr>
              <a:t>we</a:t>
            </a:r>
            <a:r>
              <a:rPr lang="en-GB" sz="1486" dirty="0">
                <a:latin typeface="Verdana"/>
                <a:cs typeface="Verdana"/>
              </a:rPr>
              <a:t> do.</a:t>
            </a:r>
          </a:p>
          <a:p>
            <a:pPr marL="7701" marR="3081">
              <a:lnSpc>
                <a:spcPct val="101000"/>
              </a:lnSpc>
              <a:spcBef>
                <a:spcPts val="1498"/>
              </a:spcBef>
            </a:pPr>
            <a:endParaRPr lang="en-GB" sz="1486" dirty="0">
              <a:latin typeface="Verdana"/>
              <a:cs typeface="Verdana"/>
            </a:endParaRPr>
          </a:p>
          <a:p>
            <a:pPr marL="7701" marR="951493">
              <a:lnSpc>
                <a:spcPct val="101000"/>
              </a:lnSpc>
              <a:spcBef>
                <a:spcPts val="1501"/>
              </a:spcBef>
            </a:pPr>
            <a:r>
              <a:rPr lang="en-GB" sz="1486" spc="-15" dirty="0">
                <a:latin typeface="Verdana"/>
                <a:cs typeface="Verdana"/>
              </a:rPr>
              <a:t>Theory </a:t>
            </a:r>
            <a:r>
              <a:rPr lang="en-GB" sz="1486" spc="6" dirty="0">
                <a:latin typeface="Verdana"/>
                <a:cs typeface="Verdana"/>
              </a:rPr>
              <a:t>about how </a:t>
            </a:r>
            <a:r>
              <a:rPr lang="en-GB" sz="1486" spc="9" dirty="0">
                <a:latin typeface="Verdana"/>
                <a:cs typeface="Verdana"/>
              </a:rPr>
              <a:t>human </a:t>
            </a:r>
            <a:r>
              <a:rPr lang="en-GB" sz="1486" spc="3" dirty="0">
                <a:latin typeface="Verdana"/>
                <a:cs typeface="Verdana"/>
              </a:rPr>
              <a:t>cognition </a:t>
            </a:r>
            <a:r>
              <a:rPr lang="en-GB" sz="1486" spc="6" dirty="0">
                <a:latin typeface="Verdana"/>
                <a:cs typeface="Verdana"/>
              </a:rPr>
              <a:t>works based on assumptions on numerous facts </a:t>
            </a:r>
            <a:r>
              <a:rPr lang="en-GB" sz="1486" spc="3" dirty="0">
                <a:latin typeface="Verdana"/>
                <a:cs typeface="Verdana"/>
              </a:rPr>
              <a:t>derived </a:t>
            </a:r>
            <a:r>
              <a:rPr lang="en-GB" sz="1486" spc="6" dirty="0">
                <a:latin typeface="Verdana"/>
                <a:cs typeface="Verdana"/>
              </a:rPr>
              <a:t>from </a:t>
            </a:r>
            <a:r>
              <a:rPr lang="en-GB" sz="1486" spc="3" dirty="0">
                <a:latin typeface="Verdana"/>
                <a:cs typeface="Verdana"/>
              </a:rPr>
              <a:t>psychology</a:t>
            </a:r>
            <a:r>
              <a:rPr lang="en-GB" sz="1486" spc="-6" dirty="0">
                <a:latin typeface="Verdana"/>
                <a:cs typeface="Verdana"/>
              </a:rPr>
              <a:t> </a:t>
            </a:r>
            <a:r>
              <a:rPr lang="en-GB" sz="1486" spc="6" dirty="0">
                <a:latin typeface="Verdana"/>
                <a:cs typeface="Verdana"/>
              </a:rPr>
              <a:t>experiments.</a:t>
            </a:r>
            <a:endParaRPr lang="en-GB" sz="1486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93544-9CCD-405D-A17A-6DF84C2C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3" y="623732"/>
            <a:ext cx="3576901" cy="545954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z="3487" spc="-94" dirty="0"/>
              <a:t>A</a:t>
            </a:r>
            <a:r>
              <a:rPr sz="3487" spc="297" dirty="0"/>
              <a:t>C</a:t>
            </a:r>
            <a:r>
              <a:rPr sz="3487" spc="36" dirty="0"/>
              <a:t>T</a:t>
            </a:r>
            <a:r>
              <a:rPr sz="3487" spc="3" dirty="0"/>
              <a:t>-</a:t>
            </a:r>
            <a:r>
              <a:rPr sz="3487" spc="152" dirty="0"/>
              <a:t>R/</a:t>
            </a:r>
            <a:r>
              <a:rPr sz="3487" spc="149" dirty="0"/>
              <a:t>P</a:t>
            </a:r>
            <a:r>
              <a:rPr sz="3487" spc="337" dirty="0"/>
              <a:t>M</a:t>
            </a:r>
            <a:endParaRPr sz="3487" dirty="0"/>
          </a:p>
        </p:txBody>
      </p:sp>
      <p:sp>
        <p:nvSpPr>
          <p:cNvPr id="3" name="object 3"/>
          <p:cNvSpPr txBox="1"/>
          <p:nvPr/>
        </p:nvSpPr>
        <p:spPr>
          <a:xfrm>
            <a:off x="350863" y="1360933"/>
            <a:ext cx="119370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845" y="1360933"/>
            <a:ext cx="11078308" cy="199062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90070">
              <a:lnSpc>
                <a:spcPct val="101000"/>
              </a:lnSpc>
              <a:spcBef>
                <a:spcPts val="1498"/>
              </a:spcBef>
            </a:pPr>
            <a:r>
              <a:rPr lang="en-GB" sz="1486" spc="-15" dirty="0">
                <a:latin typeface="Verdana"/>
                <a:cs typeface="Verdana"/>
              </a:rPr>
              <a:t>ACT-R </a:t>
            </a:r>
            <a:r>
              <a:rPr lang="en-GB" sz="1486" spc="3" dirty="0">
                <a:latin typeface="Verdana"/>
                <a:cs typeface="Verdana"/>
              </a:rPr>
              <a:t>is </a:t>
            </a:r>
            <a:r>
              <a:rPr lang="en-GB" sz="1486" dirty="0">
                <a:latin typeface="Verdana"/>
                <a:cs typeface="Verdana"/>
              </a:rPr>
              <a:t>like </a:t>
            </a:r>
            <a:r>
              <a:rPr lang="en-GB" sz="1486" spc="6" dirty="0">
                <a:latin typeface="Verdana"/>
                <a:cs typeface="Verdana"/>
              </a:rPr>
              <a:t>a </a:t>
            </a:r>
            <a:r>
              <a:rPr lang="en-GB" sz="1486" spc="3" dirty="0">
                <a:latin typeface="Verdana"/>
                <a:cs typeface="Verdana"/>
              </a:rPr>
              <a:t>programming </a:t>
            </a:r>
            <a:r>
              <a:rPr lang="en-GB" sz="1486" spc="6" dirty="0">
                <a:latin typeface="Verdana"/>
                <a:cs typeface="Verdana"/>
              </a:rPr>
              <a:t>language; a </a:t>
            </a:r>
            <a:r>
              <a:rPr lang="en-GB" sz="1486" spc="3" dirty="0">
                <a:latin typeface="Verdana"/>
                <a:cs typeface="Verdana"/>
              </a:rPr>
              <a:t>framework </a:t>
            </a:r>
            <a:r>
              <a:rPr lang="en-GB" sz="1486" spc="6" dirty="0">
                <a:latin typeface="Verdana"/>
                <a:cs typeface="Verdana"/>
              </a:rPr>
              <a:t>where researchers create models </a:t>
            </a:r>
            <a:r>
              <a:rPr lang="en-GB" sz="1486" spc="3" dirty="0">
                <a:latin typeface="Verdana"/>
                <a:cs typeface="Verdana"/>
              </a:rPr>
              <a:t>(i.e. programs) that </a:t>
            </a:r>
            <a:r>
              <a:rPr lang="en-GB" sz="1486" spc="6" dirty="0">
                <a:latin typeface="Verdana"/>
                <a:cs typeface="Verdana"/>
              </a:rPr>
              <a:t>are  </a:t>
            </a:r>
            <a:r>
              <a:rPr lang="en-GB" sz="1486" spc="3" dirty="0">
                <a:latin typeface="Verdana"/>
                <a:cs typeface="Verdana"/>
              </a:rPr>
              <a:t>written </a:t>
            </a:r>
            <a:r>
              <a:rPr lang="en-GB" sz="1486" spc="6" dirty="0">
                <a:latin typeface="Verdana"/>
                <a:cs typeface="Verdana"/>
              </a:rPr>
              <a:t>in </a:t>
            </a:r>
            <a:r>
              <a:rPr lang="en-GB" sz="1486" spc="-15" dirty="0">
                <a:latin typeface="Verdana"/>
                <a:cs typeface="Verdana"/>
              </a:rPr>
              <a:t>ACT-R </a:t>
            </a:r>
            <a:r>
              <a:rPr lang="en-GB" sz="1486" spc="6" dirty="0">
                <a:latin typeface="Verdana"/>
                <a:cs typeface="Verdana"/>
              </a:rPr>
              <a:t>and </a:t>
            </a:r>
            <a:r>
              <a:rPr lang="en-GB" sz="1486" spc="3" dirty="0">
                <a:latin typeface="Verdana"/>
                <a:cs typeface="Verdana"/>
              </a:rPr>
              <a:t>that, </a:t>
            </a:r>
            <a:r>
              <a:rPr lang="en-GB" sz="1486" spc="6" dirty="0">
                <a:latin typeface="Verdana"/>
                <a:cs typeface="Verdana"/>
              </a:rPr>
              <a:t>beside </a:t>
            </a:r>
            <a:r>
              <a:rPr lang="en-GB" sz="1486" spc="3" dirty="0">
                <a:latin typeface="Verdana"/>
                <a:cs typeface="Verdana"/>
              </a:rPr>
              <a:t>incorporating the </a:t>
            </a:r>
            <a:r>
              <a:rPr lang="en-GB" sz="1486" spc="-24" dirty="0">
                <a:latin typeface="Verdana"/>
                <a:cs typeface="Verdana"/>
              </a:rPr>
              <a:t>ACT-R’s </a:t>
            </a:r>
            <a:r>
              <a:rPr lang="en-GB" sz="1486" spc="6" dirty="0">
                <a:latin typeface="Verdana"/>
                <a:cs typeface="Verdana"/>
              </a:rPr>
              <a:t>view </a:t>
            </a:r>
            <a:r>
              <a:rPr lang="en-GB" sz="1486" spc="3" dirty="0">
                <a:latin typeface="Verdana"/>
                <a:cs typeface="Verdana"/>
              </a:rPr>
              <a:t>of cognition </a:t>
            </a:r>
            <a:r>
              <a:rPr lang="en-GB" sz="1486" spc="6" dirty="0">
                <a:latin typeface="Verdana"/>
                <a:cs typeface="Verdana"/>
              </a:rPr>
              <a:t>embedded in </a:t>
            </a:r>
            <a:r>
              <a:rPr lang="en-GB" sz="1486" spc="3" dirty="0">
                <a:latin typeface="Verdana"/>
                <a:cs typeface="Verdana"/>
              </a:rPr>
              <a:t>this </a:t>
            </a:r>
            <a:r>
              <a:rPr lang="en-GB" sz="1486" spc="6" dirty="0">
                <a:latin typeface="Verdana"/>
                <a:cs typeface="Verdana"/>
              </a:rPr>
              <a:t>architecture, add  </a:t>
            </a:r>
            <a:r>
              <a:rPr lang="en-GB" sz="1486" spc="3" dirty="0">
                <a:latin typeface="Verdana"/>
                <a:cs typeface="Verdana"/>
              </a:rPr>
              <a:t>their </a:t>
            </a:r>
            <a:r>
              <a:rPr lang="en-GB" sz="1486" spc="6" dirty="0">
                <a:latin typeface="Verdana"/>
                <a:cs typeface="Verdana"/>
              </a:rPr>
              <a:t>own assumptions about </a:t>
            </a:r>
            <a:r>
              <a:rPr lang="en-GB" sz="1486" spc="3" dirty="0">
                <a:latin typeface="Verdana"/>
                <a:cs typeface="Verdana"/>
              </a:rPr>
              <a:t>the particular</a:t>
            </a:r>
            <a:r>
              <a:rPr lang="en-GB" sz="1486" spc="-6" dirty="0">
                <a:latin typeface="Verdana"/>
                <a:cs typeface="Verdana"/>
              </a:rPr>
              <a:t> </a:t>
            </a:r>
            <a:r>
              <a:rPr lang="en-GB" sz="1486" spc="3" dirty="0">
                <a:latin typeface="Verdana"/>
                <a:cs typeface="Verdana"/>
              </a:rPr>
              <a:t>task.</a:t>
            </a:r>
            <a:endParaRPr lang="en-GB" sz="1486" dirty="0">
              <a:latin typeface="Verdana"/>
              <a:cs typeface="Verdana"/>
            </a:endParaRPr>
          </a:p>
          <a:p>
            <a:pPr marL="350601" marR="390070" indent="-342900">
              <a:lnSpc>
                <a:spcPct val="101000"/>
              </a:lnSpc>
              <a:spcBef>
                <a:spcPts val="1498"/>
              </a:spcBef>
              <a:buFont typeface="Arial" panose="020B0604020202020204" pitchFamily="34" charset="0"/>
              <a:buChar char="•"/>
            </a:pPr>
            <a:r>
              <a:rPr lang="en-GB" sz="2229" spc="9" baseline="2267" dirty="0">
                <a:latin typeface="Verdana"/>
                <a:cs typeface="Verdana"/>
              </a:rPr>
              <a:t>These assumptions can be </a:t>
            </a:r>
            <a:r>
              <a:rPr lang="en-GB" sz="2229" spc="4" baseline="2267" dirty="0">
                <a:latin typeface="Verdana"/>
                <a:cs typeface="Verdana"/>
              </a:rPr>
              <a:t>tested by </a:t>
            </a:r>
            <a:r>
              <a:rPr lang="en-GB" sz="2229" spc="9" baseline="2267" dirty="0">
                <a:latin typeface="Verdana"/>
                <a:cs typeface="Verdana"/>
              </a:rPr>
              <a:t>comparing </a:t>
            </a:r>
            <a:r>
              <a:rPr lang="en-GB" sz="2229" spc="4" baseline="2267" dirty="0">
                <a:latin typeface="Verdana"/>
                <a:cs typeface="Verdana"/>
              </a:rPr>
              <a:t>the results of the </a:t>
            </a:r>
            <a:r>
              <a:rPr lang="en-GB" sz="2229" spc="9" baseline="2267" dirty="0">
                <a:latin typeface="Verdana"/>
                <a:cs typeface="Verdana"/>
              </a:rPr>
              <a:t>model with </a:t>
            </a:r>
            <a:r>
              <a:rPr lang="en-GB" sz="2229" spc="4" baseline="2267" dirty="0">
                <a:latin typeface="Verdana"/>
                <a:cs typeface="Verdana"/>
              </a:rPr>
              <a:t>the results of people </a:t>
            </a:r>
            <a:r>
              <a:rPr lang="en-GB" sz="2229" spc="9" baseline="2267" dirty="0">
                <a:latin typeface="Verdana"/>
                <a:cs typeface="Verdana"/>
              </a:rPr>
              <a:t>doing </a:t>
            </a:r>
            <a:r>
              <a:rPr lang="en-GB" sz="2229" spc="4" baseline="2267" dirty="0">
                <a:latin typeface="Verdana"/>
                <a:cs typeface="Verdana"/>
              </a:rPr>
              <a:t>the </a:t>
            </a:r>
            <a:r>
              <a:rPr lang="en-GB" sz="1486" spc="6" dirty="0">
                <a:latin typeface="Verdana"/>
                <a:cs typeface="Verdana"/>
              </a:rPr>
              <a:t>same </a:t>
            </a:r>
            <a:r>
              <a:rPr lang="en-GB" sz="1486" spc="3" dirty="0">
                <a:latin typeface="Verdana"/>
                <a:cs typeface="Verdana"/>
              </a:rPr>
              <a:t>tasks.</a:t>
            </a:r>
          </a:p>
          <a:p>
            <a:pPr marL="350601" marR="390070" indent="-342900">
              <a:lnSpc>
                <a:spcPct val="101000"/>
              </a:lnSpc>
              <a:spcBef>
                <a:spcPts val="1498"/>
              </a:spcBef>
              <a:buFont typeface="Arial" panose="020B0604020202020204" pitchFamily="34" charset="0"/>
              <a:buChar char="•"/>
            </a:pPr>
            <a:r>
              <a:rPr lang="en-GB" sz="1486" spc="6" dirty="0">
                <a:latin typeface="Verdana"/>
                <a:cs typeface="Verdana"/>
              </a:rPr>
              <a:t>By </a:t>
            </a:r>
            <a:r>
              <a:rPr lang="en-GB" sz="1486" spc="3" dirty="0">
                <a:latin typeface="Verdana"/>
                <a:cs typeface="Verdana"/>
              </a:rPr>
              <a:t>“results” </a:t>
            </a:r>
            <a:r>
              <a:rPr lang="en-GB" sz="1486" spc="9" dirty="0">
                <a:latin typeface="Verdana"/>
                <a:cs typeface="Verdana"/>
              </a:rPr>
              <a:t>we mean </a:t>
            </a:r>
            <a:r>
              <a:rPr lang="en-GB" sz="1486" spc="3" dirty="0">
                <a:latin typeface="Verdana"/>
                <a:cs typeface="Verdana"/>
              </a:rPr>
              <a:t>the traditional </a:t>
            </a:r>
            <a:r>
              <a:rPr lang="en-GB" sz="1486" spc="6" dirty="0">
                <a:latin typeface="Verdana"/>
                <a:cs typeface="Verdana"/>
              </a:rPr>
              <a:t>measures </a:t>
            </a:r>
            <a:r>
              <a:rPr lang="en-GB" sz="1486" spc="3" dirty="0">
                <a:latin typeface="Verdana"/>
                <a:cs typeface="Verdana"/>
              </a:rPr>
              <a:t>of cognitive psychology i.e. </a:t>
            </a:r>
            <a:r>
              <a:rPr lang="en-GB" sz="1486" spc="6" dirty="0">
                <a:latin typeface="Verdana"/>
                <a:cs typeface="Verdana"/>
              </a:rPr>
              <a:t>time </a:t>
            </a:r>
            <a:r>
              <a:rPr lang="en-GB" sz="1486" spc="3" dirty="0">
                <a:latin typeface="Verdana"/>
                <a:cs typeface="Verdana"/>
              </a:rPr>
              <a:t>to </a:t>
            </a:r>
            <a:r>
              <a:rPr lang="en-GB" sz="1486" spc="6" dirty="0">
                <a:latin typeface="Verdana"/>
                <a:cs typeface="Verdana"/>
              </a:rPr>
              <a:t>perform </a:t>
            </a:r>
            <a:r>
              <a:rPr lang="en-GB" sz="1486" spc="3" dirty="0">
                <a:latin typeface="Verdana"/>
                <a:cs typeface="Verdana"/>
              </a:rPr>
              <a:t>the task </a:t>
            </a:r>
            <a:r>
              <a:rPr lang="en-GB" sz="1486" spc="6" dirty="0">
                <a:latin typeface="Verdana"/>
                <a:cs typeface="Verdana"/>
              </a:rPr>
              <a:t>and </a:t>
            </a:r>
            <a:r>
              <a:rPr lang="en-GB" sz="1486" spc="3" dirty="0">
                <a:latin typeface="Verdana"/>
                <a:cs typeface="Verdana"/>
              </a:rPr>
              <a:t>accuracy </a:t>
            </a:r>
            <a:r>
              <a:rPr lang="en-GB" sz="1486" spc="6" dirty="0">
                <a:latin typeface="Verdana"/>
                <a:cs typeface="Verdana"/>
              </a:rPr>
              <a:t>in </a:t>
            </a:r>
            <a:r>
              <a:rPr lang="en-GB" sz="1486" spc="3" dirty="0">
                <a:latin typeface="Verdana"/>
                <a:cs typeface="Verdana"/>
              </a:rPr>
              <a:t>the task</a:t>
            </a:r>
            <a:r>
              <a:rPr lang="en-GB" sz="1486" spc="-6" dirty="0">
                <a:latin typeface="Verdana"/>
                <a:cs typeface="Verdana"/>
              </a:rPr>
              <a:t> </a:t>
            </a:r>
            <a:r>
              <a:rPr lang="en-GB" sz="1486" spc="3" dirty="0">
                <a:latin typeface="Verdana"/>
                <a:cs typeface="Verdana"/>
              </a:rPr>
              <a:t>etc.</a:t>
            </a:r>
            <a:endParaRPr lang="en-GB" sz="1486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93544-9CCD-405D-A17A-6DF84C2C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822" y="705937"/>
            <a:ext cx="11622888" cy="545954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lang="en-GB" sz="3487" spc="337" dirty="0"/>
              <a:t>ACT-R/PM 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384576" y="1679457"/>
            <a:ext cx="6422294" cy="2979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7245269" y="1749302"/>
            <a:ext cx="3949422" cy="3968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076BB-0914-4B4D-8021-DF50D215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4" y="567614"/>
            <a:ext cx="6212618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85" dirty="0"/>
              <a:t>ACT-Simple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203" y="1644908"/>
            <a:ext cx="11387515" cy="4561230"/>
          </a:xfrm>
          <a:prstGeom prst="rect">
            <a:avLst/>
          </a:prstGeom>
        </p:spPr>
        <p:txBody>
          <a:bodyPr vert="horz" wrap="square" lIns="0" tIns="22334" rIns="0" bIns="0" rtlCol="0">
            <a:spAutoFit/>
          </a:bodyPr>
          <a:lstStyle/>
          <a:p>
            <a:pPr marL="261458" marR="237970" indent="-254142">
              <a:lnSpc>
                <a:spcPts val="2352"/>
              </a:lnSpc>
              <a:spcBef>
                <a:spcPts val="176"/>
              </a:spcBef>
              <a:buChar char="•"/>
              <a:tabLst>
                <a:tab pos="261844" algn="l"/>
              </a:tabLst>
            </a:pPr>
            <a:r>
              <a:rPr sz="3002" spc="-9" baseline="1683" dirty="0">
                <a:latin typeface="Verdana"/>
                <a:cs typeface="Verdana"/>
              </a:rPr>
              <a:t>Developed by </a:t>
            </a:r>
            <a:r>
              <a:rPr sz="3002" spc="-4" baseline="1683" dirty="0" err="1">
                <a:latin typeface="Verdana"/>
                <a:cs typeface="Verdana"/>
              </a:rPr>
              <a:t>Salvucci</a:t>
            </a:r>
            <a:r>
              <a:rPr lang="es-ES" sz="3002" spc="-4" baseline="1683" dirty="0">
                <a:latin typeface="Verdana"/>
                <a:cs typeface="Verdana"/>
              </a:rPr>
              <a:t> et al.</a:t>
            </a:r>
            <a:r>
              <a:rPr sz="3002" spc="-4" baseline="1683" dirty="0">
                <a:latin typeface="Verdana"/>
                <a:cs typeface="Verdana"/>
              </a:rPr>
              <a:t> in 2003</a:t>
            </a:r>
            <a:r>
              <a:rPr sz="2400" spc="-4" baseline="30000" dirty="0">
                <a:latin typeface="Verdana"/>
                <a:cs typeface="Verdana"/>
              </a:rPr>
              <a:t>1</a:t>
            </a:r>
            <a:r>
              <a:rPr lang="es-ES" sz="3002" spc="-4" baseline="1683" dirty="0">
                <a:latin typeface="Verdana"/>
                <a:cs typeface="Verdana"/>
              </a:rPr>
              <a:t>, </a:t>
            </a:r>
            <a:r>
              <a:rPr sz="3002" spc="-4" baseline="1683" dirty="0">
                <a:latin typeface="Verdana"/>
                <a:cs typeface="Verdana"/>
              </a:rPr>
              <a:t>merges the concepts of KLM and </a:t>
            </a:r>
            <a:r>
              <a:rPr sz="3002" spc="-50" baseline="1683" dirty="0">
                <a:latin typeface="Verdana"/>
                <a:cs typeface="Verdana"/>
              </a:rPr>
              <a:t>ACT-R </a:t>
            </a:r>
            <a:r>
              <a:rPr sz="3002" spc="-4" baseline="1683" dirty="0">
                <a:latin typeface="Verdana"/>
                <a:cs typeface="Verdana"/>
              </a:rPr>
              <a:t>in one </a:t>
            </a:r>
            <a:r>
              <a:rPr sz="2001" spc="-6" dirty="0">
                <a:latin typeface="Verdana"/>
                <a:cs typeface="Verdana"/>
              </a:rPr>
              <a:t>environment.</a:t>
            </a:r>
            <a:endParaRPr sz="2001" dirty="0">
              <a:latin typeface="Verdana"/>
              <a:cs typeface="Verdana"/>
            </a:endParaRPr>
          </a:p>
          <a:p>
            <a:pPr marL="261458" marR="3081" indent="-254142">
              <a:lnSpc>
                <a:spcPct val="98900"/>
              </a:lnSpc>
              <a:spcBef>
                <a:spcPts val="1504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User </a:t>
            </a:r>
            <a:r>
              <a:rPr sz="3002" spc="-9" baseline="1683" dirty="0">
                <a:latin typeface="Verdana"/>
                <a:cs typeface="Verdana"/>
              </a:rPr>
              <a:t>interaction </a:t>
            </a:r>
            <a:r>
              <a:rPr sz="3002" spc="-4" baseline="1683" dirty="0">
                <a:latin typeface="Verdana"/>
                <a:cs typeface="Verdana"/>
              </a:rPr>
              <a:t>is analysed and produces KLM rules which are then </a:t>
            </a:r>
            <a:r>
              <a:rPr sz="3002" spc="-9" baseline="1683" dirty="0">
                <a:latin typeface="Verdana"/>
                <a:cs typeface="Verdana"/>
              </a:rPr>
              <a:t>translated </a:t>
            </a:r>
            <a:r>
              <a:rPr sz="3002" spc="-4" baseline="1683" dirty="0">
                <a:latin typeface="Verdana"/>
                <a:cs typeface="Verdana"/>
              </a:rPr>
              <a:t>into an </a:t>
            </a:r>
            <a:r>
              <a:rPr sz="2001" spc="-3" dirty="0">
                <a:latin typeface="Verdana"/>
                <a:cs typeface="Verdana"/>
              </a:rPr>
              <a:t> </a:t>
            </a:r>
            <a:r>
              <a:rPr sz="2001" spc="-33" dirty="0">
                <a:latin typeface="Verdana"/>
                <a:cs typeface="Verdana"/>
              </a:rPr>
              <a:t>ACT-R </a:t>
            </a:r>
            <a:r>
              <a:rPr sz="2001" spc="-3" dirty="0">
                <a:latin typeface="Verdana"/>
                <a:cs typeface="Verdana"/>
              </a:rPr>
              <a:t>model to simulate human </a:t>
            </a:r>
            <a:r>
              <a:rPr sz="2001" spc="-6" dirty="0">
                <a:latin typeface="Verdana"/>
                <a:cs typeface="Verdana"/>
              </a:rPr>
              <a:t>cognitive, </a:t>
            </a:r>
            <a:r>
              <a:rPr sz="2001" spc="-3" dirty="0">
                <a:latin typeface="Verdana"/>
                <a:cs typeface="Verdana"/>
              </a:rPr>
              <a:t>motor and visual functions for a scenario of  tasks. It returns a latency (timing) for this series of tasks.</a:t>
            </a:r>
            <a:endParaRPr sz="2001" dirty="0">
              <a:latin typeface="Verdana"/>
              <a:cs typeface="Verdana"/>
            </a:endParaRPr>
          </a:p>
          <a:p>
            <a:pPr marL="261458" marR="1477491" indent="-254142">
              <a:lnSpc>
                <a:spcPts val="2352"/>
              </a:lnSpc>
              <a:spcBef>
                <a:spcPts val="1668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It is much easier than modelling KLM and </a:t>
            </a:r>
            <a:r>
              <a:rPr sz="3002" spc="-41" baseline="1683" dirty="0">
                <a:latin typeface="Verdana"/>
                <a:cs typeface="Verdana"/>
              </a:rPr>
              <a:t>ACT-R, </a:t>
            </a:r>
            <a:r>
              <a:rPr sz="3002" spc="-4" baseline="1683" dirty="0">
                <a:latin typeface="Verdana"/>
                <a:cs typeface="Verdana"/>
              </a:rPr>
              <a:t>but it is still a challenging </a:t>
            </a:r>
            <a:r>
              <a:rPr sz="2001" spc="-3" dirty="0">
                <a:latin typeface="Verdana"/>
                <a:cs typeface="Verdana"/>
              </a:rPr>
              <a:t> environment to</a:t>
            </a:r>
            <a:r>
              <a:rPr sz="2001" spc="-6" dirty="0">
                <a:latin typeface="Verdana"/>
                <a:cs typeface="Verdana"/>
              </a:rPr>
              <a:t> </a:t>
            </a:r>
            <a:r>
              <a:rPr sz="2001" spc="-3" dirty="0">
                <a:latin typeface="Verdana"/>
                <a:cs typeface="Verdana"/>
              </a:rPr>
              <a:t>use.</a:t>
            </a:r>
            <a:endParaRPr sz="2001" dirty="0">
              <a:latin typeface="Verdana"/>
              <a:cs typeface="Verdana"/>
            </a:endParaRPr>
          </a:p>
          <a:p>
            <a:pPr marL="261458" marR="551027" indent="-254142">
              <a:lnSpc>
                <a:spcPts val="2352"/>
              </a:lnSpc>
              <a:spcBef>
                <a:spcPts val="1592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In </a:t>
            </a:r>
            <a:r>
              <a:rPr sz="3002" spc="-9" baseline="1683" dirty="0">
                <a:latin typeface="Verdana"/>
                <a:cs typeface="Verdana"/>
              </a:rPr>
              <a:t>2004, </a:t>
            </a:r>
            <a:r>
              <a:rPr sz="3002" spc="-4" baseline="1683" dirty="0">
                <a:latin typeface="Verdana"/>
                <a:cs typeface="Verdana"/>
              </a:rPr>
              <a:t>Bonnie John created a </a:t>
            </a:r>
            <a:r>
              <a:rPr sz="3002" spc="-9" baseline="1683" dirty="0">
                <a:latin typeface="Verdana"/>
                <a:cs typeface="Verdana"/>
              </a:rPr>
              <a:t>prototyping </a:t>
            </a:r>
            <a:r>
              <a:rPr sz="3002" spc="-4" baseline="1683" dirty="0">
                <a:latin typeface="Verdana"/>
                <a:cs typeface="Verdana"/>
              </a:rPr>
              <a:t>interface called </a:t>
            </a:r>
            <a:r>
              <a:rPr sz="3002" b="1" spc="-54" baseline="1683" dirty="0">
                <a:latin typeface="Verdana"/>
                <a:cs typeface="Verdana"/>
              </a:rPr>
              <a:t>CogTool</a:t>
            </a:r>
            <a:r>
              <a:rPr sz="3002" spc="-54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in which user </a:t>
            </a:r>
            <a:r>
              <a:rPr sz="2001" spc="-3" dirty="0">
                <a:latin typeface="Verdana"/>
                <a:cs typeface="Verdana"/>
              </a:rPr>
              <a:t> </a:t>
            </a:r>
            <a:r>
              <a:rPr sz="2001" spc="-6" dirty="0">
                <a:latin typeface="Verdana"/>
                <a:cs typeface="Verdana"/>
              </a:rPr>
              <a:t>interaction </a:t>
            </a:r>
            <a:r>
              <a:rPr sz="2001" spc="-3" dirty="0">
                <a:latin typeface="Verdana"/>
                <a:cs typeface="Verdana"/>
              </a:rPr>
              <a:t>is modelled </a:t>
            </a:r>
            <a:r>
              <a:rPr sz="2001" spc="-6" dirty="0">
                <a:latin typeface="Verdana"/>
                <a:cs typeface="Verdana"/>
              </a:rPr>
              <a:t>by demonstration </a:t>
            </a:r>
            <a:r>
              <a:rPr sz="2001" spc="-3" dirty="0">
                <a:latin typeface="Verdana"/>
                <a:cs typeface="Verdana"/>
              </a:rPr>
              <a:t>using</a:t>
            </a:r>
            <a:r>
              <a:rPr sz="2001" spc="6" dirty="0">
                <a:latin typeface="Verdana"/>
                <a:cs typeface="Verdana"/>
              </a:rPr>
              <a:t> </a:t>
            </a:r>
            <a:r>
              <a:rPr sz="2001" spc="-18" dirty="0">
                <a:latin typeface="Verdana"/>
                <a:cs typeface="Verdana"/>
              </a:rPr>
              <a:t>ACT-Simple.</a:t>
            </a:r>
            <a:endParaRPr sz="2001" dirty="0">
              <a:latin typeface="Verdana"/>
              <a:cs typeface="Verdana"/>
            </a:endParaRPr>
          </a:p>
          <a:p>
            <a:pPr>
              <a:spcBef>
                <a:spcPts val="6"/>
              </a:spcBef>
            </a:pPr>
            <a:endParaRPr lang="es-ES" sz="3032" dirty="0">
              <a:latin typeface="Verdana"/>
              <a:cs typeface="Verdana"/>
            </a:endParaRPr>
          </a:p>
          <a:p>
            <a:pPr>
              <a:spcBef>
                <a:spcPts val="6"/>
              </a:spcBef>
            </a:pPr>
            <a:endParaRPr sz="3032" dirty="0">
              <a:latin typeface="Verdana"/>
              <a:cs typeface="Verdana"/>
            </a:endParaRPr>
          </a:p>
          <a:p>
            <a:pPr marL="7701"/>
            <a:r>
              <a:rPr lang="en-GB" sz="1600" spc="-4" baseline="30000" dirty="0">
                <a:latin typeface="Verdana"/>
                <a:cs typeface="Verdana"/>
              </a:rPr>
              <a:t>1</a:t>
            </a:r>
            <a:r>
              <a:rPr sz="1486" spc="-3" dirty="0">
                <a:latin typeface="Arial"/>
                <a:cs typeface="Arial"/>
              </a:rPr>
              <a:t>ACT-Simple </a:t>
            </a:r>
            <a:r>
              <a:rPr sz="1486" spc="3" dirty="0">
                <a:latin typeface="Arial"/>
                <a:cs typeface="Arial"/>
              </a:rPr>
              <a:t>is </a:t>
            </a:r>
            <a:r>
              <a:rPr sz="1486" spc="6" dirty="0">
                <a:latin typeface="Arial"/>
                <a:cs typeface="Arial"/>
              </a:rPr>
              <a:t>widely used </a:t>
            </a:r>
            <a:r>
              <a:rPr sz="1486" spc="3" dirty="0">
                <a:latin typeface="Arial"/>
                <a:cs typeface="Arial"/>
              </a:rPr>
              <a:t>in </a:t>
            </a:r>
            <a:r>
              <a:rPr sz="1486" spc="6" dirty="0">
                <a:latin typeface="Arial"/>
                <a:cs typeface="Arial"/>
              </a:rPr>
              <a:t>research </a:t>
            </a:r>
            <a:r>
              <a:rPr sz="1486" spc="3" dirty="0">
                <a:latin typeface="Arial"/>
                <a:cs typeface="Arial"/>
              </a:rPr>
              <a:t>for </a:t>
            </a:r>
            <a:r>
              <a:rPr sz="1486" spc="6" dirty="0">
                <a:latin typeface="Arial"/>
                <a:cs typeface="Arial"/>
              </a:rPr>
              <a:t>both hardware and </a:t>
            </a:r>
            <a:r>
              <a:rPr sz="1486" spc="3" dirty="0">
                <a:latin typeface="Arial"/>
                <a:cs typeface="Arial"/>
              </a:rPr>
              <a:t>software</a:t>
            </a:r>
            <a:r>
              <a:rPr sz="1486" spc="-88" dirty="0">
                <a:latin typeface="Arial"/>
                <a:cs typeface="Arial"/>
              </a:rPr>
              <a:t> </a:t>
            </a:r>
            <a:r>
              <a:rPr sz="1486" spc="3" dirty="0">
                <a:latin typeface="Arial"/>
                <a:cs typeface="Arial"/>
              </a:rPr>
              <a:t>interfaces</a:t>
            </a:r>
            <a:endParaRPr sz="1486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849C9-6B0D-4CC5-9D2A-BC449CEA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49DFE-F2EC-4BD4-9EF3-5A2E945F6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7.2.1.1. </a:t>
            </a:r>
            <a:r>
              <a:rPr lang="en-GB" dirty="0" err="1"/>
              <a:t>CogTool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49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32" y="554884"/>
            <a:ext cx="6376477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327" dirty="0"/>
              <a:t>C</a:t>
            </a:r>
            <a:r>
              <a:rPr spc="21" dirty="0"/>
              <a:t>o</a:t>
            </a:r>
            <a:r>
              <a:rPr spc="15" dirty="0"/>
              <a:t>g</a:t>
            </a:r>
            <a:r>
              <a:rPr spc="-82" dirty="0"/>
              <a:t>T</a:t>
            </a:r>
            <a:r>
              <a:rPr spc="-15" dirty="0"/>
              <a:t>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5" y="1738426"/>
            <a:ext cx="6711290" cy="3575325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261458" marR="308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r>
              <a:rPr sz="3002" spc="-54" baseline="1683" dirty="0">
                <a:latin typeface="Verdana"/>
                <a:cs typeface="Verdana"/>
              </a:rPr>
              <a:t>CogTool </a:t>
            </a:r>
            <a:r>
              <a:rPr sz="3002" spc="-4" baseline="1683" dirty="0">
                <a:latin typeface="Verdana"/>
                <a:cs typeface="Verdana"/>
              </a:rPr>
              <a:t>is relatively simple to use and is based on </a:t>
            </a:r>
            <a:r>
              <a:rPr sz="2001" spc="-3" dirty="0">
                <a:latin typeface="Verdana"/>
                <a:cs typeface="Verdana"/>
              </a:rPr>
              <a:t> the idea of using </a:t>
            </a:r>
            <a:r>
              <a:rPr sz="2001" spc="-6" dirty="0">
                <a:latin typeface="Verdana"/>
                <a:cs typeface="Verdana"/>
              </a:rPr>
              <a:t>sketches </a:t>
            </a:r>
            <a:r>
              <a:rPr sz="2001" spc="-3" dirty="0">
                <a:latin typeface="Verdana"/>
                <a:cs typeface="Verdana"/>
              </a:rPr>
              <a:t>and storyboards </a:t>
            </a:r>
            <a:r>
              <a:rPr sz="2001" spc="-6" dirty="0">
                <a:latin typeface="Verdana"/>
                <a:cs typeface="Verdana"/>
              </a:rPr>
              <a:t>to  demonstrate </a:t>
            </a:r>
            <a:r>
              <a:rPr sz="2001" spc="-3" dirty="0">
                <a:latin typeface="Verdana"/>
                <a:cs typeface="Verdana"/>
              </a:rPr>
              <a:t>the user </a:t>
            </a:r>
            <a:r>
              <a:rPr sz="2001" spc="-6" dirty="0">
                <a:latin typeface="Verdana"/>
                <a:cs typeface="Verdana"/>
              </a:rPr>
              <a:t>interaction.</a:t>
            </a:r>
            <a:endParaRPr sz="2001" dirty="0">
              <a:latin typeface="Verdana"/>
              <a:cs typeface="Verdana"/>
            </a:endParaRPr>
          </a:p>
          <a:p>
            <a:pPr marL="261458" marR="103582" indent="-254142" algn="just">
              <a:lnSpc>
                <a:spcPct val="98900"/>
              </a:lnSpc>
              <a:spcBef>
                <a:spcPts val="1574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It </a:t>
            </a:r>
            <a:r>
              <a:rPr sz="3002" spc="-13" baseline="1683" dirty="0">
                <a:latin typeface="Verdana"/>
                <a:cs typeface="Verdana"/>
              </a:rPr>
              <a:t>was available </a:t>
            </a:r>
            <a:r>
              <a:rPr sz="3002" spc="-4" baseline="1683" dirty="0">
                <a:latin typeface="Verdana"/>
                <a:cs typeface="Verdana"/>
              </a:rPr>
              <a:t>for free originally at the Carnegie </a:t>
            </a:r>
            <a:r>
              <a:rPr sz="2001" spc="-3" dirty="0">
                <a:latin typeface="Verdana"/>
                <a:cs typeface="Verdana"/>
              </a:rPr>
              <a:t> Mellon </a:t>
            </a:r>
            <a:r>
              <a:rPr sz="2001" spc="-6" dirty="0">
                <a:latin typeface="Verdana"/>
                <a:cs typeface="Verdana"/>
              </a:rPr>
              <a:t>University</a:t>
            </a:r>
            <a:r>
              <a:rPr sz="2001" spc="-3" baseline="30000" dirty="0">
                <a:latin typeface="Verdana"/>
                <a:cs typeface="Verdana"/>
              </a:rPr>
              <a:t>1</a:t>
            </a:r>
            <a:r>
              <a:rPr sz="2001" spc="-3" dirty="0">
                <a:latin typeface="Verdana"/>
                <a:cs typeface="Verdana"/>
              </a:rPr>
              <a:t> but can now be downloaded  from GitHub</a:t>
            </a:r>
            <a:endParaRPr lang="es-ES" sz="2001" spc="-3" dirty="0">
              <a:latin typeface="Verdana"/>
              <a:cs typeface="Verdana"/>
            </a:endParaRPr>
          </a:p>
          <a:p>
            <a:pPr marL="718658" marR="103582" lvl="1" indent="-254142" algn="just">
              <a:lnSpc>
                <a:spcPct val="98900"/>
              </a:lnSpc>
              <a:spcBef>
                <a:spcPts val="1574"/>
              </a:spcBef>
              <a:buChar char="•"/>
              <a:tabLst>
                <a:tab pos="261844" algn="l"/>
              </a:tabLst>
            </a:pPr>
            <a:r>
              <a:rPr lang="es-ES" sz="2001" spc="-6" dirty="0">
                <a:latin typeface="Verdana"/>
                <a:cs typeface="Verdana"/>
                <a:hlinkClick r:id="rId2"/>
              </a:rPr>
              <a:t>https://github.com/cogtool/cogtool/releases</a:t>
            </a:r>
            <a:r>
              <a:rPr lang="es-ES" sz="2001" spc="-6" dirty="0">
                <a:latin typeface="Verdana"/>
                <a:cs typeface="Verdana"/>
              </a:rPr>
              <a:t> </a:t>
            </a:r>
          </a:p>
          <a:p>
            <a:pPr marL="261458" marR="103582" indent="-254142" algn="just">
              <a:lnSpc>
                <a:spcPct val="98900"/>
              </a:lnSpc>
              <a:spcBef>
                <a:spcPts val="1574"/>
              </a:spcBef>
              <a:buChar char="•"/>
              <a:tabLst>
                <a:tab pos="261844" algn="l"/>
              </a:tabLst>
            </a:pPr>
            <a:endParaRPr lang="es-ES" sz="2001" spc="-6" dirty="0">
              <a:latin typeface="Verdana"/>
              <a:cs typeface="Verdana"/>
            </a:endParaRPr>
          </a:p>
          <a:p>
            <a:pPr marL="261458" marR="103582" indent="-254142" algn="just">
              <a:lnSpc>
                <a:spcPct val="98900"/>
              </a:lnSpc>
              <a:spcBef>
                <a:spcPts val="1574"/>
              </a:spcBef>
              <a:buChar char="•"/>
              <a:tabLst>
                <a:tab pos="261844" algn="l"/>
              </a:tabLst>
            </a:pPr>
            <a:endParaRPr sz="200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4683" y="1689541"/>
            <a:ext cx="4371612" cy="24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91395" y="6065131"/>
            <a:ext cx="8687442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  <a:tabLst>
                <a:tab pos="2633068" algn="l"/>
              </a:tabLst>
            </a:pPr>
            <a:r>
              <a:rPr lang="en-GB" spc="-3" baseline="30000" dirty="0">
                <a:latin typeface="Verdana"/>
                <a:cs typeface="Verdana"/>
              </a:rPr>
              <a:t>1</a:t>
            </a:r>
            <a:r>
              <a:rPr sz="1486" spc="6" dirty="0">
                <a:latin typeface="Arial"/>
                <a:cs typeface="Arial"/>
              </a:rPr>
              <a:t>Carnegie </a:t>
            </a:r>
            <a:r>
              <a:rPr sz="1486" spc="3" dirty="0">
                <a:latin typeface="Arial"/>
                <a:cs typeface="Arial"/>
              </a:rPr>
              <a:t>University</a:t>
            </a:r>
            <a:r>
              <a:rPr sz="1486" spc="24" dirty="0">
                <a:latin typeface="Arial"/>
                <a:cs typeface="Arial"/>
              </a:rPr>
              <a:t> </a:t>
            </a:r>
            <a:r>
              <a:rPr sz="1486" spc="3" dirty="0">
                <a:latin typeface="Arial"/>
                <a:cs typeface="Arial"/>
              </a:rPr>
              <a:t>is</a:t>
            </a:r>
            <a:r>
              <a:rPr sz="1486" spc="12" dirty="0">
                <a:latin typeface="Arial"/>
                <a:cs typeface="Arial"/>
              </a:rPr>
              <a:t> </a:t>
            </a:r>
            <a:r>
              <a:rPr sz="1486" spc="6" dirty="0">
                <a:latin typeface="Arial"/>
                <a:cs typeface="Arial"/>
              </a:rPr>
              <a:t>well</a:t>
            </a:r>
            <a:r>
              <a:rPr lang="es-ES" sz="1486" spc="6" dirty="0">
                <a:latin typeface="Arial"/>
                <a:cs typeface="Arial"/>
              </a:rPr>
              <a:t>-</a:t>
            </a:r>
            <a:r>
              <a:rPr sz="1486" spc="6" dirty="0">
                <a:latin typeface="Arial"/>
                <a:cs typeface="Arial"/>
              </a:rPr>
              <a:t>known </a:t>
            </a:r>
            <a:r>
              <a:rPr sz="1486" spc="3" dirty="0">
                <a:latin typeface="Arial"/>
                <a:cs typeface="Arial"/>
              </a:rPr>
              <a:t>for its </a:t>
            </a:r>
            <a:r>
              <a:rPr sz="1486" spc="6" dirty="0">
                <a:latin typeface="Arial"/>
                <a:cs typeface="Arial"/>
              </a:rPr>
              <a:t>research </a:t>
            </a:r>
            <a:r>
              <a:rPr sz="1486" spc="3" dirty="0">
                <a:latin typeface="Arial"/>
                <a:cs typeface="Arial"/>
              </a:rPr>
              <a:t>in </a:t>
            </a:r>
            <a:r>
              <a:rPr sz="1486" spc="6" dirty="0">
                <a:latin typeface="Arial"/>
                <a:cs typeface="Arial"/>
              </a:rPr>
              <a:t>human </a:t>
            </a:r>
            <a:r>
              <a:rPr sz="1486" spc="3" dirty="0">
                <a:latin typeface="Arial"/>
                <a:cs typeface="Arial"/>
              </a:rPr>
              <a:t>cognition </a:t>
            </a:r>
            <a:r>
              <a:rPr sz="1486" spc="6" dirty="0">
                <a:latin typeface="Arial"/>
                <a:cs typeface="Arial"/>
              </a:rPr>
              <a:t>as well as developing</a:t>
            </a:r>
            <a:r>
              <a:rPr sz="1486" spc="-61" dirty="0">
                <a:latin typeface="Arial"/>
                <a:cs typeface="Arial"/>
              </a:rPr>
              <a:t> </a:t>
            </a:r>
            <a:r>
              <a:rPr sz="1486" spc="-9" dirty="0">
                <a:latin typeface="Arial"/>
                <a:cs typeface="Arial"/>
              </a:rPr>
              <a:t>ACT-R.</a:t>
            </a:r>
            <a:endParaRPr sz="1486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8B02-9F56-4B9A-AAB2-83D87D564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73" y="470496"/>
            <a:ext cx="6738036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327" dirty="0"/>
              <a:t>C</a:t>
            </a:r>
            <a:r>
              <a:rPr spc="21" dirty="0"/>
              <a:t>o</a:t>
            </a:r>
            <a:r>
              <a:rPr spc="15" dirty="0"/>
              <a:t>g</a:t>
            </a:r>
            <a:r>
              <a:rPr spc="-82" dirty="0"/>
              <a:t>T</a:t>
            </a:r>
            <a:r>
              <a:rPr spc="-15" dirty="0"/>
              <a:t>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4" y="1617784"/>
            <a:ext cx="3892618" cy="4510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1000"/>
              </a:lnSpc>
              <a:spcBef>
                <a:spcPts val="58"/>
              </a:spcBef>
            </a:pPr>
            <a:r>
              <a:rPr sz="1486" spc="6" dirty="0">
                <a:latin typeface="Verdana"/>
                <a:cs typeface="Verdana"/>
              </a:rPr>
              <a:t>First </a:t>
            </a:r>
            <a:r>
              <a:rPr sz="1486" spc="9" dirty="0">
                <a:latin typeface="Verdana"/>
                <a:cs typeface="Verdana"/>
              </a:rPr>
              <a:t>we </a:t>
            </a:r>
            <a:r>
              <a:rPr sz="1486" spc="6" dirty="0">
                <a:latin typeface="Verdana"/>
                <a:cs typeface="Verdana"/>
              </a:rPr>
              <a:t>create a </a:t>
            </a:r>
            <a:r>
              <a:rPr sz="1486" spc="3" dirty="0">
                <a:latin typeface="Verdana"/>
                <a:cs typeface="Verdana"/>
              </a:rPr>
              <a:t>project </a:t>
            </a:r>
            <a:r>
              <a:rPr sz="1486" spc="6" dirty="0">
                <a:latin typeface="Verdana"/>
                <a:cs typeface="Verdana"/>
              </a:rPr>
              <a:t>in </a:t>
            </a:r>
            <a:r>
              <a:rPr sz="1486" spc="-15" dirty="0">
                <a:latin typeface="Verdana"/>
                <a:cs typeface="Verdana"/>
              </a:rPr>
              <a:t>CogTool. </a:t>
            </a:r>
            <a:r>
              <a:rPr sz="1486" spc="6" dirty="0">
                <a:latin typeface="Verdana"/>
                <a:cs typeface="Verdana"/>
              </a:rPr>
              <a:t>The  scenario </a:t>
            </a:r>
            <a:r>
              <a:rPr sz="1486" spc="9" dirty="0">
                <a:latin typeface="Verdana"/>
                <a:cs typeface="Verdana"/>
              </a:rPr>
              <a:t>we </a:t>
            </a:r>
            <a:r>
              <a:rPr sz="1486" spc="6" dirty="0">
                <a:latin typeface="Verdana"/>
                <a:cs typeface="Verdana"/>
              </a:rPr>
              <a:t>wish </a:t>
            </a:r>
            <a:r>
              <a:rPr sz="1486" spc="3" dirty="0">
                <a:latin typeface="Verdana"/>
                <a:cs typeface="Verdana"/>
              </a:rPr>
              <a:t>to </a:t>
            </a:r>
            <a:r>
              <a:rPr sz="1486" dirty="0">
                <a:latin typeface="Verdana"/>
                <a:cs typeface="Verdana"/>
              </a:rPr>
              <a:t>have</a:t>
            </a:r>
            <a:r>
              <a:rPr sz="1486" spc="-15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is: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50" y="2271789"/>
            <a:ext cx="119370" cy="1080010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>
              <a:latin typeface="Verdana"/>
              <a:cs typeface="Verdana"/>
            </a:endParaRPr>
          </a:p>
          <a:p>
            <a:pPr marL="7701">
              <a:spcBef>
                <a:spcPts val="1519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>
              <a:latin typeface="Verdana"/>
              <a:cs typeface="Verdana"/>
            </a:endParaRPr>
          </a:p>
          <a:p>
            <a:pPr marL="7701">
              <a:spcBef>
                <a:spcPts val="1516"/>
              </a:spcBef>
            </a:pPr>
            <a:r>
              <a:rPr sz="1486" spc="6" dirty="0">
                <a:latin typeface="Verdana"/>
                <a:cs typeface="Verdana"/>
              </a:rPr>
              <a:t>•</a:t>
            </a:r>
            <a:endParaRPr sz="148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832" y="2265439"/>
            <a:ext cx="3042780" cy="1080010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6" dirty="0">
                <a:latin typeface="Verdana"/>
                <a:cs typeface="Verdana"/>
              </a:rPr>
              <a:t>Look at flower</a:t>
            </a:r>
            <a:r>
              <a:rPr sz="1486" spc="-15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picture</a:t>
            </a:r>
            <a:endParaRPr sz="1486" dirty="0">
              <a:latin typeface="Verdana"/>
              <a:cs typeface="Verdana"/>
            </a:endParaRPr>
          </a:p>
          <a:p>
            <a:pPr marL="7701">
              <a:spcBef>
                <a:spcPts val="1519"/>
              </a:spcBef>
            </a:pPr>
            <a:r>
              <a:rPr sz="1486" spc="6" dirty="0">
                <a:latin typeface="Verdana"/>
                <a:cs typeface="Verdana"/>
              </a:rPr>
              <a:t>Look at </a:t>
            </a:r>
            <a:r>
              <a:rPr sz="1486" spc="3" dirty="0">
                <a:latin typeface="Verdana"/>
                <a:cs typeface="Verdana"/>
              </a:rPr>
              <a:t>river</a:t>
            </a:r>
            <a:r>
              <a:rPr sz="1486" spc="-12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picture</a:t>
            </a:r>
            <a:endParaRPr sz="1486" dirty="0">
              <a:latin typeface="Verdana"/>
              <a:cs typeface="Verdana"/>
            </a:endParaRPr>
          </a:p>
          <a:p>
            <a:pPr marL="7701">
              <a:spcBef>
                <a:spcPts val="1516"/>
              </a:spcBef>
            </a:pPr>
            <a:r>
              <a:rPr sz="1486" spc="6" dirty="0">
                <a:latin typeface="Verdana"/>
                <a:cs typeface="Verdana"/>
              </a:rPr>
              <a:t>Click on </a:t>
            </a:r>
            <a:r>
              <a:rPr sz="1486" spc="3" dirty="0">
                <a:latin typeface="Verdana"/>
                <a:cs typeface="Verdana"/>
              </a:rPr>
              <a:t>the </a:t>
            </a:r>
            <a:r>
              <a:rPr sz="1486" spc="6" dirty="0">
                <a:latin typeface="Verdana"/>
                <a:cs typeface="Verdana"/>
              </a:rPr>
              <a:t>“Enter Gallery”</a:t>
            </a:r>
            <a:r>
              <a:rPr sz="1486" spc="-45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link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1572" y="1655882"/>
            <a:ext cx="3494076" cy="68205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ct val="101000"/>
              </a:lnSpc>
              <a:spcBef>
                <a:spcPts val="58"/>
              </a:spcBef>
            </a:pPr>
            <a:r>
              <a:rPr sz="1486" spc="6" dirty="0">
                <a:latin typeface="Verdana"/>
                <a:cs typeface="Verdana"/>
              </a:rPr>
              <a:t>The background image has been</a:t>
            </a:r>
            <a:r>
              <a:rPr sz="1486" spc="-36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set  </a:t>
            </a:r>
            <a:r>
              <a:rPr sz="1486" spc="3" dirty="0">
                <a:latin typeface="Verdana"/>
                <a:cs typeface="Verdana"/>
              </a:rPr>
              <a:t>to </a:t>
            </a:r>
            <a:r>
              <a:rPr sz="1486" spc="6" dirty="0">
                <a:latin typeface="Verdana"/>
                <a:cs typeface="Verdana"/>
              </a:rPr>
              <a:t>a screenshot </a:t>
            </a:r>
            <a:r>
              <a:rPr sz="1486" spc="3" dirty="0">
                <a:latin typeface="Verdana"/>
                <a:cs typeface="Verdana"/>
              </a:rPr>
              <a:t>of the </a:t>
            </a:r>
            <a:r>
              <a:rPr sz="1486" spc="9" dirty="0">
                <a:latin typeface="Verdana"/>
                <a:cs typeface="Verdana"/>
              </a:rPr>
              <a:t>web </a:t>
            </a:r>
            <a:r>
              <a:rPr sz="1486" spc="6" dirty="0">
                <a:latin typeface="Verdana"/>
                <a:cs typeface="Verdana"/>
              </a:rPr>
              <a:t>page </a:t>
            </a:r>
            <a:r>
              <a:rPr sz="1486" spc="9" dirty="0">
                <a:latin typeface="Verdana"/>
                <a:cs typeface="Verdana"/>
              </a:rPr>
              <a:t>we  </a:t>
            </a:r>
            <a:r>
              <a:rPr sz="1486" spc="3" dirty="0">
                <a:latin typeface="Verdana"/>
                <a:cs typeface="Verdana"/>
              </a:rPr>
              <a:t>want to</a:t>
            </a:r>
            <a:r>
              <a:rPr sz="1486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test</a:t>
            </a:r>
            <a:endParaRPr sz="1486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7858" y="1692107"/>
            <a:ext cx="2088007" cy="171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9090888" y="2449184"/>
            <a:ext cx="2594972" cy="2286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867490" y="4007107"/>
            <a:ext cx="4024082" cy="2320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740486" y="4735230"/>
            <a:ext cx="2968463" cy="114398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7456" algn="r">
              <a:lnSpc>
                <a:spcPct val="101000"/>
              </a:lnSpc>
              <a:spcBef>
                <a:spcPts val="58"/>
              </a:spcBef>
            </a:pPr>
            <a:r>
              <a:rPr sz="1486" spc="6" dirty="0">
                <a:latin typeface="Verdana"/>
                <a:cs typeface="Verdana"/>
              </a:rPr>
              <a:t>Once </a:t>
            </a:r>
            <a:r>
              <a:rPr sz="1486" spc="3" dirty="0">
                <a:latin typeface="Verdana"/>
                <a:cs typeface="Verdana"/>
              </a:rPr>
              <a:t>the </a:t>
            </a:r>
            <a:r>
              <a:rPr sz="1486" spc="6" dirty="0">
                <a:latin typeface="Verdana"/>
                <a:cs typeface="Verdana"/>
              </a:rPr>
              <a:t>user</a:t>
            </a:r>
            <a:r>
              <a:rPr sz="1486" spc="-18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interaction</a:t>
            </a:r>
            <a:r>
              <a:rPr sz="1486" spc="-3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has </a:t>
            </a:r>
            <a:r>
              <a:rPr sz="1486" spc="3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been setup in </a:t>
            </a:r>
            <a:r>
              <a:rPr sz="1486" spc="-15" dirty="0">
                <a:latin typeface="Verdana"/>
                <a:cs typeface="Verdana"/>
              </a:rPr>
              <a:t>CogTool,</a:t>
            </a:r>
            <a:r>
              <a:rPr sz="1486" spc="-42" dirty="0">
                <a:latin typeface="Verdana"/>
                <a:cs typeface="Verdana"/>
              </a:rPr>
              <a:t> </a:t>
            </a:r>
            <a:r>
              <a:rPr sz="1486" spc="9" dirty="0">
                <a:latin typeface="Verdana"/>
                <a:cs typeface="Verdana"/>
              </a:rPr>
              <a:t>we</a:t>
            </a:r>
            <a:r>
              <a:rPr sz="1486" spc="-6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can </a:t>
            </a:r>
            <a:r>
              <a:rPr sz="1486" spc="3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compute </a:t>
            </a:r>
            <a:r>
              <a:rPr sz="1486" spc="3" dirty="0">
                <a:latin typeface="Verdana"/>
                <a:cs typeface="Verdana"/>
              </a:rPr>
              <a:t>the </a:t>
            </a:r>
            <a:r>
              <a:rPr sz="1486" spc="6" dirty="0">
                <a:latin typeface="Verdana"/>
                <a:cs typeface="Verdana"/>
              </a:rPr>
              <a:t>simulated</a:t>
            </a:r>
            <a:r>
              <a:rPr sz="1486" spc="-24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time</a:t>
            </a:r>
            <a:r>
              <a:rPr sz="1486" spc="-3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to </a:t>
            </a:r>
            <a:r>
              <a:rPr sz="1486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achieve the tasks.</a:t>
            </a:r>
            <a:r>
              <a:rPr sz="1486" spc="-3" dirty="0">
                <a:latin typeface="Verdana"/>
                <a:cs typeface="Verdana"/>
              </a:rPr>
              <a:t> </a:t>
            </a:r>
            <a:r>
              <a:rPr sz="1486" spc="-9" dirty="0">
                <a:latin typeface="Verdana"/>
                <a:cs typeface="Verdana"/>
              </a:rPr>
              <a:t>For</a:t>
            </a:r>
            <a:r>
              <a:rPr sz="1486" dirty="0">
                <a:latin typeface="Verdana"/>
                <a:cs typeface="Verdana"/>
              </a:rPr>
              <a:t> </a:t>
            </a:r>
            <a:r>
              <a:rPr sz="1486" spc="3" dirty="0">
                <a:latin typeface="Verdana"/>
                <a:cs typeface="Verdana"/>
              </a:rPr>
              <a:t>this  </a:t>
            </a:r>
            <a:r>
              <a:rPr sz="1486" spc="6" dirty="0">
                <a:latin typeface="Verdana"/>
                <a:cs typeface="Verdana"/>
              </a:rPr>
              <a:t>experiment, </a:t>
            </a:r>
            <a:r>
              <a:rPr sz="1486" spc="3" dirty="0">
                <a:latin typeface="Verdana"/>
                <a:cs typeface="Verdana"/>
              </a:rPr>
              <a:t>it is </a:t>
            </a:r>
            <a:r>
              <a:rPr sz="1486" spc="6" dirty="0">
                <a:latin typeface="Verdana"/>
                <a:cs typeface="Verdana"/>
              </a:rPr>
              <a:t>2.784</a:t>
            </a:r>
            <a:r>
              <a:rPr sz="1486" spc="-33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second</a:t>
            </a:r>
            <a:endParaRPr sz="1486" dirty="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E39DC-C879-4B2D-9791-2A222D26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B2D7D3-027F-40BB-A3B9-3011E455E8B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35865" y="2550165"/>
            <a:ext cx="2455023" cy="1042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AFA14-4F5F-44C2-9899-8F360BEBD136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891572" y="3592207"/>
            <a:ext cx="1199316" cy="1575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49DFE-F2EC-4BD4-9EF3-5A2E945F6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8. Storyboarding</a:t>
            </a:r>
          </a:p>
        </p:txBody>
      </p:sp>
    </p:spTree>
    <p:extLst>
      <p:ext uri="{BB962C8B-B14F-4D97-AF65-F5344CB8AC3E}">
        <p14:creationId xmlns:p14="http://schemas.microsoft.com/office/powerpoint/2010/main" val="183307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73" dirty="0"/>
              <a:t>Storyboards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22" y="1634517"/>
            <a:ext cx="6458487" cy="4587263"/>
          </a:xfrm>
          <a:prstGeom prst="rect">
            <a:avLst/>
          </a:prstGeom>
        </p:spPr>
        <p:txBody>
          <a:bodyPr vert="horz" wrap="square" lIns="0" tIns="22334" rIns="0" bIns="0" rtlCol="0">
            <a:spAutoFit/>
          </a:bodyPr>
          <a:lstStyle/>
          <a:p>
            <a:pPr marL="261458" marR="3081" indent="-254142">
              <a:lnSpc>
                <a:spcPts val="2352"/>
              </a:lnSpc>
              <a:spcBef>
                <a:spcPts val="176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Series of </a:t>
            </a:r>
            <a:r>
              <a:rPr lang="en-GB" sz="3002" spc="-9" baseline="1683" dirty="0">
                <a:latin typeface="Verdana"/>
                <a:cs typeface="Verdana"/>
              </a:rPr>
              <a:t>sketches </a:t>
            </a:r>
            <a:r>
              <a:rPr lang="en-GB" sz="3002" spc="-4" baseline="1683" dirty="0">
                <a:latin typeface="Verdana"/>
                <a:cs typeface="Verdana"/>
              </a:rPr>
              <a:t>showing how a user might </a:t>
            </a:r>
            <a:r>
              <a:rPr lang="en-GB" sz="3002" spc="-9" baseline="1683" dirty="0">
                <a:latin typeface="Verdana"/>
                <a:cs typeface="Verdana"/>
              </a:rPr>
              <a:t>interact </a:t>
            </a:r>
            <a:r>
              <a:rPr lang="en-GB" sz="3002" spc="-4" baseline="1683" dirty="0">
                <a:latin typeface="Verdana"/>
                <a:cs typeface="Verdana"/>
              </a:rPr>
              <a:t>with the technology / app / device / </a:t>
            </a:r>
            <a:r>
              <a:rPr lang="en-GB" sz="2001" spc="-3" dirty="0">
                <a:latin typeface="Verdana"/>
                <a:cs typeface="Verdana"/>
              </a:rPr>
              <a:t>website / </a:t>
            </a:r>
            <a:r>
              <a:rPr lang="en-GB" sz="2001" spc="-30" dirty="0">
                <a:latin typeface="Verdana"/>
                <a:cs typeface="Verdana"/>
              </a:rPr>
              <a:t>etc., </a:t>
            </a:r>
            <a:r>
              <a:rPr lang="en-GB" sz="2001" spc="-3" dirty="0">
                <a:latin typeface="Verdana"/>
                <a:cs typeface="Verdana"/>
              </a:rPr>
              <a:t>or to show the progress through a series of</a:t>
            </a:r>
            <a:r>
              <a:rPr lang="en-GB" sz="2001" spc="21" dirty="0">
                <a:latin typeface="Verdana"/>
                <a:cs typeface="Verdana"/>
              </a:rPr>
              <a:t> </a:t>
            </a:r>
            <a:r>
              <a:rPr lang="en-GB" sz="2001" spc="-3" dirty="0">
                <a:latin typeface="Verdana"/>
                <a:cs typeface="Verdana"/>
              </a:rPr>
              <a:t>tasks</a:t>
            </a:r>
            <a:endParaRPr lang="en-GB" sz="2001" dirty="0">
              <a:latin typeface="Verdana"/>
              <a:cs typeface="Verdana"/>
            </a:endParaRPr>
          </a:p>
          <a:p>
            <a:pPr marL="261458" indent="-254142">
              <a:spcBef>
                <a:spcPts val="1477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Often used with a scenario to bring in more detail and context.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marR="372742" lvl="1" indent="-254142">
              <a:lnSpc>
                <a:spcPct val="98900"/>
              </a:lnSpc>
              <a:spcBef>
                <a:spcPts val="1525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A storyboard often contains elements such as background, text fonts used, </a:t>
            </a:r>
            <a:r>
              <a:rPr lang="en-GB" sz="2001" spc="-3" dirty="0">
                <a:latin typeface="Verdana"/>
                <a:cs typeface="Verdana"/>
              </a:rPr>
              <a:t> widgets and design components used, if </a:t>
            </a:r>
            <a:r>
              <a:rPr lang="en-GB" sz="2001" spc="-9" dirty="0">
                <a:latin typeface="Verdana"/>
                <a:cs typeface="Verdana"/>
              </a:rPr>
              <a:t>any multimedia</a:t>
            </a:r>
            <a:r>
              <a:rPr lang="en-GB" sz="2001" spc="-3" dirty="0">
                <a:latin typeface="Verdana"/>
                <a:cs typeface="Verdana"/>
              </a:rPr>
              <a:t> components are used such as videos, animations</a:t>
            </a:r>
            <a:r>
              <a:rPr lang="en-GB" sz="2001" spc="-6" dirty="0">
                <a:latin typeface="Verdana"/>
                <a:cs typeface="Verdana"/>
              </a:rPr>
              <a:t> </a:t>
            </a:r>
            <a:r>
              <a:rPr lang="en-GB" sz="2001" spc="-3" dirty="0">
                <a:latin typeface="Verdana"/>
                <a:cs typeface="Verdana"/>
              </a:rPr>
              <a:t>etc.</a:t>
            </a:r>
            <a:endParaRPr lang="en-GB" sz="2001" dirty="0">
              <a:latin typeface="Verdana"/>
              <a:cs typeface="Verdana"/>
            </a:endParaRPr>
          </a:p>
          <a:p>
            <a:pPr marL="896429" lvl="1" indent="-254527">
              <a:spcBef>
                <a:spcPts val="1549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Can use pen and </a:t>
            </a:r>
            <a:r>
              <a:rPr lang="en-GB" sz="3002" spc="-9" baseline="1683" dirty="0">
                <a:latin typeface="Verdana"/>
                <a:cs typeface="Verdana"/>
              </a:rPr>
              <a:t>paper </a:t>
            </a:r>
            <a:r>
              <a:rPr lang="en-GB" sz="3002" spc="-4" baseline="1683" dirty="0">
                <a:latin typeface="Verdana"/>
                <a:cs typeface="Verdana"/>
              </a:rPr>
              <a:t>screenshots, PowerPoint slides, screenshots,</a:t>
            </a:r>
            <a:r>
              <a:rPr lang="en-GB" sz="3002" spc="9" baseline="1683" dirty="0">
                <a:latin typeface="Verdana"/>
                <a:cs typeface="Verdana"/>
              </a:rPr>
              <a:t> </a:t>
            </a:r>
            <a:r>
              <a:rPr lang="en-GB" sz="3002" spc="-4" baseline="1683" dirty="0">
                <a:latin typeface="Verdana"/>
                <a:cs typeface="Verdana"/>
              </a:rPr>
              <a:t>etc.</a:t>
            </a:r>
            <a:endParaRPr lang="en-GB" sz="3002" baseline="1683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12D81-3870-451B-AF90-863F01C5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5F03E-F0C1-455E-8FE8-D7C862D6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801" y="1491095"/>
            <a:ext cx="5015753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4" y="595187"/>
            <a:ext cx="6429129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61" dirty="0"/>
              <a:t>Optimising</a:t>
            </a:r>
            <a:r>
              <a:rPr spc="-39" dirty="0"/>
              <a:t> </a:t>
            </a:r>
            <a:r>
              <a:rPr spc="3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4" y="1738426"/>
            <a:ext cx="6013251" cy="329076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261458" marR="308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To optimise interfaces, we need to minimise the </a:t>
            </a:r>
            <a:r>
              <a:rPr lang="en-GB" sz="3002" spc="-9" baseline="1683" dirty="0">
                <a:latin typeface="Verdana"/>
                <a:cs typeface="Verdana"/>
              </a:rPr>
              <a:t>cognitive </a:t>
            </a:r>
            <a:r>
              <a:rPr lang="en-GB" sz="3002" spc="-4" baseline="1683" dirty="0">
                <a:latin typeface="Verdana"/>
                <a:cs typeface="Verdana"/>
              </a:rPr>
              <a:t>load!</a:t>
            </a:r>
          </a:p>
          <a:p>
            <a:pPr marL="718658" marR="3081" lvl="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People spend more time in software use every day</a:t>
            </a:r>
          </a:p>
          <a:p>
            <a:pPr marL="464516" marR="3081" lvl="1">
              <a:lnSpc>
                <a:spcPct val="98900"/>
              </a:lnSpc>
              <a:spcBef>
                <a:spcPts val="85"/>
              </a:spcBef>
              <a:tabLst>
                <a:tab pos="261844" algn="l"/>
              </a:tabLst>
            </a:pPr>
            <a:endParaRPr lang="en-GB" sz="2001" dirty="0">
              <a:latin typeface="Verdana"/>
              <a:cs typeface="Verdana"/>
            </a:endParaRPr>
          </a:p>
          <a:p>
            <a:pPr marL="261458" marR="43512" indent="-254142">
              <a:lnSpc>
                <a:spcPct val="98900"/>
              </a:lnSpc>
              <a:spcBef>
                <a:spcPts val="1574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According to latest pools from </a:t>
            </a:r>
            <a:r>
              <a:rPr lang="en-GB" sz="3002" spc="-9" baseline="1683" dirty="0">
                <a:latin typeface="Verdana"/>
                <a:cs typeface="Verdana"/>
                <a:hlinkClick r:id="rId2" action="ppaction://hlinkfile"/>
              </a:rPr>
              <a:t>uSwitch.com</a:t>
            </a:r>
            <a:r>
              <a:rPr lang="en-GB" sz="3002" spc="-9" baseline="1683" dirty="0">
                <a:latin typeface="Verdana"/>
                <a:cs typeface="Verdana"/>
              </a:rPr>
              <a:t>, </a:t>
            </a:r>
            <a:r>
              <a:rPr lang="en-GB" sz="3002" spc="-4" baseline="1683" dirty="0">
                <a:latin typeface="Verdana"/>
                <a:cs typeface="Verdana"/>
              </a:rPr>
              <a:t>an </a:t>
            </a:r>
            <a:r>
              <a:rPr lang="en-GB" sz="3002" spc="-18" baseline="1683" dirty="0">
                <a:latin typeface="Verdana"/>
                <a:cs typeface="Verdana"/>
              </a:rPr>
              <a:t>average </a:t>
            </a:r>
            <a:r>
              <a:rPr lang="en-GB" sz="3002" spc="-4" baseline="1683" dirty="0">
                <a:latin typeface="Verdana"/>
                <a:cs typeface="Verdana"/>
              </a:rPr>
              <a:t>adult spends </a:t>
            </a:r>
            <a:r>
              <a:rPr lang="en-GB" sz="3002" spc="-13" baseline="1683" dirty="0">
                <a:latin typeface="Verdana"/>
                <a:cs typeface="Verdana"/>
              </a:rPr>
              <a:t>over </a:t>
            </a:r>
            <a:r>
              <a:rPr lang="en-GB" sz="3002" spc="-4" baseline="1683" dirty="0">
                <a:latin typeface="Verdana"/>
                <a:cs typeface="Verdana"/>
              </a:rPr>
              <a:t>30 hours a </a:t>
            </a:r>
            <a:r>
              <a:rPr lang="en-GB" sz="2001" spc="-3" dirty="0">
                <a:latin typeface="Verdana"/>
                <a:cs typeface="Verdana"/>
              </a:rPr>
              <a:t> week browsing the Internet, increasing to 45 hours for </a:t>
            </a:r>
            <a:r>
              <a:rPr lang="en-GB" sz="2001" spc="-6" dirty="0">
                <a:latin typeface="Verdana"/>
                <a:cs typeface="Verdana"/>
              </a:rPr>
              <a:t>young </a:t>
            </a:r>
            <a:r>
              <a:rPr lang="en-GB" sz="2001" spc="-3" dirty="0">
                <a:latin typeface="Verdana"/>
                <a:cs typeface="Verdana"/>
              </a:rPr>
              <a:t>adults i.e. 18-24 </a:t>
            </a:r>
            <a:r>
              <a:rPr lang="en-GB" sz="2001" spc="-6" dirty="0">
                <a:latin typeface="Verdana"/>
                <a:cs typeface="Verdana"/>
              </a:rPr>
              <a:t>years  </a:t>
            </a:r>
            <a:r>
              <a:rPr lang="en-GB" sz="2001" spc="-3" dirty="0">
                <a:latin typeface="Verdana"/>
                <a:cs typeface="Verdana"/>
              </a:rPr>
              <a:t>old.</a:t>
            </a:r>
            <a:endParaRPr lang="en-GB" sz="2001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1BC4-70A4-457B-9C33-EB75DAA4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369E0-B432-4725-8DDD-1C6D085EB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32" y="2034308"/>
            <a:ext cx="4197003" cy="26231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73" dirty="0"/>
              <a:t>Storyboards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5" y="1598735"/>
            <a:ext cx="10838412" cy="4357248"/>
          </a:xfrm>
          <a:prstGeom prst="rect">
            <a:avLst/>
          </a:prstGeom>
        </p:spPr>
        <p:txBody>
          <a:bodyPr vert="horz" wrap="square" lIns="0" tIns="147095" rIns="0" bIns="0" rtlCol="0">
            <a:spAutoFit/>
          </a:bodyPr>
          <a:lstStyle/>
          <a:p>
            <a:pPr marL="261458" indent="-254142">
              <a:spcBef>
                <a:spcPts val="1158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Pros</a:t>
            </a:r>
            <a:endParaRPr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098"/>
              </a:spcBef>
              <a:buChar char="•"/>
              <a:tabLst>
                <a:tab pos="896814" algn="l"/>
              </a:tabLst>
            </a:pPr>
            <a:r>
              <a:rPr sz="3002" spc="-4" baseline="1683" dirty="0">
                <a:latin typeface="Verdana"/>
                <a:cs typeface="Verdana"/>
              </a:rPr>
              <a:t>Simple to design </a:t>
            </a:r>
            <a:r>
              <a:rPr sz="3002" spc="-9" baseline="1683" dirty="0">
                <a:latin typeface="Verdana"/>
                <a:cs typeface="Verdana"/>
              </a:rPr>
              <a:t>by yourself</a:t>
            </a:r>
            <a:endParaRPr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101"/>
              </a:spcBef>
              <a:buChar char="•"/>
              <a:tabLst>
                <a:tab pos="896814" algn="l"/>
              </a:tabLst>
            </a:pPr>
            <a:r>
              <a:rPr sz="3002" spc="-4" baseline="1683" dirty="0">
                <a:latin typeface="Verdana"/>
                <a:cs typeface="Verdana"/>
              </a:rPr>
              <a:t>Do not need technical</a:t>
            </a:r>
            <a:r>
              <a:rPr sz="3002" spc="-9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knowledge</a:t>
            </a:r>
            <a:endParaRPr lang="es-ES" sz="1092" spc="-4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101"/>
              </a:spcBef>
              <a:buChar char="•"/>
              <a:tabLst>
                <a:tab pos="896814" algn="l"/>
              </a:tabLst>
            </a:pPr>
            <a:r>
              <a:rPr sz="3002" spc="-4" baseline="1683" dirty="0">
                <a:latin typeface="Verdana"/>
                <a:cs typeface="Verdana"/>
              </a:rPr>
              <a:t>Pushes to think through the process of how proposed device/app will be used </a:t>
            </a:r>
            <a:r>
              <a:rPr sz="2001" spc="-3" dirty="0">
                <a:latin typeface="Verdana"/>
                <a:cs typeface="Verdana"/>
              </a:rPr>
              <a:t> and helpful to </a:t>
            </a:r>
            <a:r>
              <a:rPr sz="2001" spc="-6" dirty="0">
                <a:latin typeface="Verdana"/>
                <a:cs typeface="Verdana"/>
              </a:rPr>
              <a:t>identify </a:t>
            </a:r>
            <a:r>
              <a:rPr sz="2001" spc="-3" dirty="0">
                <a:latin typeface="Verdana"/>
                <a:cs typeface="Verdana"/>
              </a:rPr>
              <a:t>needed</a:t>
            </a:r>
            <a:r>
              <a:rPr sz="2001" dirty="0">
                <a:latin typeface="Verdana"/>
                <a:cs typeface="Verdana"/>
              </a:rPr>
              <a:t> </a:t>
            </a:r>
            <a:r>
              <a:rPr sz="2001" spc="-3" dirty="0">
                <a:latin typeface="Verdana"/>
                <a:cs typeface="Verdana"/>
              </a:rPr>
              <a:t>features</a:t>
            </a:r>
            <a:endParaRPr sz="2001" dirty="0">
              <a:latin typeface="Verdana"/>
              <a:cs typeface="Verdana"/>
            </a:endParaRPr>
          </a:p>
          <a:p>
            <a:pPr marL="921843" lvl="1" indent="-279942">
              <a:spcBef>
                <a:spcPts val="1076"/>
              </a:spcBef>
              <a:buChar char="•"/>
              <a:tabLst>
                <a:tab pos="921843" algn="l"/>
                <a:tab pos="922228" algn="l"/>
                <a:tab pos="5754011" algn="l"/>
              </a:tabLst>
            </a:pPr>
            <a:r>
              <a:rPr sz="3002" spc="-41" baseline="1683" dirty="0">
                <a:latin typeface="Verdana"/>
                <a:cs typeface="Verdana"/>
              </a:rPr>
              <a:t>Very </a:t>
            </a:r>
            <a:r>
              <a:rPr sz="3002" spc="-4" baseline="1683" dirty="0">
                <a:latin typeface="Verdana"/>
                <a:cs typeface="Verdana"/>
              </a:rPr>
              <a:t>useful for</a:t>
            </a:r>
            <a:r>
              <a:rPr sz="3002" spc="68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communicating</a:t>
            </a:r>
            <a:r>
              <a:rPr sz="3002" spc="9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ideas</a:t>
            </a:r>
            <a:r>
              <a:rPr lang="es-ES" sz="3002" spc="-4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of</a:t>
            </a:r>
            <a:r>
              <a:rPr sz="3002" spc="-9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concept</a:t>
            </a:r>
            <a:endParaRPr sz="3002" baseline="1683" dirty="0">
              <a:latin typeface="Verdana"/>
              <a:cs typeface="Verdana"/>
            </a:endParaRPr>
          </a:p>
          <a:p>
            <a:pPr marL="261458" indent="-254142">
              <a:spcBef>
                <a:spcPts val="1098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Cons</a:t>
            </a:r>
            <a:endParaRPr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098"/>
              </a:spcBef>
              <a:buChar char="•"/>
              <a:tabLst>
                <a:tab pos="896814" algn="l"/>
              </a:tabLst>
            </a:pPr>
            <a:r>
              <a:rPr sz="3002" spc="-22" baseline="1683" dirty="0">
                <a:latin typeface="Verdana"/>
                <a:cs typeface="Verdana"/>
              </a:rPr>
              <a:t>Rough </a:t>
            </a:r>
            <a:r>
              <a:rPr sz="3002" spc="-4" baseline="1683" dirty="0">
                <a:latin typeface="Verdana"/>
                <a:cs typeface="Verdana"/>
              </a:rPr>
              <a:t>representations/</a:t>
            </a:r>
            <a:r>
              <a:rPr sz="3002" spc="-9" baseline="1683" dirty="0">
                <a:latin typeface="Verdana"/>
                <a:cs typeface="Verdana"/>
              </a:rPr>
              <a:t>sketches</a:t>
            </a:r>
            <a:endParaRPr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098"/>
              </a:spcBef>
              <a:buChar char="•"/>
              <a:tabLst>
                <a:tab pos="896814" algn="l"/>
              </a:tabLst>
            </a:pPr>
            <a:r>
              <a:rPr sz="3002" spc="-4" baseline="1683" dirty="0">
                <a:latin typeface="Verdana"/>
                <a:cs typeface="Verdana"/>
              </a:rPr>
              <a:t>Not </a:t>
            </a:r>
            <a:r>
              <a:rPr sz="3002" spc="-9" baseline="1683" dirty="0">
                <a:latin typeface="Verdana"/>
                <a:cs typeface="Verdana"/>
              </a:rPr>
              <a:t>everything </a:t>
            </a:r>
            <a:r>
              <a:rPr sz="3002" spc="-4" baseline="1683" dirty="0">
                <a:latin typeface="Verdana"/>
                <a:cs typeface="Verdana"/>
              </a:rPr>
              <a:t>can go in, often main components</a:t>
            </a:r>
            <a:r>
              <a:rPr sz="3002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only</a:t>
            </a:r>
            <a:endParaRPr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100"/>
              </a:spcBef>
              <a:buChar char="•"/>
              <a:tabLst>
                <a:tab pos="896814" algn="l"/>
              </a:tabLst>
            </a:pPr>
            <a:r>
              <a:rPr sz="3002" spc="-4" baseline="1683" dirty="0">
                <a:latin typeface="Verdana"/>
                <a:cs typeface="Verdana"/>
              </a:rPr>
              <a:t>Limited in scope, and at times can be </a:t>
            </a:r>
            <a:r>
              <a:rPr sz="3002" spc="-9" baseline="1683" dirty="0">
                <a:latin typeface="Verdana"/>
                <a:cs typeface="Verdana"/>
              </a:rPr>
              <a:t>impractical </a:t>
            </a:r>
            <a:r>
              <a:rPr sz="3002" spc="-4" baseline="1683" dirty="0">
                <a:latin typeface="Verdana"/>
                <a:cs typeface="Verdana"/>
              </a:rPr>
              <a:t>to use on a whole</a:t>
            </a:r>
            <a:r>
              <a:rPr sz="3002" spc="27" baseline="1683" dirty="0">
                <a:latin typeface="Verdana"/>
                <a:cs typeface="Verdana"/>
              </a:rPr>
              <a:t> </a:t>
            </a:r>
            <a:r>
              <a:rPr sz="3002" spc="-4" baseline="1683" dirty="0">
                <a:latin typeface="Verdana"/>
                <a:cs typeface="Verdana"/>
              </a:rPr>
              <a:t>project</a:t>
            </a:r>
            <a:endParaRPr sz="3002" baseline="1683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6EC33-685C-4C0E-9310-E27AFAA9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91" dirty="0"/>
              <a:t>Storyboarding </a:t>
            </a:r>
            <a:r>
              <a:rPr spc="-3" dirty="0"/>
              <a:t>-</a:t>
            </a:r>
            <a:r>
              <a:rPr spc="-127" dirty="0"/>
              <a:t> </a:t>
            </a:r>
            <a:r>
              <a:rPr spc="67" dirty="0"/>
              <a:t>Sketching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2052416" y="1397424"/>
            <a:ext cx="7512202" cy="4778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B95EF-E2EC-4FCA-9A5B-D8B98765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91" dirty="0"/>
              <a:t>Storyboarding </a:t>
            </a:r>
            <a:r>
              <a:rPr spc="-3" dirty="0"/>
              <a:t>-</a:t>
            </a:r>
            <a:r>
              <a:rPr spc="-124" dirty="0"/>
              <a:t> </a:t>
            </a:r>
            <a:r>
              <a:rPr spc="42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406799" y="1409601"/>
            <a:ext cx="3465356" cy="216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4291375" y="2868647"/>
            <a:ext cx="3298078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697" spc="6" dirty="0">
                <a:solidFill>
                  <a:srgbClr val="72675A"/>
                </a:solidFill>
                <a:latin typeface="Garamond"/>
                <a:cs typeface="Garamond"/>
              </a:rPr>
              <a:t>https://sbt.blob.core.windows.net/storyboards/alexcowan/customer-acquisition-storyboard</a:t>
            </a:r>
            <a:endParaRPr sz="697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1749" y="2885419"/>
            <a:ext cx="867936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7"/>
              </a:lnSpc>
            </a:pPr>
            <a:r>
              <a:rPr sz="697" spc="-3" dirty="0">
                <a:solidFill>
                  <a:srgbClr val="72675A"/>
                </a:solidFill>
                <a:latin typeface="Garamond"/>
                <a:cs typeface="Garamond"/>
              </a:rPr>
              <a:t>-</a:t>
            </a:r>
            <a:r>
              <a:rPr sz="697" dirty="0">
                <a:solidFill>
                  <a:srgbClr val="72675A"/>
                </a:solidFill>
                <a:latin typeface="Garamond"/>
                <a:cs typeface="Garamond"/>
              </a:rPr>
              <a:t>-</a:t>
            </a:r>
            <a:r>
              <a:rPr sz="697" spc="39" dirty="0">
                <a:solidFill>
                  <a:srgbClr val="72675A"/>
                </a:solidFill>
                <a:latin typeface="Garamond"/>
                <a:cs typeface="Garamond"/>
              </a:rPr>
              <a:t>a</a:t>
            </a:r>
            <a:r>
              <a:rPr sz="697" spc="24" dirty="0">
                <a:solidFill>
                  <a:srgbClr val="72675A"/>
                </a:solidFill>
                <a:latin typeface="Garamond"/>
                <a:cs typeface="Garamond"/>
              </a:rPr>
              <a:t>id</a:t>
            </a:r>
            <a:r>
              <a:rPr sz="697" spc="21" dirty="0">
                <a:solidFill>
                  <a:srgbClr val="72675A"/>
                </a:solidFill>
                <a:latin typeface="Garamond"/>
                <a:cs typeface="Garamond"/>
              </a:rPr>
              <a:t>a</a:t>
            </a:r>
            <a:r>
              <a:rPr sz="697" dirty="0">
                <a:solidFill>
                  <a:srgbClr val="72675A"/>
                </a:solidFill>
                <a:latin typeface="Garamond"/>
                <a:cs typeface="Garamond"/>
              </a:rPr>
              <a:t>-</a:t>
            </a:r>
            <a:r>
              <a:rPr sz="697" spc="9" dirty="0">
                <a:solidFill>
                  <a:srgbClr val="72675A"/>
                </a:solidFill>
                <a:latin typeface="Garamond"/>
                <a:cs typeface="Garamond"/>
              </a:rPr>
              <a:t>o</a:t>
            </a:r>
            <a:r>
              <a:rPr sz="697" spc="-9" dirty="0">
                <a:solidFill>
                  <a:srgbClr val="72675A"/>
                </a:solidFill>
                <a:latin typeface="Garamond"/>
                <a:cs typeface="Garamond"/>
              </a:rPr>
              <a:t>r</a:t>
            </a:r>
            <a:r>
              <a:rPr sz="697" dirty="0">
                <a:solidFill>
                  <a:srgbClr val="72675A"/>
                </a:solidFill>
                <a:latin typeface="Garamond"/>
                <a:cs typeface="Garamond"/>
              </a:rPr>
              <a:t>--</a:t>
            </a:r>
            <a:r>
              <a:rPr sz="697" spc="6" dirty="0">
                <a:solidFill>
                  <a:srgbClr val="72675A"/>
                </a:solidFill>
                <a:latin typeface="Garamond"/>
                <a:cs typeface="Garamond"/>
              </a:rPr>
              <a:t>e</a:t>
            </a:r>
            <a:r>
              <a:rPr sz="697" spc="30" dirty="0">
                <a:solidFill>
                  <a:srgbClr val="72675A"/>
                </a:solidFill>
                <a:latin typeface="Garamond"/>
                <a:cs typeface="Garamond"/>
              </a:rPr>
              <a:t>x</a:t>
            </a:r>
            <a:r>
              <a:rPr sz="697" spc="24" dirty="0">
                <a:solidFill>
                  <a:srgbClr val="72675A"/>
                </a:solidFill>
                <a:latin typeface="Garamond"/>
                <a:cs typeface="Garamond"/>
              </a:rPr>
              <a:t>a</a:t>
            </a:r>
            <a:r>
              <a:rPr sz="697" spc="18" dirty="0">
                <a:solidFill>
                  <a:srgbClr val="72675A"/>
                </a:solidFill>
                <a:latin typeface="Garamond"/>
                <a:cs typeface="Garamond"/>
              </a:rPr>
              <a:t>m</a:t>
            </a:r>
            <a:r>
              <a:rPr sz="697" spc="9" dirty="0">
                <a:solidFill>
                  <a:srgbClr val="72675A"/>
                </a:solidFill>
                <a:latin typeface="Garamond"/>
                <a:cs typeface="Garamond"/>
              </a:rPr>
              <a:t>p</a:t>
            </a:r>
            <a:r>
              <a:rPr sz="697" dirty="0">
                <a:solidFill>
                  <a:srgbClr val="72675A"/>
                </a:solidFill>
                <a:latin typeface="Garamond"/>
                <a:cs typeface="Garamond"/>
              </a:rPr>
              <a:t>l</a:t>
            </a:r>
            <a:r>
              <a:rPr sz="697" spc="15" dirty="0">
                <a:solidFill>
                  <a:srgbClr val="72675A"/>
                </a:solidFill>
                <a:latin typeface="Garamond"/>
                <a:cs typeface="Garamond"/>
              </a:rPr>
              <a:t>e2.png</a:t>
            </a:r>
            <a:endParaRPr sz="697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1933" y="3544046"/>
            <a:ext cx="4207590" cy="2719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8" name="object 8"/>
          <p:cNvGrpSpPr/>
          <p:nvPr/>
        </p:nvGrpSpPr>
        <p:grpSpPr>
          <a:xfrm>
            <a:off x="4097289" y="1433277"/>
            <a:ext cx="7230357" cy="4752081"/>
            <a:chOff x="7740577" y="2647655"/>
            <a:chExt cx="11923395" cy="7836534"/>
          </a:xfrm>
        </p:grpSpPr>
        <p:sp>
          <p:nvSpPr>
            <p:cNvPr id="9" name="object 9"/>
            <p:cNvSpPr/>
            <p:nvPr/>
          </p:nvSpPr>
          <p:spPr>
            <a:xfrm>
              <a:off x="12526749" y="2647655"/>
              <a:ext cx="6938628" cy="2927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0577" y="5052851"/>
              <a:ext cx="6234552" cy="392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00587" y="5689215"/>
              <a:ext cx="4562849" cy="47944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44005" y="6437096"/>
            <a:ext cx="3063189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697" spc="12" dirty="0">
                <a:solidFill>
                  <a:srgbClr val="72675A"/>
                </a:solidFill>
                <a:latin typeface="Garamond"/>
                <a:cs typeface="Garamond"/>
              </a:rPr>
              <a:t>https://media.balsamiq.com/img/blogs/ux/example-beenstagram-storyboard-2.png</a:t>
            </a:r>
            <a:endParaRPr sz="697">
              <a:latin typeface="Garamond"/>
              <a:cs typeface="Garamon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3B224C-55BA-47E8-B9B9-1FEBFA9C9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52338E4-632D-453F-8C31-C4171CD64DFD}"/>
              </a:ext>
            </a:extLst>
          </p:cNvPr>
          <p:cNvSpPr/>
          <p:nvPr/>
        </p:nvSpPr>
        <p:spPr>
          <a:xfrm>
            <a:off x="8177645" y="2926366"/>
            <a:ext cx="3607556" cy="3510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9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91" dirty="0"/>
              <a:t>Storyboarding </a:t>
            </a:r>
            <a:r>
              <a:rPr spc="-3" dirty="0"/>
              <a:t>-</a:t>
            </a:r>
            <a:r>
              <a:rPr spc="-124" dirty="0"/>
              <a:t> </a:t>
            </a:r>
            <a:r>
              <a:rPr spc="42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90926" y="1650884"/>
            <a:ext cx="5746346" cy="256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390926" y="4354126"/>
            <a:ext cx="5196923" cy="14666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900" spc="12" dirty="0">
                <a:solidFill>
                  <a:srgbClr val="72675A"/>
                </a:solidFill>
                <a:latin typeface="Garamond"/>
                <a:cs typeface="Garamond"/>
                <a:hlinkClick r:id="rId4"/>
              </a:rPr>
              <a:t>https://file.mockplus.com/image/2018/03/0fd1f9b7-a3b1-4a80-ba15-ed1324af72a7.png</a:t>
            </a:r>
            <a:r>
              <a:rPr lang="es-ES" sz="900" spc="12" dirty="0">
                <a:solidFill>
                  <a:srgbClr val="72675A"/>
                </a:solidFill>
                <a:latin typeface="Garamond"/>
                <a:cs typeface="Garamond"/>
              </a:rPr>
              <a:t> </a:t>
            </a:r>
            <a:endParaRPr sz="900" dirty="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45654" y="2130275"/>
            <a:ext cx="5746346" cy="4171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699454" y="1887143"/>
            <a:ext cx="5101620" cy="14666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900" spc="12" dirty="0">
                <a:solidFill>
                  <a:srgbClr val="72675A"/>
                </a:solidFill>
                <a:latin typeface="Garamond"/>
                <a:cs typeface="Garamond"/>
                <a:hlinkClick r:id="rId6"/>
              </a:rPr>
              <a:t>https://file.mockplus.com/image/2018/03/ef08b01e-3461-4833-9e23-a50663989b0e.png</a:t>
            </a:r>
            <a:r>
              <a:rPr lang="es-ES" sz="900" spc="12" dirty="0">
                <a:solidFill>
                  <a:srgbClr val="72675A"/>
                </a:solidFill>
                <a:latin typeface="Garamond"/>
                <a:cs typeface="Garamond"/>
              </a:rPr>
              <a:t> </a:t>
            </a:r>
            <a:endParaRPr sz="900" dirty="0">
              <a:latin typeface="Garamond"/>
              <a:cs typeface="Garamo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90D65-3ABD-48EC-B090-91C66A5CE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6683-D497-4DD7-B95B-828F3768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5405" y="5124659"/>
            <a:ext cx="8285584" cy="1493416"/>
          </a:xfrm>
        </p:spPr>
        <p:txBody>
          <a:bodyPr/>
          <a:lstStyle/>
          <a:p>
            <a:r>
              <a:rPr lang="en-GB" dirty="0" err="1"/>
              <a:t>CogTool</a:t>
            </a:r>
            <a:r>
              <a:rPr lang="en-GB" dirty="0"/>
              <a:t> Demos</a:t>
            </a:r>
            <a:br>
              <a:rPr lang="en-GB" dirty="0"/>
            </a:br>
            <a:r>
              <a:rPr lang="en-GB" dirty="0"/>
              <a:t>You will find all the material in Moodle</a:t>
            </a:r>
          </a:p>
        </p:txBody>
      </p:sp>
    </p:spTree>
    <p:extLst>
      <p:ext uri="{BB962C8B-B14F-4D97-AF65-F5344CB8AC3E}">
        <p14:creationId xmlns:p14="http://schemas.microsoft.com/office/powerpoint/2010/main" val="28539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1" y="545589"/>
            <a:ext cx="7857772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61" dirty="0"/>
              <a:t>Optimising</a:t>
            </a:r>
            <a:r>
              <a:rPr spc="-39" dirty="0"/>
              <a:t> </a:t>
            </a:r>
            <a:r>
              <a:rPr spc="3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921" y="1738426"/>
            <a:ext cx="11832751" cy="3238241"/>
          </a:xfrm>
          <a:prstGeom prst="rect">
            <a:avLst/>
          </a:prstGeom>
        </p:spPr>
        <p:txBody>
          <a:bodyPr vert="horz" wrap="square" lIns="0" tIns="22334" rIns="0" bIns="0" rtlCol="0">
            <a:spAutoFit/>
          </a:bodyPr>
          <a:lstStyle/>
          <a:p>
            <a:pPr marL="261458" marR="1296896" indent="-254142" algn="just">
              <a:lnSpc>
                <a:spcPts val="2352"/>
              </a:lnSpc>
              <a:spcBef>
                <a:spcPts val="176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New guidelines for designing usable interfaces such as </a:t>
            </a:r>
            <a:r>
              <a:rPr lang="en-GB" sz="3002" spc="-4" baseline="1683" dirty="0">
                <a:latin typeface="Verdana"/>
                <a:cs typeface="Verdana"/>
                <a:hlinkClick r:id="rId2"/>
              </a:rPr>
              <a:t>Web Content </a:t>
            </a:r>
            <a:r>
              <a:rPr lang="en-GB" sz="3002" spc="-4" baseline="1683" dirty="0" err="1">
                <a:latin typeface="Verdana"/>
                <a:cs typeface="Verdana"/>
                <a:hlinkClick r:id="rId2"/>
              </a:rPr>
              <a:t>Accesibility</a:t>
            </a:r>
            <a:r>
              <a:rPr lang="en-GB" sz="3002" spc="-4" baseline="1683" dirty="0">
                <a:latin typeface="Verdana"/>
                <a:cs typeface="Verdana"/>
                <a:hlinkClick r:id="rId2"/>
              </a:rPr>
              <a:t> Guidelines (WCAG) </a:t>
            </a:r>
            <a:r>
              <a:rPr lang="en-GB" sz="2001" spc="-3" dirty="0">
                <a:latin typeface="Verdana"/>
                <a:cs typeface="Verdana"/>
              </a:rPr>
              <a:t>recommend reducing short term memory</a:t>
            </a:r>
            <a:r>
              <a:rPr lang="en-GB" sz="2001" spc="-6" dirty="0">
                <a:latin typeface="Verdana"/>
                <a:cs typeface="Verdana"/>
              </a:rPr>
              <a:t> </a:t>
            </a:r>
            <a:r>
              <a:rPr lang="en-GB" sz="2001" spc="-3" dirty="0">
                <a:latin typeface="Verdana"/>
                <a:cs typeface="Verdana"/>
              </a:rPr>
              <a:t>load.</a:t>
            </a:r>
          </a:p>
          <a:p>
            <a:pPr marL="7316" marR="1296896" algn="just">
              <a:lnSpc>
                <a:spcPts val="2352"/>
              </a:lnSpc>
              <a:spcBef>
                <a:spcPts val="176"/>
              </a:spcBef>
              <a:tabLst>
                <a:tab pos="261844" algn="l"/>
              </a:tabLst>
            </a:pPr>
            <a:endParaRPr lang="en-GB" sz="2001" dirty="0">
              <a:latin typeface="Verdana"/>
              <a:cs typeface="Verdana"/>
            </a:endParaRPr>
          </a:p>
          <a:p>
            <a:pPr marL="261458" marR="3081" indent="-254142" algn="just">
              <a:lnSpc>
                <a:spcPct val="99200"/>
              </a:lnSpc>
              <a:spcBef>
                <a:spcPts val="1495"/>
              </a:spcBef>
              <a:buChar char="•"/>
              <a:tabLst>
                <a:tab pos="261844" algn="l"/>
              </a:tabLst>
            </a:pPr>
            <a:r>
              <a:rPr lang="en-GB" sz="3002" spc="-9" baseline="1683" dirty="0">
                <a:latin typeface="Verdana"/>
                <a:cs typeface="Verdana"/>
              </a:rPr>
              <a:t>Cognitive </a:t>
            </a:r>
            <a:r>
              <a:rPr lang="en-GB" sz="3002" spc="-4" baseline="1683" dirty="0">
                <a:latin typeface="Verdana"/>
                <a:cs typeface="Verdana"/>
              </a:rPr>
              <a:t>load, i.e. working memory requests during problem solving, reasoning, or </a:t>
            </a:r>
            <a:r>
              <a:rPr lang="en-GB" sz="2001" spc="-3" dirty="0">
                <a:latin typeface="Verdana"/>
                <a:cs typeface="Verdana"/>
              </a:rPr>
              <a:t> thinking or when </a:t>
            </a:r>
            <a:r>
              <a:rPr lang="en-GB" sz="2001" spc="-6" dirty="0">
                <a:latin typeface="Verdana"/>
                <a:cs typeface="Verdana"/>
              </a:rPr>
              <a:t>moving </a:t>
            </a:r>
            <a:r>
              <a:rPr lang="en-GB" sz="2001" spc="-3" dirty="0">
                <a:latin typeface="Verdana"/>
                <a:cs typeface="Verdana"/>
              </a:rPr>
              <a:t>a limb such as a hand, </a:t>
            </a:r>
            <a:r>
              <a:rPr lang="en-GB" sz="2001" spc="-9" dirty="0">
                <a:latin typeface="Verdana"/>
                <a:cs typeface="Verdana"/>
              </a:rPr>
              <a:t>may </a:t>
            </a:r>
            <a:r>
              <a:rPr lang="en-GB" sz="2001" spc="-3" dirty="0">
                <a:latin typeface="Verdana"/>
                <a:cs typeface="Verdana"/>
              </a:rPr>
              <a:t>affect users’ </a:t>
            </a:r>
            <a:r>
              <a:rPr lang="en-GB" sz="2001" spc="-9" dirty="0">
                <a:latin typeface="Verdana"/>
                <a:cs typeface="Verdana"/>
              </a:rPr>
              <a:t>general </a:t>
            </a:r>
            <a:r>
              <a:rPr lang="en-GB" sz="2001" spc="-3" dirty="0">
                <a:latin typeface="Verdana"/>
                <a:cs typeface="Verdana"/>
              </a:rPr>
              <a:t>satisfaction  and performance when completing tasks such as browsing an internet </a:t>
            </a:r>
            <a:r>
              <a:rPr lang="en-GB" sz="2001" spc="-36" dirty="0">
                <a:latin typeface="Verdana"/>
                <a:cs typeface="Verdana"/>
              </a:rPr>
              <a:t>web </a:t>
            </a:r>
            <a:r>
              <a:rPr lang="en-GB" sz="2001" spc="-3" dirty="0">
                <a:latin typeface="Verdana"/>
                <a:cs typeface="Verdana"/>
              </a:rPr>
              <a:t>application</a:t>
            </a:r>
            <a:r>
              <a:rPr lang="en-GB" sz="2001" spc="-3" baseline="30000" dirty="0">
                <a:latin typeface="Verdana"/>
                <a:cs typeface="Verdana"/>
              </a:rPr>
              <a:t>1</a:t>
            </a:r>
            <a:r>
              <a:rPr lang="en-GB" sz="2001" spc="-6" dirty="0">
                <a:latin typeface="Verdana"/>
                <a:cs typeface="Verdana"/>
              </a:rPr>
              <a:t>.</a:t>
            </a:r>
          </a:p>
          <a:p>
            <a:pPr marL="7316" marR="3081" algn="just">
              <a:lnSpc>
                <a:spcPct val="99200"/>
              </a:lnSpc>
              <a:spcBef>
                <a:spcPts val="1495"/>
              </a:spcBef>
              <a:tabLst>
                <a:tab pos="261844" algn="l"/>
              </a:tabLst>
            </a:pPr>
            <a:endParaRPr lang="en-GB" sz="2001" dirty="0">
              <a:latin typeface="Verdana"/>
              <a:cs typeface="Verdana"/>
            </a:endParaRPr>
          </a:p>
          <a:p>
            <a:pPr marL="261458" marR="185216" indent="-254142" algn="just">
              <a:lnSpc>
                <a:spcPct val="98900"/>
              </a:lnSpc>
              <a:spcBef>
                <a:spcPts val="1577"/>
              </a:spcBef>
              <a:buChar char="•"/>
              <a:tabLst>
                <a:tab pos="261844" algn="l"/>
              </a:tabLst>
            </a:pPr>
            <a:r>
              <a:rPr lang="en-GB" sz="3002" spc="-18" baseline="1683" dirty="0">
                <a:latin typeface="Verdana"/>
                <a:cs typeface="Verdana"/>
                <a:hlinkClick r:id="rId3"/>
              </a:rPr>
              <a:t>In this paper</a:t>
            </a:r>
            <a:r>
              <a:rPr lang="en-GB" sz="3002" spc="-18" baseline="1683" dirty="0">
                <a:latin typeface="Verdana"/>
                <a:cs typeface="Verdana"/>
              </a:rPr>
              <a:t>, </a:t>
            </a:r>
            <a:r>
              <a:rPr lang="en-GB" sz="3002" spc="-4" baseline="1683" dirty="0">
                <a:latin typeface="Verdana"/>
                <a:cs typeface="Verdana"/>
              </a:rPr>
              <a:t>Schmutz et al. addresses some of points mentioned </a:t>
            </a:r>
            <a:r>
              <a:rPr lang="en-GB" sz="3002" spc="-13" baseline="1683" dirty="0">
                <a:latin typeface="Verdana"/>
                <a:cs typeface="Verdana"/>
              </a:rPr>
              <a:t>above.</a:t>
            </a:r>
            <a:endParaRPr lang="en-GB" sz="200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921" y="5993350"/>
            <a:ext cx="8512622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lang="es-ES" spc="-3" baseline="30000" dirty="0">
                <a:latin typeface="Verdana"/>
                <a:cs typeface="Verdana"/>
              </a:rPr>
              <a:t>1 </a:t>
            </a:r>
            <a:r>
              <a:rPr sz="1486" spc="6" dirty="0">
                <a:latin typeface="Verdana"/>
                <a:cs typeface="Verdana"/>
              </a:rPr>
              <a:t>This includes motor functions which are only possible </a:t>
            </a:r>
            <a:r>
              <a:rPr sz="1486" spc="3" dirty="0">
                <a:latin typeface="Verdana"/>
                <a:cs typeface="Verdana"/>
              </a:rPr>
              <a:t>after </a:t>
            </a:r>
            <a:r>
              <a:rPr sz="1486" spc="6" dirty="0">
                <a:latin typeface="Verdana"/>
                <a:cs typeface="Verdana"/>
              </a:rPr>
              <a:t>some </a:t>
            </a:r>
            <a:r>
              <a:rPr sz="1486" spc="3" dirty="0">
                <a:latin typeface="Verdana"/>
                <a:cs typeface="Verdana"/>
              </a:rPr>
              <a:t>cognitive</a:t>
            </a:r>
            <a:r>
              <a:rPr sz="1486" spc="-18" dirty="0">
                <a:latin typeface="Verdana"/>
                <a:cs typeface="Verdana"/>
              </a:rPr>
              <a:t> </a:t>
            </a:r>
            <a:r>
              <a:rPr sz="1486" spc="6" dirty="0">
                <a:latin typeface="Verdana"/>
                <a:cs typeface="Verdana"/>
              </a:rPr>
              <a:t>processes</a:t>
            </a:r>
            <a:endParaRPr sz="1486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EFA90-EC24-4C99-8E45-E5B24A963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62" y="657532"/>
            <a:ext cx="6481083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61" dirty="0"/>
              <a:t>Optimising</a:t>
            </a:r>
            <a:r>
              <a:rPr spc="-39" dirty="0"/>
              <a:t> </a:t>
            </a:r>
            <a:r>
              <a:rPr spc="3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4" y="1738426"/>
            <a:ext cx="9182479" cy="331778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61458" indent="-254142">
              <a:spcBef>
                <a:spcPts val="58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Optimisation often is based on human testing, h</a:t>
            </a:r>
            <a:r>
              <a:rPr lang="en-GB" sz="3002" spc="-9" baseline="1683" dirty="0">
                <a:latin typeface="Verdana"/>
                <a:cs typeface="Verdana"/>
              </a:rPr>
              <a:t>owever </a:t>
            </a:r>
            <a:r>
              <a:rPr lang="en-GB" sz="3002" spc="-4" baseline="1683" dirty="0">
                <a:latin typeface="Verdana"/>
                <a:cs typeface="Verdana"/>
              </a:rPr>
              <a:t>it</a:t>
            </a:r>
            <a:r>
              <a:rPr lang="en-GB" sz="3002" spc="18" baseline="1683" dirty="0">
                <a:latin typeface="Verdana"/>
                <a:cs typeface="Verdana"/>
              </a:rPr>
              <a:t> </a:t>
            </a:r>
            <a:r>
              <a:rPr lang="en-GB" sz="3002" spc="-4" baseline="1683" dirty="0">
                <a:latin typeface="Verdana"/>
                <a:cs typeface="Verdana"/>
              </a:rPr>
              <a:t>is: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Time</a:t>
            </a:r>
            <a:r>
              <a:rPr lang="en-GB" sz="3002" spc="-9" baseline="1683" dirty="0">
                <a:latin typeface="Verdana"/>
                <a:cs typeface="Verdana"/>
              </a:rPr>
              <a:t> </a:t>
            </a:r>
            <a:r>
              <a:rPr lang="en-GB" sz="3002" spc="-4" baseline="1683" dirty="0">
                <a:latin typeface="Verdana"/>
                <a:cs typeface="Verdana"/>
              </a:rPr>
              <a:t>consuming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501"/>
              </a:spcBef>
              <a:buChar char="•"/>
              <a:tabLst>
                <a:tab pos="896814" algn="l"/>
              </a:tabLst>
            </a:pPr>
            <a:r>
              <a:rPr lang="en-GB" sz="3002" spc="-9" baseline="1683" dirty="0">
                <a:latin typeface="Verdana"/>
                <a:cs typeface="Verdana"/>
              </a:rPr>
              <a:t>Expensive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Slow</a:t>
            </a:r>
            <a:r>
              <a:rPr lang="en-GB" sz="3002" spc="-9" baseline="1683" dirty="0">
                <a:latin typeface="Verdana"/>
                <a:cs typeface="Verdana"/>
              </a:rPr>
              <a:t> </a:t>
            </a:r>
            <a:r>
              <a:rPr lang="en-GB" sz="3002" spc="-4" baseline="1683" dirty="0">
                <a:latin typeface="Verdana"/>
                <a:cs typeface="Verdana"/>
              </a:rPr>
              <a:t>processing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13" baseline="1683" dirty="0">
                <a:latin typeface="Verdana"/>
                <a:cs typeface="Verdana"/>
              </a:rPr>
              <a:t>Many </a:t>
            </a:r>
            <a:r>
              <a:rPr lang="en-GB" sz="3002" spc="-4" baseline="1683" dirty="0">
                <a:latin typeface="Verdana"/>
                <a:cs typeface="Verdana"/>
              </a:rPr>
              <a:t>participants must be</a:t>
            </a:r>
            <a:r>
              <a:rPr lang="en-GB" sz="3002" baseline="1683" dirty="0">
                <a:latin typeface="Verdana"/>
                <a:cs typeface="Verdana"/>
              </a:rPr>
              <a:t> </a:t>
            </a:r>
            <a:r>
              <a:rPr lang="en-GB" sz="3002" spc="-13" baseline="1683" dirty="0">
                <a:latin typeface="Verdana"/>
                <a:cs typeface="Verdana"/>
              </a:rPr>
              <a:t>involved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13" baseline="1683" dirty="0">
                <a:latin typeface="Verdana"/>
                <a:cs typeface="Verdana"/>
              </a:rPr>
              <a:t>Many </a:t>
            </a:r>
            <a:r>
              <a:rPr lang="en-GB" sz="3002" spc="-4" baseline="1683" dirty="0">
                <a:latin typeface="Verdana"/>
                <a:cs typeface="Verdana"/>
              </a:rPr>
              <a:t>tests must be completed </a:t>
            </a:r>
            <a:r>
              <a:rPr lang="en-GB" sz="3002" spc="-9" baseline="1683" dirty="0">
                <a:latin typeface="Verdana"/>
                <a:cs typeface="Verdana"/>
              </a:rPr>
              <a:t>by</a:t>
            </a:r>
            <a:r>
              <a:rPr lang="en-GB" sz="3002" spc="-4" baseline="1683" dirty="0">
                <a:latin typeface="Verdana"/>
                <a:cs typeface="Verdana"/>
              </a:rPr>
              <a:t> participants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Difficult to </a:t>
            </a:r>
            <a:r>
              <a:rPr lang="en-GB" sz="3002" spc="-9" baseline="1683" dirty="0">
                <a:latin typeface="Verdana"/>
                <a:cs typeface="Verdana"/>
              </a:rPr>
              <a:t>integrate </a:t>
            </a:r>
            <a:r>
              <a:rPr lang="en-GB" sz="3002" spc="-4" baseline="1683" dirty="0">
                <a:latin typeface="Verdana"/>
                <a:cs typeface="Verdana"/>
              </a:rPr>
              <a:t>into </a:t>
            </a:r>
            <a:r>
              <a:rPr lang="en-GB" sz="3002" spc="-9" baseline="1683" dirty="0">
                <a:latin typeface="Verdana"/>
                <a:cs typeface="Verdana"/>
              </a:rPr>
              <a:t>software</a:t>
            </a:r>
            <a:r>
              <a:rPr lang="en-GB" sz="3002" baseline="1683" dirty="0">
                <a:latin typeface="Verdana"/>
                <a:cs typeface="Verdana"/>
              </a:rPr>
              <a:t> </a:t>
            </a:r>
            <a:r>
              <a:rPr lang="en-GB" sz="3002" spc="-9" baseline="1683" dirty="0">
                <a:latin typeface="Verdana"/>
                <a:cs typeface="Verdana"/>
              </a:rPr>
              <a:t>development</a:t>
            </a:r>
            <a:endParaRPr lang="en-GB" sz="3002" baseline="1683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58151-4F16-42FC-8185-AE25B08D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283" y="470496"/>
            <a:ext cx="7715384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61" dirty="0"/>
              <a:t>Optimising</a:t>
            </a:r>
            <a:r>
              <a:rPr spc="-39" dirty="0"/>
              <a:t> </a:t>
            </a:r>
            <a:r>
              <a:rPr spc="3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4" y="1738426"/>
            <a:ext cx="10154153" cy="281738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61458" indent="-254142">
              <a:spcBef>
                <a:spcPts val="58"/>
              </a:spcBef>
              <a:buChar char="•"/>
              <a:tabLst>
                <a:tab pos="26184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There are other methods. Using </a:t>
            </a:r>
            <a:r>
              <a:rPr lang="en-GB" sz="3002" u="sng" spc="-9" baseline="1683" dirty="0">
                <a:latin typeface="Verdana"/>
                <a:cs typeface="Verdana"/>
              </a:rPr>
              <a:t>cognitive </a:t>
            </a:r>
            <a:r>
              <a:rPr lang="en-GB" sz="3002" u="sng" spc="-4" baseline="1683" dirty="0">
                <a:latin typeface="Verdana"/>
                <a:cs typeface="Verdana"/>
              </a:rPr>
              <a:t>architectures</a:t>
            </a:r>
            <a:r>
              <a:rPr lang="en-GB" sz="3002" spc="-4" baseline="1683" dirty="0">
                <a:latin typeface="Verdana"/>
                <a:cs typeface="Verdana"/>
              </a:rPr>
              <a:t> is: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1" baseline="1683" dirty="0">
                <a:latin typeface="Verdana"/>
                <a:cs typeface="Verdana"/>
              </a:rPr>
              <a:t>Fast</a:t>
            </a:r>
            <a:r>
              <a:rPr lang="en-GB" sz="3002" spc="-9" baseline="1683" dirty="0">
                <a:latin typeface="Verdana"/>
                <a:cs typeface="Verdana"/>
              </a:rPr>
              <a:t> in </a:t>
            </a:r>
            <a:r>
              <a:rPr lang="en-GB" sz="3002" spc="-4" baseline="1683" dirty="0">
                <a:latin typeface="Verdana"/>
                <a:cs typeface="Verdana"/>
              </a:rPr>
              <a:t>processing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501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Easier as no participants are</a:t>
            </a:r>
            <a:r>
              <a:rPr lang="en-GB" sz="3002" spc="-9" baseline="1683" dirty="0">
                <a:latin typeface="Verdana"/>
                <a:cs typeface="Verdana"/>
              </a:rPr>
              <a:t> </a:t>
            </a:r>
            <a:r>
              <a:rPr lang="en-GB" sz="3002" spc="-13" baseline="1683" dirty="0">
                <a:latin typeface="Verdana"/>
                <a:cs typeface="Verdana"/>
              </a:rPr>
              <a:t>involved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Not</a:t>
            </a:r>
            <a:r>
              <a:rPr lang="en-GB" sz="3002" spc="-9" baseline="1683" dirty="0">
                <a:latin typeface="Verdana"/>
                <a:cs typeface="Verdana"/>
              </a:rPr>
              <a:t> expensive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Easy to </a:t>
            </a:r>
            <a:r>
              <a:rPr lang="en-GB" sz="3002" spc="-9" baseline="1683" dirty="0">
                <a:latin typeface="Verdana"/>
                <a:cs typeface="Verdana"/>
              </a:rPr>
              <a:t>integrate </a:t>
            </a:r>
            <a:r>
              <a:rPr lang="en-GB" sz="3002" spc="-4" baseline="1683" dirty="0">
                <a:latin typeface="Verdana"/>
                <a:cs typeface="Verdana"/>
              </a:rPr>
              <a:t>into </a:t>
            </a:r>
            <a:r>
              <a:rPr lang="en-GB" sz="3002" spc="-9" baseline="1683" dirty="0">
                <a:latin typeface="Verdana"/>
                <a:cs typeface="Verdana"/>
              </a:rPr>
              <a:t>software</a:t>
            </a:r>
            <a:r>
              <a:rPr lang="en-GB" sz="3002" spc="-4" baseline="1683" dirty="0">
                <a:latin typeface="Verdana"/>
                <a:cs typeface="Verdana"/>
              </a:rPr>
              <a:t> </a:t>
            </a:r>
            <a:r>
              <a:rPr lang="en-GB" sz="3002" spc="-9" baseline="1683" dirty="0">
                <a:latin typeface="Verdana"/>
                <a:cs typeface="Verdana"/>
              </a:rPr>
              <a:t>development</a:t>
            </a:r>
            <a:endParaRPr lang="en-GB" sz="3002" baseline="1683" dirty="0">
              <a:latin typeface="Verdana"/>
              <a:cs typeface="Verdana"/>
            </a:endParaRPr>
          </a:p>
          <a:p>
            <a:pPr marL="896429" lvl="1" indent="-254527">
              <a:spcBef>
                <a:spcPts val="1498"/>
              </a:spcBef>
              <a:buChar char="•"/>
              <a:tabLst>
                <a:tab pos="896814" algn="l"/>
              </a:tabLst>
            </a:pPr>
            <a:r>
              <a:rPr lang="en-GB" sz="3002" spc="-4" baseline="1683" dirty="0">
                <a:latin typeface="Verdana"/>
                <a:cs typeface="Verdana"/>
              </a:rPr>
              <a:t>Difficult to model human motor and </a:t>
            </a:r>
            <a:r>
              <a:rPr lang="en-GB" sz="3002" spc="-9" baseline="1683" dirty="0">
                <a:latin typeface="Verdana"/>
                <a:cs typeface="Verdana"/>
              </a:rPr>
              <a:t>cognitive</a:t>
            </a:r>
            <a:r>
              <a:rPr lang="en-GB" sz="3002" baseline="1683" dirty="0">
                <a:latin typeface="Verdana"/>
                <a:cs typeface="Verdana"/>
              </a:rPr>
              <a:t> </a:t>
            </a:r>
            <a:r>
              <a:rPr lang="en-GB" sz="3002" spc="-4" baseline="1683" dirty="0">
                <a:latin typeface="Verdana"/>
                <a:cs typeface="Verdana"/>
              </a:rPr>
              <a:t>functions</a:t>
            </a:r>
            <a:endParaRPr lang="en-GB" sz="3002" baseline="1683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D2A4F-BBDA-4872-91AF-DEBB9BBB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4" y="470496"/>
            <a:ext cx="8012281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lang="en-GB" spc="164" dirty="0"/>
              <a:t>Optimising Interfaces</a:t>
            </a:r>
            <a:endParaRPr lang="en-GB" spc="61" dirty="0"/>
          </a:p>
        </p:txBody>
      </p:sp>
      <p:sp>
        <p:nvSpPr>
          <p:cNvPr id="3" name="object 3"/>
          <p:cNvSpPr txBox="1"/>
          <p:nvPr/>
        </p:nvSpPr>
        <p:spPr>
          <a:xfrm>
            <a:off x="392231" y="1336514"/>
            <a:ext cx="11407538" cy="481742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61458" indent="-254142">
              <a:spcBef>
                <a:spcPts val="58"/>
              </a:spcBef>
              <a:buChar char="•"/>
              <a:tabLst>
                <a:tab pos="261844" algn="l"/>
              </a:tabLst>
            </a:pPr>
            <a:r>
              <a:rPr lang="en-GB" sz="2400" spc="-50" baseline="1683" dirty="0">
                <a:latin typeface="Verdana"/>
                <a:cs typeface="Verdana"/>
              </a:rPr>
              <a:t>Methods </a:t>
            </a:r>
            <a:r>
              <a:rPr lang="en-GB" sz="2400" spc="-4" baseline="1683" dirty="0">
                <a:latin typeface="Verdana"/>
                <a:cs typeface="Verdana"/>
              </a:rPr>
              <a:t>to model user </a:t>
            </a:r>
            <a:r>
              <a:rPr lang="en-GB" sz="2400" spc="-9" baseline="1683" dirty="0">
                <a:latin typeface="Verdana"/>
                <a:cs typeface="Verdana"/>
              </a:rPr>
              <a:t>interaction </a:t>
            </a:r>
            <a:r>
              <a:rPr lang="en-GB" sz="2400" spc="-18" baseline="1683" dirty="0">
                <a:latin typeface="Verdana"/>
                <a:cs typeface="Verdana"/>
              </a:rPr>
              <a:t>have </a:t>
            </a:r>
            <a:r>
              <a:rPr lang="en-GB" sz="2400" spc="-4" baseline="1683" dirty="0">
                <a:latin typeface="Verdana"/>
                <a:cs typeface="Verdana"/>
              </a:rPr>
              <a:t>been researched for </a:t>
            </a:r>
            <a:r>
              <a:rPr lang="en-GB" sz="2400" spc="-13" baseline="1683" dirty="0">
                <a:latin typeface="Verdana"/>
                <a:cs typeface="Verdana"/>
              </a:rPr>
              <a:t>many</a:t>
            </a:r>
            <a:r>
              <a:rPr lang="en-GB" sz="2400" spc="68" baseline="1683" dirty="0">
                <a:latin typeface="Verdana"/>
                <a:cs typeface="Verdana"/>
              </a:rPr>
              <a:t> </a:t>
            </a:r>
            <a:r>
              <a:rPr lang="en-GB" sz="2400" spc="-4" baseline="1683" dirty="0">
                <a:latin typeface="Verdana"/>
                <a:cs typeface="Verdana"/>
              </a:rPr>
              <a:t>decades.</a:t>
            </a:r>
          </a:p>
          <a:p>
            <a:pPr marL="261458" indent="-254142">
              <a:spcBef>
                <a:spcPts val="58"/>
              </a:spcBef>
              <a:buChar char="•"/>
              <a:tabLst>
                <a:tab pos="261844" algn="l"/>
              </a:tabLst>
            </a:pPr>
            <a:endParaRPr lang="en-GB" sz="2400" baseline="1683" dirty="0">
              <a:latin typeface="Verdana"/>
              <a:cs typeface="Verdana"/>
            </a:endParaRPr>
          </a:p>
          <a:p>
            <a:pPr marL="261458" marR="3081" indent="-254142">
              <a:lnSpc>
                <a:spcPct val="98900"/>
              </a:lnSpc>
              <a:spcBef>
                <a:spcPts val="1525"/>
              </a:spcBef>
              <a:buChar char="•"/>
              <a:tabLst>
                <a:tab pos="261844" algn="l"/>
              </a:tabLst>
            </a:pPr>
            <a:r>
              <a:rPr lang="en-GB" sz="2400" spc="-4" baseline="1683" dirty="0">
                <a:latin typeface="Verdana"/>
                <a:cs typeface="Verdana"/>
              </a:rPr>
              <a:t>In </a:t>
            </a:r>
            <a:r>
              <a:rPr lang="en-GB" sz="2400" spc="-9" baseline="1683" dirty="0">
                <a:latin typeface="Verdana"/>
                <a:cs typeface="Verdana"/>
              </a:rPr>
              <a:t>1983, </a:t>
            </a:r>
            <a:r>
              <a:rPr lang="en-GB" sz="2400" spc="-4" baseline="1683" dirty="0">
                <a:latin typeface="Verdana"/>
                <a:cs typeface="Verdana"/>
              </a:rPr>
              <a:t>Stuart Card </a:t>
            </a:r>
            <a:r>
              <a:rPr lang="en-GB" sz="2400" spc="-9" baseline="1683" dirty="0">
                <a:latin typeface="Verdana"/>
                <a:cs typeface="Verdana"/>
              </a:rPr>
              <a:t>developed </a:t>
            </a:r>
            <a:r>
              <a:rPr lang="en-GB" sz="2400" spc="-4" baseline="1683" dirty="0">
                <a:latin typeface="Verdana"/>
                <a:cs typeface="Verdana"/>
              </a:rPr>
              <a:t>the GOMS (Goals, </a:t>
            </a:r>
            <a:r>
              <a:rPr lang="en-GB" sz="2400" spc="-9" baseline="1683" dirty="0">
                <a:latin typeface="Verdana"/>
                <a:cs typeface="Verdana"/>
              </a:rPr>
              <a:t>Operators, </a:t>
            </a:r>
            <a:r>
              <a:rPr lang="en-GB" sz="2400" spc="-4" baseline="1683" dirty="0">
                <a:latin typeface="Verdana"/>
                <a:cs typeface="Verdana"/>
              </a:rPr>
              <a:t>Methods, and Selection</a:t>
            </a:r>
            <a:r>
              <a:rPr lang="en-GB" spc="-3" dirty="0">
                <a:latin typeface="Verdana"/>
                <a:cs typeface="Verdana"/>
              </a:rPr>
              <a:t>) rules. They also </a:t>
            </a:r>
            <a:r>
              <a:rPr lang="en-GB" spc="-6" dirty="0">
                <a:latin typeface="Verdana"/>
                <a:cs typeface="Verdana"/>
              </a:rPr>
              <a:t>developed </a:t>
            </a:r>
            <a:r>
              <a:rPr lang="en-GB" spc="-3" dirty="0">
                <a:latin typeface="Verdana"/>
                <a:cs typeface="Verdana"/>
              </a:rPr>
              <a:t>another form of GOMS called </a:t>
            </a:r>
            <a:r>
              <a:rPr lang="en-GB" spc="-9" dirty="0">
                <a:latin typeface="Verdana"/>
                <a:cs typeface="Verdana"/>
              </a:rPr>
              <a:t>Keystroke-Level </a:t>
            </a:r>
            <a:r>
              <a:rPr lang="en-GB" spc="-3" dirty="0">
                <a:latin typeface="Verdana"/>
                <a:cs typeface="Verdana"/>
              </a:rPr>
              <a:t>Model (KLM)  which is </a:t>
            </a:r>
            <a:r>
              <a:rPr lang="en-GB" spc="-39" dirty="0">
                <a:latin typeface="Verdana"/>
                <a:cs typeface="Verdana"/>
              </a:rPr>
              <a:t>simpler, </a:t>
            </a:r>
            <a:r>
              <a:rPr lang="en-GB" spc="-3" dirty="0">
                <a:latin typeface="Verdana"/>
                <a:cs typeface="Verdana"/>
              </a:rPr>
              <a:t>easier to use and more adapted to HCI i.e. computer</a:t>
            </a:r>
            <a:r>
              <a:rPr lang="en-GB" spc="79" dirty="0">
                <a:latin typeface="Verdana"/>
                <a:cs typeface="Verdana"/>
              </a:rPr>
              <a:t> </a:t>
            </a:r>
            <a:r>
              <a:rPr lang="en-GB" spc="-3" dirty="0">
                <a:latin typeface="Verdana"/>
                <a:cs typeface="Verdana"/>
              </a:rPr>
              <a:t>interfaces.</a:t>
            </a:r>
          </a:p>
          <a:p>
            <a:pPr marL="261458" marR="3081" indent="-254142">
              <a:lnSpc>
                <a:spcPct val="98900"/>
              </a:lnSpc>
              <a:spcBef>
                <a:spcPts val="1525"/>
              </a:spcBef>
              <a:buChar char="•"/>
              <a:tabLst>
                <a:tab pos="261844" algn="l"/>
              </a:tabLst>
            </a:pPr>
            <a:endParaRPr lang="en-GB" dirty="0">
              <a:latin typeface="Verdana"/>
              <a:cs typeface="Verdana"/>
            </a:endParaRPr>
          </a:p>
          <a:p>
            <a:pPr marL="261458" marR="415869" indent="-254142">
              <a:lnSpc>
                <a:spcPct val="98900"/>
              </a:lnSpc>
              <a:spcBef>
                <a:spcPts val="1577"/>
              </a:spcBef>
              <a:buChar char="•"/>
              <a:tabLst>
                <a:tab pos="261844" algn="l"/>
              </a:tabLst>
            </a:pPr>
            <a:r>
              <a:rPr lang="en-GB" sz="2400" spc="-4" baseline="1683" dirty="0">
                <a:latin typeface="Verdana"/>
                <a:cs typeface="Verdana"/>
              </a:rPr>
              <a:t>KLM allows for time prediction for completion of tasks. These widely used modelling </a:t>
            </a:r>
            <a:r>
              <a:rPr lang="en-GB" spc="-3" dirty="0">
                <a:latin typeface="Verdana"/>
                <a:cs typeface="Verdana"/>
              </a:rPr>
              <a:t> systems reduce a </a:t>
            </a:r>
            <a:r>
              <a:rPr lang="en-GB" spc="-9" dirty="0">
                <a:latin typeface="Verdana"/>
                <a:cs typeface="Verdana"/>
              </a:rPr>
              <a:t>user’s </a:t>
            </a:r>
            <a:r>
              <a:rPr lang="en-GB" spc="-6" dirty="0">
                <a:latin typeface="Verdana"/>
                <a:cs typeface="Verdana"/>
              </a:rPr>
              <a:t>interaction </a:t>
            </a:r>
            <a:r>
              <a:rPr lang="en-GB" spc="-3" dirty="0">
                <a:latin typeface="Verdana"/>
                <a:cs typeface="Verdana"/>
              </a:rPr>
              <a:t>to their basic components, </a:t>
            </a:r>
            <a:r>
              <a:rPr lang="en-GB" spc="-6" dirty="0">
                <a:latin typeface="Verdana"/>
                <a:cs typeface="Verdana"/>
              </a:rPr>
              <a:t>involving physical, cognitive </a:t>
            </a:r>
            <a:r>
              <a:rPr lang="en-GB" spc="-3" dirty="0">
                <a:latin typeface="Verdana"/>
                <a:cs typeface="Verdana"/>
              </a:rPr>
              <a:t>and perceptual actions.</a:t>
            </a:r>
          </a:p>
          <a:p>
            <a:pPr marL="261458" marR="415869" indent="-254142">
              <a:lnSpc>
                <a:spcPct val="98900"/>
              </a:lnSpc>
              <a:spcBef>
                <a:spcPts val="1577"/>
              </a:spcBef>
              <a:buChar char="•"/>
              <a:tabLst>
                <a:tab pos="261844" algn="l"/>
              </a:tabLst>
            </a:pPr>
            <a:endParaRPr lang="en-GB" dirty="0">
              <a:latin typeface="Verdana"/>
              <a:cs typeface="Verdana"/>
            </a:endParaRPr>
          </a:p>
          <a:p>
            <a:pPr marL="261458" indent="-254142">
              <a:spcBef>
                <a:spcPts val="1546"/>
              </a:spcBef>
              <a:buChar char="•"/>
              <a:tabLst>
                <a:tab pos="261844" algn="l"/>
              </a:tabLst>
            </a:pPr>
            <a:r>
              <a:rPr lang="en-GB" sz="2400" spc="-4" baseline="1683" dirty="0">
                <a:latin typeface="Verdana"/>
                <a:cs typeface="Verdana"/>
              </a:rPr>
              <a:t>They can be analysed</a:t>
            </a:r>
          </a:p>
          <a:p>
            <a:pPr marL="261458" indent="-254142">
              <a:spcBef>
                <a:spcPts val="1546"/>
              </a:spcBef>
              <a:buChar char="•"/>
              <a:tabLst>
                <a:tab pos="261844" algn="l"/>
              </a:tabLst>
            </a:pPr>
            <a:endParaRPr lang="en-GB" sz="2400" spc="-4" baseline="1683" dirty="0">
              <a:latin typeface="Verdana"/>
              <a:cs typeface="Verdana"/>
            </a:endParaRPr>
          </a:p>
          <a:p>
            <a:pPr marL="261458" indent="-254142">
              <a:spcBef>
                <a:spcPts val="1546"/>
              </a:spcBef>
              <a:buChar char="•"/>
              <a:tabLst>
                <a:tab pos="261844" algn="l"/>
              </a:tabLst>
            </a:pPr>
            <a:r>
              <a:rPr lang="en-GB" sz="2400" spc="-4" baseline="1683" dirty="0">
                <a:latin typeface="Verdana"/>
                <a:cs typeface="Verdana"/>
              </a:rPr>
              <a:t>Optimisation can be </a:t>
            </a:r>
            <a:r>
              <a:rPr lang="en-GB" sz="2400" spc="-9" baseline="1683" dirty="0">
                <a:latin typeface="Verdana"/>
                <a:cs typeface="Verdana"/>
              </a:rPr>
              <a:t>achieved </a:t>
            </a:r>
            <a:r>
              <a:rPr lang="en-GB" sz="2400" spc="-4" baseline="1683" dirty="0">
                <a:latin typeface="Verdana"/>
                <a:cs typeface="Verdana"/>
              </a:rPr>
              <a:t>through</a:t>
            </a:r>
            <a:r>
              <a:rPr lang="en-GB" sz="2400" spc="9" baseline="1683" dirty="0">
                <a:latin typeface="Verdana"/>
                <a:cs typeface="Verdana"/>
              </a:rPr>
              <a:t> </a:t>
            </a:r>
            <a:r>
              <a:rPr lang="en-GB" sz="2400" spc="-4" baseline="1683" dirty="0">
                <a:latin typeface="Verdana"/>
                <a:cs typeface="Verdana"/>
              </a:rPr>
              <a:t>them.</a:t>
            </a:r>
            <a:endParaRPr lang="en-GB" sz="2400" baseline="1683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7D25C-1C44-43F0-AC75-84BE0483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49DFE-F2EC-4BD4-9EF3-5A2E945F6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7.2.1. ACT-R</a:t>
            </a:r>
          </a:p>
        </p:txBody>
      </p:sp>
    </p:spTree>
    <p:extLst>
      <p:ext uri="{BB962C8B-B14F-4D97-AF65-F5344CB8AC3E}">
        <p14:creationId xmlns:p14="http://schemas.microsoft.com/office/powerpoint/2010/main" val="369252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4" y="470496"/>
            <a:ext cx="8054661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64" dirty="0"/>
              <a:t>Cognitive</a:t>
            </a:r>
            <a:r>
              <a:rPr spc="-49" dirty="0"/>
              <a:t> </a:t>
            </a:r>
            <a:r>
              <a:rPr spc="36" dirty="0"/>
              <a:t>Architectures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B479F-6FF6-415F-AB16-369BFA8A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31745-58B1-4CD8-BED0-50B27883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24" y="1738703"/>
            <a:ext cx="5803185" cy="40893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6197" y="470496"/>
            <a:ext cx="1394704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spcBef>
                <a:spcPts val="58"/>
              </a:spcBef>
            </a:pPr>
            <a:r>
              <a:rPr spc="248" dirty="0"/>
              <a:t>S</a:t>
            </a:r>
            <a:r>
              <a:rPr spc="-61" dirty="0"/>
              <a:t>O</a:t>
            </a:r>
            <a:r>
              <a:rPr spc="-3" dirty="0"/>
              <a:t>A</a:t>
            </a:r>
            <a:r>
              <a:rPr spc="412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4" y="1738426"/>
            <a:ext cx="7350498" cy="257979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261458" marR="3081" indent="-254142">
              <a:lnSpc>
                <a:spcPct val="98900"/>
              </a:lnSpc>
              <a:spcBef>
                <a:spcPts val="85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First mentioned </a:t>
            </a:r>
            <a:r>
              <a:rPr sz="3002" spc="-9" baseline="1683" dirty="0">
                <a:latin typeface="Verdana"/>
                <a:cs typeface="Verdana"/>
              </a:rPr>
              <a:t>by </a:t>
            </a:r>
            <a:r>
              <a:rPr sz="3002" spc="-4" baseline="1683" dirty="0">
                <a:latin typeface="Verdana"/>
                <a:cs typeface="Verdana"/>
              </a:rPr>
              <a:t>Allen Newell in </a:t>
            </a:r>
            <a:r>
              <a:rPr sz="3002" spc="-9" baseline="1683" dirty="0">
                <a:latin typeface="Verdana"/>
                <a:cs typeface="Verdana"/>
              </a:rPr>
              <a:t>1972, </a:t>
            </a:r>
            <a:r>
              <a:rPr sz="3002" spc="-4" baseline="1683" dirty="0">
                <a:latin typeface="Verdana"/>
                <a:cs typeface="Verdana"/>
              </a:rPr>
              <a:t>SOAR </a:t>
            </a:r>
            <a:r>
              <a:rPr sz="3002" spc="-13" baseline="1683" dirty="0">
                <a:latin typeface="Verdana"/>
                <a:cs typeface="Verdana"/>
              </a:rPr>
              <a:t>was </a:t>
            </a:r>
            <a:r>
              <a:rPr sz="3002" spc="-4" baseline="1683" dirty="0">
                <a:latin typeface="Verdana"/>
                <a:cs typeface="Verdana"/>
              </a:rPr>
              <a:t>the </a:t>
            </a:r>
            <a:r>
              <a:rPr sz="2001" spc="-3" dirty="0">
                <a:latin typeface="Verdana"/>
                <a:cs typeface="Verdana"/>
              </a:rPr>
              <a:t> first attempt (1983) to produce an Unified Theory of  human</a:t>
            </a:r>
            <a:r>
              <a:rPr sz="2001" spc="-6" dirty="0">
                <a:latin typeface="Verdana"/>
                <a:cs typeface="Verdana"/>
              </a:rPr>
              <a:t> </a:t>
            </a:r>
            <a:r>
              <a:rPr sz="2001" spc="-3" dirty="0">
                <a:latin typeface="Verdana"/>
                <a:cs typeface="Verdana"/>
              </a:rPr>
              <a:t>cognition.</a:t>
            </a:r>
            <a:endParaRPr sz="2001" dirty="0">
              <a:latin typeface="Verdana"/>
              <a:cs typeface="Verdana"/>
            </a:endParaRPr>
          </a:p>
          <a:p>
            <a:pPr marL="261458" marR="164807" indent="-254142">
              <a:lnSpc>
                <a:spcPts val="2352"/>
              </a:lnSpc>
              <a:spcBef>
                <a:spcPts val="1668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It is capable of simulating human learning, reasoning, </a:t>
            </a:r>
            <a:r>
              <a:rPr sz="2001" spc="-3" dirty="0">
                <a:latin typeface="Verdana"/>
                <a:cs typeface="Verdana"/>
              </a:rPr>
              <a:t> skill acquisition and mental</a:t>
            </a:r>
            <a:r>
              <a:rPr sz="2001" spc="-6" dirty="0">
                <a:latin typeface="Verdana"/>
                <a:cs typeface="Verdana"/>
              </a:rPr>
              <a:t> </a:t>
            </a:r>
            <a:r>
              <a:rPr sz="2001" spc="-3" dirty="0">
                <a:latin typeface="Verdana"/>
                <a:cs typeface="Verdana"/>
              </a:rPr>
              <a:t>processes.</a:t>
            </a:r>
            <a:endParaRPr sz="2001" dirty="0">
              <a:latin typeface="Verdana"/>
              <a:cs typeface="Verdana"/>
            </a:endParaRPr>
          </a:p>
          <a:p>
            <a:pPr marL="261458" marR="1244912" indent="-254142">
              <a:lnSpc>
                <a:spcPts val="2352"/>
              </a:lnSpc>
              <a:spcBef>
                <a:spcPts val="1595"/>
              </a:spcBef>
              <a:buChar char="•"/>
              <a:tabLst>
                <a:tab pos="261844" algn="l"/>
              </a:tabLst>
            </a:pPr>
            <a:r>
              <a:rPr sz="3002" spc="-4" baseline="1683" dirty="0">
                <a:latin typeface="Verdana"/>
                <a:cs typeface="Verdana"/>
              </a:rPr>
              <a:t>SOAR is widely used in research </a:t>
            </a:r>
            <a:r>
              <a:rPr sz="3002" spc="-9" baseline="1683" dirty="0">
                <a:latin typeface="Verdana"/>
                <a:cs typeface="Verdana"/>
              </a:rPr>
              <a:t>involving </a:t>
            </a:r>
            <a:r>
              <a:rPr sz="3002" spc="-4" baseline="1683" dirty="0">
                <a:latin typeface="Verdana"/>
                <a:cs typeface="Verdana"/>
              </a:rPr>
              <a:t>the </a:t>
            </a:r>
            <a:r>
              <a:rPr sz="2001" spc="-3" dirty="0">
                <a:latin typeface="Verdana"/>
                <a:cs typeface="Verdana"/>
              </a:rPr>
              <a:t> understanding of human</a:t>
            </a:r>
            <a:r>
              <a:rPr sz="2001" spc="-9" dirty="0">
                <a:latin typeface="Verdana"/>
                <a:cs typeface="Verdana"/>
              </a:rPr>
              <a:t> </a:t>
            </a:r>
            <a:r>
              <a:rPr sz="2001" spc="-3" dirty="0">
                <a:latin typeface="Verdana"/>
                <a:cs typeface="Verdana"/>
              </a:rPr>
              <a:t>cognition.</a:t>
            </a:r>
            <a:endParaRPr sz="200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4204" y="1514386"/>
            <a:ext cx="3587031" cy="2803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10993870" y="470496"/>
            <a:ext cx="952433" cy="952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4428132" y="6092309"/>
            <a:ext cx="7616192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30" dirty="0">
                <a:solidFill>
                  <a:srgbClr val="72675A"/>
                </a:solidFill>
                <a:latin typeface="Garamond"/>
                <a:cs typeface="Garamond"/>
                <a:hlinkClick r:id="rId4"/>
              </a:rPr>
              <a:t>https://soar.eecs.umich.edu/downloads/Documentation/SoarManual.pdf</a:t>
            </a:r>
            <a:r>
              <a:rPr lang="es-ES" sz="2001" spc="30" dirty="0">
                <a:solidFill>
                  <a:srgbClr val="72675A"/>
                </a:solidFill>
                <a:latin typeface="Garamond"/>
                <a:cs typeface="Garamond"/>
              </a:rPr>
              <a:t> </a:t>
            </a:r>
            <a:endParaRPr sz="2001" dirty="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36228" y="4645602"/>
            <a:ext cx="3955772" cy="1371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403EF-E68F-402A-AA1E-9D9ABB2BD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824" y="6513482"/>
            <a:ext cx="2486025" cy="314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indent="0" algn="r">
          <a:buFont typeface="Arial"/>
          <a:buNone/>
          <a:defRPr sz="1700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indent="0" algn="r">
          <a:buFont typeface="Arial"/>
          <a:buNone/>
          <a:defRPr sz="17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8B1B3BEE6F14DB169079EC0A63CAC" ma:contentTypeVersion="0" ma:contentTypeDescription="Create a new document." ma:contentTypeScope="" ma:versionID="5344259e66b78af6220a4c9b778a13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290BE-A802-4F13-90AA-3BEFA5A735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16EA19-EBBA-49C6-B149-9EFB385D2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7E8FD0-BB94-4034-8042-AC7FBF3878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1381</Words>
  <Application>Microsoft Office PowerPoint</Application>
  <PresentationFormat>Widescreen</PresentationFormat>
  <Paragraphs>137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Roboto</vt:lpstr>
      <vt:lpstr>Times New Roman</vt:lpstr>
      <vt:lpstr>Verdana</vt:lpstr>
      <vt:lpstr>2_Office Theme</vt:lpstr>
      <vt:lpstr>3_Office Theme</vt:lpstr>
      <vt:lpstr>PowerPoint Presentation</vt:lpstr>
      <vt:lpstr>Optimising Interfaces</vt:lpstr>
      <vt:lpstr>Optimising Interfaces</vt:lpstr>
      <vt:lpstr>Optimising Interfaces</vt:lpstr>
      <vt:lpstr>Optimising Interfaces</vt:lpstr>
      <vt:lpstr>Optimising Interfaces</vt:lpstr>
      <vt:lpstr>PowerPoint Presentation</vt:lpstr>
      <vt:lpstr>Cognitive Architectures</vt:lpstr>
      <vt:lpstr>SOAR</vt:lpstr>
      <vt:lpstr>Atomic Control of Though - Rational (ACT-R)</vt:lpstr>
      <vt:lpstr>ACT-R/PM</vt:lpstr>
      <vt:lpstr>ACT-R/PM</vt:lpstr>
      <vt:lpstr>ACT-R/PM Example</vt:lpstr>
      <vt:lpstr>ACT-Simple</vt:lpstr>
      <vt:lpstr>PowerPoint Presentation</vt:lpstr>
      <vt:lpstr>CogTool</vt:lpstr>
      <vt:lpstr>CogTool</vt:lpstr>
      <vt:lpstr>PowerPoint Presentation</vt:lpstr>
      <vt:lpstr>Storyboards</vt:lpstr>
      <vt:lpstr>Storyboards</vt:lpstr>
      <vt:lpstr>Storyboarding - Sketching</vt:lpstr>
      <vt:lpstr>Storyboarding - Examples</vt:lpstr>
      <vt:lpstr>Storyboarding - Examples</vt:lpstr>
      <vt:lpstr>CogTool Demos You will find all the material in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 Mooney</dc:creator>
  <cp:lastModifiedBy>Carlos Moreno-Garcia (SOC)</cp:lastModifiedBy>
  <cp:revision>232</cp:revision>
  <dcterms:created xsi:type="dcterms:W3CDTF">2017-11-16T14:21:25Z</dcterms:created>
  <dcterms:modified xsi:type="dcterms:W3CDTF">2021-11-05T10:48:40Z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BB7E2321-5FDC-4131-BDDD-73B1D04654D8</vt:lpwstr>
  </property>
  <property fmtid="{D5CDD505-2E9C-101B-9397-08002B2CF9AE}" pid="3" name="ArticulatePath">
    <vt:lpwstr>GA_PowerPoint_template</vt:lpwstr>
  </property>
  <property fmtid="{D5CDD505-2E9C-101B-9397-08002B2CF9AE}" pid="4" name="ContentTypeId">
    <vt:lpwstr>0x010100C038B1B3BEE6F14DB169079EC0A63CAC</vt:lpwstr>
  </property>
</Properties>
</file>