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6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33A9-63A8-402D-BB55-29CD14A40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8DD62-6831-4778-84FD-EDED037A7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9962-CF88-4F7B-919C-A840A7FC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DF3A-179D-41B7-9A57-A6E9823D5C02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C18D4-1E1A-44D3-A999-75353000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2DBA-B011-445F-9C34-69BD7C28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A5A1-B8BD-4A85-80B6-C18B84BF6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52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9D9F-3505-4E06-8735-F5EACE38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449CA-41EB-4B85-8182-65D989CF4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E1CC8-6D12-4715-917F-2D24237A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DF3A-179D-41B7-9A57-A6E9823D5C02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82BEA-10C7-44C8-ABCB-CBFA6D43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617F4-2C3C-4BE5-BD5C-66E9B4A0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A5A1-B8BD-4A85-80B6-C18B84BF6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20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D4E83-55E4-44FF-A167-F59546F6D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7952A-CA38-445E-8513-E63E9C038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E59F5-F498-4078-99B4-3473A40D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DF3A-179D-41B7-9A57-A6E9823D5C02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83646-9A8B-4C66-AE3B-B4A3F68C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EACFA-68EC-4467-9E11-3F4EFF97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A5A1-B8BD-4A85-80B6-C18B84BF6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93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990C-A890-4979-A30C-E3535374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27B3-A3FD-4296-8717-BBCCE52B9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DADFC-C199-42B2-9496-2EA95499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DF3A-179D-41B7-9A57-A6E9823D5C02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35CD-1B91-41EB-B836-0D8E1430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CDBD-6C73-49FE-9AA8-5969988E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A5A1-B8BD-4A85-80B6-C18B84BF6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87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2F55-919D-4DAE-97E6-CFFD1362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AAA0C-0BD0-41E4-A0C5-AE9D606E0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7E803-C61A-4689-B068-05E134F1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DF3A-179D-41B7-9A57-A6E9823D5C02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3771C-9517-4D7C-88DB-A587A263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B7831-FC69-4EA3-A33F-7930DF31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A5A1-B8BD-4A85-80B6-C18B84BF6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43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93CE-53FD-4F21-9CE4-D99FFE49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465E-ED87-4FBF-9B36-663303647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8CA9A-C702-42F7-8F6B-D47B2EED8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4BE1E-4A44-454A-A8AA-2974301E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DF3A-179D-41B7-9A57-A6E9823D5C02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39EDC-D3C0-4F97-9F26-48427194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E5EDE-21CA-4F7E-9A55-88D5D374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A5A1-B8BD-4A85-80B6-C18B84BF6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7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5BF8-E96F-4795-B10C-7C0D386E7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F27EF-33E4-4589-AB8C-72E44D3B9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109DA-EBDB-4EFF-BC63-7F533B1E1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F7AA0-20F4-407F-802A-7DBF2ECDB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9E837-1BCA-449A-9780-044E1596E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EB0B9-139B-4BDF-8077-649AC4A4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DF3A-179D-41B7-9A57-A6E9823D5C02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24D1F-9DF4-44BC-BB61-33E6352F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61BE5-EE46-4C5F-B5D5-4CB2DA6E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A5A1-B8BD-4A85-80B6-C18B84BF6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2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DA52-2BA8-4E2A-97FF-4F798490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79E25-8932-4DC8-A515-CC900EE8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DF3A-179D-41B7-9A57-A6E9823D5C02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8EF45-88CD-496A-94F1-03BD5824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8ECE9-D67D-45A9-9628-FB752A76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A5A1-B8BD-4A85-80B6-C18B84BF6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63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AC828-A2D3-4326-A9B2-B4870F8B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DF3A-179D-41B7-9A57-A6E9823D5C02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BB2ED-0ED2-4FD6-9A8A-3EAEFDEA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0D8D2-7517-4522-8145-A67E0F81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A5A1-B8BD-4A85-80B6-C18B84BF6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53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80BB-A003-463F-947D-08DAE59E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74959-4EC1-4621-A9C9-3CF0653B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3248C-6C3E-4099-A276-8B2BB4A6F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4A496-F7C7-4419-A269-D63B8774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DF3A-179D-41B7-9A57-A6E9823D5C02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B0445-2562-483A-BC8E-A5B88C1A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259BC-66FD-4E59-99FC-090604A5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A5A1-B8BD-4A85-80B6-C18B84BF6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94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BEA1-57F4-4BB0-A576-3BB1A0F5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5A3FA-4156-4E64-93B0-89F6692D2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D38CF-19C2-42C3-9870-554C7F87F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F3566-59AB-40BA-BCA9-BA0A2052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DF3A-179D-41B7-9A57-A6E9823D5C02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3EF47-F5C5-48B2-8EC9-91C3927B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5D167-D743-4702-BE18-B588D47E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A5A1-B8BD-4A85-80B6-C18B84BF6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47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273E6-E022-4160-98DB-D158E28B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C8B0D-044C-4AE1-8357-F0490A96B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F367B-247D-40CE-9CE7-83CFA0A52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ADF3A-179D-41B7-9A57-A6E9823D5C02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F8FCF-3E38-41F1-ABA4-96D9CDE38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19DB-1B17-4E77-81FC-08338B8A6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3A5A1-B8BD-4A85-80B6-C18B84BF6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22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7723-54F6-4179-8349-B5FA4E7C2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Working with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CAB55-29FC-45FE-869E-5F33CF4A6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CMM201 – Programming Concepts for Business Analytics</a:t>
            </a:r>
          </a:p>
          <a:p>
            <a:r>
              <a:rPr lang="en-GB" dirty="0"/>
              <a:t>Week 9</a:t>
            </a:r>
          </a:p>
          <a:p>
            <a:r>
              <a:rPr lang="en-GB" dirty="0"/>
              <a:t>Dr Carlos Moreno-Garcia</a:t>
            </a:r>
          </a:p>
        </p:txBody>
      </p:sp>
    </p:spTree>
    <p:extLst>
      <p:ext uri="{BB962C8B-B14F-4D97-AF65-F5344CB8AC3E}">
        <p14:creationId xmlns:p14="http://schemas.microsoft.com/office/powerpoint/2010/main" val="132311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5D1C3C-AC42-4B5D-800A-E6B041255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19" y="1825625"/>
            <a:ext cx="874216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832DF3-02B2-4304-AE1A-AC014361DECB}"/>
              </a:ext>
            </a:extLst>
          </p:cNvPr>
          <p:cNvSpPr txBox="1"/>
          <p:nvPr/>
        </p:nvSpPr>
        <p:spPr>
          <a:xfrm>
            <a:off x="4298934" y="532302"/>
            <a:ext cx="380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would you “query” a certain pixel using </a:t>
            </a:r>
            <a:r>
              <a:rPr lang="en-GB" dirty="0" err="1"/>
              <a:t>numpy</a:t>
            </a:r>
            <a:r>
              <a:rPr lang="en-GB" dirty="0"/>
              <a:t> array terminology?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A741B-7B95-4640-BF9D-D8A9BE105ECE}"/>
              </a:ext>
            </a:extLst>
          </p:cNvPr>
          <p:cNvSpPr txBox="1"/>
          <p:nvPr/>
        </p:nvSpPr>
        <p:spPr>
          <a:xfrm>
            <a:off x="3006382" y="6178032"/>
            <a:ext cx="571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These are </a:t>
            </a:r>
            <a:r>
              <a:rPr lang="en-GB" b="1" dirty="0"/>
              <a:t>not</a:t>
            </a:r>
            <a:r>
              <a:rPr lang="en-GB" dirty="0"/>
              <a:t> the values, these are the </a:t>
            </a:r>
            <a:r>
              <a:rPr lang="en-GB" u="sng" dirty="0"/>
              <a:t>positions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536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E0C8-CB7B-4B3B-85A0-34D8D3E6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3ADC-AF4E-48EF-9718-16AEE72B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5967" cy="4351338"/>
          </a:xfrm>
        </p:spPr>
        <p:txBody>
          <a:bodyPr/>
          <a:lstStyle/>
          <a:p>
            <a:r>
              <a:rPr lang="en-GB" dirty="0"/>
              <a:t>Images (and multimedia in general) are easy to understand analogies of data!</a:t>
            </a:r>
          </a:p>
          <a:p>
            <a:endParaRPr lang="en-GB" dirty="0"/>
          </a:p>
          <a:p>
            <a:r>
              <a:rPr lang="en-GB" dirty="0"/>
              <a:t>Allow you to understand data input/output in an easier way.</a:t>
            </a:r>
          </a:p>
          <a:p>
            <a:endParaRPr lang="en-GB" dirty="0"/>
          </a:p>
          <a:p>
            <a:r>
              <a:rPr lang="en-GB" dirty="0"/>
              <a:t>Is more visual!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7575E-BD0E-49ED-9F95-240F2883E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110" y="600096"/>
            <a:ext cx="4596968" cy="56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3279-F7DD-48EE-B8F0-93373469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an image look “digitally”?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C3B-13C4-4281-8A2D-7B83537E9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3372" cy="4351338"/>
          </a:xfrm>
        </p:spPr>
        <p:txBody>
          <a:bodyPr/>
          <a:lstStyle/>
          <a:p>
            <a:r>
              <a:rPr lang="en-GB" dirty="0"/>
              <a:t>As you may know, there are many image file </a:t>
            </a:r>
            <a:r>
              <a:rPr lang="en-GB" b="1" dirty="0"/>
              <a:t>extensions:</a:t>
            </a:r>
          </a:p>
          <a:p>
            <a:pPr lvl="1"/>
            <a:r>
              <a:rPr lang="en-GB" dirty="0"/>
              <a:t>jpeg</a:t>
            </a:r>
          </a:p>
          <a:p>
            <a:pPr lvl="1"/>
            <a:r>
              <a:rPr lang="en-GB" dirty="0" err="1"/>
              <a:t>png</a:t>
            </a:r>
            <a:endParaRPr lang="en-GB" dirty="0"/>
          </a:p>
          <a:p>
            <a:pPr lvl="1"/>
            <a:r>
              <a:rPr lang="en-GB" dirty="0"/>
              <a:t>tiff</a:t>
            </a:r>
          </a:p>
          <a:p>
            <a:pPr lvl="1"/>
            <a:r>
              <a:rPr lang="en-GB" dirty="0"/>
              <a:t>etc.</a:t>
            </a:r>
          </a:p>
          <a:p>
            <a:r>
              <a:rPr lang="en-GB" dirty="0"/>
              <a:t>These are just some of the many </a:t>
            </a:r>
            <a:r>
              <a:rPr lang="en-GB" b="1" dirty="0"/>
              <a:t>compression algorithms</a:t>
            </a:r>
            <a:r>
              <a:rPr lang="en-GB" dirty="0"/>
              <a:t> that exist to convert an image into a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BBCDF-E869-450F-BB30-E97A6AE70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65" y="2373753"/>
            <a:ext cx="3810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1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24CC-12E4-48DC-BE6D-6CE7481C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93" y="153192"/>
            <a:ext cx="10515600" cy="1325563"/>
          </a:xfrm>
        </p:spPr>
        <p:txBody>
          <a:bodyPr/>
          <a:lstStyle/>
          <a:p>
            <a:r>
              <a:rPr lang="en-GB" dirty="0"/>
              <a:t>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FEB2-6DB4-4FA1-A30C-6A69D65B3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93" y="1690688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“art” of </a:t>
            </a:r>
            <a:r>
              <a:rPr lang="en-GB" b="1" dirty="0"/>
              <a:t>compression algorithms</a:t>
            </a:r>
            <a:r>
              <a:rPr lang="en-GB" dirty="0"/>
              <a:t> is in quantization!</a:t>
            </a:r>
          </a:p>
          <a:p>
            <a:pPr lvl="1"/>
            <a:r>
              <a:rPr lang="en-GB" dirty="0"/>
              <a:t>The best algorithms are the ones who achieve the best visual quality of the image once this is not analogue anymore.</a:t>
            </a:r>
          </a:p>
          <a:p>
            <a:pPr lvl="1"/>
            <a:endParaRPr lang="en-GB" dirty="0"/>
          </a:p>
          <a:p>
            <a:r>
              <a:rPr lang="en-GB" dirty="0"/>
              <a:t>However, that is NOT our problem!</a:t>
            </a:r>
          </a:p>
          <a:p>
            <a:pPr lvl="1"/>
            <a:r>
              <a:rPr lang="en-GB" dirty="0"/>
              <a:t>We just want to work with the image as a pixel array.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We are going to work with images in a simpler, </a:t>
            </a:r>
            <a:r>
              <a:rPr lang="en-GB" b="1" dirty="0"/>
              <a:t>uncompressed</a:t>
            </a:r>
            <a:r>
              <a:rPr lang="en-GB" dirty="0"/>
              <a:t> way…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C8622-6E3F-4CF8-B6A1-C6127E625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062784"/>
            <a:ext cx="65722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1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AFB6-D8AA-4556-96BB-78016037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 </a:t>
            </a:r>
            <a:r>
              <a:rPr lang="en-GB" dirty="0" err="1"/>
              <a:t>numpy</a:t>
            </a:r>
            <a:r>
              <a:rPr lang="en-GB" dirty="0"/>
              <a:t> arrays!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96B9-EFC9-4110-8AA9-6C1D87F1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8829" cy="4351338"/>
          </a:xfrm>
        </p:spPr>
        <p:txBody>
          <a:bodyPr/>
          <a:lstStyle/>
          <a:p>
            <a:r>
              <a:rPr lang="en-GB" dirty="0"/>
              <a:t>Well, as arrays/matrices (in a more general sense…)</a:t>
            </a:r>
          </a:p>
          <a:p>
            <a:r>
              <a:rPr lang="en-GB" dirty="0"/>
              <a:t>When we visualise an image, in reality what we are looking at is a bunch of </a:t>
            </a:r>
            <a:r>
              <a:rPr lang="en-GB" b="1" dirty="0"/>
              <a:t>pixels</a:t>
            </a:r>
            <a:r>
              <a:rPr lang="en-GB" dirty="0"/>
              <a:t> arranged in our screen.</a:t>
            </a:r>
          </a:p>
          <a:p>
            <a:r>
              <a:rPr lang="en-GB" dirty="0"/>
              <a:t>Each of these pixels has a different </a:t>
            </a:r>
            <a:r>
              <a:rPr lang="en-GB" b="1" dirty="0"/>
              <a:t>pixel value, </a:t>
            </a:r>
            <a:r>
              <a:rPr lang="en-GB" dirty="0"/>
              <a:t>which indicates the colour at that given positions.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3B000-A78B-4C05-859D-E7A78C26E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71" y="1825625"/>
            <a:ext cx="4476134" cy="358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5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CC1F-0AB5-43D8-AED7-B4D74DFC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3" y="5768"/>
            <a:ext cx="10515600" cy="1325563"/>
          </a:xfrm>
        </p:spPr>
        <p:txBody>
          <a:bodyPr/>
          <a:lstStyle/>
          <a:p>
            <a:r>
              <a:rPr lang="en-GB" dirty="0"/>
              <a:t>Grayscale images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5A2F5-9727-46C2-A7BA-9E704C069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76" y="183525"/>
            <a:ext cx="6328641" cy="2606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EE9FED-2C99-4656-89C1-25C2B2EFE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14" y="4281936"/>
            <a:ext cx="3053055" cy="229863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E6BE4C-1873-4B84-B441-FA6B55E6F424}"/>
              </a:ext>
            </a:extLst>
          </p:cNvPr>
          <p:cNvSpPr txBox="1">
            <a:spLocks/>
          </p:cNvSpPr>
          <p:nvPr/>
        </p:nvSpPr>
        <p:spPr>
          <a:xfrm>
            <a:off x="122583" y="1426747"/>
            <a:ext cx="5257800" cy="2517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2D-grid of pixels.</a:t>
            </a:r>
          </a:p>
          <a:p>
            <a:endParaRPr lang="en-GB" dirty="0"/>
          </a:p>
          <a:p>
            <a:r>
              <a:rPr lang="en-GB" dirty="0"/>
              <a:t>Two ways to represent grayscale:</a:t>
            </a:r>
          </a:p>
          <a:p>
            <a:endParaRPr lang="en-GB" dirty="0"/>
          </a:p>
          <a:p>
            <a:pPr lvl="1"/>
            <a:r>
              <a:rPr lang="en-GB" b="1" dirty="0"/>
              <a:t>Standard</a:t>
            </a:r>
            <a:r>
              <a:rPr lang="en-GB" dirty="0"/>
              <a:t>: from 0 (black) to 255 (white).</a:t>
            </a:r>
          </a:p>
          <a:p>
            <a:endParaRPr lang="en-GB" dirty="0"/>
          </a:p>
          <a:p>
            <a:pPr lvl="1"/>
            <a:r>
              <a:rPr lang="en-GB" b="1" dirty="0"/>
              <a:t>Normalised</a:t>
            </a:r>
            <a:r>
              <a:rPr lang="en-GB" dirty="0"/>
              <a:t>: from 0 (black) to 1 (white).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B23647-57AA-4D12-BAEF-899093130A68}"/>
              </a:ext>
            </a:extLst>
          </p:cNvPr>
          <p:cNvGrpSpPr/>
          <p:nvPr/>
        </p:nvGrpSpPr>
        <p:grpSpPr>
          <a:xfrm>
            <a:off x="6801975" y="2968251"/>
            <a:ext cx="4206241" cy="3124711"/>
            <a:chOff x="6811619" y="3327034"/>
            <a:chExt cx="4206241" cy="312471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48796CC-7828-4E16-9C0F-FE4484367C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02" b="53052"/>
            <a:stretch/>
          </p:blipFill>
          <p:spPr>
            <a:xfrm>
              <a:off x="6811619" y="3327034"/>
              <a:ext cx="4206241" cy="312471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4EC41B-05EB-4D52-AE0F-E185F3AC7A90}"/>
                </a:ext>
              </a:extLst>
            </p:cNvPr>
            <p:cNvSpPr/>
            <p:nvPr/>
          </p:nvSpPr>
          <p:spPr>
            <a:xfrm>
              <a:off x="7100515" y="3429000"/>
              <a:ext cx="302149" cy="339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/>
                  </a:solidFill>
                </a:ln>
                <a:noFill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39E0B35-476B-40CE-AFEF-918DCC142F5A}"/>
              </a:ext>
            </a:extLst>
          </p:cNvPr>
          <p:cNvSpPr txBox="1"/>
          <p:nvPr/>
        </p:nvSpPr>
        <p:spPr>
          <a:xfrm>
            <a:off x="6096000" y="6270719"/>
            <a:ext cx="491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you convert between </a:t>
            </a:r>
            <a:r>
              <a:rPr lang="en-GB" dirty="0" err="1"/>
              <a:t>standard↔normalised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1633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C4D5-5AC5-4571-8078-34C0CE7E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about colour images?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EA80E7-8238-49C4-B694-670481B8B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71" y="1997576"/>
            <a:ext cx="3971925" cy="3971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62B1E8-585F-400D-A90B-79EE20819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38" y="1997577"/>
            <a:ext cx="3971924" cy="39719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0A0A04-7E58-415A-982E-B2B76736F61B}"/>
              </a:ext>
            </a:extLst>
          </p:cNvPr>
          <p:cNvSpPr txBox="1"/>
          <p:nvPr/>
        </p:nvSpPr>
        <p:spPr>
          <a:xfrm>
            <a:off x="7391837" y="5969501"/>
            <a:ext cx="255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 you know who she is?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BAA0E3-D675-4DF3-8B66-04D5386E6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38" y="1997576"/>
            <a:ext cx="3971924" cy="397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0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AF50-916A-47C0-8DB5-6978AA01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36" y="47765"/>
            <a:ext cx="3754978" cy="1325563"/>
          </a:xfrm>
        </p:spPr>
        <p:txBody>
          <a:bodyPr/>
          <a:lstStyle/>
          <a:p>
            <a:r>
              <a:rPr lang="en-GB" dirty="0"/>
              <a:t>Colour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4696-307A-4DC2-B5B4-5398311DE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67" y="1337352"/>
            <a:ext cx="5280733" cy="507232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Each pixel has three values (also called channels):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Red</a:t>
            </a:r>
          </a:p>
          <a:p>
            <a:pPr lvl="1"/>
            <a:r>
              <a:rPr lang="en-GB" dirty="0">
                <a:solidFill>
                  <a:srgbClr val="00B050"/>
                </a:solidFill>
              </a:rPr>
              <a:t>Green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Blue</a:t>
            </a:r>
          </a:p>
          <a:p>
            <a:r>
              <a:rPr lang="en-GB" dirty="0"/>
              <a:t>That’s why images with colour are often called RGB images.</a:t>
            </a:r>
          </a:p>
          <a:p>
            <a:r>
              <a:rPr lang="en-GB" dirty="0"/>
              <a:t>If this image is imported in Python, the pixel in row 2-column 9 has a value of </a:t>
            </a:r>
            <a:r>
              <a:rPr lang="en-GB" dirty="0">
                <a:solidFill>
                  <a:srgbClr val="FF0000"/>
                </a:solidFill>
              </a:rPr>
              <a:t>218 in the red channel</a:t>
            </a:r>
            <a:r>
              <a:rPr lang="en-GB" dirty="0"/>
              <a:t>, </a:t>
            </a:r>
            <a:r>
              <a:rPr lang="en-GB" dirty="0">
                <a:solidFill>
                  <a:srgbClr val="00B050"/>
                </a:solidFill>
              </a:rPr>
              <a:t>150 in the green channel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149 in the blue channel</a:t>
            </a:r>
            <a:r>
              <a:rPr lang="en-GB" dirty="0"/>
              <a:t>.</a:t>
            </a:r>
          </a:p>
          <a:p>
            <a:r>
              <a:rPr lang="en-GB" dirty="0"/>
              <a:t>This value would be stored in a </a:t>
            </a:r>
            <a:r>
              <a:rPr lang="en-GB" b="1" dirty="0"/>
              <a:t>tuple</a:t>
            </a:r>
            <a:r>
              <a:rPr lang="en-GB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D972E-D861-49EB-B0BA-203AE90B1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534815"/>
            <a:ext cx="5638800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7F00AB-4613-4E99-BB15-8454375581BF}"/>
              </a:ext>
            </a:extLst>
          </p:cNvPr>
          <p:cNvSpPr txBox="1"/>
          <p:nvPr/>
        </p:nvSpPr>
        <p:spPr>
          <a:xfrm>
            <a:off x="6641965" y="2328547"/>
            <a:ext cx="31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0   1   2    3   4    5   6   7    8   9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83CD0-8272-4826-826D-98F4A7F0C937}"/>
              </a:ext>
            </a:extLst>
          </p:cNvPr>
          <p:cNvSpPr txBox="1"/>
          <p:nvPr/>
        </p:nvSpPr>
        <p:spPr>
          <a:xfrm>
            <a:off x="7306322" y="4847208"/>
            <a:ext cx="380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many colours can be represented using the RGB standard?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90343B-ADF1-4692-88C5-028C38DF499F}"/>
              </a:ext>
            </a:extLst>
          </p:cNvPr>
          <p:cNvSpPr txBox="1"/>
          <p:nvPr/>
        </p:nvSpPr>
        <p:spPr>
          <a:xfrm>
            <a:off x="7306322" y="5585534"/>
            <a:ext cx="380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there another standard that can represent more colours?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CF498-59D7-4C3E-8097-1E41511583D8}"/>
              </a:ext>
            </a:extLst>
          </p:cNvPr>
          <p:cNvSpPr txBox="1"/>
          <p:nvPr/>
        </p:nvSpPr>
        <p:spPr>
          <a:xfrm>
            <a:off x="6353044" y="2598990"/>
            <a:ext cx="1630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0   1   2    3   4    5   6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280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2D4C-3C14-47DC-8914-CA18DA02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8" y="189810"/>
            <a:ext cx="10515600" cy="1325563"/>
          </a:xfrm>
        </p:spPr>
        <p:txBody>
          <a:bodyPr/>
          <a:lstStyle/>
          <a:p>
            <a:r>
              <a:rPr lang="en-GB" dirty="0"/>
              <a:t>Colour Image Representation in </a:t>
            </a:r>
            <a:r>
              <a:rPr lang="en-GB" dirty="0" err="1"/>
              <a:t>numpy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E007-726C-40BD-902E-1AF7EE7E7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28" y="1754603"/>
            <a:ext cx="5535967" cy="4351338"/>
          </a:xfrm>
        </p:spPr>
        <p:txBody>
          <a:bodyPr/>
          <a:lstStyle/>
          <a:p>
            <a:r>
              <a:rPr lang="en-GB" dirty="0"/>
              <a:t>To import an colour image in a </a:t>
            </a:r>
            <a:r>
              <a:rPr lang="en-GB" dirty="0" err="1"/>
              <a:t>numpy</a:t>
            </a:r>
            <a:r>
              <a:rPr lang="en-GB" dirty="0"/>
              <a:t> array, we would have two options:</a:t>
            </a:r>
          </a:p>
          <a:p>
            <a:pPr lvl="1"/>
            <a:r>
              <a:rPr lang="en-GB" dirty="0"/>
              <a:t>A two dimensional array where each position contains a tuple.</a:t>
            </a:r>
          </a:p>
          <a:p>
            <a:pPr lvl="2"/>
            <a:r>
              <a:rPr lang="en-GB" dirty="0"/>
              <a:t>This is possible! Last time we stored strings in </a:t>
            </a:r>
            <a:r>
              <a:rPr lang="en-GB" dirty="0" err="1"/>
              <a:t>numpy</a:t>
            </a:r>
            <a:r>
              <a:rPr lang="en-GB" dirty="0"/>
              <a:t> arrays.</a:t>
            </a:r>
          </a:p>
          <a:p>
            <a:pPr lvl="2"/>
            <a:r>
              <a:rPr lang="en-GB" dirty="0"/>
              <a:t>Problem: Calculations would be harder to do.</a:t>
            </a:r>
          </a:p>
          <a:p>
            <a:pPr lvl="1"/>
            <a:r>
              <a:rPr lang="en-GB" dirty="0"/>
              <a:t>A three dimensional array with layers.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718598-D3AF-45B8-8BB7-93666230E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34107"/>
              </p:ext>
            </p:extLst>
          </p:nvPr>
        </p:nvGraphicFramePr>
        <p:xfrm>
          <a:off x="6627855" y="1754603"/>
          <a:ext cx="4321092" cy="1490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364">
                  <a:extLst>
                    <a:ext uri="{9D8B030D-6E8A-4147-A177-3AD203B41FA5}">
                      <a16:colId xmlns:a16="http://schemas.microsoft.com/office/drawing/2014/main" val="3528264407"/>
                    </a:ext>
                  </a:extLst>
                </a:gridCol>
                <a:gridCol w="1440364">
                  <a:extLst>
                    <a:ext uri="{9D8B030D-6E8A-4147-A177-3AD203B41FA5}">
                      <a16:colId xmlns:a16="http://schemas.microsoft.com/office/drawing/2014/main" val="2035172030"/>
                    </a:ext>
                  </a:extLst>
                </a:gridCol>
                <a:gridCol w="1440364">
                  <a:extLst>
                    <a:ext uri="{9D8B030D-6E8A-4147-A177-3AD203B41FA5}">
                      <a16:colId xmlns:a16="http://schemas.microsoft.com/office/drawing/2014/main" val="4021658150"/>
                    </a:ext>
                  </a:extLst>
                </a:gridCol>
              </a:tblGrid>
              <a:tr h="496932">
                <a:tc>
                  <a:txBody>
                    <a:bodyPr/>
                    <a:lstStyle/>
                    <a:p>
                      <a:pPr algn="ctr"/>
                      <a:r>
                        <a:rPr lang="es-ES" sz="1700" dirty="0"/>
                        <a:t>(211,211,111)</a:t>
                      </a:r>
                      <a:endParaRPr lang="en-GB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dirty="0"/>
                        <a:t>(212,212,112)</a:t>
                      </a:r>
                      <a:endParaRPr lang="en-GB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dirty="0"/>
                        <a:t>(213,213,113)</a:t>
                      </a:r>
                      <a:endParaRPr lang="en-GB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481707"/>
                  </a:ext>
                </a:extLst>
              </a:tr>
              <a:tr h="496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dirty="0"/>
                        <a:t>(221,121,121)</a:t>
                      </a:r>
                      <a:endParaRPr lang="en-GB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dirty="0"/>
                        <a:t>(222,222,122)</a:t>
                      </a:r>
                      <a:endParaRPr lang="en-GB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dirty="0"/>
                        <a:t>(223,223,123)</a:t>
                      </a:r>
                      <a:endParaRPr lang="en-GB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935156"/>
                  </a:ext>
                </a:extLst>
              </a:tr>
              <a:tr h="496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dirty="0"/>
                        <a:t>(231,231,131)</a:t>
                      </a:r>
                      <a:endParaRPr lang="en-GB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dirty="0"/>
                        <a:t>(232,232,132)</a:t>
                      </a:r>
                      <a:endParaRPr lang="en-GB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dirty="0"/>
                        <a:t>(233,233,133)</a:t>
                      </a:r>
                      <a:endParaRPr lang="en-GB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89475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8D1BD944-EAAD-4130-993D-E331952131BE}"/>
              </a:ext>
            </a:extLst>
          </p:cNvPr>
          <p:cNvGrpSpPr/>
          <p:nvPr/>
        </p:nvGrpSpPr>
        <p:grpSpPr>
          <a:xfrm>
            <a:off x="7280365" y="3944983"/>
            <a:ext cx="3013167" cy="2035230"/>
            <a:chOff x="7280365" y="3944983"/>
            <a:chExt cx="3013167" cy="20352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EA31B8-FC5B-4DDC-9710-1488DEB443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75" t="26139" r="27196"/>
            <a:stretch/>
          </p:blipFill>
          <p:spPr>
            <a:xfrm>
              <a:off x="7280365" y="3944983"/>
              <a:ext cx="3013167" cy="203523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BDE012-FD71-4AF9-BF6F-F1BE9FEC8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58" t="86497" r="43518" b="8886"/>
            <a:stretch/>
          </p:blipFill>
          <p:spPr>
            <a:xfrm>
              <a:off x="8556361" y="4810746"/>
              <a:ext cx="95416" cy="1272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9D0468-2010-41E3-B530-989F7A0F15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58" t="86497" r="43518" b="8886"/>
            <a:stretch/>
          </p:blipFill>
          <p:spPr>
            <a:xfrm>
              <a:off x="9162991" y="4810085"/>
              <a:ext cx="95416" cy="12722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76041A-ACE8-4E80-AA1F-33C06D1621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58" t="86497" r="43518" b="8886"/>
            <a:stretch/>
          </p:blipFill>
          <p:spPr>
            <a:xfrm>
              <a:off x="9748334" y="4811215"/>
              <a:ext cx="95416" cy="12722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9663F21-4C69-4AF8-8CA2-4F13F6C83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58" t="86497" r="43518" b="8886"/>
            <a:stretch/>
          </p:blipFill>
          <p:spPr>
            <a:xfrm>
              <a:off x="8548410" y="5209865"/>
              <a:ext cx="95416" cy="12722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979088-1CBC-4315-AD7C-1183603120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58" t="86497" r="43518" b="8886"/>
            <a:stretch/>
          </p:blipFill>
          <p:spPr>
            <a:xfrm>
              <a:off x="9734526" y="5209865"/>
              <a:ext cx="95416" cy="12722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0561B2-4F0B-4130-A8B7-2B1669B2C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58" t="86497" r="43518" b="8886"/>
            <a:stretch/>
          </p:blipFill>
          <p:spPr>
            <a:xfrm>
              <a:off x="9141468" y="5209865"/>
              <a:ext cx="95416" cy="12722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17E955F-6D75-4849-911F-CD61C804D1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58" t="86497" r="43661" b="8886"/>
            <a:stretch/>
          </p:blipFill>
          <p:spPr>
            <a:xfrm>
              <a:off x="8556361" y="5608808"/>
              <a:ext cx="87465" cy="12722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7DC267-5243-4C9A-A5EA-66958EF51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58" t="86497" r="43661" b="8886"/>
            <a:stretch/>
          </p:blipFill>
          <p:spPr>
            <a:xfrm>
              <a:off x="9159015" y="5608808"/>
              <a:ext cx="87465" cy="12722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B7E3FB-F912-4A81-87BC-D457097F8C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58" t="86497" r="43661" b="8886"/>
            <a:stretch/>
          </p:blipFill>
          <p:spPr>
            <a:xfrm>
              <a:off x="9742477" y="5608807"/>
              <a:ext cx="87465" cy="127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17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502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Working with Images</vt:lpstr>
      <vt:lpstr>Why?</vt:lpstr>
      <vt:lpstr>How does an image look “digitally”?</vt:lpstr>
      <vt:lpstr>Compression</vt:lpstr>
      <vt:lpstr>As numpy arrays!</vt:lpstr>
      <vt:lpstr>Grayscale images</vt:lpstr>
      <vt:lpstr>What about colour images?</vt:lpstr>
      <vt:lpstr>Colour Images</vt:lpstr>
      <vt:lpstr>Colour Image Representation in numpy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</dc:title>
  <dc:creator>carlos</dc:creator>
  <cp:lastModifiedBy>carlos</cp:lastModifiedBy>
  <cp:revision>16</cp:revision>
  <dcterms:created xsi:type="dcterms:W3CDTF">2019-10-21T13:49:48Z</dcterms:created>
  <dcterms:modified xsi:type="dcterms:W3CDTF">2019-10-30T16:39:50Z</dcterms:modified>
</cp:coreProperties>
</file>