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15"/>
  </p:notesMasterIdLst>
  <p:handoutMasterIdLst>
    <p:handoutMasterId r:id="rId16"/>
  </p:handoutMasterIdLst>
  <p:sldIdLst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53"/>
    <a:srgbClr val="F9C523"/>
    <a:srgbClr val="F2C570"/>
    <a:srgbClr val="00B8E1"/>
    <a:srgbClr val="9D739E"/>
    <a:srgbClr val="F0E9EE"/>
    <a:srgbClr val="DEE2EA"/>
    <a:srgbClr val="E8DEE6"/>
    <a:srgbClr val="CAC2C8"/>
    <a:srgbClr val="00A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/>
    <p:restoredTop sz="82924" autoAdjust="0"/>
  </p:normalViewPr>
  <p:slideViewPr>
    <p:cSldViewPr snapToGrid="0" snapToObjects="1">
      <p:cViewPr varScale="1">
        <p:scale>
          <a:sx n="64" d="100"/>
          <a:sy n="64" d="100"/>
        </p:scale>
        <p:origin x="9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2-A742-995C-586D293C3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2-A742-995C-586D293C31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12-A742-995C-586D293C3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What is Version Control?</a:t>
            </a:r>
          </a:p>
          <a:p>
            <a:r>
              <a:rPr lang="en-GB" dirty="0"/>
              <a:t>Version control is “</a:t>
            </a:r>
            <a:r>
              <a:rPr lang="en-GB" i="1" dirty="0"/>
              <a:t>a system that records changes to a file or set of files over time so that you can recall specific versions later.</a:t>
            </a:r>
            <a:r>
              <a:rPr lang="en-GB" dirty="0"/>
              <a:t>” </a:t>
            </a:r>
          </a:p>
          <a:p>
            <a:r>
              <a:rPr lang="en-GB" dirty="0"/>
              <a:t>It allows you to track what you and your colleagues have worked on so you don’t clash with or override each other’s changes. </a:t>
            </a:r>
          </a:p>
          <a:p>
            <a:r>
              <a:rPr lang="en-GB" dirty="0"/>
              <a:t>Even when developers work on each other’s files at the same time, Git’s version control system will inform them that they’re about to overwrite somebody else’s work!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09 March 2022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sktop.github.com" TargetMode="External"/><Relationship Id="rId2" Type="http://schemas.openxmlformats.org/officeDocument/2006/relationships/hyperlink" Target="github.com/joi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C453-5817-3647-8968-40312E9E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Coding with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9F363-1306-0A4A-9472-D08D8AFC1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A467-4108-834F-B50E-053AF299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CMM202 – Programming for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FFD08-C1A1-A54C-B56C-FF9517D3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1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0C4-DFC5-4745-A16C-EE4D66B3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76BB-F95B-4C39-BE26-6B7E487A6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b="1" i="1" u="sng" dirty="0"/>
              <a:t>I</a:t>
            </a:r>
            <a:r>
              <a:rPr lang="en-GB" dirty="0"/>
              <a:t> work with GitHub?!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8860-964F-4A86-B002-2C026F0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2F5D54-B7FF-4C94-BF9F-C43CD3AE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CMM202 – Programming for Business Analytics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0C4-DFC5-4745-A16C-EE4D66B3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1220242"/>
            <a:ext cx="10515600" cy="1307109"/>
          </a:xfrm>
        </p:spPr>
        <p:txBody>
          <a:bodyPr/>
          <a:lstStyle/>
          <a:p>
            <a:r>
              <a:rPr lang="en-GB" dirty="0"/>
              <a:t>Lab: Creating a shared repo + notebook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8860-964F-4A86-B002-2C026F0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2F5D54-B7FF-4C94-BF9F-C43CD3AE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CMM202 – Programming for Business Analytics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ACE7-1176-AA46-BE94-B31AE0B3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</p:spPr>
        <p:txBody>
          <a:bodyPr anchor="t">
            <a:normAutofit/>
          </a:bodyPr>
          <a:lstStyle/>
          <a:p>
            <a:r>
              <a:rPr lang="en-US" dirty="0"/>
              <a:t>What is Version Control?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E4DF1E-5D0E-1C47-BF35-3AF047495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426" y="1969581"/>
            <a:ext cx="6820893" cy="386222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C034-4763-9F48-BCC6-CF07B9B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CMM202 – Programming for Business Analytics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F31B-11A8-2F45-9C15-EC72B6F3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7794D7-DC86-9A4E-9C9F-0B324FE8876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5FFC63B-EA87-5141-868E-69D41D2FB261}"/>
              </a:ext>
            </a:extLst>
          </p:cNvPr>
          <p:cNvSpPr txBox="1">
            <a:spLocks/>
          </p:cNvSpPr>
          <p:nvPr/>
        </p:nvSpPr>
        <p:spPr>
          <a:xfrm>
            <a:off x="8711626" y="2094150"/>
            <a:ext cx="2399817" cy="318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Have you ever seen this?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can be a pain to share code manually</a:t>
            </a:r>
          </a:p>
        </p:txBody>
      </p:sp>
    </p:spTree>
    <p:extLst>
      <p:ext uri="{BB962C8B-B14F-4D97-AF65-F5344CB8AC3E}">
        <p14:creationId xmlns:p14="http://schemas.microsoft.com/office/powerpoint/2010/main" val="137673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ACE7-1176-AA46-BE94-B31AE0B3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</p:spPr>
        <p:txBody>
          <a:bodyPr anchor="t">
            <a:normAutofit/>
          </a:bodyPr>
          <a:lstStyle/>
          <a:p>
            <a:r>
              <a:rPr lang="en-US" dirty="0"/>
              <a:t>What is Version Control?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928AD-3AED-7846-A260-35D66FA0CE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1552" y="2309180"/>
            <a:ext cx="8099223" cy="2753733"/>
          </a:xfr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C034-4763-9F48-BCC6-CF07B9B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CMM202 – Programming for Business Analytics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F31B-11A8-2F45-9C15-EC72B6F3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7794D7-DC86-9A4E-9C9F-0B324FE8876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4F444D-3E13-234F-8D93-94D2A5A64B69}"/>
              </a:ext>
            </a:extLst>
          </p:cNvPr>
          <p:cNvSpPr txBox="1">
            <a:spLocks/>
          </p:cNvSpPr>
          <p:nvPr/>
        </p:nvSpPr>
        <p:spPr>
          <a:xfrm>
            <a:off x="1801552" y="5277189"/>
            <a:ext cx="7029932" cy="753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Version control tracks changes in code</a:t>
            </a:r>
          </a:p>
        </p:txBody>
      </p:sp>
    </p:spTree>
    <p:extLst>
      <p:ext uri="{BB962C8B-B14F-4D97-AF65-F5344CB8AC3E}">
        <p14:creationId xmlns:p14="http://schemas.microsoft.com/office/powerpoint/2010/main" val="321566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472B-8591-854C-A49E-C795610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1026199"/>
            <a:ext cx="3802537" cy="757129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A80FD-AD31-6844-926D-E986B9A1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CMM202 – Programming for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E03B-FAE6-CF4D-B5AE-16A5EFE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E54777-B903-5445-9AB6-2360428BB093}"/>
              </a:ext>
            </a:extLst>
          </p:cNvPr>
          <p:cNvCxnSpPr>
            <a:cxnSpLocks/>
          </p:cNvCxnSpPr>
          <p:nvPr/>
        </p:nvCxnSpPr>
        <p:spPr>
          <a:xfrm>
            <a:off x="2052725" y="3167614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8431CC-B7B9-8A4B-9945-A9BC18C6B1A0}"/>
              </a:ext>
            </a:extLst>
          </p:cNvPr>
          <p:cNvCxnSpPr>
            <a:cxnSpLocks/>
          </p:cNvCxnSpPr>
          <p:nvPr/>
        </p:nvCxnSpPr>
        <p:spPr>
          <a:xfrm>
            <a:off x="3167404" y="3160619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B75A0-6853-7D41-97F5-0D29350614A3}"/>
              </a:ext>
            </a:extLst>
          </p:cNvPr>
          <p:cNvCxnSpPr>
            <a:cxnSpLocks/>
          </p:cNvCxnSpPr>
          <p:nvPr/>
        </p:nvCxnSpPr>
        <p:spPr>
          <a:xfrm>
            <a:off x="4282083" y="3153624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9334E-B670-1F47-B9EF-73E3DA6EE409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4235729" y="3272526"/>
            <a:ext cx="890864" cy="929953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36A328-D558-2747-9402-D54667AC8A11}"/>
              </a:ext>
            </a:extLst>
          </p:cNvPr>
          <p:cNvCxnSpPr>
            <a:cxnSpLocks/>
          </p:cNvCxnSpPr>
          <p:nvPr/>
        </p:nvCxnSpPr>
        <p:spPr>
          <a:xfrm>
            <a:off x="5396762" y="3146629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2BF7D3-F2D5-BA43-827D-6F3BC591D1B2}"/>
              </a:ext>
            </a:extLst>
          </p:cNvPr>
          <p:cNvCxnSpPr>
            <a:cxnSpLocks/>
          </p:cNvCxnSpPr>
          <p:nvPr/>
        </p:nvCxnSpPr>
        <p:spPr>
          <a:xfrm>
            <a:off x="6511441" y="3139634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4F1AF-C3B7-CE42-B958-719295F0E5EE}"/>
              </a:ext>
            </a:extLst>
          </p:cNvPr>
          <p:cNvCxnSpPr>
            <a:cxnSpLocks/>
          </p:cNvCxnSpPr>
          <p:nvPr/>
        </p:nvCxnSpPr>
        <p:spPr>
          <a:xfrm>
            <a:off x="5396762" y="4307392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E2033-308F-DD4C-A502-593687817D03}"/>
              </a:ext>
            </a:extLst>
          </p:cNvPr>
          <p:cNvCxnSpPr>
            <a:cxnSpLocks/>
          </p:cNvCxnSpPr>
          <p:nvPr/>
        </p:nvCxnSpPr>
        <p:spPr>
          <a:xfrm>
            <a:off x="6511441" y="4307392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B54BBF-F196-C940-8A9E-9638054FC3C9}"/>
              </a:ext>
            </a:extLst>
          </p:cNvPr>
          <p:cNvCxnSpPr>
            <a:cxnSpLocks/>
          </p:cNvCxnSpPr>
          <p:nvPr/>
        </p:nvCxnSpPr>
        <p:spPr>
          <a:xfrm>
            <a:off x="7626120" y="3139634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9303E86-05C9-0A4E-BB11-F4227D825011}"/>
              </a:ext>
            </a:extLst>
          </p:cNvPr>
          <p:cNvSpPr/>
          <p:nvPr/>
        </p:nvSpPr>
        <p:spPr>
          <a:xfrm>
            <a:off x="6194918" y="1836137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464F6-5C1B-B04A-8D50-A26DE7B1AF99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5350408" y="2106306"/>
            <a:ext cx="890864" cy="943943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763A72-D54A-0B44-BFF0-64EBB3EA7F67}"/>
              </a:ext>
            </a:extLst>
          </p:cNvPr>
          <p:cNvCxnSpPr>
            <a:cxnSpLocks/>
          </p:cNvCxnSpPr>
          <p:nvPr/>
        </p:nvCxnSpPr>
        <p:spPr>
          <a:xfrm>
            <a:off x="6511441" y="1986093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64BFA5-AA1A-9843-93B2-94B5259C0E76}"/>
              </a:ext>
            </a:extLst>
          </p:cNvPr>
          <p:cNvCxnSpPr>
            <a:cxnSpLocks/>
          </p:cNvCxnSpPr>
          <p:nvPr/>
        </p:nvCxnSpPr>
        <p:spPr>
          <a:xfrm>
            <a:off x="8740799" y="3132639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1539F2-EFBB-5445-83C2-35FB41EEBB67}"/>
              </a:ext>
            </a:extLst>
          </p:cNvPr>
          <p:cNvCxnSpPr>
            <a:cxnSpLocks/>
            <a:stCxn id="30" idx="7"/>
            <a:endCxn id="33" idx="3"/>
          </p:cNvCxnSpPr>
          <p:nvPr/>
        </p:nvCxnSpPr>
        <p:spPr>
          <a:xfrm flipV="1">
            <a:off x="6465087" y="3251541"/>
            <a:ext cx="2005543" cy="950938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DC1B4-6D60-4547-B05A-CCADF52BBBAF}"/>
              </a:ext>
            </a:extLst>
          </p:cNvPr>
          <p:cNvSpPr txBox="1"/>
          <p:nvPr/>
        </p:nvSpPr>
        <p:spPr>
          <a:xfrm>
            <a:off x="9538955" y="294954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master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0412C6-F009-5B41-B3F0-0E905DE849DE}"/>
              </a:ext>
            </a:extLst>
          </p:cNvPr>
          <p:cNvSpPr txBox="1"/>
          <p:nvPr/>
        </p:nvSpPr>
        <p:spPr>
          <a:xfrm>
            <a:off x="7309597" y="4108509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08DBA-C1DC-DF4D-8333-B3D2447B1365}"/>
              </a:ext>
            </a:extLst>
          </p:cNvPr>
          <p:cNvSpPr txBox="1"/>
          <p:nvPr/>
        </p:nvSpPr>
        <p:spPr>
          <a:xfrm>
            <a:off x="7355951" y="178332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branch3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273E47-9952-C947-A09C-C26F9EB9EEBB}"/>
              </a:ext>
            </a:extLst>
          </p:cNvPr>
          <p:cNvSpPr/>
          <p:nvPr/>
        </p:nvSpPr>
        <p:spPr>
          <a:xfrm>
            <a:off x="1736202" y="3016347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17DEEA-7A8A-A846-B647-3CE621818B12}"/>
              </a:ext>
            </a:extLst>
          </p:cNvPr>
          <p:cNvSpPr/>
          <p:nvPr/>
        </p:nvSpPr>
        <p:spPr>
          <a:xfrm>
            <a:off x="2850881" y="3009352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546272-051F-064F-93D2-00E9F27AA1AB}"/>
              </a:ext>
            </a:extLst>
          </p:cNvPr>
          <p:cNvSpPr/>
          <p:nvPr/>
        </p:nvSpPr>
        <p:spPr>
          <a:xfrm>
            <a:off x="3965560" y="3002357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875E67-20FC-414D-AD29-AE5069EA7C47}"/>
              </a:ext>
            </a:extLst>
          </p:cNvPr>
          <p:cNvSpPr/>
          <p:nvPr/>
        </p:nvSpPr>
        <p:spPr>
          <a:xfrm>
            <a:off x="5080239" y="2995362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65EFCD-B6B3-384D-B7FE-8456E2E04D24}"/>
              </a:ext>
            </a:extLst>
          </p:cNvPr>
          <p:cNvSpPr/>
          <p:nvPr/>
        </p:nvSpPr>
        <p:spPr>
          <a:xfrm>
            <a:off x="6194918" y="2988367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4DF12-C216-E341-B379-64B8194BD863}"/>
              </a:ext>
            </a:extLst>
          </p:cNvPr>
          <p:cNvSpPr/>
          <p:nvPr/>
        </p:nvSpPr>
        <p:spPr>
          <a:xfrm>
            <a:off x="5080239" y="4156125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26A22E-3F6A-F247-B292-6A7A7D399581}"/>
              </a:ext>
            </a:extLst>
          </p:cNvPr>
          <p:cNvSpPr/>
          <p:nvPr/>
        </p:nvSpPr>
        <p:spPr>
          <a:xfrm>
            <a:off x="6194918" y="4156125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7BFE03-D8BF-4043-B50F-09DD617C43F7}"/>
              </a:ext>
            </a:extLst>
          </p:cNvPr>
          <p:cNvSpPr/>
          <p:nvPr/>
        </p:nvSpPr>
        <p:spPr>
          <a:xfrm>
            <a:off x="7309597" y="2988367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7E18F5-E3DC-7247-B6F1-0A7D9C108622}"/>
              </a:ext>
            </a:extLst>
          </p:cNvPr>
          <p:cNvSpPr/>
          <p:nvPr/>
        </p:nvSpPr>
        <p:spPr>
          <a:xfrm>
            <a:off x="8424276" y="2981372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76059-0841-9946-B5D4-E1EE46CFCBBC}"/>
              </a:ext>
            </a:extLst>
          </p:cNvPr>
          <p:cNvCxnSpPr>
            <a:cxnSpLocks/>
          </p:cNvCxnSpPr>
          <p:nvPr/>
        </p:nvCxnSpPr>
        <p:spPr>
          <a:xfrm>
            <a:off x="6481416" y="4472648"/>
            <a:ext cx="890864" cy="929953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3B78E7-779E-7549-8117-0FAC989154AF}"/>
              </a:ext>
            </a:extLst>
          </p:cNvPr>
          <p:cNvSpPr txBox="1"/>
          <p:nvPr/>
        </p:nvSpPr>
        <p:spPr>
          <a:xfrm>
            <a:off x="8470630" y="522108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branch4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7C51AB-D084-674D-8665-6B8019C892F0}"/>
              </a:ext>
            </a:extLst>
          </p:cNvPr>
          <p:cNvCxnSpPr>
            <a:cxnSpLocks/>
          </p:cNvCxnSpPr>
          <p:nvPr/>
        </p:nvCxnSpPr>
        <p:spPr>
          <a:xfrm>
            <a:off x="7688803" y="5412026"/>
            <a:ext cx="798156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C856593-A908-CE4C-BC62-9324477F0760}"/>
              </a:ext>
            </a:extLst>
          </p:cNvPr>
          <p:cNvSpPr/>
          <p:nvPr/>
        </p:nvSpPr>
        <p:spPr>
          <a:xfrm>
            <a:off x="7372280" y="5260759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15A48CC-8E17-1A4E-8B6C-BBC96F71B183}"/>
              </a:ext>
            </a:extLst>
          </p:cNvPr>
          <p:cNvSpPr txBox="1">
            <a:spLocks/>
          </p:cNvSpPr>
          <p:nvPr/>
        </p:nvSpPr>
        <p:spPr>
          <a:xfrm>
            <a:off x="323767" y="3928180"/>
            <a:ext cx="4621387" cy="227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maintains a history</a:t>
            </a:r>
            <a:br>
              <a:rPr lang="en-US" dirty="0"/>
            </a:br>
            <a:r>
              <a:rPr lang="en-US" dirty="0"/>
              <a:t>of changes (commits)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Branches can be used to work on different versions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B90504-26EA-D949-8506-0A9CEECE62BF}"/>
              </a:ext>
            </a:extLst>
          </p:cNvPr>
          <p:cNvSpPr/>
          <p:nvPr/>
        </p:nvSpPr>
        <p:spPr>
          <a:xfrm>
            <a:off x="9954066" y="1315949"/>
            <a:ext cx="316523" cy="3165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4196D1-DE4A-9340-9F66-76B7B68D31C3}"/>
              </a:ext>
            </a:extLst>
          </p:cNvPr>
          <p:cNvSpPr txBox="1"/>
          <p:nvPr/>
        </p:nvSpPr>
        <p:spPr>
          <a:xfrm>
            <a:off x="10413546" y="128954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commit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AE9766-237E-674B-903A-FCF671564F30}"/>
              </a:ext>
            </a:extLst>
          </p:cNvPr>
          <p:cNvSpPr/>
          <p:nvPr/>
        </p:nvSpPr>
        <p:spPr>
          <a:xfrm>
            <a:off x="9745884" y="1077697"/>
            <a:ext cx="1736038" cy="75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472B-8591-854C-A49E-C795610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1026199"/>
            <a:ext cx="4240207" cy="757129"/>
          </a:xfrm>
        </p:spPr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A80FD-AD31-6844-926D-E986B9A1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CMM202 – Programming for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E03B-FAE6-CF4D-B5AE-16A5EFE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Image result for folder cliprt">
            <a:extLst>
              <a:ext uri="{FF2B5EF4-FFF2-40B4-BE49-F238E27FC236}">
                <a16:creationId xmlns:a16="http://schemas.microsoft.com/office/drawing/2014/main" id="{4EB6BF03-1D0F-714D-9973-C90D8CD9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94" y="4237027"/>
            <a:ext cx="1197059" cy="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laptop clipart">
            <a:extLst>
              <a:ext uri="{FF2B5EF4-FFF2-40B4-BE49-F238E27FC236}">
                <a16:creationId xmlns:a16="http://schemas.microsoft.com/office/drawing/2014/main" id="{03C93E1A-14E9-1147-8383-AA0C51F3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42" y="4492495"/>
            <a:ext cx="1279945" cy="12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folder cliprt">
            <a:extLst>
              <a:ext uri="{FF2B5EF4-FFF2-40B4-BE49-F238E27FC236}">
                <a16:creationId xmlns:a16="http://schemas.microsoft.com/office/drawing/2014/main" id="{99040A7F-DF3E-4D4A-BAE0-730166EB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55" y="4237027"/>
            <a:ext cx="1197059" cy="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laptop clipart">
            <a:extLst>
              <a:ext uri="{FF2B5EF4-FFF2-40B4-BE49-F238E27FC236}">
                <a16:creationId xmlns:a16="http://schemas.microsoft.com/office/drawing/2014/main" id="{E43ADB5E-0386-7A4F-B530-27A55182C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03" y="4492495"/>
            <a:ext cx="1279945" cy="12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folder cliprt">
            <a:extLst>
              <a:ext uri="{FF2B5EF4-FFF2-40B4-BE49-F238E27FC236}">
                <a16:creationId xmlns:a16="http://schemas.microsoft.com/office/drawing/2014/main" id="{DB23A01E-851E-9846-81F2-3A2DB573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61" y="2082517"/>
            <a:ext cx="1197059" cy="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logo">
            <a:extLst>
              <a:ext uri="{FF2B5EF4-FFF2-40B4-BE49-F238E27FC236}">
                <a16:creationId xmlns:a16="http://schemas.microsoft.com/office/drawing/2014/main" id="{7BC5CFD1-DE5F-FC48-9718-88BFA131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18" y="1985784"/>
            <a:ext cx="1736203" cy="14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7C0190E-0AC6-0A49-9527-C17047FD0723}"/>
              </a:ext>
            </a:extLst>
          </p:cNvPr>
          <p:cNvSpPr txBox="1"/>
          <p:nvPr/>
        </p:nvSpPr>
        <p:spPr>
          <a:xfrm>
            <a:off x="2361711" y="5446901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Commit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63FE22-A75C-9647-9008-8A9E5FECC967}"/>
              </a:ext>
            </a:extLst>
          </p:cNvPr>
          <p:cNvSpPr txBox="1"/>
          <p:nvPr/>
        </p:nvSpPr>
        <p:spPr>
          <a:xfrm>
            <a:off x="2066483" y="285455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BAA63B-C77C-3944-B89A-9B3EDE5EB62D}"/>
              </a:ext>
            </a:extLst>
          </p:cNvPr>
          <p:cNvSpPr txBox="1"/>
          <p:nvPr/>
        </p:nvSpPr>
        <p:spPr>
          <a:xfrm>
            <a:off x="6984786" y="3214851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9A438D86-B974-B844-99A1-BC3CC2C5F6A2}"/>
              </a:ext>
            </a:extLst>
          </p:cNvPr>
          <p:cNvSpPr/>
          <p:nvPr/>
        </p:nvSpPr>
        <p:spPr>
          <a:xfrm>
            <a:off x="2650684" y="2620972"/>
            <a:ext cx="2426036" cy="2058411"/>
          </a:xfrm>
          <a:prstGeom prst="arc">
            <a:avLst>
              <a:gd name="adj1" fmla="val 9782127"/>
              <a:gd name="adj2" fmla="val 1595888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18C37E24-1BDB-AD45-BAC7-8AB6F2281C80}"/>
              </a:ext>
            </a:extLst>
          </p:cNvPr>
          <p:cNvSpPr/>
          <p:nvPr/>
        </p:nvSpPr>
        <p:spPr>
          <a:xfrm>
            <a:off x="5246872" y="2702370"/>
            <a:ext cx="1567762" cy="2058411"/>
          </a:xfrm>
          <a:prstGeom prst="arc">
            <a:avLst>
              <a:gd name="adj1" fmla="val 16401130"/>
              <a:gd name="adj2" fmla="val 235635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EDE055D-D6B8-E147-AF51-E48CE34ACFD6}"/>
              </a:ext>
            </a:extLst>
          </p:cNvPr>
          <p:cNvSpPr/>
          <p:nvPr/>
        </p:nvSpPr>
        <p:spPr>
          <a:xfrm rot="19062417">
            <a:off x="2962174" y="3581101"/>
            <a:ext cx="1956326" cy="2243513"/>
          </a:xfrm>
          <a:prstGeom prst="arc">
            <a:avLst>
              <a:gd name="adj1" fmla="val 9145797"/>
              <a:gd name="adj2" fmla="val 113050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2E0AD693-77F9-CA44-B796-1C0446B2576F}"/>
              </a:ext>
            </a:extLst>
          </p:cNvPr>
          <p:cNvSpPr txBox="1">
            <a:spLocks/>
          </p:cNvSpPr>
          <p:nvPr/>
        </p:nvSpPr>
        <p:spPr>
          <a:xfrm>
            <a:off x="8035567" y="1471784"/>
            <a:ext cx="3713113" cy="2259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GitHub hosts Git repos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Allowing teams to work together more easily</a:t>
            </a:r>
          </a:p>
        </p:txBody>
      </p:sp>
    </p:spTree>
    <p:extLst>
      <p:ext uri="{BB962C8B-B14F-4D97-AF65-F5344CB8AC3E}">
        <p14:creationId xmlns:p14="http://schemas.microsoft.com/office/powerpoint/2010/main" val="115724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472B-8591-854C-A49E-C795610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1026199"/>
            <a:ext cx="4240207" cy="757129"/>
          </a:xfrm>
        </p:spPr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A80FD-AD31-6844-926D-E986B9A1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CMM202 – Programming for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E03B-FAE6-CF4D-B5AE-16A5EFE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8" name="Picture 4" descr="Image result for folder cliprt">
            <a:extLst>
              <a:ext uri="{FF2B5EF4-FFF2-40B4-BE49-F238E27FC236}">
                <a16:creationId xmlns:a16="http://schemas.microsoft.com/office/drawing/2014/main" id="{4EB6BF03-1D0F-714D-9973-C90D8CD9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94" y="4237027"/>
            <a:ext cx="1197059" cy="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laptop clipart">
            <a:extLst>
              <a:ext uri="{FF2B5EF4-FFF2-40B4-BE49-F238E27FC236}">
                <a16:creationId xmlns:a16="http://schemas.microsoft.com/office/drawing/2014/main" id="{03C93E1A-14E9-1147-8383-AA0C51F3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42" y="4492495"/>
            <a:ext cx="1279945" cy="12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folder cliprt">
            <a:extLst>
              <a:ext uri="{FF2B5EF4-FFF2-40B4-BE49-F238E27FC236}">
                <a16:creationId xmlns:a16="http://schemas.microsoft.com/office/drawing/2014/main" id="{99040A7F-DF3E-4D4A-BAE0-730166EB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55" y="4237027"/>
            <a:ext cx="1197059" cy="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laptop clipart">
            <a:extLst>
              <a:ext uri="{FF2B5EF4-FFF2-40B4-BE49-F238E27FC236}">
                <a16:creationId xmlns:a16="http://schemas.microsoft.com/office/drawing/2014/main" id="{E43ADB5E-0386-7A4F-B530-27A55182C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03" y="4492495"/>
            <a:ext cx="1279945" cy="12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folder cliprt">
            <a:extLst>
              <a:ext uri="{FF2B5EF4-FFF2-40B4-BE49-F238E27FC236}">
                <a16:creationId xmlns:a16="http://schemas.microsoft.com/office/drawing/2014/main" id="{DB23A01E-851E-9846-81F2-3A2DB573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61" y="2082517"/>
            <a:ext cx="1197059" cy="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logo">
            <a:extLst>
              <a:ext uri="{FF2B5EF4-FFF2-40B4-BE49-F238E27FC236}">
                <a16:creationId xmlns:a16="http://schemas.microsoft.com/office/drawing/2014/main" id="{7BC5CFD1-DE5F-FC48-9718-88BFA131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18" y="1985784"/>
            <a:ext cx="1736203" cy="14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folder cliprt">
            <a:extLst>
              <a:ext uri="{FF2B5EF4-FFF2-40B4-BE49-F238E27FC236}">
                <a16:creationId xmlns:a16="http://schemas.microsoft.com/office/drawing/2014/main" id="{60E15DE8-DA5E-FB4C-82E7-04295849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640" y="1598348"/>
            <a:ext cx="1197059" cy="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github logo">
            <a:extLst>
              <a:ext uri="{FF2B5EF4-FFF2-40B4-BE49-F238E27FC236}">
                <a16:creationId xmlns:a16="http://schemas.microsoft.com/office/drawing/2014/main" id="{810E63FF-42F4-AB4C-AF6D-8D241986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97" y="1501615"/>
            <a:ext cx="1736203" cy="14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lder cliprt">
            <a:extLst>
              <a:ext uri="{FF2B5EF4-FFF2-40B4-BE49-F238E27FC236}">
                <a16:creationId xmlns:a16="http://schemas.microsoft.com/office/drawing/2014/main" id="{EFADF25D-16E6-4A4C-B947-B12E9C51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135" y="3913170"/>
            <a:ext cx="1197059" cy="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laptop clipart">
            <a:extLst>
              <a:ext uri="{FF2B5EF4-FFF2-40B4-BE49-F238E27FC236}">
                <a16:creationId xmlns:a16="http://schemas.microsoft.com/office/drawing/2014/main" id="{E0DFB6AD-731F-1646-A3D4-58D3A8A0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83" y="4168638"/>
            <a:ext cx="1279945" cy="12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FEF57947-65FC-C043-B9E9-D99590A691F7}"/>
              </a:ext>
            </a:extLst>
          </p:cNvPr>
          <p:cNvSpPr/>
          <p:nvPr/>
        </p:nvSpPr>
        <p:spPr>
          <a:xfrm rot="20916833" flipH="1">
            <a:off x="2234718" y="2280029"/>
            <a:ext cx="8091082" cy="2058411"/>
          </a:xfrm>
          <a:prstGeom prst="arc">
            <a:avLst>
              <a:gd name="adj1" fmla="val 12268060"/>
              <a:gd name="adj2" fmla="val 16865907"/>
            </a:avLst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05AA79-DC70-0E43-8224-5866AFCEE3C4}"/>
              </a:ext>
            </a:extLst>
          </p:cNvPr>
          <p:cNvSpPr txBox="1"/>
          <p:nvPr/>
        </p:nvSpPr>
        <p:spPr>
          <a:xfrm>
            <a:off x="6465288" y="2911149"/>
            <a:ext cx="17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0F22A3D-6CC4-4A45-B321-2AA747F69BC8}"/>
              </a:ext>
            </a:extLst>
          </p:cNvPr>
          <p:cNvSpPr/>
          <p:nvPr/>
        </p:nvSpPr>
        <p:spPr>
          <a:xfrm rot="10090111" flipH="1">
            <a:off x="3697653" y="544719"/>
            <a:ext cx="8091082" cy="2058411"/>
          </a:xfrm>
          <a:prstGeom prst="arc">
            <a:avLst>
              <a:gd name="adj1" fmla="val 12268060"/>
              <a:gd name="adj2" fmla="val 16865907"/>
            </a:avLst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08F4FC-60CD-1440-A1AA-414155B400C5}"/>
              </a:ext>
            </a:extLst>
          </p:cNvPr>
          <p:cNvSpPr txBox="1"/>
          <p:nvPr/>
        </p:nvSpPr>
        <p:spPr>
          <a:xfrm>
            <a:off x="6616250" y="1656353"/>
            <a:ext cx="17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0AD44A5-EA21-DD43-AD53-420BAC31BECC}"/>
              </a:ext>
            </a:extLst>
          </p:cNvPr>
          <p:cNvSpPr txBox="1">
            <a:spLocks/>
          </p:cNvSpPr>
          <p:nvPr/>
        </p:nvSpPr>
        <p:spPr>
          <a:xfrm>
            <a:off x="235271" y="1908847"/>
            <a:ext cx="3713113" cy="2259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Forks are used by open source projects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allows outside contributions</a:t>
            </a:r>
          </a:p>
        </p:txBody>
      </p:sp>
    </p:spTree>
    <p:extLst>
      <p:ext uri="{BB962C8B-B14F-4D97-AF65-F5344CB8AC3E}">
        <p14:creationId xmlns:p14="http://schemas.microsoft.com/office/powerpoint/2010/main" val="95179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50BD-FED7-40E2-870F-B19D18F5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1" y="949175"/>
            <a:ext cx="10515600" cy="757129"/>
          </a:xfrm>
        </p:spPr>
        <p:txBody>
          <a:bodyPr/>
          <a:lstStyle/>
          <a:p>
            <a:r>
              <a:rPr lang="en-GB" dirty="0"/>
              <a:t>Git(Hub) Lexicon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83AC-B843-4539-B4AF-FD553636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1" y="1706304"/>
            <a:ext cx="11634952" cy="4074386"/>
          </a:xfrm>
        </p:spPr>
        <p:txBody>
          <a:bodyPr/>
          <a:lstStyle/>
          <a:p>
            <a:r>
              <a:rPr lang="en-GB" sz="2000" dirty="0"/>
              <a:t>Repository</a:t>
            </a:r>
          </a:p>
          <a:p>
            <a:pPr lvl="1"/>
            <a:r>
              <a:rPr lang="en-GB" sz="1600" dirty="0"/>
              <a:t>Essentially a project folder, where all project files are stored (including documentation and revision history)</a:t>
            </a:r>
          </a:p>
          <a:p>
            <a:r>
              <a:rPr lang="en-GB" sz="2000" dirty="0"/>
              <a:t>Commit</a:t>
            </a:r>
          </a:p>
          <a:p>
            <a:pPr lvl="1"/>
            <a:r>
              <a:rPr lang="en-GB" sz="1600" dirty="0"/>
              <a:t>Saving an updated file to its original repository</a:t>
            </a:r>
          </a:p>
          <a:p>
            <a:r>
              <a:rPr lang="en-GB" sz="2000" dirty="0"/>
              <a:t>Clone</a:t>
            </a:r>
          </a:p>
          <a:p>
            <a:pPr lvl="1"/>
            <a:r>
              <a:rPr lang="en-GB" sz="1600" dirty="0"/>
              <a:t>Create a copy of a repository which sits on your computer instead of the server</a:t>
            </a:r>
          </a:p>
          <a:p>
            <a:pPr lvl="1"/>
            <a:r>
              <a:rPr lang="en-GB" sz="1600" dirty="0"/>
              <a:t>Clones let you work offline</a:t>
            </a:r>
          </a:p>
          <a:p>
            <a:r>
              <a:rPr lang="en-GB" sz="2000" dirty="0"/>
              <a:t>Branch</a:t>
            </a:r>
          </a:p>
          <a:p>
            <a:pPr lvl="1"/>
            <a:r>
              <a:rPr lang="en-GB" sz="1600" dirty="0"/>
              <a:t>Parallel version of a repository</a:t>
            </a:r>
          </a:p>
          <a:p>
            <a:pPr lvl="1"/>
            <a:r>
              <a:rPr lang="en-GB" sz="1600" dirty="0"/>
              <a:t>Contained within the repository, but doesn’t affect the primary master Branch</a:t>
            </a:r>
          </a:p>
          <a:p>
            <a:pPr lvl="1"/>
            <a:r>
              <a:rPr lang="en-GB" sz="1600" dirty="0"/>
              <a:t>Lets you work freely online without disrupting the live version</a:t>
            </a:r>
          </a:p>
          <a:p>
            <a:r>
              <a:rPr lang="en-GB" sz="2000" dirty="0"/>
              <a:t>Fetch</a:t>
            </a:r>
          </a:p>
          <a:p>
            <a:pPr lvl="1"/>
            <a:r>
              <a:rPr lang="en-GB" sz="1600" dirty="0"/>
              <a:t>Getting the latest changes from GitHub without merging them in</a:t>
            </a:r>
          </a:p>
          <a:p>
            <a:pPr lvl="1"/>
            <a:r>
              <a:rPr lang="en-GB" sz="1600" dirty="0"/>
              <a:t>Once changes are fetched, you can compare them with your local branch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D050-B518-4900-B407-E3E875D6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0C3FE5-A03D-4A80-90D2-14B6739F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</p:spPr>
        <p:txBody>
          <a:bodyPr/>
          <a:lstStyle/>
          <a:p>
            <a:r>
              <a:rPr lang="en-US" dirty="0"/>
              <a:t>CMM202 – Programming for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94532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8B9C-1B6B-447F-B887-0D6A2C94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99C53D-A3E5-4412-9E28-1AC3DECEEA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263" y="1738478"/>
            <a:ext cx="11800722" cy="405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Fork</a:t>
            </a:r>
          </a:p>
          <a:p>
            <a:pPr lvl="1"/>
            <a:r>
              <a:rPr lang="en-GB" sz="1200" dirty="0"/>
              <a:t>Personal copy of another’s user repository which is attached to the original</a:t>
            </a:r>
          </a:p>
          <a:p>
            <a:pPr lvl="1"/>
            <a:r>
              <a:rPr lang="en-GB" sz="1200" dirty="0"/>
              <a:t>If the author changes something, you can always </a:t>
            </a:r>
            <a:r>
              <a:rPr lang="en-GB" sz="1200" u="sng" dirty="0"/>
              <a:t>pull request</a:t>
            </a:r>
            <a:r>
              <a:rPr lang="en-GB" sz="1200" dirty="0"/>
              <a:t> to update your code with the original author’s latest change</a:t>
            </a:r>
          </a:p>
          <a:p>
            <a:pPr lvl="1"/>
            <a:r>
              <a:rPr lang="en-GB" sz="1200" dirty="0"/>
              <a:t>You can learn and change from someone else’s work without changing the original repository</a:t>
            </a:r>
          </a:p>
          <a:p>
            <a:r>
              <a:rPr lang="en-GB" sz="1600" dirty="0"/>
              <a:t>Push</a:t>
            </a:r>
          </a:p>
          <a:p>
            <a:pPr lvl="1"/>
            <a:r>
              <a:rPr lang="en-GB" sz="1200" dirty="0"/>
              <a:t>Sending your committed changes to the original repository</a:t>
            </a:r>
          </a:p>
          <a:p>
            <a:r>
              <a:rPr lang="en-GB" sz="1600" dirty="0"/>
              <a:t>Issue</a:t>
            </a:r>
          </a:p>
          <a:p>
            <a:pPr lvl="1"/>
            <a:r>
              <a:rPr lang="en-GB" sz="1200" dirty="0"/>
              <a:t>Suggested improvements, tasks or questions related to the repository</a:t>
            </a:r>
          </a:p>
          <a:p>
            <a:pPr lvl="1"/>
            <a:r>
              <a:rPr lang="en-GB" sz="1200" dirty="0"/>
              <a:t>Created by anyone (for public repositories), and are moderated by repository collaborators</a:t>
            </a:r>
          </a:p>
          <a:p>
            <a:pPr lvl="1"/>
            <a:r>
              <a:rPr lang="en-GB" sz="1200" dirty="0"/>
              <a:t>Each issue contains its own discussion forum, can be labelled and assigned to a user</a:t>
            </a:r>
          </a:p>
          <a:p>
            <a:r>
              <a:rPr lang="en-GB" sz="1600" dirty="0"/>
              <a:t>Merge</a:t>
            </a:r>
          </a:p>
          <a:p>
            <a:pPr lvl="1"/>
            <a:r>
              <a:rPr lang="en-GB" sz="1200" dirty="0"/>
              <a:t>Takes changes from one branch (in the same repository or in a fork) and applies them to another</a:t>
            </a:r>
          </a:p>
          <a:p>
            <a:pPr lvl="1"/>
            <a:r>
              <a:rPr lang="en-GB" sz="1200" dirty="0"/>
              <a:t>Can be done automatically via </a:t>
            </a:r>
            <a:r>
              <a:rPr lang="en-GB" sz="1200" u="sng" dirty="0"/>
              <a:t>pull request</a:t>
            </a:r>
            <a:endParaRPr lang="en-GB" sz="1200" dirty="0"/>
          </a:p>
          <a:p>
            <a:r>
              <a:rPr lang="en-GB" sz="1600" dirty="0"/>
              <a:t>Blame</a:t>
            </a:r>
          </a:p>
          <a:p>
            <a:pPr lvl="1"/>
            <a:r>
              <a:rPr lang="en-GB" sz="1200" dirty="0"/>
              <a:t>Passes blame on the version of the code file that resulted in an error occurring</a:t>
            </a:r>
          </a:p>
          <a:p>
            <a:pPr lvl="1"/>
            <a:r>
              <a:rPr lang="en-GB" sz="1200" dirty="0"/>
              <a:t>Describes the last modification of each line of a file, displaying revision, author and time</a:t>
            </a:r>
          </a:p>
          <a:p>
            <a:pPr lvl="1"/>
            <a:r>
              <a:rPr lang="en-GB" sz="1200" dirty="0"/>
              <a:t>Used for tracking down when a feature was added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634BBD9-DFE5-488E-839D-B4304ABF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</p:spPr>
        <p:txBody>
          <a:bodyPr/>
          <a:lstStyle/>
          <a:p>
            <a:r>
              <a:rPr lang="en-US" dirty="0"/>
              <a:t>CMM202 – Programming for Business Analytics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5B40C6-FD27-4409-A0CF-0761E15BC1D5}"/>
              </a:ext>
            </a:extLst>
          </p:cNvPr>
          <p:cNvSpPr txBox="1">
            <a:spLocks/>
          </p:cNvSpPr>
          <p:nvPr/>
        </p:nvSpPr>
        <p:spPr>
          <a:xfrm>
            <a:off x="68001" y="949175"/>
            <a:ext cx="10515600" cy="75712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9216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Git(Hub) Lexicon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23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ACE7-1176-AA46-BE94-B31AE0B3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</p:spPr>
        <p:txBody>
          <a:bodyPr anchor="t">
            <a:normAutofit/>
          </a:bodyPr>
          <a:lstStyle/>
          <a:p>
            <a:r>
              <a:rPr lang="en-US" dirty="0"/>
              <a:t>What We Need to Start Working w/ GitHub?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C034-4763-9F48-BCC6-CF07B9B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CMM202 – Programming for Business Analytics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F31B-11A8-2F45-9C15-EC72B6F3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7794D7-DC86-9A4E-9C9F-0B324FE8876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5FA11-EFF1-0E48-9B6F-99C7200A19C9}"/>
              </a:ext>
            </a:extLst>
          </p:cNvPr>
          <p:cNvSpPr/>
          <p:nvPr/>
        </p:nvSpPr>
        <p:spPr>
          <a:xfrm>
            <a:off x="1966041" y="2917357"/>
            <a:ext cx="2956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ndale Mono" panose="020B0509000000000004" pitchFamily="49" charset="0"/>
                <a:hlinkClick r:id="rId2" action="ppaction://hlinkfile"/>
              </a:rPr>
              <a:t>github.com/join</a:t>
            </a:r>
            <a:endParaRPr lang="en-US" sz="3200" dirty="0">
              <a:latin typeface="Andale Mono" panose="020B050900000000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8208B-CD97-5843-B1DE-40FFDCA39C56}"/>
              </a:ext>
            </a:extLst>
          </p:cNvPr>
          <p:cNvSpPr/>
          <p:nvPr/>
        </p:nvSpPr>
        <p:spPr>
          <a:xfrm>
            <a:off x="1966041" y="4819327"/>
            <a:ext cx="3518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ndale Mono" panose="020B0509000000000004" pitchFamily="49" charset="0"/>
                <a:hlinkClick r:id="rId3" action="ppaction://hlinkfile"/>
              </a:rPr>
              <a:t>desktop.github.com</a:t>
            </a:r>
            <a:endParaRPr lang="en-US" sz="3200" dirty="0">
              <a:latin typeface="Andale Mono" panose="020B050900000000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224078-46C0-CB41-AC46-9ACCEF78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2075544"/>
            <a:ext cx="5500157" cy="7571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Sign up for a GitHub account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761B42-7B34-2D47-BD41-E27759937BEE}"/>
              </a:ext>
            </a:extLst>
          </p:cNvPr>
          <p:cNvSpPr txBox="1">
            <a:spLocks/>
          </p:cNvSpPr>
          <p:nvPr/>
        </p:nvSpPr>
        <p:spPr>
          <a:xfrm>
            <a:off x="595843" y="4052007"/>
            <a:ext cx="5500157" cy="757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Install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169461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U_Powerpoint_Template_Aug_19" id="{363988BE-B999-5A4F-AB24-607956C2A412}" vid="{BB096D56-87B5-D443-981A-BA8F49CE075C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U_Powerpoint_Template_Aug_19" id="{363988BE-B999-5A4F-AB24-607956C2A412}" vid="{13B8BAD5-3553-6B44-941A-9F4C6C7BF9AC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U_Powerpoint_Template_Aug_19" id="{363988BE-B999-5A4F-AB24-607956C2A412}" vid="{C076F54B-BF28-C442-8574-8A871DEC3E1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590</Words>
  <Application>Microsoft Office PowerPoint</Application>
  <PresentationFormat>Widescreen</PresentationFormat>
  <Paragraphs>97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Andale Mono</vt:lpstr>
      <vt:lpstr>Arial</vt:lpstr>
      <vt:lpstr>Calibri</vt:lpstr>
      <vt:lpstr>Office Theme</vt:lpstr>
      <vt:lpstr>1_Custom Design</vt:lpstr>
      <vt:lpstr>Custom Design</vt:lpstr>
      <vt:lpstr>Social Coding with GitHub</vt:lpstr>
      <vt:lpstr>What is Version Control?</vt:lpstr>
      <vt:lpstr>What is Version Control?</vt:lpstr>
      <vt:lpstr>What is Git?</vt:lpstr>
      <vt:lpstr>What is GitHub?</vt:lpstr>
      <vt:lpstr>What is GitHub?</vt:lpstr>
      <vt:lpstr>Git(Hub) Lexicon</vt:lpstr>
      <vt:lpstr>PowerPoint Presentation</vt:lpstr>
      <vt:lpstr>What We Need to Start Working w/ GitHub?</vt:lpstr>
      <vt:lpstr>Demo</vt:lpstr>
      <vt:lpstr>Lab: Creating a shared repo +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Coding with GitHub</dc:title>
  <dc:creator>Lee Christie</dc:creator>
  <cp:lastModifiedBy>Carlos Moreno-Garcia</cp:lastModifiedBy>
  <cp:revision>18</cp:revision>
  <dcterms:created xsi:type="dcterms:W3CDTF">2020-03-18T16:23:19Z</dcterms:created>
  <dcterms:modified xsi:type="dcterms:W3CDTF">2022-03-09T10:43:53Z</dcterms:modified>
</cp:coreProperties>
</file>