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91" r:id="rId7"/>
    <p:sldId id="257" r:id="rId8"/>
    <p:sldId id="262" r:id="rId9"/>
    <p:sldId id="272" r:id="rId10"/>
    <p:sldId id="275" r:id="rId11"/>
    <p:sldId id="264" r:id="rId12"/>
    <p:sldId id="267" r:id="rId13"/>
    <p:sldId id="270" r:id="rId14"/>
    <p:sldId id="271" r:id="rId15"/>
    <p:sldId id="268" r:id="rId16"/>
    <p:sldId id="292" r:id="rId17"/>
    <p:sldId id="269" r:id="rId18"/>
    <p:sldId id="273" r:id="rId19"/>
    <p:sldId id="276" r:id="rId20"/>
    <p:sldId id="274" r:id="rId21"/>
    <p:sldId id="277" r:id="rId22"/>
    <p:sldId id="278" r:id="rId23"/>
    <p:sldId id="279" r:id="rId24"/>
    <p:sldId id="286" r:id="rId25"/>
    <p:sldId id="287" r:id="rId26"/>
    <p:sldId id="284" r:id="rId27"/>
    <p:sldId id="282" r:id="rId28"/>
    <p:sldId id="289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79065" autoAdjust="0"/>
  </p:normalViewPr>
  <p:slideViewPr>
    <p:cSldViewPr snapToGrid="0">
      <p:cViewPr varScale="1">
        <p:scale>
          <a:sx n="70" d="100"/>
          <a:sy n="70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3E399-DBB8-4F7E-BC97-02E3AA5E0675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DA493-A448-4FDF-A0A5-93D9126EB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45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-Creating a virtual rather than</a:t>
            </a:r>
            <a:r>
              <a:rPr lang="en-GB" baseline="0" noProof="0" dirty="0"/>
              <a:t> an actual entity (wiki)</a:t>
            </a:r>
          </a:p>
          <a:p>
            <a:r>
              <a:rPr lang="en-GB" baseline="0" noProof="0" dirty="0"/>
              <a:t>-Emulate</a:t>
            </a:r>
          </a:p>
          <a:p>
            <a:r>
              <a:rPr lang="en-GB" baseline="0" noProof="0" dirty="0"/>
              <a:t>-Ability to have checkpoints/snapshots</a:t>
            </a:r>
          </a:p>
          <a:p>
            <a:r>
              <a:rPr lang="en-GB" baseline="0" noProof="0" dirty="0"/>
              <a:t>-Create an alternative world?</a:t>
            </a:r>
          </a:p>
          <a:p>
            <a:r>
              <a:rPr lang="es-ES" baseline="0" noProof="0" dirty="0"/>
              <a:t>-</a:t>
            </a:r>
            <a:r>
              <a:rPr lang="en-GB" baseline="0" noProof="0" dirty="0"/>
              <a:t>Simulate virtual machines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DA493-A448-4FDF-A0A5-93D9126EB89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8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-POPF</a:t>
            </a:r>
            <a:r>
              <a:rPr lang="es-ES" baseline="0" dirty="0"/>
              <a:t> (</a:t>
            </a:r>
            <a:r>
              <a:rPr lang="en-GB" noProof="0" dirty="0"/>
              <a:t>POP</a:t>
            </a:r>
            <a:r>
              <a:rPr lang="en-GB" baseline="0" noProof="0" dirty="0"/>
              <a:t> Flag): Instruction to clear/set the x86 architecture’s </a:t>
            </a:r>
            <a:r>
              <a:rPr lang="en-GB" dirty="0"/>
              <a:t>FLAGS register,</a:t>
            </a:r>
            <a:r>
              <a:rPr lang="en-GB" baseline="0" dirty="0"/>
              <a:t> </a:t>
            </a:r>
            <a:r>
              <a:rPr lang="en-GB" dirty="0"/>
              <a:t>which determines whether or not the CPU will handle maskable hardware interrupts.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DA493-A448-4FDF-A0A5-93D9126EB89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58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DA493-A448-4FDF-A0A5-93D9126EB89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69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noProof="0" dirty="0"/>
              <a:t>-Virtual memory is the one used by a VM or the one used sometimes by OS such as Windows to allocate memory to certain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DA493-A448-4FDF-A0A5-93D9126EB89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450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-Citrix</a:t>
            </a:r>
            <a:r>
              <a:rPr lang="en-GB" baseline="0" noProof="0" dirty="0"/>
              <a:t> is the one used in the computer to run RGU MyApps.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DA493-A448-4FDF-A0A5-93D9126EB89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80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-A VMM is also called </a:t>
            </a:r>
            <a:r>
              <a:rPr lang="en-GB" i="1" noProof="0" dirty="0"/>
              <a:t>hypervisor</a:t>
            </a:r>
            <a:r>
              <a:rPr lang="en-GB" i="0" noProof="0" dirty="0"/>
              <a:t> because this is a variant for the word </a:t>
            </a:r>
            <a:r>
              <a:rPr lang="en-GB" i="1" u="none" noProof="0" dirty="0"/>
              <a:t>supervisor, </a:t>
            </a:r>
            <a:r>
              <a:rPr lang="en-GB" i="0" u="none" noProof="0" dirty="0"/>
              <a:t>traditionally used for the kernel of an 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0" u="none" noProof="0" dirty="0"/>
              <a:t>-Therefore the hypervisor </a:t>
            </a:r>
            <a:r>
              <a:rPr lang="en-GB" i="1" u="none" noProof="0" dirty="0"/>
              <a:t>supervises</a:t>
            </a:r>
            <a:r>
              <a:rPr lang="en-GB" i="0" u="none" noProof="0" dirty="0"/>
              <a:t> the supervisor!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DA493-A448-4FDF-A0A5-93D9126EB89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8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VMWare ESX: Elastic Sky X</a:t>
            </a:r>
          </a:p>
          <a:p>
            <a:r>
              <a:rPr lang="en-GB" noProof="0" dirty="0"/>
              <a:t>Xen: Open Source hypervisor project.</a:t>
            </a:r>
            <a:endParaRPr lang="es-E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KVM: Kernel-based Virtual Machine for Linux (hybrid because it converts the host OS into a type 1 VMM).</a:t>
            </a:r>
          </a:p>
          <a:p>
            <a:r>
              <a:rPr lang="en-GB" noProof="0" dirty="0"/>
              <a:t>JVM: Java Virtual Machine</a:t>
            </a:r>
          </a:p>
          <a:p>
            <a:r>
              <a:rPr lang="en-GB" noProof="0" dirty="0"/>
              <a:t>CLR: Common Language Runtime (.NET)</a:t>
            </a:r>
          </a:p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DA493-A448-4FDF-A0A5-93D9126EB89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38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-Save money on buying physical computers.</a:t>
            </a:r>
          </a:p>
          <a:p>
            <a:r>
              <a:rPr lang="en-GB" noProof="0" dirty="0"/>
              <a:t>-Spend more money on software and licenses for the virtualised machines.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DA493-A448-4FDF-A0A5-93D9126EB89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183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DA493-A448-4FDF-A0A5-93D9126EB89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95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DA493-A448-4FDF-A0A5-93D9126EB89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313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-4 means between libraries and hardware OR application programs and hardware.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DA493-A448-4FDF-A0A5-93D9126EB89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5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All of them and none!</a:t>
            </a:r>
          </a:p>
          <a:p>
            <a:r>
              <a:rPr lang="en-GB" noProof="0" dirty="0"/>
              <a:t>-It is not type 1 because there is host OS.</a:t>
            </a:r>
          </a:p>
          <a:p>
            <a:r>
              <a:rPr lang="en-GB" noProof="0" dirty="0"/>
              <a:t>-It is not type 2 because it goes under the OS, but VMWare Workstation is currently type 2.</a:t>
            </a:r>
          </a:p>
          <a:p>
            <a:r>
              <a:rPr lang="en-GB" noProof="0" dirty="0"/>
              <a:t>-it most resembles hybrid, but the VMM has to go under the 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DA493-A448-4FDF-A0A5-93D9126EB89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04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-The OS now becomes a guest OS, so this is type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DA493-A448-4FDF-A0A5-93D9126EB89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14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262-DAB8-492D-A1E3-53E068D9354D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8303-B1F5-4750-97B8-235113495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23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262-DAB8-492D-A1E3-53E068D9354D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8303-B1F5-4750-97B8-235113495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45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262-DAB8-492D-A1E3-53E068D9354D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8303-B1F5-4750-97B8-235113495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1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262-DAB8-492D-A1E3-53E068D9354D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8303-B1F5-4750-97B8-235113495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4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262-DAB8-492D-A1E3-53E068D9354D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8303-B1F5-4750-97B8-235113495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77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262-DAB8-492D-A1E3-53E068D9354D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8303-B1F5-4750-97B8-235113495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8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262-DAB8-492D-A1E3-53E068D9354D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8303-B1F5-4750-97B8-235113495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6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262-DAB8-492D-A1E3-53E068D9354D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8303-B1F5-4750-97B8-235113495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16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262-DAB8-492D-A1E3-53E068D9354D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8303-B1F5-4750-97B8-235113495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8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262-DAB8-492D-A1E3-53E068D9354D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8303-B1F5-4750-97B8-235113495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8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262-DAB8-492D-A1E3-53E068D9354D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8303-B1F5-4750-97B8-235113495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0262-DAB8-492D-A1E3-53E068D9354D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8303-B1F5-4750-97B8-235113495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1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.moreno-garcia@rgu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e.psu.edu/~tjaeger/cse443-s12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Welcome</a:t>
            </a:r>
            <a:r>
              <a:rPr lang="es-ES" dirty="0"/>
              <a:t> to </a:t>
            </a:r>
            <a:r>
              <a:rPr lang="en-US" dirty="0"/>
              <a:t>System Programming and Security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Carlos Moreno Garcia</a:t>
            </a:r>
          </a:p>
          <a:p>
            <a:r>
              <a:rPr lang="es-ES" dirty="0">
                <a:hlinkClick r:id="rId2"/>
              </a:rPr>
              <a:t>c.moreno-garcia@rgu.ac.uk</a:t>
            </a:r>
            <a:endParaRPr lang="es-ES" dirty="0"/>
          </a:p>
          <a:p>
            <a:r>
              <a:rPr lang="es-ES" dirty="0"/>
              <a:t>@</a:t>
            </a:r>
            <a:r>
              <a:rPr lang="es-ES" dirty="0" err="1"/>
              <a:t>CarlosFMorenoG</a:t>
            </a:r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40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7B1261-588F-418B-96B0-D00A91A3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20" y="51378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Types of Virtual Machine Managers/Hypervisors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E616088-3E65-4873-8829-3A5D92ECB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3" y="1328199"/>
            <a:ext cx="8448675" cy="49244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5CC96BD-9CDD-440E-9C96-A56C469256F6}"/>
              </a:ext>
            </a:extLst>
          </p:cNvPr>
          <p:cNvSpPr/>
          <p:nvPr/>
        </p:nvSpPr>
        <p:spPr>
          <a:xfrm>
            <a:off x="1647927" y="6252624"/>
            <a:ext cx="91205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Helvetica" panose="020B0604020202020204" pitchFamily="34" charset="0"/>
              </a:rPr>
              <a:t>CSE443 (Spring 2012). Introduction to Computer and Network Security. Professor Jaeger. </a:t>
            </a:r>
            <a:r>
              <a:rPr lang="en-GB" sz="1200" dirty="0">
                <a:latin typeface="Helvetica" panose="020B0604020202020204" pitchFamily="34" charset="0"/>
                <a:hlinkClick r:id="rId4"/>
              </a:rPr>
              <a:t>www.cse.psu.edu/~tjaeger/cse443-s12/</a:t>
            </a:r>
            <a:endParaRPr lang="en-GB" sz="1200" dirty="0">
              <a:latin typeface="Helvetica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4EF7531-464D-4A42-A861-5EB15A53A1DE}"/>
              </a:ext>
            </a:extLst>
          </p:cNvPr>
          <p:cNvSpPr/>
          <p:nvPr/>
        </p:nvSpPr>
        <p:spPr>
          <a:xfrm>
            <a:off x="7832784" y="5653968"/>
            <a:ext cx="2277374" cy="491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15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53" y="14870"/>
            <a:ext cx="5973147" cy="1325563"/>
          </a:xfrm>
        </p:spPr>
        <p:txBody>
          <a:bodyPr/>
          <a:lstStyle/>
          <a:p>
            <a:r>
              <a:rPr lang="en-GB" dirty="0"/>
              <a:t>Benefits of virtualisation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433"/>
            <a:ext cx="4899212" cy="4943826"/>
          </a:xfrm>
        </p:spPr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r>
              <a:rPr lang="en-GB" dirty="0"/>
              <a:t>Replication</a:t>
            </a:r>
          </a:p>
          <a:p>
            <a:r>
              <a:rPr lang="en-GB" dirty="0"/>
              <a:t>Isolation</a:t>
            </a:r>
          </a:p>
          <a:p>
            <a:r>
              <a:rPr lang="en-GB" dirty="0"/>
              <a:t>Cross compatibility</a:t>
            </a:r>
          </a:p>
          <a:p>
            <a:r>
              <a:rPr lang="en-GB" dirty="0"/>
              <a:t>Efficiency of resources</a:t>
            </a:r>
          </a:p>
          <a:p>
            <a:r>
              <a:rPr lang="en-GB" dirty="0"/>
              <a:t>Recovery and Backup</a:t>
            </a:r>
          </a:p>
          <a:p>
            <a:r>
              <a:rPr lang="en-GB" dirty="0"/>
              <a:t>Legacy SW usage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Save £££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512767" y="3074112"/>
            <a:ext cx="53402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Disadvantages?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2767" y="4080798"/>
            <a:ext cx="5131837" cy="176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More complexity</a:t>
            </a:r>
          </a:p>
          <a:p>
            <a:r>
              <a:rPr lang="en-GB" dirty="0"/>
              <a:t>Single physical point of failure</a:t>
            </a:r>
          </a:p>
          <a:p>
            <a:r>
              <a:rPr lang="en-GB" dirty="0"/>
              <a:t>Spend more £££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8C329F-B37C-4222-8AB4-91F8D0F81E57}"/>
              </a:ext>
            </a:extLst>
          </p:cNvPr>
          <p:cNvSpPr txBox="1"/>
          <p:nvPr/>
        </p:nvSpPr>
        <p:spPr>
          <a:xfrm>
            <a:off x="1043471" y="1303111"/>
            <a:ext cx="1903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5050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83" y="288425"/>
            <a:ext cx="10515600" cy="1051299"/>
          </a:xfrm>
        </p:spPr>
        <p:txBody>
          <a:bodyPr/>
          <a:lstStyle/>
          <a:p>
            <a:r>
              <a:rPr lang="en-GB" dirty="0"/>
              <a:t>Abstraction vs Virtualisation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183" y="1339724"/>
            <a:ext cx="11371634" cy="2224570"/>
          </a:xfrm>
        </p:spPr>
        <p:txBody>
          <a:bodyPr/>
          <a:lstStyle/>
          <a:p>
            <a:r>
              <a:rPr lang="en-GB" dirty="0"/>
              <a:t>A classical computer architecture benefits from </a:t>
            </a:r>
            <a:r>
              <a:rPr lang="en-GB" i="1" dirty="0"/>
              <a:t>abstraction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Well-defined interfaces for HW and SW to use.</a:t>
            </a:r>
          </a:p>
          <a:p>
            <a:pPr lvl="1"/>
            <a:r>
              <a:rPr lang="en-GB" dirty="0"/>
              <a:t>Limits are based on the HW implementation.</a:t>
            </a:r>
          </a:p>
          <a:p>
            <a:r>
              <a:rPr lang="en-GB" dirty="0"/>
              <a:t>In virtualisation, interfaces and resources may be mapped to different architectures.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540" y="3943410"/>
            <a:ext cx="6293673" cy="262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0B87CE6-B549-4AEF-88AA-8D0590D04C02}"/>
              </a:ext>
            </a:extLst>
          </p:cNvPr>
          <p:cNvCxnSpPr/>
          <p:nvPr/>
        </p:nvCxnSpPr>
        <p:spPr>
          <a:xfrm>
            <a:off x="6494106" y="5411755"/>
            <a:ext cx="32843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8F786D-BEB6-4097-BFE6-FB07AB4A4709}"/>
              </a:ext>
            </a:extLst>
          </p:cNvPr>
          <p:cNvSpPr txBox="1"/>
          <p:nvPr/>
        </p:nvSpPr>
        <p:spPr>
          <a:xfrm>
            <a:off x="9778482" y="5256492"/>
            <a:ext cx="12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06528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Techniques to virtualise the x86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60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30" y="293874"/>
            <a:ext cx="10515600" cy="1325563"/>
          </a:xfrm>
        </p:spPr>
        <p:txBody>
          <a:bodyPr/>
          <a:lstStyle/>
          <a:p>
            <a:r>
              <a:rPr lang="en-GB" dirty="0"/>
              <a:t>Where can virtualisation 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930" y="1378837"/>
            <a:ext cx="10515600" cy="4351338"/>
          </a:xfrm>
        </p:spPr>
        <p:txBody>
          <a:bodyPr/>
          <a:lstStyle/>
          <a:p>
            <a:r>
              <a:rPr lang="en-GB" dirty="0"/>
              <a:t>Three possible junctions:</a:t>
            </a:r>
          </a:p>
          <a:p>
            <a:pPr lvl="1"/>
            <a:r>
              <a:rPr lang="en-GB" dirty="0"/>
              <a:t>API – Application Programming Interface</a:t>
            </a:r>
          </a:p>
          <a:p>
            <a:pPr lvl="1"/>
            <a:r>
              <a:rPr lang="en-GB" dirty="0"/>
              <a:t>ABI – Application Binary Interface</a:t>
            </a:r>
          </a:p>
          <a:p>
            <a:pPr lvl="1"/>
            <a:r>
              <a:rPr lang="en-GB" dirty="0"/>
              <a:t>ISA – Instruction Set Architecture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789" y="3554506"/>
            <a:ext cx="545888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94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10" y="226142"/>
            <a:ext cx="10515600" cy="1325563"/>
          </a:xfrm>
        </p:spPr>
        <p:txBody>
          <a:bodyPr/>
          <a:lstStyle/>
          <a:p>
            <a:r>
              <a:rPr lang="en-GB" dirty="0"/>
              <a:t>Requirements of x86 virtualisation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57" y="1748349"/>
            <a:ext cx="7538796" cy="41411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OS</a:t>
            </a:r>
            <a:r>
              <a:rPr lang="en-GB" dirty="0"/>
              <a:t> needs direct access to memory and HW, thus it runs in </a:t>
            </a:r>
            <a:r>
              <a:rPr lang="en-GB" dirty="0">
                <a:solidFill>
                  <a:schemeClr val="accent1"/>
                </a:solidFill>
              </a:rPr>
              <a:t>Ring 0 </a:t>
            </a:r>
            <a:r>
              <a:rPr lang="en-GB" dirty="0"/>
              <a:t>(kernel).</a:t>
            </a:r>
          </a:p>
          <a:p>
            <a:r>
              <a:rPr lang="en-GB" dirty="0"/>
              <a:t>The</a:t>
            </a:r>
            <a:r>
              <a:rPr lang="en-GB" dirty="0">
                <a:solidFill>
                  <a:schemeClr val="accent1"/>
                </a:solidFill>
              </a:rPr>
              <a:t> Rings 1 and 2 </a:t>
            </a:r>
            <a:r>
              <a:rPr lang="en-GB" dirty="0"/>
              <a:t>are usually for device drivers.</a:t>
            </a:r>
          </a:p>
          <a:p>
            <a:r>
              <a:rPr lang="en-GB" dirty="0"/>
              <a:t>User level applications run in </a:t>
            </a:r>
            <a:r>
              <a:rPr lang="en-GB" dirty="0">
                <a:solidFill>
                  <a:schemeClr val="accent1"/>
                </a:solidFill>
              </a:rPr>
              <a:t>Ring 3</a:t>
            </a:r>
            <a:r>
              <a:rPr lang="en-GB" dirty="0"/>
              <a:t>.</a:t>
            </a:r>
          </a:p>
          <a:p>
            <a:r>
              <a:rPr lang="en-GB" dirty="0"/>
              <a:t>Virtualisation of the x86 architecture required placing a virtualisation layer </a:t>
            </a:r>
            <a:r>
              <a:rPr lang="en-GB" b="1" dirty="0"/>
              <a:t>under</a:t>
            </a:r>
            <a:r>
              <a:rPr lang="en-GB" dirty="0"/>
              <a:t> the OS to create and manage the VMs.  </a:t>
            </a:r>
          </a:p>
          <a:p>
            <a:r>
              <a:rPr lang="en-GB" dirty="0"/>
              <a:t>VMware resolved the challenge in 1998, developing </a:t>
            </a:r>
            <a:r>
              <a:rPr lang="en-GB" b="1" dirty="0"/>
              <a:t>binary translation techniques</a:t>
            </a:r>
            <a:r>
              <a:rPr lang="en-GB" dirty="0"/>
              <a:t>, also known as</a:t>
            </a:r>
            <a:r>
              <a:rPr lang="en-GB" b="1" dirty="0"/>
              <a:t> full virtualisation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b="19403"/>
          <a:stretch/>
        </p:blipFill>
        <p:spPr bwMode="auto">
          <a:xfrm>
            <a:off x="7890475" y="1748349"/>
            <a:ext cx="4204068" cy="329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41B4243-6F76-445E-B3A7-CACDEDC141B0}"/>
              </a:ext>
            </a:extLst>
          </p:cNvPr>
          <p:cNvSpPr txBox="1"/>
          <p:nvPr/>
        </p:nvSpPr>
        <p:spPr>
          <a:xfrm>
            <a:off x="8068279" y="5047944"/>
            <a:ext cx="33400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00B050"/>
                </a:solidFill>
              </a:rPr>
              <a:t>Which type of virtualisation does this resemble the most?</a:t>
            </a:r>
          </a:p>
        </p:txBody>
      </p:sp>
    </p:spTree>
    <p:extLst>
      <p:ext uri="{BB962C8B-B14F-4D97-AF65-F5344CB8AC3E}">
        <p14:creationId xmlns:p14="http://schemas.microsoft.com/office/powerpoint/2010/main" val="166858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Full virtualisation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77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72" y="129086"/>
            <a:ext cx="12059728" cy="1325563"/>
          </a:xfrm>
        </p:spPr>
        <p:txBody>
          <a:bodyPr/>
          <a:lstStyle/>
          <a:p>
            <a:r>
              <a:rPr lang="en-GB" dirty="0"/>
              <a:t>Full virtualisation using binary translation (VMWare)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72" y="1454649"/>
            <a:ext cx="6566647" cy="4351338"/>
          </a:xfrm>
        </p:spPr>
        <p:txBody>
          <a:bodyPr>
            <a:normAutofit/>
          </a:bodyPr>
          <a:lstStyle/>
          <a:p>
            <a:r>
              <a:rPr lang="en-GB" altLang="zh-TW" dirty="0"/>
              <a:t>The hypervisor occupies </a:t>
            </a:r>
            <a:r>
              <a:rPr lang="en-GB" dirty="0">
                <a:solidFill>
                  <a:schemeClr val="accent1"/>
                </a:solidFill>
              </a:rPr>
              <a:t>Ring 0</a:t>
            </a:r>
            <a:r>
              <a:rPr lang="en-GB" altLang="zh-TW" dirty="0"/>
              <a:t> and translates kernel code into </a:t>
            </a:r>
            <a:r>
              <a:rPr lang="en-GB" dirty="0">
                <a:solidFill>
                  <a:schemeClr val="accent1"/>
                </a:solidFill>
              </a:rPr>
              <a:t>Ring 3</a:t>
            </a:r>
            <a:r>
              <a:rPr lang="en-GB" altLang="zh-TW" dirty="0"/>
              <a:t> instructions, replacing nonvirtualisable code with new sequences of instructions that have effect on the </a:t>
            </a:r>
            <a:r>
              <a:rPr lang="en-GB" altLang="zh-TW" b="1" dirty="0"/>
              <a:t>virtual hardware</a:t>
            </a:r>
            <a:r>
              <a:rPr lang="en-GB" altLang="zh-TW" dirty="0"/>
              <a:t>.</a:t>
            </a:r>
          </a:p>
          <a:p>
            <a:pPr marL="0" indent="0">
              <a:buNone/>
            </a:pPr>
            <a:endParaRPr lang="en-GB" altLang="zh-TW" dirty="0"/>
          </a:p>
          <a:p>
            <a:r>
              <a:rPr lang="en-GB" altLang="zh-TW" dirty="0"/>
              <a:t>The </a:t>
            </a:r>
            <a:r>
              <a:rPr lang="en-GB" altLang="zh-TW" dirty="0">
                <a:solidFill>
                  <a:schemeClr val="accent1"/>
                </a:solidFill>
              </a:rPr>
              <a:t>Guest OS </a:t>
            </a:r>
            <a:r>
              <a:rPr lang="en-GB" altLang="zh-TW" dirty="0"/>
              <a:t>is not aware that it is being virtualised, and thus requires </a:t>
            </a:r>
            <a:r>
              <a:rPr lang="en-GB" altLang="zh-TW" b="1" dirty="0"/>
              <a:t>no modification</a:t>
            </a:r>
            <a:r>
              <a:rPr lang="en-GB" altLang="zh-TW" dirty="0"/>
              <a:t>.</a:t>
            </a:r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b="20582"/>
          <a:stretch/>
        </p:blipFill>
        <p:spPr bwMode="auto">
          <a:xfrm>
            <a:off x="7182240" y="1317548"/>
            <a:ext cx="4526438" cy="338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3D2A79-214C-4D1A-B4DD-1C0321B2EA84}"/>
              </a:ext>
            </a:extLst>
          </p:cNvPr>
          <p:cNvSpPr txBox="1"/>
          <p:nvPr/>
        </p:nvSpPr>
        <p:spPr>
          <a:xfrm>
            <a:off x="8068279" y="4946899"/>
            <a:ext cx="33400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00B050"/>
                </a:solidFill>
              </a:rPr>
              <a:t>Which type of virtualisation does this resemble the most?</a:t>
            </a:r>
          </a:p>
        </p:txBody>
      </p:sp>
    </p:spTree>
    <p:extLst>
      <p:ext uri="{BB962C8B-B14F-4D97-AF65-F5344CB8AC3E}">
        <p14:creationId xmlns:p14="http://schemas.microsoft.com/office/powerpoint/2010/main" val="403410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Code running in each VM is scanned “on-the-fly” for nonvirtualisable instructions and is rewritten into a safer form.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n-GB" dirty="0"/>
              <a:t>Directly inline VMM functionality into the VM code – e.g., fast versions of I/O processing code.</a:t>
            </a:r>
          </a:p>
          <a:p>
            <a:r>
              <a:rPr lang="en-GB" dirty="0"/>
              <a:t>Maintains a translation cache of recently-rewritten code pages, avoiding high overhead for rescanning and rewriting on each execution pass.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745" y="2602787"/>
            <a:ext cx="5427809" cy="150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48FB6186-F8C0-4FEE-A078-B66B73A5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2" y="129086"/>
            <a:ext cx="12059728" cy="1325563"/>
          </a:xfrm>
        </p:spPr>
        <p:txBody>
          <a:bodyPr/>
          <a:lstStyle/>
          <a:p>
            <a:r>
              <a:rPr lang="en-GB" dirty="0"/>
              <a:t>Full virtualisation using binary translation (VMWare)</a:t>
            </a:r>
          </a:p>
        </p:txBody>
      </p:sp>
    </p:spTree>
    <p:extLst>
      <p:ext uri="{BB962C8B-B14F-4D97-AF65-F5344CB8AC3E}">
        <p14:creationId xmlns:p14="http://schemas.microsoft.com/office/powerpoint/2010/main" val="2878377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Para-virtualisation/OS assisted virtualisation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2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the 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808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96" y="278861"/>
            <a:ext cx="10515600" cy="1325563"/>
          </a:xfrm>
        </p:spPr>
        <p:txBody>
          <a:bodyPr/>
          <a:lstStyle/>
          <a:p>
            <a:r>
              <a:rPr lang="en-GB" dirty="0"/>
              <a:t>Para-virtualisation/OS assisted virtualisation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1914116"/>
            <a:ext cx="6262407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Modifying the OS kernel to replace nonvirtualisable instructions with </a:t>
            </a:r>
            <a:r>
              <a:rPr lang="en-GB" b="1" dirty="0"/>
              <a:t>hyper calls </a:t>
            </a:r>
            <a:r>
              <a:rPr lang="en-GB" dirty="0"/>
              <a:t>that communicate directly with the virtualisation layer.</a:t>
            </a:r>
          </a:p>
          <a:p>
            <a:r>
              <a:rPr lang="en-GB" dirty="0"/>
              <a:t>Para-virtualisation is different from full virtualisation, since OS knows it is being virtualized and sensitive OS calls are not trapped using binary translation.</a:t>
            </a:r>
          </a:p>
          <a:p>
            <a:r>
              <a:rPr lang="en-GB" dirty="0"/>
              <a:t>The performance advantage of para-virtualisation over full virtualisation can vary greatly depending on the workload.</a:t>
            </a:r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19395"/>
          <a:stretch/>
        </p:blipFill>
        <p:spPr bwMode="auto">
          <a:xfrm>
            <a:off x="7197770" y="1914116"/>
            <a:ext cx="4457824" cy="338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094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2C034-51C8-45CE-B0BF-306F7B6B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Para-virtualisation/OS assisted virtualisation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2B817D-52A5-4406-BE6B-D1ABFAF2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Para-virtualisation cannot support unmodified OS (e.g. Windows 2000/XP).</a:t>
            </a:r>
          </a:p>
          <a:p>
            <a:endParaRPr lang="en-GB" dirty="0"/>
          </a:p>
          <a:p>
            <a:r>
              <a:rPr lang="en-GB" dirty="0"/>
              <a:t>Examples: XEN virtualises the processor and memory using a modified Linux kernel and virtualizes the I/O using custom guest OS device drivers.</a:t>
            </a:r>
          </a:p>
          <a:p>
            <a:endParaRPr lang="en-GB" dirty="0"/>
          </a:p>
          <a:p>
            <a:r>
              <a:rPr lang="en-GB" dirty="0"/>
              <a:t>Advantage: Easier to modify the host than to implement full virtualisation.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251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Hardware assisted virtualisation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920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2EDBC-D6FE-4A46-B50E-0130A886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assisted virtualisation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9C97BB-E159-47A3-8FD0-477BD85A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953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 the mid 2000’s, AMD and Intel made processors that support VMs (AMD-V and Intel VT-X), allowing a new CPU execution mode feature that allows the VMM to run in a new root mode below Ring 0.</a:t>
            </a:r>
          </a:p>
          <a:p>
            <a:r>
              <a:rPr lang="en-GB" dirty="0"/>
              <a:t>Privileged and sensitive calls are set to automatically “trap” to the hypervisor, removing the need for either binary translation or </a:t>
            </a:r>
            <a:r>
              <a:rPr lang="en-GB" dirty="0" err="1"/>
              <a:t>paravirtualisation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010D9269-7920-4615-9101-2BAC1DF16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14390"/>
          <a:stretch/>
        </p:blipFill>
        <p:spPr bwMode="auto">
          <a:xfrm>
            <a:off x="6690113" y="2231837"/>
            <a:ext cx="4894622" cy="3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089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B43652-AF4C-448B-B8DF-E00DBEC6C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13" y="157019"/>
            <a:ext cx="11870574" cy="1106516"/>
          </a:xfrm>
        </p:spPr>
        <p:txBody>
          <a:bodyPr>
            <a:normAutofit fontScale="90000"/>
          </a:bodyPr>
          <a:lstStyle/>
          <a:p>
            <a:pPr algn="l"/>
            <a:r>
              <a:rPr lang="en-GB" sz="4400" dirty="0"/>
              <a:t>Relation between types of VMM and Techniques for x86 virtualisation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62A9F8A-582F-47EF-900B-D1EB87D2C57C}"/>
              </a:ext>
            </a:extLst>
          </p:cNvPr>
          <p:cNvSpPr/>
          <p:nvPr/>
        </p:nvSpPr>
        <p:spPr>
          <a:xfrm>
            <a:off x="160713" y="1683711"/>
            <a:ext cx="115602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relation between both categorisations is quite strange!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Full virtualisation seems Type 1 VMM, but in practice is simulated.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An example of para-virtualisation is XEN, which is formally categorised as Type 1 VMM but in theory should be Type Hybrid.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Hardware assisted techniques seem Type 1 VMM, but in practice VMWare Workstation is Type 2 VMM.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Moreover, some literature mentions “OS assisted virtualisation” (i.e. FreeBSD) which resembles Type Hybrid.</a:t>
            </a:r>
          </a:p>
        </p:txBody>
      </p:sp>
    </p:spTree>
    <p:extLst>
      <p:ext uri="{BB962C8B-B14F-4D97-AF65-F5344CB8AC3E}">
        <p14:creationId xmlns:p14="http://schemas.microsoft.com/office/powerpoint/2010/main" val="309307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Other uses of virtualisation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846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E7A02-6B74-45AD-9F19-C78A0898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4" y="198321"/>
            <a:ext cx="10515600" cy="1325563"/>
          </a:xfrm>
        </p:spPr>
        <p:txBody>
          <a:bodyPr/>
          <a:lstStyle/>
          <a:p>
            <a:r>
              <a:rPr lang="en-GB" dirty="0"/>
              <a:t>Memory virtualisation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78479B-2D45-4216-8399-1081909D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6" y="1523884"/>
            <a:ext cx="6615953" cy="527073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GB" dirty="0"/>
              <a:t>The OS keeps </a:t>
            </a:r>
            <a:r>
              <a:rPr lang="en-GB" b="1" dirty="0"/>
              <a:t>mappings</a:t>
            </a:r>
            <a:r>
              <a:rPr lang="en-GB" dirty="0"/>
              <a:t> of virtual page numbers to physical page numbers stored in page tables. </a:t>
            </a:r>
          </a:p>
          <a:p>
            <a:pPr algn="just"/>
            <a:r>
              <a:rPr lang="en-GB" dirty="0"/>
              <a:t>The guest OS continues to control the mapping of virtual addresses to the guest memory physical addresses, but the guest OS cannot have direct access to the actual machine memory.</a:t>
            </a:r>
          </a:p>
          <a:p>
            <a:pPr algn="just"/>
            <a:r>
              <a:rPr lang="en-GB" dirty="0"/>
              <a:t>The hypervisor becomes responsible for mapping guest physical memory to the actual machine memory.</a:t>
            </a:r>
          </a:p>
          <a:p>
            <a:pPr algn="just"/>
            <a:r>
              <a:rPr lang="en-GB" dirty="0"/>
              <a:t>Memory virtualisation in a single computer is called </a:t>
            </a:r>
            <a:r>
              <a:rPr lang="en-GB" b="1" dirty="0"/>
              <a:t>virtual memory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All modern x86 CPUs include a memory management unit (MMU) and a translation look-aside buffer (TLB) to translate virtual and physical memory access.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D98134-87E4-435E-AB15-95EC83486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6" y="1161448"/>
            <a:ext cx="3144931" cy="4968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8243434-447F-4DD0-982A-48C4258EBB8A}"/>
              </a:ext>
            </a:extLst>
          </p:cNvPr>
          <p:cNvSpPr/>
          <p:nvPr/>
        </p:nvSpPr>
        <p:spPr>
          <a:xfrm>
            <a:off x="8033212" y="6130439"/>
            <a:ext cx="3144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https://en.wikipedia.org/wiki/Virtual_memory</a:t>
            </a:r>
          </a:p>
        </p:txBody>
      </p:sp>
    </p:spTree>
    <p:extLst>
      <p:ext uri="{BB962C8B-B14F-4D97-AF65-F5344CB8AC3E}">
        <p14:creationId xmlns:p14="http://schemas.microsoft.com/office/powerpoint/2010/main" val="2675964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E7A02-6B74-45AD-9F19-C78A0898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" y="126586"/>
            <a:ext cx="10515600" cy="1325563"/>
          </a:xfrm>
        </p:spPr>
        <p:txBody>
          <a:bodyPr/>
          <a:lstStyle/>
          <a:p>
            <a:r>
              <a:rPr lang="en-GB" dirty="0"/>
              <a:t>Application virtualisation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78479B-2D45-4216-8399-1081909D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09" y="1318159"/>
            <a:ext cx="6560860" cy="479440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Encapsulate a computer program from the OS in which it is executed.</a:t>
            </a:r>
          </a:p>
          <a:p>
            <a:endParaRPr lang="en-GB" dirty="0"/>
          </a:p>
          <a:p>
            <a:r>
              <a:rPr lang="en-GB" dirty="0"/>
              <a:t>Sandbox for legacy applications.</a:t>
            </a:r>
          </a:p>
          <a:p>
            <a:endParaRPr lang="en-GB" dirty="0"/>
          </a:p>
          <a:p>
            <a:r>
              <a:rPr lang="en-GB" dirty="0"/>
              <a:t>Allows applications to run in non-native OS in a “portable” way.</a:t>
            </a:r>
          </a:p>
          <a:p>
            <a:endParaRPr lang="en-GB" dirty="0"/>
          </a:p>
          <a:p>
            <a:r>
              <a:rPr lang="en-GB" dirty="0"/>
              <a:t>The VM is created when the process is initiated, and is destroyed when the application is exited.</a:t>
            </a:r>
          </a:p>
          <a:p>
            <a:endParaRPr lang="en-GB" dirty="0"/>
          </a:p>
          <a:p>
            <a:r>
              <a:rPr lang="en-GB" dirty="0"/>
              <a:t>Examples: </a:t>
            </a:r>
            <a:r>
              <a:rPr lang="en-GB" dirty="0" err="1"/>
              <a:t>Cameyo</a:t>
            </a:r>
            <a:r>
              <a:rPr lang="en-GB" dirty="0"/>
              <a:t>, </a:t>
            </a:r>
            <a:r>
              <a:rPr lang="en-GB" dirty="0" err="1"/>
              <a:t>Ceedo</a:t>
            </a:r>
            <a:r>
              <a:rPr lang="en-GB" dirty="0"/>
              <a:t>, Citrix XenApp.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2"/>
          <a:stretch/>
        </p:blipFill>
        <p:spPr>
          <a:xfrm>
            <a:off x="7065169" y="4047827"/>
            <a:ext cx="4654971" cy="25458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98297" y="6593685"/>
            <a:ext cx="33194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http://bretty.me.uk/citrix-slow-web-interface-5-4/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39" y="561153"/>
            <a:ext cx="4060629" cy="2932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8032825" y="3493829"/>
            <a:ext cx="28702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https://www.cameyo.com/cameyo-offline/</a:t>
            </a:r>
          </a:p>
        </p:txBody>
      </p:sp>
    </p:spTree>
    <p:extLst>
      <p:ext uri="{BB962C8B-B14F-4D97-AF65-F5344CB8AC3E}">
        <p14:creationId xmlns:p14="http://schemas.microsoft.com/office/powerpoint/2010/main" val="2677656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E7A02-6B74-45AD-9F19-C78A0898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59"/>
            <a:ext cx="10515600" cy="1131841"/>
          </a:xfrm>
        </p:spPr>
        <p:txBody>
          <a:bodyPr/>
          <a:lstStyle/>
          <a:p>
            <a:r>
              <a:rPr lang="es-ES" dirty="0"/>
              <a:t>Virtual Machines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78479B-2D45-4216-8399-1081909D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3539"/>
            <a:ext cx="12058650" cy="2792965"/>
          </a:xfrm>
        </p:spPr>
        <p:txBody>
          <a:bodyPr>
            <a:normAutofit/>
          </a:bodyPr>
          <a:lstStyle/>
          <a:p>
            <a:r>
              <a:rPr lang="en-GB" sz="2000" dirty="0"/>
              <a:t>OS is abstract to the physical hardware. Each VM has its own…</a:t>
            </a:r>
          </a:p>
          <a:p>
            <a:pPr lvl="1"/>
            <a:r>
              <a:rPr lang="en-GB" sz="1800" dirty="0"/>
              <a:t> “virtual CPU” (Thread)</a:t>
            </a:r>
          </a:p>
          <a:p>
            <a:pPr lvl="1"/>
            <a:r>
              <a:rPr lang="en-GB" sz="1800" dirty="0"/>
              <a:t>“virtual memory” (Process and Address Space) </a:t>
            </a:r>
          </a:p>
          <a:p>
            <a:pPr lvl="1"/>
            <a:r>
              <a:rPr lang="en-GB" sz="1800" dirty="0"/>
              <a:t>“virtual disk” (Filesystems)</a:t>
            </a:r>
          </a:p>
          <a:p>
            <a:r>
              <a:rPr lang="en-GB" sz="2000" dirty="0"/>
              <a:t>Programs in the VM have to use system calls to request services from the OS.</a:t>
            </a:r>
          </a:p>
          <a:p>
            <a:r>
              <a:rPr lang="en-GB" sz="2000" dirty="0"/>
              <a:t>Two types:</a:t>
            </a:r>
          </a:p>
          <a:p>
            <a:pPr lvl="1"/>
            <a:r>
              <a:rPr lang="en-GB" sz="1800" dirty="0"/>
              <a:t>Process Virtual Machines (application virtualisation).</a:t>
            </a:r>
          </a:p>
          <a:p>
            <a:pPr lvl="1"/>
            <a:r>
              <a:rPr lang="en-GB" sz="1800" b="1" dirty="0">
                <a:solidFill>
                  <a:srgbClr val="FF0000"/>
                </a:solidFill>
              </a:rPr>
              <a:t>System Virtual Machines </a:t>
            </a:r>
            <a:r>
              <a:rPr lang="en-GB" sz="1800" dirty="0"/>
              <a:t>(VM created by VMWare).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534" y="4081166"/>
            <a:ext cx="4883395" cy="207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6396335"/>
            <a:ext cx="12058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M. </a:t>
            </a:r>
            <a:r>
              <a:rPr lang="en-GB" sz="1200" dirty="0" err="1"/>
              <a:t>Sudha</a:t>
            </a:r>
            <a:r>
              <a:rPr lang="en-GB" sz="1200" dirty="0"/>
              <a:t>, G. Harish, A. </a:t>
            </a:r>
            <a:r>
              <a:rPr lang="en-GB" sz="1200" dirty="0" err="1"/>
              <a:t>Nandan</a:t>
            </a:r>
            <a:r>
              <a:rPr lang="en-GB" sz="1200" dirty="0"/>
              <a:t>, and J. Usha, “Performance Analysis of Kernel-Based Virtual Machine,” </a:t>
            </a:r>
            <a:r>
              <a:rPr lang="en-GB" sz="1200" i="1" dirty="0"/>
              <a:t>International Journal of Computer Science &amp; Information Technology (IJCSIT)</a:t>
            </a:r>
            <a:r>
              <a:rPr lang="en-GB" sz="1200" dirty="0"/>
              <a:t>, vol. 5, no. 1, pp. 137–144, 2013.</a:t>
            </a:r>
          </a:p>
        </p:txBody>
      </p:sp>
    </p:spTree>
    <p:extLst>
      <p:ext uri="{BB962C8B-B14F-4D97-AF65-F5344CB8AC3E}">
        <p14:creationId xmlns:p14="http://schemas.microsoft.com/office/powerpoint/2010/main" val="1432111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 1: Creating a Linux Virtual Machine using VMware</a:t>
            </a:r>
          </a:p>
        </p:txBody>
      </p:sp>
    </p:spTree>
    <p:extLst>
      <p:ext uri="{BB962C8B-B14F-4D97-AF65-F5344CB8AC3E}">
        <p14:creationId xmlns:p14="http://schemas.microsoft.com/office/powerpoint/2010/main" val="341574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 review the design, implementation and functioning of operating systems.</a:t>
            </a:r>
          </a:p>
          <a:p>
            <a:endParaRPr lang="en-GB" dirty="0"/>
          </a:p>
          <a:p>
            <a:r>
              <a:rPr lang="en-GB" dirty="0"/>
              <a:t>To provide the student with the ability to proficiently manage the resources provided by operating systems.</a:t>
            </a:r>
          </a:p>
          <a:p>
            <a:endParaRPr lang="en-GB" dirty="0"/>
          </a:p>
          <a:p>
            <a:r>
              <a:rPr lang="en-GB" dirty="0"/>
              <a:t>To enable the student to deploy secure infrastructure using common operating systems.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3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Module </a:t>
            </a:r>
            <a:r>
              <a:rPr lang="en-GB" dirty="0"/>
              <a:t>Organisation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69735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  <a:r>
                        <a:rPr lang="en-US" baseline="0" dirty="0"/>
                        <a:t> Hours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principles and 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hour per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Practical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hours per</a:t>
                      </a:r>
                      <a:r>
                        <a:rPr lang="en-US" baseline="0" dirty="0"/>
                        <a:t> week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Directed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and coursework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hours per week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r>
                        <a:rPr lang="en-US" baseline="0" dirty="0"/>
                        <a:t> 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hours per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94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Coursework</a:t>
            </a:r>
          </a:p>
          <a:p>
            <a:pPr lvl="1"/>
            <a:r>
              <a:rPr lang="en-US" dirty="0"/>
              <a:t>Assignment (handed out later in the semester).</a:t>
            </a:r>
          </a:p>
          <a:p>
            <a:r>
              <a:rPr lang="en-US" dirty="0"/>
              <a:t>Exam</a:t>
            </a:r>
          </a:p>
          <a:p>
            <a:pPr lvl="1"/>
            <a:r>
              <a:rPr lang="en-US" dirty="0"/>
              <a:t>Closed book exam at the end of the semester.</a:t>
            </a:r>
          </a:p>
          <a:p>
            <a:r>
              <a:rPr lang="en-US" dirty="0"/>
              <a:t>Marking</a:t>
            </a:r>
          </a:p>
          <a:p>
            <a:pPr lvl="1"/>
            <a:r>
              <a:rPr lang="en-US" dirty="0"/>
              <a:t>50 : 50 (Course Work : Exam)</a:t>
            </a:r>
          </a:p>
          <a:p>
            <a:r>
              <a:rPr lang="en-US" dirty="0"/>
              <a:t>Moodle Quizzes (optional)</a:t>
            </a:r>
          </a:p>
          <a:p>
            <a:pPr lvl="1"/>
            <a:r>
              <a:rPr lang="en-US" dirty="0"/>
              <a:t>Used to check your understanding of topics throughout the semester.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10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192" y="365125"/>
            <a:ext cx="10515600" cy="1325563"/>
          </a:xfrm>
        </p:spPr>
        <p:txBody>
          <a:bodyPr/>
          <a:lstStyle/>
          <a:p>
            <a:r>
              <a:rPr lang="en-GB" dirty="0"/>
              <a:t>Course Book (Weeks 2 - </a:t>
            </a:r>
            <a:r>
              <a:rPr lang="en-GB" dirty="0" smtClean="0"/>
              <a:t>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192" y="1690688"/>
            <a:ext cx="6452981" cy="4351338"/>
          </a:xfrm>
        </p:spPr>
        <p:txBody>
          <a:bodyPr/>
          <a:lstStyle/>
          <a:p>
            <a:r>
              <a:rPr lang="es-ES" dirty="0"/>
              <a:t>ELEMENTARY INFORMATION SECURITY.</a:t>
            </a:r>
            <a:r>
              <a:rPr lang="en-GB" dirty="0"/>
              <a:t> Richard E. Smith. Jones &amp; Bartlett Learning, 2011. </a:t>
            </a:r>
            <a:r>
              <a:rPr lang="de-DE" dirty="0"/>
              <a:t>ISBN 10: 1449648207 / ISBN 13: 9781449648206.</a:t>
            </a:r>
          </a:p>
          <a:p>
            <a:endParaRPr lang="de-DE" dirty="0"/>
          </a:p>
          <a:p>
            <a:r>
              <a:rPr lang="de-DE" dirty="0"/>
              <a:t>Available </a:t>
            </a:r>
            <a:r>
              <a:rPr lang="de-DE" dirty="0" smtClean="0"/>
              <a:t>through</a:t>
            </a:r>
            <a:r>
              <a:rPr lang="de-DE" dirty="0" smtClean="0"/>
              <a:t> </a:t>
            </a:r>
            <a:r>
              <a:rPr lang="de-DE" dirty="0"/>
              <a:t>Amazon or at RGU‘s library.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07" y="1690688"/>
            <a:ext cx="3848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0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</a:t>
            </a:r>
            <a:r>
              <a:rPr lang="es-ES" dirty="0"/>
              <a:t>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is virtualisation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r>
              <a:rPr lang="en-GB" dirty="0"/>
              <a:t>Techniques to virtualise the x86 architecture</a:t>
            </a:r>
          </a:p>
          <a:p>
            <a:endParaRPr lang="en-GB" dirty="0"/>
          </a:p>
          <a:p>
            <a:r>
              <a:rPr lang="en-GB" dirty="0"/>
              <a:t>Other uses of virtualisation</a:t>
            </a:r>
          </a:p>
          <a:p>
            <a:endParaRPr lang="es-ES" dirty="0"/>
          </a:p>
          <a:p>
            <a:r>
              <a:rPr lang="es-ES" dirty="0"/>
              <a:t>Virtual Machines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Lab: Creating a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20787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Virtualisation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63" y="432683"/>
            <a:ext cx="3583640" cy="238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26" y="211138"/>
            <a:ext cx="279082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57" y="3902669"/>
            <a:ext cx="2857143" cy="214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8" y="4347713"/>
            <a:ext cx="4245792" cy="2377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0" y="2310039"/>
            <a:ext cx="2619375" cy="1743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4825" y="211138"/>
            <a:ext cx="2972864" cy="2127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43" y="3798985"/>
            <a:ext cx="4510010" cy="26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1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27" y="62239"/>
            <a:ext cx="10515600" cy="1325563"/>
          </a:xfrm>
        </p:spPr>
        <p:txBody>
          <a:bodyPr/>
          <a:lstStyle/>
          <a:p>
            <a:r>
              <a:rPr lang="en-GB" dirty="0"/>
              <a:t>Adding a layer… but where?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4" y="3429000"/>
            <a:ext cx="2713037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9"/>
          <a:stretch/>
        </p:blipFill>
        <p:spPr>
          <a:xfrm>
            <a:off x="6397226" y="3811206"/>
            <a:ext cx="5715000" cy="27776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675" y="1014032"/>
            <a:ext cx="4000500" cy="26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165" y="1348244"/>
            <a:ext cx="3057525" cy="31146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65FECD31-2997-4E00-B5E1-4975C761B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95" y="1887142"/>
            <a:ext cx="3458975" cy="904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dirty="0"/>
              <a:t>“Creation of a virtualisation layer which maps interfaces onto the resources of a real system”.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6B77B10E-ECD9-4BCE-95E6-FBAE7DE9279F}"/>
              </a:ext>
            </a:extLst>
          </p:cNvPr>
          <p:cNvSpPr txBox="1">
            <a:spLocks/>
          </p:cNvSpPr>
          <p:nvPr/>
        </p:nvSpPr>
        <p:spPr>
          <a:xfrm>
            <a:off x="3340211" y="5551371"/>
            <a:ext cx="3458975" cy="90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/>
              <a:t>“Implementation of a </a:t>
            </a:r>
            <a:r>
              <a:rPr lang="en-GB" sz="1800" i="1" dirty="0"/>
              <a:t>Virtual Machine Manager</a:t>
            </a:r>
            <a:r>
              <a:rPr lang="en-GB" sz="1800" dirty="0"/>
              <a:t> (VMM), also called </a:t>
            </a:r>
            <a:r>
              <a:rPr lang="en-GB" sz="1800" b="1" i="1" dirty="0"/>
              <a:t>Hypervisor</a:t>
            </a:r>
            <a:r>
              <a:rPr lang="en-GB" sz="1800" dirty="0"/>
              <a:t>”.</a:t>
            </a:r>
            <a:endParaRPr lang="en-GB" sz="1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267273D-F1FC-4C49-B6DA-947C8ECBE7E8}"/>
              </a:ext>
            </a:extLst>
          </p:cNvPr>
          <p:cNvSpPr txBox="1"/>
          <p:nvPr/>
        </p:nvSpPr>
        <p:spPr>
          <a:xfrm>
            <a:off x="3946668" y="4650195"/>
            <a:ext cx="2736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Why Hypervisor?</a:t>
            </a:r>
          </a:p>
        </p:txBody>
      </p:sp>
    </p:spTree>
    <p:extLst>
      <p:ext uri="{BB962C8B-B14F-4D97-AF65-F5344CB8AC3E}">
        <p14:creationId xmlns:p14="http://schemas.microsoft.com/office/powerpoint/2010/main" val="3497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1470</Words>
  <Application>Microsoft Office PowerPoint</Application>
  <PresentationFormat>Widescreen</PresentationFormat>
  <Paragraphs>197</Paragraphs>
  <Slides>29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新細明體</vt:lpstr>
      <vt:lpstr>Office Theme</vt:lpstr>
      <vt:lpstr>Welcome to System Programming and Security </vt:lpstr>
      <vt:lpstr>Introduction to the Module</vt:lpstr>
      <vt:lpstr>Aims of the module</vt:lpstr>
      <vt:lpstr>Module Organisation</vt:lpstr>
      <vt:lpstr>Course Assessment</vt:lpstr>
      <vt:lpstr>Course Book (Weeks 2 - 5)</vt:lpstr>
      <vt:lpstr>Today’s Plan</vt:lpstr>
      <vt:lpstr>Virtualisation</vt:lpstr>
      <vt:lpstr>Adding a layer… but where?</vt:lpstr>
      <vt:lpstr>Types of Virtual Machine Managers/Hypervisors</vt:lpstr>
      <vt:lpstr>Benefits of virtualisation?</vt:lpstr>
      <vt:lpstr>Abstraction vs Virtualisation</vt:lpstr>
      <vt:lpstr>Techniques to virtualise the x86 architecture</vt:lpstr>
      <vt:lpstr>Where can virtualisation occur?</vt:lpstr>
      <vt:lpstr>Requirements of x86 virtualisation</vt:lpstr>
      <vt:lpstr>Full virtualisation</vt:lpstr>
      <vt:lpstr>Full virtualisation using binary translation (VMWare)</vt:lpstr>
      <vt:lpstr>Full virtualisation using binary translation (VMWare)</vt:lpstr>
      <vt:lpstr>Para-virtualisation/OS assisted virtualisation</vt:lpstr>
      <vt:lpstr>Para-virtualisation/OS assisted virtualisation</vt:lpstr>
      <vt:lpstr>Para-virtualisation/OS assisted virtualisation</vt:lpstr>
      <vt:lpstr>Hardware assisted virtualisation</vt:lpstr>
      <vt:lpstr>Hardware assisted virtualisation</vt:lpstr>
      <vt:lpstr>Relation between types of VMM and Techniques for x86 virtualisation</vt:lpstr>
      <vt:lpstr>Other uses of virtualisation</vt:lpstr>
      <vt:lpstr>Memory virtualisation</vt:lpstr>
      <vt:lpstr>Application virtualisation</vt:lpstr>
      <vt:lpstr>Virtual Machines</vt:lpstr>
      <vt:lpstr>Lab 1: Creating a Linux Virtual Machine using VMware</vt:lpstr>
    </vt:vector>
  </TitlesOfParts>
  <Company>Robert Gordon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System Programming and Security</dc:title>
  <dc:creator>carlos</dc:creator>
  <cp:lastModifiedBy>carlos</cp:lastModifiedBy>
  <cp:revision>86</cp:revision>
  <dcterms:created xsi:type="dcterms:W3CDTF">2018-06-08T12:49:11Z</dcterms:created>
  <dcterms:modified xsi:type="dcterms:W3CDTF">2018-10-22T09:45:17Z</dcterms:modified>
</cp:coreProperties>
</file>