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4"/>
  </p:notesMasterIdLst>
  <p:sldIdLst>
    <p:sldId id="256" r:id="rId2"/>
    <p:sldId id="259" r:id="rId3"/>
    <p:sldId id="372" r:id="rId4"/>
    <p:sldId id="374" r:id="rId5"/>
    <p:sldId id="375" r:id="rId6"/>
    <p:sldId id="376" r:id="rId7"/>
    <p:sldId id="377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9" autoAdjust="0"/>
    <p:restoredTop sz="89556" autoAdjust="0"/>
  </p:normalViewPr>
  <p:slideViewPr>
    <p:cSldViewPr snapToGrid="0" snapToObjects="1">
      <p:cViewPr varScale="1">
        <p:scale>
          <a:sx n="62" d="100"/>
          <a:sy n="62" d="100"/>
        </p:scale>
        <p:origin x="27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1CF5-CE80-5D45-9370-F36850A7C75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AFD4-8F1A-8148-922D-AECEF72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547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CM3020 – Operating Systems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544513" indent="-271463">
              <a:defRPr sz="2000"/>
            </a:lvl2pPr>
            <a:lvl3pPr marL="544513" indent="-193675">
              <a:defRPr sz="1800"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5716DEDF-8E03-4BFB-A8F9-C2A3E989BDE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30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>
            <a:lvl2pPr marL="363538" indent="-188913">
              <a:defRPr/>
            </a:lvl2pPr>
            <a:lvl3pPr marL="449263" indent="-449263">
              <a:defRPr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70202382-E17C-4134-81DB-69345B6F2553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274F5481-B221-4E55-BFD3-FD428865344F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15B6D88E-FD6A-4D82-B2B1-0417CEECC103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6E068E6E-C597-44CC-8E6B-D7945B392BCB}" type="datetime1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C648D8D-735A-0A4D-B949-C28657477EF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48343" y="5899897"/>
            <a:ext cx="447924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CMM530 – System</a:t>
            </a:r>
            <a:r>
              <a:rPr lang="en-US" sz="1400" baseline="0" dirty="0" smtClean="0"/>
              <a:t> Programming and Security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9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tinyurl.com/o8ldav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9822928" cy="356261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Introduction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891102"/>
            <a:ext cx="4664186" cy="706355"/>
          </a:xfrm>
        </p:spPr>
        <p:txBody>
          <a:bodyPr/>
          <a:lstStyle/>
          <a:p>
            <a:r>
              <a:rPr lang="en-US" dirty="0" smtClean="0"/>
              <a:t>CM530– System Programming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8914" y="4381501"/>
            <a:ext cx="4664186" cy="103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Andrei Petrovski</a:t>
            </a:r>
          </a:p>
          <a:p>
            <a:r>
              <a:rPr lang="en-GB" dirty="0" smtClean="0"/>
              <a:t>( </a:t>
            </a:r>
            <a:r>
              <a:rPr lang="en-GB" dirty="0"/>
              <a:t>a.petrovski@rgu.ac.uk)</a:t>
            </a:r>
          </a:p>
        </p:txBody>
      </p:sp>
    </p:spTree>
    <p:extLst>
      <p:ext uri="{BB962C8B-B14F-4D97-AF65-F5344CB8AC3E}">
        <p14:creationId xmlns:p14="http://schemas.microsoft.com/office/powerpoint/2010/main" val="2090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0BB2-63B2-4D88-BF2D-DB429D1DCDC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559678"/>
            <a:ext cx="4368800" cy="495249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Abstraction vs. Virtualisation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Computer architecture benefits from </a:t>
            </a:r>
            <a:r>
              <a:rPr lang="en-US" altLang="en-US" dirty="0" smtClean="0">
                <a:solidFill>
                  <a:srgbClr val="006600"/>
                </a:solidFill>
              </a:rPr>
              <a:t>Abstraction</a:t>
            </a:r>
          </a:p>
          <a:p>
            <a:pPr lvl="1"/>
            <a:r>
              <a:rPr lang="en-US" altLang="en-US" dirty="0" smtClean="0"/>
              <a:t>Well-defined interfaces for hardware and software to use</a:t>
            </a:r>
          </a:p>
          <a:p>
            <a:pPr lvl="2"/>
            <a:r>
              <a:rPr lang="en-US" altLang="en-US" dirty="0" smtClean="0"/>
              <a:t>E.g. Hard Drives, Networking, I/O devices</a:t>
            </a:r>
          </a:p>
          <a:p>
            <a:pPr lvl="1"/>
            <a:r>
              <a:rPr lang="en-US" altLang="en-US" dirty="0" smtClean="0"/>
              <a:t>Limits based on the hardware implementation</a:t>
            </a:r>
          </a:p>
          <a:p>
            <a:r>
              <a:rPr lang="en-US" altLang="en-US" dirty="0" smtClean="0">
                <a:solidFill>
                  <a:srgbClr val="006600"/>
                </a:solidFill>
              </a:rPr>
              <a:t>Virtualization</a:t>
            </a:r>
          </a:p>
          <a:p>
            <a:pPr lvl="1"/>
            <a:r>
              <a:rPr lang="en-US" altLang="en-US" dirty="0" smtClean="0"/>
              <a:t>Maps interfaces and resources to various hardware, even different architectures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78" y="4470720"/>
            <a:ext cx="5699760" cy="237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6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EA9B-2DA8-4377-8D7C-363B3469E8C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704849"/>
            <a:ext cx="4934857" cy="150132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Architecture Interfaces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>
          <a:xfrm>
            <a:off x="6068484" y="586922"/>
            <a:ext cx="5499401" cy="2099582"/>
          </a:xfrm>
        </p:spPr>
        <p:txBody>
          <a:bodyPr/>
          <a:lstStyle/>
          <a:p>
            <a:r>
              <a:rPr lang="en-US" altLang="en-US" dirty="0" smtClean="0"/>
              <a:t>Virtualisation can take place at these junctures:</a:t>
            </a:r>
          </a:p>
          <a:p>
            <a:pPr lvl="1"/>
            <a:r>
              <a:rPr lang="en-US" altLang="en-US" dirty="0" smtClean="0">
                <a:solidFill>
                  <a:srgbClr val="006600"/>
                </a:solidFill>
              </a:rPr>
              <a:t>ISA</a:t>
            </a:r>
            <a:r>
              <a:rPr lang="en-US" altLang="en-US" dirty="0" smtClean="0"/>
              <a:t> – Instruction Set Architecture</a:t>
            </a:r>
          </a:p>
          <a:p>
            <a:pPr lvl="1"/>
            <a:r>
              <a:rPr lang="en-US" altLang="en-US" dirty="0" smtClean="0">
                <a:solidFill>
                  <a:srgbClr val="006600"/>
                </a:solidFill>
              </a:rPr>
              <a:t>ABI </a:t>
            </a:r>
            <a:r>
              <a:rPr lang="en-US" altLang="en-US" dirty="0" smtClean="0"/>
              <a:t>– Application Binary Interface</a:t>
            </a:r>
          </a:p>
          <a:p>
            <a:pPr lvl="1"/>
            <a:r>
              <a:rPr lang="en-US" altLang="en-US" dirty="0" smtClean="0">
                <a:solidFill>
                  <a:srgbClr val="006600"/>
                </a:solidFill>
              </a:rPr>
              <a:t>API </a:t>
            </a:r>
            <a:r>
              <a:rPr lang="en-US" altLang="en-US" dirty="0" smtClean="0"/>
              <a:t>– Application Programming Interface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2667000"/>
            <a:ext cx="545888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440" y="357166"/>
            <a:ext cx="4511040" cy="753618"/>
          </a:xfrm>
        </p:spPr>
        <p:txBody>
          <a:bodyPr>
            <a:normAutofit fontScale="90000"/>
          </a:bodyPr>
          <a:lstStyle/>
          <a:p>
            <a:r>
              <a:rPr lang="en-US" altLang="zh-TW" sz="4500" dirty="0"/>
              <a:t>CPU  Virtualization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04560" y="512677"/>
            <a:ext cx="5601682" cy="43793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User level applications run in </a:t>
            </a:r>
            <a:r>
              <a:rPr lang="en-US" altLang="zh-TW" sz="2400" dirty="0">
                <a:solidFill>
                  <a:srgbClr val="006600"/>
                </a:solidFill>
              </a:rPr>
              <a:t>Ring 3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the operating system needs to have </a:t>
            </a:r>
            <a:r>
              <a:rPr lang="en-US" altLang="zh-TW" sz="2400" dirty="0" smtClean="0"/>
              <a:t>direct </a:t>
            </a:r>
            <a:r>
              <a:rPr lang="en-US" altLang="zh-TW" sz="2400" dirty="0"/>
              <a:t>access to the memory and </a:t>
            </a:r>
            <a:r>
              <a:rPr lang="en-US" altLang="zh-TW" sz="2400" dirty="0" smtClean="0"/>
              <a:t> hardware </a:t>
            </a:r>
            <a:r>
              <a:rPr lang="en-US" altLang="zh-TW" sz="2400" dirty="0"/>
              <a:t>and must </a:t>
            </a:r>
            <a:r>
              <a:rPr lang="en-US" altLang="zh-TW" sz="2400" dirty="0" smtClean="0"/>
              <a:t>execute     </a:t>
            </a:r>
            <a:r>
              <a:rPr lang="en-US" altLang="zh-TW" sz="2400" dirty="0"/>
              <a:t>its privileged instructions in </a:t>
            </a:r>
            <a:r>
              <a:rPr lang="en-US" altLang="zh-TW" sz="2400" dirty="0">
                <a:solidFill>
                  <a:srgbClr val="006600"/>
                </a:solidFill>
              </a:rPr>
              <a:t>Ring 0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Virtualizing the x86 architecture </a:t>
            </a:r>
            <a:r>
              <a:rPr lang="en-US" altLang="zh-TW" sz="2400" dirty="0" smtClean="0"/>
              <a:t> requires </a:t>
            </a:r>
            <a:r>
              <a:rPr lang="en-US" altLang="zh-TW" sz="2400" dirty="0"/>
              <a:t>placing a virtualization layer under the operating system to create and manage the virtual machines that deliver shared resources.  </a:t>
            </a:r>
            <a:endParaRPr lang="en-US" altLang="zh-TW" sz="2400" dirty="0" smtClean="0"/>
          </a:p>
          <a:p>
            <a:r>
              <a:rPr lang="en-US" altLang="zh-TW" sz="2400" dirty="0" smtClean="0"/>
              <a:t>VMware </a:t>
            </a:r>
            <a:r>
              <a:rPr lang="en-US" altLang="zh-TW" sz="2400" dirty="0"/>
              <a:t>resolved the challenge in 1998, developing binary translation techniques.</a:t>
            </a:r>
            <a:endParaRPr lang="zh-TW" altLang="en-US" sz="2400" dirty="0"/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74520" y="1823443"/>
            <a:ext cx="3489960" cy="3398520"/>
            <a:chOff x="707308" y="2793896"/>
            <a:chExt cx="2675973" cy="252028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7308" y="2793896"/>
              <a:ext cx="2675973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707308" y="4892040"/>
              <a:ext cx="2675973" cy="422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932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C00000"/>
                </a:solidFill>
              </a:rPr>
              <a:t>Technique </a:t>
            </a:r>
            <a:r>
              <a:rPr lang="en-US" altLang="zh-TW" sz="3600" dirty="0" smtClean="0">
                <a:solidFill>
                  <a:srgbClr val="C00000"/>
                </a:solidFill>
              </a:rPr>
              <a:t>1:</a:t>
            </a:r>
            <a:r>
              <a:rPr lang="en-US" altLang="zh-TW" sz="3600" dirty="0" smtClean="0"/>
              <a:t> </a:t>
            </a:r>
            <a:r>
              <a:rPr lang="en-US" altLang="zh-TW" sz="3200" dirty="0"/>
              <a:t>Full Virtualization using Binary Translation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040" y="599326"/>
            <a:ext cx="6226522" cy="520711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Translates kernel code to replace nonvirtualizable instructions with new sequences of instructions that have the intended effect on the virtual hardware. </a:t>
            </a:r>
          </a:p>
          <a:p>
            <a:r>
              <a:rPr lang="en-US" altLang="zh-TW" sz="2400" dirty="0"/>
              <a:t>User level code is directly executed on the processor for high performance virtualization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The guest OS is not aware it is being </a:t>
            </a:r>
            <a:r>
              <a:rPr lang="en-US" altLang="zh-TW" sz="2400" dirty="0" smtClean="0"/>
              <a:t>virtualized </a:t>
            </a:r>
            <a:r>
              <a:rPr lang="en-US" altLang="zh-TW" sz="2400" dirty="0"/>
              <a:t>and requires no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modification</a:t>
            </a:r>
            <a:r>
              <a:rPr lang="en-US" altLang="zh-TW" sz="2400" dirty="0" smtClean="0"/>
              <a:t>.</a:t>
            </a:r>
            <a:endParaRPr lang="en-US" altLang="zh-TW" dirty="0"/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Full virtualization offers the best isolation and security for virtual machines.</a:t>
            </a:r>
            <a:endParaRPr lang="zh-TW" altLang="en-US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7277" y="2559592"/>
            <a:ext cx="3327083" cy="3131372"/>
            <a:chOff x="1077277" y="2559592"/>
            <a:chExt cx="3327083" cy="313137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7277" y="2559592"/>
              <a:ext cx="3327083" cy="3131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1077277" y="5273040"/>
              <a:ext cx="3327083" cy="4179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42900"/>
            <a:ext cx="4094480" cy="23088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Virtualisation Approaches - </a:t>
            </a:r>
            <a:r>
              <a:rPr lang="en-GB" dirty="0" smtClean="0">
                <a:solidFill>
                  <a:srgbClr val="C00000"/>
                </a:solidFill>
              </a:rPr>
              <a:t>VMWare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0" y="609600"/>
            <a:ext cx="6260517" cy="2438400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/>
              <a:t>VMWare uses binary </a:t>
            </a:r>
            <a:r>
              <a:rPr lang="en-GB" sz="2400" dirty="0" smtClean="0"/>
              <a:t>translation (full virtualisation), i.e. </a:t>
            </a:r>
          </a:p>
          <a:p>
            <a:pPr lvl="1"/>
            <a:r>
              <a:rPr lang="en-GB" sz="2000" dirty="0" smtClean="0"/>
              <a:t>Code </a:t>
            </a:r>
            <a:r>
              <a:rPr lang="en-GB" sz="2000" dirty="0"/>
              <a:t>running in each VM is scanned on-the-fly for “non-virtualizable” </a:t>
            </a:r>
            <a:r>
              <a:rPr lang="en-GB" sz="2000" dirty="0" smtClean="0"/>
              <a:t>instructions and is </a:t>
            </a:r>
            <a:r>
              <a:rPr lang="en-GB" sz="2000" dirty="0"/>
              <a:t>rewritten into a safe form</a:t>
            </a:r>
          </a:p>
          <a:p>
            <a:r>
              <a:rPr lang="en-GB" sz="2400" dirty="0" smtClean="0"/>
              <a:t>It can </a:t>
            </a:r>
            <a:r>
              <a:rPr lang="en-GB" sz="2400" dirty="0"/>
              <a:t>also directly inline VMM functionality into the VM </a:t>
            </a:r>
            <a:r>
              <a:rPr lang="en-GB" sz="2400" dirty="0" smtClean="0"/>
              <a:t>code – e.g</a:t>
            </a:r>
            <a:r>
              <a:rPr lang="en-GB" sz="2400" dirty="0"/>
              <a:t>., </a:t>
            </a:r>
            <a:r>
              <a:rPr lang="en-GB" sz="2400" dirty="0" smtClean="0"/>
              <a:t>fast </a:t>
            </a:r>
            <a:r>
              <a:rPr lang="en-GB" sz="2400" dirty="0"/>
              <a:t>versions of I/O processing </a:t>
            </a:r>
            <a:r>
              <a:rPr lang="en-GB" sz="2400" dirty="0" smtClean="0"/>
              <a:t>code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91077" y="4686219"/>
            <a:ext cx="6037942" cy="140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VMM maintains a translation cache of recently-rewritten code </a:t>
            </a:r>
            <a:r>
              <a:rPr lang="en-GB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</a:p>
          <a:p>
            <a:pPr lvl="1"/>
            <a:r>
              <a:rPr lang="en-GB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avoids high overhead for rescanning and rewriting on each execution pass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44" y="3007964"/>
            <a:ext cx="5427809" cy="1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05"/>
          <p:cNvGrpSpPr>
            <a:grpSpLocks/>
          </p:cNvGrpSpPr>
          <p:nvPr/>
        </p:nvGrpSpPr>
        <p:grpSpPr bwMode="auto">
          <a:xfrm>
            <a:off x="1625600" y="2651760"/>
            <a:ext cx="2961236" cy="2695694"/>
            <a:chOff x="718" y="2320"/>
            <a:chExt cx="911" cy="1203"/>
          </a:xfrm>
        </p:grpSpPr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718" y="2607"/>
              <a:ext cx="910" cy="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o Sans Intel" pitchFamily="34" charset="0"/>
                </a:rPr>
                <a:t>Dynamic Translation</a:t>
              </a:r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718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o Sans Intel" pitchFamily="34" charset="0"/>
                </a:rPr>
                <a:t>Virtual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o Sans Intel" pitchFamily="34" charset="0"/>
                </a:rPr>
                <a:t>Machine</a:t>
              </a:r>
            </a:p>
          </p:txBody>
        </p:sp>
        <p:grpSp>
          <p:nvGrpSpPr>
            <p:cNvPr id="25" name="Group 58"/>
            <p:cNvGrpSpPr>
              <a:grpSpLocks/>
            </p:cNvGrpSpPr>
            <p:nvPr/>
          </p:nvGrpSpPr>
          <p:grpSpPr bwMode="auto">
            <a:xfrm>
              <a:off x="719" y="3140"/>
              <a:ext cx="908" cy="383"/>
              <a:chOff x="-1524" y="3245"/>
              <a:chExt cx="908" cy="383"/>
            </a:xfrm>
          </p:grpSpPr>
          <p:sp>
            <p:nvSpPr>
              <p:cNvPr id="29" name="Rectangle 59"/>
              <p:cNvSpPr>
                <a:spLocks noChangeArrowheads="1"/>
              </p:cNvSpPr>
              <p:nvPr/>
            </p:nvSpPr>
            <p:spPr bwMode="auto">
              <a:xfrm>
                <a:off x="-1524" y="3245"/>
                <a:ext cx="908" cy="38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08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b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Neo Sans Intel" pitchFamily="34" charset="0"/>
                  </a:rPr>
                  <a:t>Hardware</a:t>
                </a:r>
              </a:p>
            </p:txBody>
          </p:sp>
          <p:pic>
            <p:nvPicPr>
              <p:cNvPr id="30" name="Picture 6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525752">
                <a:off x="-1511" y="3347"/>
                <a:ext cx="259" cy="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44" y="3311"/>
                <a:ext cx="144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6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78" y="3311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6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5" y="3318"/>
                <a:ext cx="167" cy="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 64"/>
            <p:cNvSpPr>
              <a:spLocks noChangeArrowheads="1"/>
            </p:cNvSpPr>
            <p:nvPr/>
          </p:nvSpPr>
          <p:spPr bwMode="auto">
            <a:xfrm>
              <a:off x="719" y="2874"/>
              <a:ext cx="910" cy="22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</a:rPr>
                <a:t>Operating System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1279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o Sans Intel" pitchFamily="34" charset="0"/>
                </a:rPr>
                <a:t>Virtual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o Sans Intel" pitchFamily="34" charset="0"/>
                </a:rPr>
                <a:t>Machine</a:t>
              </a:r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997" y="2429"/>
              <a:ext cx="349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o Sans Intel" pitchFamily="34" charset="0"/>
                </a:rPr>
                <a:t>…</a:t>
              </a:r>
            </a:p>
          </p:txBody>
        </p:sp>
      </p:grpSp>
      <p:sp>
        <p:nvSpPr>
          <p:cNvPr id="21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0640" y="694969"/>
            <a:ext cx="6831360" cy="4334231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Modifying the OS kernel to replace </a:t>
            </a:r>
            <a:r>
              <a:rPr lang="en-US" altLang="zh-TW" sz="2400" dirty="0" smtClean="0"/>
              <a:t>non-</a:t>
            </a:r>
            <a:r>
              <a:rPr lang="en-US" altLang="zh-TW" sz="2400" dirty="0" err="1" smtClean="0"/>
              <a:t>virtualizable</a:t>
            </a:r>
            <a:r>
              <a:rPr lang="en-US" altLang="zh-TW" sz="2400" dirty="0" smtClean="0"/>
              <a:t>    </a:t>
            </a:r>
            <a:r>
              <a:rPr lang="en-US" altLang="zh-TW" sz="2400" dirty="0"/>
              <a:t>instructions with hypercalls that communicate directly with the virtualization layer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Paravirtualization is different from </a:t>
            </a:r>
            <a:r>
              <a:rPr lang="en-US" altLang="zh-TW" sz="2400" dirty="0" smtClean="0"/>
              <a:t>full </a:t>
            </a:r>
            <a:r>
              <a:rPr lang="en-US" altLang="zh-TW" sz="2400" dirty="0"/>
              <a:t>virtualization, where the </a:t>
            </a:r>
            <a:r>
              <a:rPr lang="en-US" altLang="zh-TW" sz="2400" dirty="0" smtClean="0"/>
              <a:t>unmodified </a:t>
            </a:r>
            <a:r>
              <a:rPr lang="en-US" altLang="zh-TW" sz="2400" dirty="0"/>
              <a:t>OS does not know it is </a:t>
            </a:r>
            <a:r>
              <a:rPr lang="en-US" altLang="zh-TW" sz="2400" dirty="0" smtClean="0"/>
              <a:t>virtualized </a:t>
            </a:r>
            <a:r>
              <a:rPr lang="en-US" altLang="zh-TW" sz="2400" dirty="0"/>
              <a:t>and sensitive OS calls </a:t>
            </a:r>
            <a:r>
              <a:rPr lang="en-US" altLang="zh-TW" sz="2400" dirty="0" smtClean="0"/>
              <a:t>are </a:t>
            </a:r>
            <a:r>
              <a:rPr lang="en-US" altLang="zh-TW" sz="2400" dirty="0"/>
              <a:t>trapped using binary translation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The performance advantage of paravirtualization over </a:t>
            </a:r>
            <a:r>
              <a:rPr lang="en-US" altLang="zh-TW" sz="2400" dirty="0" smtClean="0"/>
              <a:t>full </a:t>
            </a:r>
            <a:r>
              <a:rPr lang="en-US" altLang="zh-TW" sz="2400" dirty="0"/>
              <a:t>virtualization can vary greatly depending on the workload.</a:t>
            </a:r>
            <a:endParaRPr lang="zh-TW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502920" y="559678"/>
            <a:ext cx="4617720" cy="213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solidFill>
                  <a:srgbClr val="C00000"/>
                </a:solidFill>
              </a:rPr>
              <a:t>Technique 2:</a:t>
            </a:r>
            <a:r>
              <a:rPr lang="en-US" altLang="zh-TW" sz="3600" dirty="0" smtClean="0"/>
              <a:t> </a:t>
            </a:r>
          </a:p>
          <a:p>
            <a:r>
              <a:rPr lang="en-US" altLang="zh-TW" sz="3200" dirty="0" smtClean="0"/>
              <a:t>Para – Virtualization/ OS assisted virtualisation</a:t>
            </a:r>
            <a:endParaRPr lang="zh-TW" alt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1858" y="2425977"/>
            <a:ext cx="3497302" cy="3296691"/>
            <a:chOff x="769898" y="2425977"/>
            <a:chExt cx="3497302" cy="329669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9898" y="2425977"/>
              <a:ext cx="3497302" cy="3296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769898" y="5196840"/>
              <a:ext cx="3497302" cy="525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137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01639" y="559678"/>
            <a:ext cx="5822829" cy="45762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Paravirtualization cannot support unmodified operating systems (e.g. Windows 2000/XP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/>
              <a:t>The open source </a:t>
            </a:r>
            <a:r>
              <a:rPr lang="en-US" altLang="zh-TW" sz="2400" dirty="0" err="1">
                <a:solidFill>
                  <a:srgbClr val="006600"/>
                </a:solidFill>
              </a:rPr>
              <a:t>Xen</a:t>
            </a:r>
            <a:r>
              <a:rPr lang="en-US" altLang="zh-TW" sz="2400" dirty="0"/>
              <a:t> project is an example of paravirtualization that virtualizes the processor and memory using a modified Linux kernel and virtualizes the I/O using custom guest OS device </a:t>
            </a:r>
            <a:r>
              <a:rPr lang="en-US" altLang="zh-TW" sz="2400" dirty="0" smtClean="0"/>
              <a:t>drivers</a:t>
            </a:r>
            <a:endParaRPr lang="en-US" altLang="zh-TW" sz="2400" dirty="0"/>
          </a:p>
          <a:p>
            <a:r>
              <a:rPr lang="en-US" altLang="zh-TW" sz="2400" dirty="0"/>
              <a:t>It is very difficult to build the more sophisticated binary translation support necessary for full virtualization, modifying the guest OS to enable paravirtualization is relatively </a:t>
            </a:r>
            <a:r>
              <a:rPr lang="en-US" altLang="zh-TW" sz="2400" dirty="0" smtClean="0"/>
              <a:t>easy</a:t>
            </a:r>
            <a:endParaRPr lang="zh-TW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502920" y="559678"/>
            <a:ext cx="4617720" cy="213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solidFill>
                  <a:srgbClr val="C00000"/>
                </a:solidFill>
              </a:rPr>
              <a:t>Technique 2:</a:t>
            </a:r>
            <a:r>
              <a:rPr lang="en-US" altLang="zh-TW" sz="3600" dirty="0" smtClean="0"/>
              <a:t> </a:t>
            </a:r>
          </a:p>
          <a:p>
            <a:r>
              <a:rPr lang="en-US" altLang="zh-TW" sz="3200" dirty="0" smtClean="0"/>
              <a:t>Para – Virtualization (cont.)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737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9280" y="784578"/>
            <a:ext cx="5821680" cy="3894102"/>
          </a:xfrm>
        </p:spPr>
        <p:txBody>
          <a:bodyPr>
            <a:normAutofit fontScale="92500"/>
          </a:bodyPr>
          <a:lstStyle/>
          <a:p>
            <a:r>
              <a:rPr lang="en-US" altLang="zh-TW" sz="2400" dirty="0"/>
              <a:t>Intel Virtualization Technology (</a:t>
            </a:r>
            <a:r>
              <a:rPr lang="en-US" altLang="zh-TW" sz="26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VT-x</a:t>
            </a:r>
            <a:r>
              <a:rPr lang="en-US" altLang="zh-TW" dirty="0"/>
              <a:t>) </a:t>
            </a:r>
            <a:r>
              <a:rPr lang="en-US" altLang="zh-TW" sz="2400" dirty="0"/>
              <a:t>and AMD’s AMD-V which both target privileged instructions with a new CPU execution mode feature that allows the VMM to run in a new root mode below Ring </a:t>
            </a:r>
            <a:r>
              <a:rPr lang="en-US" altLang="zh-TW" sz="2400" dirty="0" smtClean="0"/>
              <a:t>0</a:t>
            </a:r>
            <a:r>
              <a:rPr lang="en-US" altLang="zh-TW" dirty="0"/>
              <a:t>.</a:t>
            </a:r>
            <a:endParaRPr lang="en-US" altLang="zh-TW" sz="2400" dirty="0"/>
          </a:p>
          <a:p>
            <a:r>
              <a:rPr lang="en-US" altLang="zh-TW" sz="2400" dirty="0"/>
              <a:t>Privileged and sensitive calls </a:t>
            </a:r>
            <a:r>
              <a:rPr lang="en-US" altLang="zh-TW" sz="2400" dirty="0" smtClean="0"/>
              <a:t>are set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 automatically </a:t>
            </a:r>
            <a:r>
              <a:rPr lang="en-US" altLang="zh-TW" sz="2400" dirty="0"/>
              <a:t>trap to the </a:t>
            </a:r>
            <a:r>
              <a:rPr lang="en-US" altLang="zh-TW" sz="2400" dirty="0" smtClean="0"/>
              <a:t>hypervisor</a:t>
            </a:r>
            <a:r>
              <a:rPr lang="en-US" altLang="zh-TW" sz="2400" dirty="0"/>
              <a:t>, removing the need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either binary translation </a:t>
            </a:r>
            <a:r>
              <a:rPr lang="en-US" altLang="zh-TW" sz="2400" dirty="0" smtClean="0"/>
              <a:t>or </a:t>
            </a:r>
            <a:r>
              <a:rPr lang="en-US" altLang="zh-TW" sz="2400" dirty="0"/>
              <a:t>paravirtualization.</a:t>
            </a:r>
            <a:endParaRPr lang="zh-TW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502920" y="559678"/>
            <a:ext cx="4617720" cy="213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solidFill>
                  <a:srgbClr val="C00000"/>
                </a:solidFill>
              </a:rPr>
              <a:t>Technique 3:</a:t>
            </a:r>
            <a:r>
              <a:rPr lang="en-US" altLang="zh-TW" sz="3600" dirty="0" smtClean="0"/>
              <a:t> </a:t>
            </a:r>
          </a:p>
          <a:p>
            <a:r>
              <a:rPr lang="en-US" altLang="zh-TW" sz="3200" dirty="0" smtClean="0"/>
              <a:t>Hardware  assisted virtualisation</a:t>
            </a:r>
            <a:endParaRPr lang="zh-TW" alt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85785" y="2229233"/>
            <a:ext cx="3793099" cy="3135247"/>
            <a:chOff x="1185785" y="2229233"/>
            <a:chExt cx="3793099" cy="313524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5785" y="2229233"/>
              <a:ext cx="3793099" cy="3135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185785" y="4937760"/>
              <a:ext cx="3793099" cy="426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76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9078" y="428604"/>
            <a:ext cx="4123402" cy="682180"/>
          </a:xfrm>
        </p:spPr>
        <p:txBody>
          <a:bodyPr>
            <a:noAutofit/>
          </a:bodyPr>
          <a:lstStyle/>
          <a:p>
            <a:r>
              <a:rPr lang="en-US" altLang="zh-TW" sz="4500" dirty="0" smtClean="0"/>
              <a:t>Memory Virtualization</a:t>
            </a:r>
            <a:endParaRPr lang="zh-TW" altLang="en-US" sz="45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41209" y="618769"/>
            <a:ext cx="6942802" cy="43342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The operating system keeps mappings of virtual page numbers to physical page numbers stored in page tables. All modern x86 CPUs include a memory management unit (MMU) and a translation </a:t>
            </a:r>
            <a:r>
              <a:rPr lang="en-US" altLang="zh-TW" sz="2400" dirty="0" smtClean="0"/>
              <a:t>look-aside </a:t>
            </a:r>
            <a:r>
              <a:rPr lang="en-US" altLang="zh-TW" sz="2400" dirty="0"/>
              <a:t>buffer (TLB) to optimize virtual memory </a:t>
            </a:r>
            <a:r>
              <a:rPr lang="en-US" altLang="zh-TW" sz="2400" dirty="0" smtClean="0"/>
              <a:t>performance.</a:t>
            </a:r>
            <a:endParaRPr lang="en-US" altLang="zh-TW" sz="2400" dirty="0"/>
          </a:p>
          <a:p>
            <a:r>
              <a:rPr lang="en-US" altLang="zh-TW" sz="2400" dirty="0"/>
              <a:t>The guest OS continues to control the mapping of virtual addresses to the guest memory physical addresses, but the guest OS cannot have direct access to the actual machine memory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The VMM is responsible for mapping guest physical memory to the actual machine memory.</a:t>
            </a:r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6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038600" cy="4952492"/>
          </a:xfrm>
        </p:spPr>
        <p:txBody>
          <a:bodyPr/>
          <a:lstStyle/>
          <a:p>
            <a:r>
              <a:rPr lang="en-GB" dirty="0" smtClean="0"/>
              <a:t>Virtual Machines -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760" y="365761"/>
            <a:ext cx="6162040" cy="5745480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Operating </a:t>
            </a:r>
            <a:r>
              <a:rPr lang="en-GB" sz="2400" dirty="0"/>
              <a:t>systems abstract the physical </a:t>
            </a:r>
            <a:r>
              <a:rPr lang="en-GB" sz="2400" dirty="0" smtClean="0"/>
              <a:t>hardware:</a:t>
            </a:r>
            <a:endParaRPr lang="en-GB" sz="2400" dirty="0"/>
          </a:p>
          <a:p>
            <a:pPr lvl="1"/>
            <a:r>
              <a:rPr lang="en-GB" sz="1800" i="1" dirty="0" smtClean="0"/>
              <a:t>Thread</a:t>
            </a:r>
            <a:r>
              <a:rPr lang="en-GB" sz="1800" dirty="0" smtClean="0"/>
              <a:t> </a:t>
            </a:r>
            <a:r>
              <a:rPr lang="en-GB" sz="1800" dirty="0"/>
              <a:t>abstraction: Each thread has its own “virtual CPU”</a:t>
            </a:r>
          </a:p>
          <a:p>
            <a:pPr lvl="1"/>
            <a:r>
              <a:rPr lang="en-GB" sz="1800" i="1" dirty="0" smtClean="0"/>
              <a:t>Process</a:t>
            </a:r>
            <a:r>
              <a:rPr lang="en-GB" sz="1800" dirty="0" smtClean="0"/>
              <a:t> </a:t>
            </a:r>
            <a:r>
              <a:rPr lang="en-GB" sz="1800" dirty="0"/>
              <a:t>and </a:t>
            </a:r>
            <a:r>
              <a:rPr lang="en-GB" sz="1800" i="1" dirty="0"/>
              <a:t>address</a:t>
            </a:r>
            <a:r>
              <a:rPr lang="en-GB" sz="1800" dirty="0"/>
              <a:t> space: Each process has its own “virtual memory”</a:t>
            </a:r>
          </a:p>
          <a:p>
            <a:pPr lvl="1"/>
            <a:r>
              <a:rPr lang="en-GB" sz="1800" i="1" dirty="0" smtClean="0"/>
              <a:t>Filesystems</a:t>
            </a:r>
            <a:r>
              <a:rPr lang="en-GB" sz="1800" dirty="0"/>
              <a:t>: Each process has its own “virtual disk”</a:t>
            </a:r>
          </a:p>
          <a:p>
            <a:r>
              <a:rPr lang="en-GB" sz="2400" dirty="0"/>
              <a:t>T</a:t>
            </a:r>
            <a:r>
              <a:rPr lang="en-GB" sz="2400" dirty="0" smtClean="0"/>
              <a:t>he </a:t>
            </a:r>
            <a:r>
              <a:rPr lang="en-GB" sz="2400" dirty="0"/>
              <a:t>OS interface is </a:t>
            </a:r>
            <a:r>
              <a:rPr lang="en-GB" sz="2400" dirty="0" smtClean="0"/>
              <a:t>different </a:t>
            </a:r>
            <a:r>
              <a:rPr lang="en-GB" sz="2400" dirty="0"/>
              <a:t>than the physical </a:t>
            </a:r>
            <a:r>
              <a:rPr lang="en-GB" sz="2400" dirty="0" smtClean="0"/>
              <a:t>machine:</a:t>
            </a:r>
            <a:endParaRPr lang="en-GB" sz="2400" dirty="0"/>
          </a:p>
          <a:p>
            <a:pPr lvl="1"/>
            <a:r>
              <a:rPr lang="en-GB" sz="1800" dirty="0" smtClean="0"/>
              <a:t>Programs </a:t>
            </a:r>
            <a:r>
              <a:rPr lang="en-GB" sz="1800" dirty="0"/>
              <a:t>have to use system calls to request services from the OS</a:t>
            </a:r>
          </a:p>
          <a:p>
            <a:pPr lvl="1"/>
            <a:r>
              <a:rPr lang="en-GB" sz="1800" dirty="0" smtClean="0"/>
              <a:t>OS </a:t>
            </a:r>
            <a:r>
              <a:rPr lang="en-GB" sz="1800" dirty="0"/>
              <a:t>interface is much higher-level than the physical machine interface.</a:t>
            </a:r>
          </a:p>
          <a:p>
            <a:r>
              <a:rPr lang="en-GB" sz="2400" dirty="0"/>
              <a:t>Example: Global names</a:t>
            </a:r>
          </a:p>
          <a:p>
            <a:pPr lvl="1"/>
            <a:r>
              <a:rPr lang="en-GB" sz="1800" dirty="0" smtClean="0"/>
              <a:t>All </a:t>
            </a:r>
            <a:r>
              <a:rPr lang="en-GB" sz="1800" dirty="0"/>
              <a:t>processes on a machine can see the same </a:t>
            </a:r>
            <a:r>
              <a:rPr lang="en-GB" sz="1800" dirty="0" err="1" smtClean="0"/>
              <a:t>filesystem</a:t>
            </a:r>
            <a:r>
              <a:rPr lang="en-GB" sz="1800" dirty="0" smtClean="0"/>
              <a:t>, though </a:t>
            </a:r>
            <a:r>
              <a:rPr lang="en-GB" sz="1800" dirty="0"/>
              <a:t>they may not have access to all of it.</a:t>
            </a:r>
          </a:p>
          <a:p>
            <a:pPr lvl="1"/>
            <a:r>
              <a:rPr lang="en-GB" sz="1800" dirty="0" smtClean="0"/>
              <a:t>This </a:t>
            </a:r>
            <a:r>
              <a:rPr lang="en-GB" sz="1800" dirty="0"/>
              <a:t>implies that processes are not truly isolated from each other.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to the Module</a:t>
            </a:r>
            <a:endParaRPr lang="en-US" altLang="zh-TW" dirty="0"/>
          </a:p>
          <a:p>
            <a:r>
              <a:rPr lang="en-US" altLang="zh-TW" dirty="0"/>
              <a:t>Overview of x86 Virtualization</a:t>
            </a:r>
          </a:p>
          <a:p>
            <a:r>
              <a:rPr lang="en-US" altLang="zh-TW" dirty="0"/>
              <a:t>CPU  Virtualization</a:t>
            </a:r>
          </a:p>
          <a:p>
            <a:r>
              <a:rPr lang="en-US" altLang="zh-TW" dirty="0"/>
              <a:t>Memory Virtualization</a:t>
            </a:r>
          </a:p>
          <a:p>
            <a:r>
              <a:rPr lang="en-US" altLang="zh-TW" dirty="0"/>
              <a:t>Device and I/O Virtualization</a:t>
            </a:r>
          </a:p>
          <a:p>
            <a:r>
              <a:rPr lang="en-US" altLang="zh-TW" dirty="0"/>
              <a:t>Summarizing the Current State of x86 Virtualization Techniques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 Machines -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120" y="601276"/>
            <a:ext cx="6710680" cy="1745683"/>
          </a:xfrm>
        </p:spPr>
        <p:txBody>
          <a:bodyPr>
            <a:normAutofit/>
          </a:bodyPr>
          <a:lstStyle/>
          <a:p>
            <a:r>
              <a:rPr lang="en-GB" sz="1800" dirty="0" smtClean="0"/>
              <a:t>The concept of a VM introduces </a:t>
            </a:r>
            <a:r>
              <a:rPr lang="en-GB" sz="1800" dirty="0"/>
              <a:t>a layer above the hardware that:</a:t>
            </a:r>
          </a:p>
          <a:p>
            <a:pPr lvl="1"/>
            <a:r>
              <a:rPr lang="en-GB" sz="1600" dirty="0" smtClean="0"/>
              <a:t>Provides </a:t>
            </a:r>
            <a:r>
              <a:rPr lang="en-GB" sz="1600" dirty="0"/>
              <a:t>an illusion of a complete (virtual) physical </a:t>
            </a:r>
            <a:r>
              <a:rPr lang="en-GB" sz="1600" dirty="0" smtClean="0"/>
              <a:t>machine</a:t>
            </a:r>
            <a:endParaRPr lang="en-GB" sz="1600" dirty="0"/>
          </a:p>
          <a:p>
            <a:pPr lvl="1"/>
            <a:r>
              <a:rPr lang="en-GB" sz="1600" dirty="0" smtClean="0"/>
              <a:t>Allows </a:t>
            </a:r>
            <a:r>
              <a:rPr lang="en-GB" sz="1600" dirty="0"/>
              <a:t>multiple operating systems to run on the machine at </a:t>
            </a:r>
            <a:r>
              <a:rPr lang="en-GB" sz="1600" dirty="0" smtClean="0"/>
              <a:t>once</a:t>
            </a:r>
            <a:endParaRPr lang="en-GB" sz="1600" dirty="0"/>
          </a:p>
          <a:p>
            <a:pPr lvl="1"/>
            <a:r>
              <a:rPr lang="en-GB" sz="1600" dirty="0" smtClean="0"/>
              <a:t>Provides </a:t>
            </a:r>
            <a:r>
              <a:rPr lang="en-GB" sz="1600" dirty="0"/>
              <a:t>complete isolation and protection between </a:t>
            </a:r>
            <a:r>
              <a:rPr lang="en-GB" sz="1600" dirty="0" smtClean="0"/>
              <a:t>VMs</a:t>
            </a:r>
            <a:endParaRPr lang="en-GB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2" y="2795585"/>
            <a:ext cx="7392821" cy="313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00687" y="6069852"/>
            <a:ext cx="35269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i="1" dirty="0">
                <a:solidFill>
                  <a:schemeClr val="accent1"/>
                </a:solidFill>
                <a:latin typeface="+mj-lt"/>
              </a:rPr>
              <a:t>©  Matt Welsh – Harvard University, 2006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5A30-B277-48D9-8B4D-54F9451A040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Process Virtual Machines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Virtualization below the API or ABI, providing virtual resources to a single process executed on a machine</a:t>
            </a:r>
          </a:p>
          <a:p>
            <a:r>
              <a:rPr lang="en-US" altLang="en-US" dirty="0" smtClean="0"/>
              <a:t>Created for the process alone, destroyed when process finishes</a:t>
            </a:r>
          </a:p>
          <a:p>
            <a:r>
              <a:rPr lang="en-US" altLang="en-US" dirty="0" smtClean="0"/>
              <a:t>Each </a:t>
            </a:r>
            <a:r>
              <a:rPr lang="en-US" altLang="en-US" dirty="0"/>
              <a:t>application is given effectively separate access to resources, managed by the </a:t>
            </a:r>
            <a:r>
              <a:rPr lang="en-US" altLang="en-US" dirty="0" smtClean="0"/>
              <a:t>OS</a:t>
            </a:r>
            <a:endParaRPr lang="en-US" altLang="en-US" dirty="0"/>
          </a:p>
          <a:p>
            <a:r>
              <a:rPr lang="en-US" altLang="en-US" dirty="0"/>
              <a:t>Emulators and translators</a:t>
            </a:r>
          </a:p>
          <a:p>
            <a:pPr lvl="1"/>
            <a:r>
              <a:rPr lang="en-US" altLang="en-US" dirty="0"/>
              <a:t>Executes program binaries compiled for different instruction sets.</a:t>
            </a:r>
          </a:p>
          <a:p>
            <a:pPr lvl="1"/>
            <a:r>
              <a:rPr lang="en-US" altLang="en-US" dirty="0"/>
              <a:t>Slower, requiring hardware interpretation</a:t>
            </a:r>
          </a:p>
          <a:p>
            <a:r>
              <a:rPr lang="en-US" altLang="en-US" dirty="0"/>
              <a:t>Programs written for an abstract machine, which is mapped to real hardware through a virtual machine</a:t>
            </a:r>
          </a:p>
          <a:p>
            <a:pPr lvl="1"/>
            <a:r>
              <a:rPr lang="en-US" altLang="en-US" dirty="0"/>
              <a:t>Sun Microsystems </a:t>
            </a:r>
            <a:r>
              <a:rPr lang="en-US" altLang="en-US" dirty="0">
                <a:solidFill>
                  <a:srgbClr val="006600"/>
                </a:solidFill>
              </a:rPr>
              <a:t>Java VM</a:t>
            </a:r>
          </a:p>
          <a:p>
            <a:pPr lvl="1"/>
            <a:r>
              <a:rPr lang="en-US" altLang="en-US" dirty="0"/>
              <a:t>Microsoft Common Language Infrastructure, </a:t>
            </a:r>
            <a:r>
              <a:rPr lang="en-US" altLang="en-US" dirty="0">
                <a:solidFill>
                  <a:srgbClr val="006600"/>
                </a:solidFill>
              </a:rPr>
              <a:t>.NET framework</a:t>
            </a:r>
          </a:p>
          <a:p>
            <a:endParaRPr lang="en-US" altLang="en-US" dirty="0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5" y="3151049"/>
            <a:ext cx="4470399" cy="149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21"/>
          <p:cNvSpPr txBox="1">
            <a:spLocks/>
          </p:cNvSpPr>
          <p:nvPr/>
        </p:nvSpPr>
        <p:spPr>
          <a:xfrm>
            <a:off x="974858" y="4866406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Source : K. </a:t>
            </a:r>
            <a:r>
              <a:rPr lang="en-US" altLang="en-US" dirty="0" err="1" smtClean="0"/>
              <a:t>Westrom</a:t>
            </a:r>
            <a:r>
              <a:rPr lang="en-US" altLang="en-US" dirty="0" smtClean="0"/>
              <a:t>, Auburn University, 2007</a:t>
            </a:r>
            <a:endParaRPr lang="en-US" alt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79E5-76F1-4138-A177-C02E07A85E1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System Virtual Machines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87527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Virtualized hardware below the ISA</a:t>
            </a:r>
          </a:p>
          <a:p>
            <a:r>
              <a:rPr lang="en-US" altLang="en-US" dirty="0" smtClean="0"/>
              <a:t>Single host can run multiple isolated operating systems</a:t>
            </a:r>
          </a:p>
          <a:p>
            <a:pPr lvl="1"/>
            <a:r>
              <a:rPr lang="en-US" altLang="en-US" dirty="0" smtClean="0"/>
              <a:t>Isolation between concurrent systems, security</a:t>
            </a:r>
          </a:p>
          <a:p>
            <a:pPr lvl="1"/>
            <a:r>
              <a:rPr lang="en-US" altLang="en-US" dirty="0" smtClean="0"/>
              <a:t>Processor/resources </a:t>
            </a:r>
            <a:r>
              <a:rPr lang="en-US" altLang="en-US" dirty="0"/>
              <a:t>timeshared</a:t>
            </a:r>
          </a:p>
          <a:p>
            <a:pPr lvl="1"/>
            <a:r>
              <a:rPr lang="en-US" altLang="en-US" dirty="0"/>
              <a:t>Quality-of-service </a:t>
            </a:r>
            <a:r>
              <a:rPr lang="en-US" altLang="en-US" dirty="0" smtClean="0"/>
              <a:t>isolation</a:t>
            </a:r>
          </a:p>
          <a:p>
            <a:pPr lvl="1"/>
            <a:r>
              <a:rPr lang="en-US" altLang="en-US" dirty="0" smtClean="0"/>
              <a:t>Testing </a:t>
            </a:r>
            <a:r>
              <a:rPr lang="en-US" altLang="en-US" dirty="0"/>
              <a:t>of insecure or questionable software and </a:t>
            </a:r>
            <a:r>
              <a:rPr lang="en-US" altLang="en-US" dirty="0" smtClean="0"/>
              <a:t>systems</a:t>
            </a:r>
          </a:p>
          <a:p>
            <a:r>
              <a:rPr lang="en-US" altLang="en-US" dirty="0" smtClean="0"/>
              <a:t>Hardware - Managed by the  Virtu</a:t>
            </a:r>
            <a:r>
              <a:rPr lang="en-US" altLang="en-US" dirty="0"/>
              <a:t>al Machine </a:t>
            </a:r>
            <a:r>
              <a:rPr lang="en-US" altLang="en-US" dirty="0" smtClean="0"/>
              <a:t>Manager</a:t>
            </a:r>
          </a:p>
          <a:p>
            <a:r>
              <a:rPr lang="en-US" altLang="en-US" dirty="0"/>
              <a:t>Classically, VMM runs on bare hardware, directly interacting with </a:t>
            </a:r>
            <a:r>
              <a:rPr lang="en-US" altLang="en-US" dirty="0" smtClean="0"/>
              <a:t>resources </a:t>
            </a:r>
            <a:endParaRPr lang="en-US" altLang="en-US" dirty="0"/>
          </a:p>
          <a:p>
            <a:pPr lvl="1"/>
            <a:r>
              <a:rPr lang="en-US" altLang="en-US" dirty="0"/>
              <a:t>Intercepts and interprets guest OS actions</a:t>
            </a:r>
          </a:p>
          <a:p>
            <a:r>
              <a:rPr lang="en-US" altLang="en-US" dirty="0"/>
              <a:t>Hosted VM</a:t>
            </a:r>
          </a:p>
          <a:p>
            <a:pPr lvl="1"/>
            <a:r>
              <a:rPr lang="en-US" altLang="en-US" dirty="0"/>
              <a:t>Installed application that relies on the OS to access hardware, using same </a:t>
            </a:r>
            <a:r>
              <a:rPr lang="en-US" altLang="en-US" dirty="0" smtClean="0"/>
              <a:t>ISA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 smtClean="0">
                <a:solidFill>
                  <a:srgbClr val="006600"/>
                </a:solidFill>
              </a:rPr>
              <a:t>VMWare Workstation</a:t>
            </a:r>
            <a:endParaRPr lang="en-US" altLang="en-US" dirty="0"/>
          </a:p>
          <a:p>
            <a:r>
              <a:rPr lang="en-US" altLang="en-US" dirty="0"/>
              <a:t>Whole System VM</a:t>
            </a:r>
          </a:p>
          <a:p>
            <a:pPr lvl="1"/>
            <a:r>
              <a:rPr lang="en-US" altLang="en-US" dirty="0"/>
              <a:t>Emulate both application and system code for different ISAs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.g. </a:t>
            </a:r>
            <a:r>
              <a:rPr lang="en-US" altLang="en-US" dirty="0" smtClean="0">
                <a:solidFill>
                  <a:srgbClr val="006600"/>
                </a:solidFill>
              </a:rPr>
              <a:t>Virtual </a:t>
            </a:r>
            <a:r>
              <a:rPr lang="en-US" altLang="en-US" dirty="0">
                <a:solidFill>
                  <a:srgbClr val="006600"/>
                </a:solidFill>
              </a:rPr>
              <a:t>PC</a:t>
            </a:r>
            <a:r>
              <a:rPr lang="en-US" altLang="en-US" dirty="0"/>
              <a:t>, run W</a:t>
            </a:r>
            <a:r>
              <a:rPr lang="en-US" altLang="en-US" dirty="0" smtClean="0"/>
              <a:t>indows </a:t>
            </a:r>
            <a:r>
              <a:rPr lang="en-US" altLang="en-US" dirty="0"/>
              <a:t>on old Mac </a:t>
            </a:r>
            <a:r>
              <a:rPr lang="en-US" altLang="en-US" dirty="0" smtClean="0"/>
              <a:t>hardware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81088"/>
            <a:ext cx="4499045" cy="176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21"/>
          <p:cNvSpPr txBox="1">
            <a:spLocks/>
          </p:cNvSpPr>
          <p:nvPr/>
        </p:nvSpPr>
        <p:spPr>
          <a:xfrm>
            <a:off x="761999" y="4863143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Source : K. </a:t>
            </a:r>
            <a:r>
              <a:rPr lang="en-US" altLang="en-US" dirty="0" err="1" smtClean="0"/>
              <a:t>Westrom</a:t>
            </a:r>
            <a:r>
              <a:rPr lang="en-US" altLang="en-US" dirty="0" smtClean="0"/>
              <a:t>, Auburn University, 2007</a:t>
            </a:r>
            <a:endParaRPr lang="en-US" alt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review the design, implementation and functioning of operating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To </a:t>
            </a:r>
            <a:r>
              <a:rPr lang="en-US" dirty="0"/>
              <a:t>provide the student with the ability to administer proficiently the resources provided by operating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To </a:t>
            </a:r>
            <a:r>
              <a:rPr lang="en-US" dirty="0"/>
              <a:t>enable the student to deploy secure infrastructure using common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75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an understanding of the inner working of common operating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Efficiently </a:t>
            </a:r>
            <a:r>
              <a:rPr lang="en-US" dirty="0"/>
              <a:t>program the operating system by making direct system </a:t>
            </a:r>
            <a:r>
              <a:rPr lang="en-US" dirty="0" smtClean="0"/>
              <a:t>calls.</a:t>
            </a:r>
          </a:p>
          <a:p>
            <a:r>
              <a:rPr lang="en-US" dirty="0" smtClean="0"/>
              <a:t>Demonstrate </a:t>
            </a:r>
            <a:r>
              <a:rPr lang="en-US" dirty="0"/>
              <a:t>an understanding of the security features of common operating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Design </a:t>
            </a:r>
            <a:r>
              <a:rPr lang="en-US" dirty="0"/>
              <a:t>and implement secure systems using advanced operating system features.</a:t>
            </a:r>
          </a:p>
        </p:txBody>
      </p:sp>
    </p:spTree>
    <p:extLst>
      <p:ext uri="{BB962C8B-B14F-4D97-AF65-F5344CB8AC3E}">
        <p14:creationId xmlns:p14="http://schemas.microsoft.com/office/powerpoint/2010/main" val="23372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Module Organisation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629954"/>
              </p:ext>
            </p:extLst>
          </p:nvPr>
        </p:nvGraphicFramePr>
        <p:xfrm>
          <a:off x="5181600" y="568323"/>
          <a:ext cx="6248400" cy="4943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624396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</a:tr>
              <a:tr h="1077724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Principles and Theory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1hr per week</a:t>
                      </a:r>
                      <a:endParaRPr lang="en-US" dirty="0"/>
                    </a:p>
                  </a:txBody>
                  <a:tcPr/>
                </a:tc>
              </a:tr>
              <a:tr h="624396">
                <a:tc>
                  <a:txBody>
                    <a:bodyPr/>
                    <a:lstStyle/>
                    <a:p>
                      <a:r>
                        <a:rPr lang="en-US" dirty="0" smtClean="0"/>
                        <a:t>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2hrs per</a:t>
                      </a:r>
                      <a:r>
                        <a:rPr lang="en-US" baseline="0" dirty="0" smtClean="0"/>
                        <a:t> week</a:t>
                      </a:r>
                      <a:endParaRPr lang="en-US" dirty="0"/>
                    </a:p>
                  </a:txBody>
                  <a:tcPr/>
                </a:tc>
              </a:tr>
              <a:tr h="1539606">
                <a:tc>
                  <a:txBody>
                    <a:bodyPr/>
                    <a:lstStyle/>
                    <a:p>
                      <a:r>
                        <a:rPr lang="en-US" dirty="0" smtClean="0"/>
                        <a:t>Directed 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Reading and Coursework Preparation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(roughly) 3 hours per week</a:t>
                      </a:r>
                      <a:endParaRPr lang="en-US" dirty="0"/>
                    </a:p>
                  </a:txBody>
                  <a:tcPr/>
                </a:tc>
              </a:tr>
              <a:tr h="1077724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r>
                        <a:rPr lang="en-US" baseline="0" dirty="0" smtClean="0"/>
                        <a:t> 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(roughly) 4 hours per 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59099" y="4900115"/>
            <a:ext cx="3567447" cy="8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8 is ‘Assessment </a:t>
            </a:r>
            <a:r>
              <a:rPr lang="en-US" smtClean="0"/>
              <a:t>Week’</a:t>
            </a:r>
          </a:p>
          <a:p>
            <a:pPr algn="ctr"/>
            <a:r>
              <a:rPr lang="en-US" dirty="0" smtClean="0"/>
              <a:t> No Lectures or Labs.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</a:t>
            </a:r>
          </a:p>
          <a:p>
            <a:pPr lvl="1"/>
            <a:r>
              <a:rPr lang="en-US" dirty="0" smtClean="0"/>
              <a:t>Closed book exam at the end of the semester</a:t>
            </a:r>
          </a:p>
          <a:p>
            <a:r>
              <a:rPr lang="en-US" dirty="0" smtClean="0"/>
              <a:t>Coursework</a:t>
            </a:r>
          </a:p>
          <a:p>
            <a:pPr lvl="1"/>
            <a:r>
              <a:rPr lang="en-US" dirty="0" smtClean="0"/>
              <a:t>Coursework assignments</a:t>
            </a:r>
          </a:p>
          <a:p>
            <a:pPr lvl="1"/>
            <a:r>
              <a:rPr lang="en-US" dirty="0" smtClean="0"/>
              <a:t>50:50 Split (</a:t>
            </a:r>
            <a:r>
              <a:rPr lang="en-US" dirty="0" err="1" smtClean="0"/>
              <a:t>CW:Ex</a:t>
            </a:r>
            <a:r>
              <a:rPr lang="en-US" dirty="0" smtClean="0"/>
              <a:t>)</a:t>
            </a:r>
          </a:p>
          <a:p>
            <a:pPr marL="536575" lvl="3" indent="-173038">
              <a:tabLst>
                <a:tab pos="623888" algn="l"/>
              </a:tabLst>
            </a:pPr>
            <a:r>
              <a:rPr lang="en-US" dirty="0" smtClean="0"/>
              <a:t>CW will be handed out later in the semester</a:t>
            </a:r>
          </a:p>
          <a:p>
            <a:r>
              <a:rPr lang="en-US" dirty="0" smtClean="0"/>
              <a:t>Moodle Quizzes (optional)</a:t>
            </a:r>
          </a:p>
          <a:p>
            <a:pPr lvl="1"/>
            <a:r>
              <a:rPr lang="en-US" dirty="0" smtClean="0"/>
              <a:t>Used to check your understanding of topics throughout the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Elementary Information Security</a:t>
            </a:r>
          </a:p>
          <a:p>
            <a:r>
              <a:rPr lang="en-US" dirty="0" smtClean="0"/>
              <a:t>Available on Amazon</a:t>
            </a:r>
          </a:p>
          <a:p>
            <a:pPr lvl="1"/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tinyurl.com/o8ldavu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69" y="1957179"/>
            <a:ext cx="3104037" cy="38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8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1886" y="609601"/>
            <a:ext cx="4412343" cy="134982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Introduction to Virtualisation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4228" y="725714"/>
            <a:ext cx="6778171" cy="514168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Creation of a layer that maps the interface of a system (virtual machine) or component (i.e., I/O device) onto the interface and resources of an underlying (possibly different) real system.</a:t>
            </a:r>
          </a:p>
          <a:p>
            <a:pPr eaLnBrk="1" hangingPunct="1"/>
            <a:r>
              <a:rPr lang="en-US" altLang="en-US" dirty="0" smtClean="0"/>
              <a:t>Purposes:</a:t>
            </a:r>
          </a:p>
          <a:p>
            <a:pPr lvl="1" eaLnBrk="1" hangingPunct="1"/>
            <a:r>
              <a:rPr lang="en-US" altLang="en-US" dirty="0" smtClean="0"/>
              <a:t>Abstraction</a:t>
            </a:r>
          </a:p>
          <a:p>
            <a:pPr lvl="1" eaLnBrk="1" hangingPunct="1"/>
            <a:r>
              <a:rPr lang="en-US" altLang="en-US" dirty="0" smtClean="0"/>
              <a:t>Replication</a:t>
            </a:r>
          </a:p>
          <a:p>
            <a:pPr lvl="1" eaLnBrk="1" hangingPunct="1"/>
            <a:r>
              <a:rPr lang="en-US" altLang="en-US" dirty="0" smtClean="0"/>
              <a:t>Isolation</a:t>
            </a:r>
          </a:p>
          <a:p>
            <a:pPr lvl="1" eaLnBrk="1" hangingPunct="1"/>
            <a:r>
              <a:rPr lang="en-US" altLang="en-US" dirty="0" smtClean="0"/>
              <a:t>Cross compatibility/Encapsulation</a:t>
            </a:r>
          </a:p>
          <a:p>
            <a:pPr eaLnBrk="1" hangingPunct="1"/>
            <a:r>
              <a:rPr lang="en-US" altLang="en-US" dirty="0" smtClean="0"/>
              <a:t>Does not necessarily aim to simplify or hide details.</a:t>
            </a:r>
          </a:p>
          <a:p>
            <a:pPr eaLnBrk="1" hangingPunct="1"/>
            <a:r>
              <a:rPr lang="en-US" altLang="en-US" dirty="0" smtClean="0"/>
              <a:t>Managed by a virtual machine monitor (VMM).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5567656"/>
            <a:ext cx="36430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Source:  Mario Diaz– Virginia Tech University</a:t>
            </a:r>
            <a:r>
              <a:rPr lang="en-US" sz="1000" b="1" i="1" dirty="0">
                <a:solidFill>
                  <a:schemeClr val="accent1"/>
                </a:solidFill>
                <a:latin typeface="+mj-lt"/>
              </a:rPr>
              <a:t>, </a:t>
            </a:r>
            <a:r>
              <a:rPr lang="en-US" sz="1000" b="1" i="1" dirty="0" smtClean="0">
                <a:solidFill>
                  <a:schemeClr val="accent1"/>
                </a:solidFill>
                <a:latin typeface="+mj-lt"/>
              </a:rPr>
              <a:t>2009</a:t>
            </a:r>
            <a:endParaRPr lang="en-US" sz="1000" b="1" i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02" y="2349953"/>
            <a:ext cx="2713037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2380343" y="5270953"/>
            <a:ext cx="1834696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2008 Crossbeam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541520" cy="4952492"/>
          </a:xfrm>
        </p:spPr>
        <p:txBody>
          <a:bodyPr/>
          <a:lstStyle/>
          <a:p>
            <a:r>
              <a:rPr lang="en-GB" dirty="0" smtClean="0"/>
              <a:t>Virtualisation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0" y="731520"/>
            <a:ext cx="5770880" cy="4340696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Advantages:</a:t>
            </a:r>
          </a:p>
          <a:p>
            <a:pPr lvl="1"/>
            <a:r>
              <a:rPr lang="en-GB" sz="2400" dirty="0" smtClean="0"/>
              <a:t>Efficient use of resources</a:t>
            </a:r>
          </a:p>
          <a:p>
            <a:pPr lvl="1"/>
            <a:r>
              <a:rPr lang="en-GB" sz="2400" dirty="0" smtClean="0"/>
              <a:t>Cost and energy savings</a:t>
            </a:r>
          </a:p>
          <a:p>
            <a:pPr lvl="1"/>
            <a:r>
              <a:rPr lang="en-GB" sz="2400" dirty="0" smtClean="0"/>
              <a:t>Faults and threat isolation</a:t>
            </a:r>
          </a:p>
          <a:p>
            <a:pPr lvl="1"/>
            <a:r>
              <a:rPr lang="en-GB" sz="2400" dirty="0" smtClean="0"/>
              <a:t>Simple backup, recovery, replication</a:t>
            </a:r>
          </a:p>
          <a:p>
            <a:r>
              <a:rPr lang="en-GB" sz="2800" dirty="0" smtClean="0"/>
              <a:t>Disadvantages:</a:t>
            </a:r>
          </a:p>
          <a:p>
            <a:pPr lvl="1"/>
            <a:r>
              <a:rPr lang="en-GB" sz="2400" dirty="0" smtClean="0"/>
              <a:t>Compromised performance</a:t>
            </a:r>
          </a:p>
          <a:p>
            <a:pPr lvl="1"/>
            <a:r>
              <a:rPr lang="en-GB" sz="2400" dirty="0" smtClean="0"/>
              <a:t>Increased complexity and licensing costs</a:t>
            </a:r>
          </a:p>
          <a:p>
            <a:pPr lvl="1"/>
            <a:r>
              <a:rPr lang="en-GB" sz="2400" dirty="0" smtClean="0"/>
              <a:t>Single point of failure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19A-D880-493B-960C-00BC949B6C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3738</TotalTime>
  <Words>1429</Words>
  <Application>Microsoft Office PowerPoint</Application>
  <PresentationFormat>Widescreen</PresentationFormat>
  <Paragraphs>199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Century Schoolbook</vt:lpstr>
      <vt:lpstr>Corbel</vt:lpstr>
      <vt:lpstr>Monotype Sorts</vt:lpstr>
      <vt:lpstr>Neo Sans Intel</vt:lpstr>
      <vt:lpstr>Wingdings</vt:lpstr>
      <vt:lpstr>Headlines</vt:lpstr>
      <vt:lpstr>Introduction</vt:lpstr>
      <vt:lpstr>Overview</vt:lpstr>
      <vt:lpstr>Module Aims</vt:lpstr>
      <vt:lpstr>Learning Outcomes</vt:lpstr>
      <vt:lpstr>Module Organisation</vt:lpstr>
      <vt:lpstr>Assessment</vt:lpstr>
      <vt:lpstr>Course Textbook</vt:lpstr>
      <vt:lpstr>Introduction to Virtualisation</vt:lpstr>
      <vt:lpstr>Virtualisation</vt:lpstr>
      <vt:lpstr>Abstraction vs. Virtualisation</vt:lpstr>
      <vt:lpstr>Architecture Interfaces</vt:lpstr>
      <vt:lpstr>CPU  Virtualization</vt:lpstr>
      <vt:lpstr>Technique 1: Full Virtualization using Binary Translation</vt:lpstr>
      <vt:lpstr>Virtualisation Approaches - VMWare</vt:lpstr>
      <vt:lpstr>PowerPoint Presentation</vt:lpstr>
      <vt:lpstr>PowerPoint Presentation</vt:lpstr>
      <vt:lpstr>PowerPoint Presentation</vt:lpstr>
      <vt:lpstr>Memory Virtualization</vt:lpstr>
      <vt:lpstr>Virtual Machines - Introduction</vt:lpstr>
      <vt:lpstr>Virtual Machines - Concept</vt:lpstr>
      <vt:lpstr>Process Virtual Machines</vt:lpstr>
      <vt:lpstr>System Virtual Machines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from the Ground up</dc:title>
  <dc:creator>Michael Crabb</dc:creator>
  <cp:lastModifiedBy>Andrei Petrovski (csdm)</cp:lastModifiedBy>
  <cp:revision>161</cp:revision>
  <cp:lastPrinted>2015-10-11T21:03:32Z</cp:lastPrinted>
  <dcterms:created xsi:type="dcterms:W3CDTF">2015-10-02T08:37:22Z</dcterms:created>
  <dcterms:modified xsi:type="dcterms:W3CDTF">2017-09-28T15:17:04Z</dcterms:modified>
</cp:coreProperties>
</file>