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3" r:id="rId3"/>
    <p:sldId id="285" r:id="rId4"/>
    <p:sldId id="283" r:id="rId5"/>
    <p:sldId id="284" r:id="rId6"/>
    <p:sldId id="286" r:id="rId7"/>
    <p:sldId id="257" r:id="rId8"/>
    <p:sldId id="258" r:id="rId9"/>
    <p:sldId id="259" r:id="rId10"/>
    <p:sldId id="262" r:id="rId11"/>
    <p:sldId id="260" r:id="rId12"/>
    <p:sldId id="264" r:id="rId13"/>
    <p:sldId id="265" r:id="rId14"/>
    <p:sldId id="261" r:id="rId15"/>
    <p:sldId id="263" r:id="rId16"/>
    <p:sldId id="266" r:id="rId17"/>
    <p:sldId id="267" r:id="rId18"/>
    <p:sldId id="268" r:id="rId19"/>
    <p:sldId id="269" r:id="rId20"/>
    <p:sldId id="271" r:id="rId21"/>
    <p:sldId id="275" r:id="rId22"/>
    <p:sldId id="272" r:id="rId23"/>
    <p:sldId id="274" r:id="rId24"/>
    <p:sldId id="276" r:id="rId25"/>
    <p:sldId id="277" r:id="rId26"/>
    <p:sldId id="278" r:id="rId27"/>
    <p:sldId id="279" r:id="rId28"/>
    <p:sldId id="280" r:id="rId29"/>
    <p:sldId id="281" r:id="rId30"/>
    <p:sldId id="282"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 M" initials="CM" lastIdx="1" clrIdx="0">
    <p:extLst>
      <p:ext uri="{19B8F6BF-5375-455C-9EA6-DF929625EA0E}">
        <p15:presenceInfo xmlns:p15="http://schemas.microsoft.com/office/powerpoint/2012/main" userId="9c3ae45c9088c1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0131" autoAdjust="0"/>
  </p:normalViewPr>
  <p:slideViewPr>
    <p:cSldViewPr snapToGrid="0">
      <p:cViewPr varScale="1">
        <p:scale>
          <a:sx n="80" d="100"/>
          <a:sy n="80"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9CDA2-83AB-47EC-90D1-1EB09CAD76E6}" type="datetimeFigureOut">
              <a:rPr lang="en-GB" smtClean="0"/>
              <a:t>21/11/2018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3F7E8-81BB-4215-8106-110E083B80CD}" type="slidenum">
              <a:rPr lang="en-GB" smtClean="0"/>
              <a:t>‹#›</a:t>
            </a:fld>
            <a:endParaRPr lang="en-GB"/>
          </a:p>
        </p:txBody>
      </p:sp>
    </p:spTree>
    <p:extLst>
      <p:ext uri="{BB962C8B-B14F-4D97-AF65-F5344CB8AC3E}">
        <p14:creationId xmlns:p14="http://schemas.microsoft.com/office/powerpoint/2010/main" val="2723218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73F7E8-81BB-4215-8106-110E083B80CD}" type="slidenum">
              <a:rPr lang="en-GB" smtClean="0"/>
              <a:t>11</a:t>
            </a:fld>
            <a:endParaRPr lang="en-GB"/>
          </a:p>
        </p:txBody>
      </p:sp>
    </p:spTree>
    <p:extLst>
      <p:ext uri="{BB962C8B-B14F-4D97-AF65-F5344CB8AC3E}">
        <p14:creationId xmlns:p14="http://schemas.microsoft.com/office/powerpoint/2010/main" val="2997310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API: Application Program Interface</a:t>
            </a:r>
            <a:endParaRPr lang="en-GB" noProof="0" dirty="0"/>
          </a:p>
        </p:txBody>
      </p:sp>
      <p:sp>
        <p:nvSpPr>
          <p:cNvPr id="4" name="Slide Number Placeholder 3"/>
          <p:cNvSpPr>
            <a:spLocks noGrp="1"/>
          </p:cNvSpPr>
          <p:nvPr>
            <p:ph type="sldNum" sz="quarter" idx="10"/>
          </p:nvPr>
        </p:nvSpPr>
        <p:spPr/>
        <p:txBody>
          <a:bodyPr/>
          <a:lstStyle/>
          <a:p>
            <a:fld id="{1573F7E8-81BB-4215-8106-110E083B80CD}" type="slidenum">
              <a:rPr lang="en-GB" smtClean="0"/>
              <a:t>12</a:t>
            </a:fld>
            <a:endParaRPr lang="en-GB"/>
          </a:p>
        </p:txBody>
      </p:sp>
    </p:spTree>
    <p:extLst>
      <p:ext uri="{BB962C8B-B14F-4D97-AF65-F5344CB8AC3E}">
        <p14:creationId xmlns:p14="http://schemas.microsoft.com/office/powerpoint/2010/main" val="3951111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smtClean="0"/>
              <a:t>-Quite specific flaw in HW!</a:t>
            </a:r>
          </a:p>
          <a:p>
            <a:endParaRPr lang="en-GB" dirty="0"/>
          </a:p>
        </p:txBody>
      </p:sp>
      <p:sp>
        <p:nvSpPr>
          <p:cNvPr id="4" name="Slide Number Placeholder 3"/>
          <p:cNvSpPr>
            <a:spLocks noGrp="1"/>
          </p:cNvSpPr>
          <p:nvPr>
            <p:ph type="sldNum" sz="quarter" idx="10"/>
          </p:nvPr>
        </p:nvSpPr>
        <p:spPr/>
        <p:txBody>
          <a:bodyPr/>
          <a:lstStyle/>
          <a:p>
            <a:fld id="{1573F7E8-81BB-4215-8106-110E083B80CD}" type="slidenum">
              <a:rPr lang="en-GB" smtClean="0"/>
              <a:t>14</a:t>
            </a:fld>
            <a:endParaRPr lang="en-GB"/>
          </a:p>
        </p:txBody>
      </p:sp>
    </p:spTree>
    <p:extLst>
      <p:ext uri="{BB962C8B-B14F-4D97-AF65-F5344CB8AC3E}">
        <p14:creationId xmlns:p14="http://schemas.microsoft.com/office/powerpoint/2010/main" val="3035222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73F7E8-81BB-4215-8106-110E083B80CD}" type="slidenum">
              <a:rPr lang="en-GB" smtClean="0"/>
              <a:t>17</a:t>
            </a:fld>
            <a:endParaRPr lang="en-GB"/>
          </a:p>
        </p:txBody>
      </p:sp>
    </p:spTree>
    <p:extLst>
      <p:ext uri="{BB962C8B-B14F-4D97-AF65-F5344CB8AC3E}">
        <p14:creationId xmlns:p14="http://schemas.microsoft.com/office/powerpoint/2010/main" val="375907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10"/>
          </p:nvPr>
        </p:nvSpPr>
        <p:spPr/>
        <p:txBody>
          <a:bodyPr/>
          <a:lstStyle/>
          <a:p>
            <a:fld id="{1573F7E8-81BB-4215-8106-110E083B80CD}" type="slidenum">
              <a:rPr lang="en-GB" smtClean="0"/>
              <a:t>18</a:t>
            </a:fld>
            <a:endParaRPr lang="en-GB"/>
          </a:p>
        </p:txBody>
      </p:sp>
    </p:spTree>
    <p:extLst>
      <p:ext uri="{BB962C8B-B14F-4D97-AF65-F5344CB8AC3E}">
        <p14:creationId xmlns:p14="http://schemas.microsoft.com/office/powerpoint/2010/main" val="605136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Shim: An engineering term used to describe a piece of wood or metal that is inserted between two objects to make them fit together better.</a:t>
            </a:r>
          </a:p>
          <a:p>
            <a:r>
              <a:rPr lang="en-GB" dirty="0" smtClean="0"/>
              <a:t>In computer programming, a shim is a small library which transparently intercepts an API, changes the parameters passed, handles the operation itself, or redirects the operation elsewhere. Shims can also be used for running programs on different software platforms than they were developed for.</a:t>
            </a:r>
            <a:endParaRPr lang="en-GB" dirty="0"/>
          </a:p>
        </p:txBody>
      </p:sp>
      <p:sp>
        <p:nvSpPr>
          <p:cNvPr id="4" name="Slide Number Placeholder 3"/>
          <p:cNvSpPr>
            <a:spLocks noGrp="1"/>
          </p:cNvSpPr>
          <p:nvPr>
            <p:ph type="sldNum" sz="quarter" idx="10"/>
          </p:nvPr>
        </p:nvSpPr>
        <p:spPr/>
        <p:txBody>
          <a:bodyPr/>
          <a:lstStyle/>
          <a:p>
            <a:fld id="{1573F7E8-81BB-4215-8106-110E083B80CD}" type="slidenum">
              <a:rPr lang="en-GB" smtClean="0"/>
              <a:t>19</a:t>
            </a:fld>
            <a:endParaRPr lang="en-GB"/>
          </a:p>
        </p:txBody>
      </p:sp>
    </p:spTree>
    <p:extLst>
      <p:ext uri="{BB962C8B-B14F-4D97-AF65-F5344CB8AC3E}">
        <p14:creationId xmlns:p14="http://schemas.microsoft.com/office/powerpoint/2010/main" val="30242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F1A057C-70A8-424D-88F0-05E567E41E9C}" type="datetimeFigureOut">
              <a:rPr lang="en-GB" smtClean="0"/>
              <a:t>21/11/2018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9C365E-5973-4548-938A-EF3BC7601C78}" type="slidenum">
              <a:rPr lang="en-GB" smtClean="0"/>
              <a:t>‹#›</a:t>
            </a:fld>
            <a:endParaRPr lang="en-GB"/>
          </a:p>
        </p:txBody>
      </p:sp>
    </p:spTree>
    <p:extLst>
      <p:ext uri="{BB962C8B-B14F-4D97-AF65-F5344CB8AC3E}">
        <p14:creationId xmlns:p14="http://schemas.microsoft.com/office/powerpoint/2010/main" val="134944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F1A057C-70A8-424D-88F0-05E567E41E9C}" type="datetimeFigureOut">
              <a:rPr lang="en-GB" smtClean="0"/>
              <a:t>21/11/2018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9C365E-5973-4548-938A-EF3BC7601C78}" type="slidenum">
              <a:rPr lang="en-GB" smtClean="0"/>
              <a:t>‹#›</a:t>
            </a:fld>
            <a:endParaRPr lang="en-GB"/>
          </a:p>
        </p:txBody>
      </p:sp>
    </p:spTree>
    <p:extLst>
      <p:ext uri="{BB962C8B-B14F-4D97-AF65-F5344CB8AC3E}">
        <p14:creationId xmlns:p14="http://schemas.microsoft.com/office/powerpoint/2010/main" val="238625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F1A057C-70A8-424D-88F0-05E567E41E9C}" type="datetimeFigureOut">
              <a:rPr lang="en-GB" smtClean="0"/>
              <a:t>21/11/2018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9C365E-5973-4548-938A-EF3BC7601C78}" type="slidenum">
              <a:rPr lang="en-GB" smtClean="0"/>
              <a:t>‹#›</a:t>
            </a:fld>
            <a:endParaRPr lang="en-GB"/>
          </a:p>
        </p:txBody>
      </p:sp>
    </p:spTree>
    <p:extLst>
      <p:ext uri="{BB962C8B-B14F-4D97-AF65-F5344CB8AC3E}">
        <p14:creationId xmlns:p14="http://schemas.microsoft.com/office/powerpoint/2010/main" val="1271265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F1A057C-70A8-424D-88F0-05E567E41E9C}" type="datetimeFigureOut">
              <a:rPr lang="en-GB" smtClean="0"/>
              <a:t>21/11/2018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9C365E-5973-4548-938A-EF3BC7601C78}" type="slidenum">
              <a:rPr lang="en-GB" smtClean="0"/>
              <a:t>‹#›</a:t>
            </a:fld>
            <a:endParaRPr lang="en-GB"/>
          </a:p>
        </p:txBody>
      </p:sp>
    </p:spTree>
    <p:extLst>
      <p:ext uri="{BB962C8B-B14F-4D97-AF65-F5344CB8AC3E}">
        <p14:creationId xmlns:p14="http://schemas.microsoft.com/office/powerpoint/2010/main" val="220026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1A057C-70A8-424D-88F0-05E567E41E9C}" type="datetimeFigureOut">
              <a:rPr lang="en-GB" smtClean="0"/>
              <a:t>21/11/2018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59C365E-5973-4548-938A-EF3BC7601C78}" type="slidenum">
              <a:rPr lang="en-GB" smtClean="0"/>
              <a:t>‹#›</a:t>
            </a:fld>
            <a:endParaRPr lang="en-GB"/>
          </a:p>
        </p:txBody>
      </p:sp>
    </p:spTree>
    <p:extLst>
      <p:ext uri="{BB962C8B-B14F-4D97-AF65-F5344CB8AC3E}">
        <p14:creationId xmlns:p14="http://schemas.microsoft.com/office/powerpoint/2010/main" val="1868135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F1A057C-70A8-424D-88F0-05E567E41E9C}" type="datetimeFigureOut">
              <a:rPr lang="en-GB" smtClean="0"/>
              <a:t>21/11/2018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9C365E-5973-4548-938A-EF3BC7601C78}" type="slidenum">
              <a:rPr lang="en-GB" smtClean="0"/>
              <a:t>‹#›</a:t>
            </a:fld>
            <a:endParaRPr lang="en-GB"/>
          </a:p>
        </p:txBody>
      </p:sp>
    </p:spTree>
    <p:extLst>
      <p:ext uri="{BB962C8B-B14F-4D97-AF65-F5344CB8AC3E}">
        <p14:creationId xmlns:p14="http://schemas.microsoft.com/office/powerpoint/2010/main" val="4015173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F1A057C-70A8-424D-88F0-05E567E41E9C}" type="datetimeFigureOut">
              <a:rPr lang="en-GB" smtClean="0"/>
              <a:t>21/11/2018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59C365E-5973-4548-938A-EF3BC7601C78}" type="slidenum">
              <a:rPr lang="en-GB" smtClean="0"/>
              <a:t>‹#›</a:t>
            </a:fld>
            <a:endParaRPr lang="en-GB"/>
          </a:p>
        </p:txBody>
      </p:sp>
    </p:spTree>
    <p:extLst>
      <p:ext uri="{BB962C8B-B14F-4D97-AF65-F5344CB8AC3E}">
        <p14:creationId xmlns:p14="http://schemas.microsoft.com/office/powerpoint/2010/main" val="82899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F1A057C-70A8-424D-88F0-05E567E41E9C}" type="datetimeFigureOut">
              <a:rPr lang="en-GB" smtClean="0"/>
              <a:t>21/11/2018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59C365E-5973-4548-938A-EF3BC7601C78}" type="slidenum">
              <a:rPr lang="en-GB" smtClean="0"/>
              <a:t>‹#›</a:t>
            </a:fld>
            <a:endParaRPr lang="en-GB"/>
          </a:p>
        </p:txBody>
      </p:sp>
    </p:spTree>
    <p:extLst>
      <p:ext uri="{BB962C8B-B14F-4D97-AF65-F5344CB8AC3E}">
        <p14:creationId xmlns:p14="http://schemas.microsoft.com/office/powerpoint/2010/main" val="73937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A057C-70A8-424D-88F0-05E567E41E9C}" type="datetimeFigureOut">
              <a:rPr lang="en-GB" smtClean="0"/>
              <a:t>21/11/2018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59C365E-5973-4548-938A-EF3BC7601C78}" type="slidenum">
              <a:rPr lang="en-GB" smtClean="0"/>
              <a:t>‹#›</a:t>
            </a:fld>
            <a:endParaRPr lang="en-GB"/>
          </a:p>
        </p:txBody>
      </p:sp>
    </p:spTree>
    <p:extLst>
      <p:ext uri="{BB962C8B-B14F-4D97-AF65-F5344CB8AC3E}">
        <p14:creationId xmlns:p14="http://schemas.microsoft.com/office/powerpoint/2010/main" val="2406083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1A057C-70A8-424D-88F0-05E567E41E9C}" type="datetimeFigureOut">
              <a:rPr lang="en-GB" smtClean="0"/>
              <a:t>21/11/2018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9C365E-5973-4548-938A-EF3BC7601C78}" type="slidenum">
              <a:rPr lang="en-GB" smtClean="0"/>
              <a:t>‹#›</a:t>
            </a:fld>
            <a:endParaRPr lang="en-GB"/>
          </a:p>
        </p:txBody>
      </p:sp>
    </p:spTree>
    <p:extLst>
      <p:ext uri="{BB962C8B-B14F-4D97-AF65-F5344CB8AC3E}">
        <p14:creationId xmlns:p14="http://schemas.microsoft.com/office/powerpoint/2010/main" val="291567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1A057C-70A8-424D-88F0-05E567E41E9C}" type="datetimeFigureOut">
              <a:rPr lang="en-GB" smtClean="0"/>
              <a:t>21/11/2018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59C365E-5973-4548-938A-EF3BC7601C78}" type="slidenum">
              <a:rPr lang="en-GB" smtClean="0"/>
              <a:t>‹#›</a:t>
            </a:fld>
            <a:endParaRPr lang="en-GB"/>
          </a:p>
        </p:txBody>
      </p:sp>
    </p:spTree>
    <p:extLst>
      <p:ext uri="{BB962C8B-B14F-4D97-AF65-F5344CB8AC3E}">
        <p14:creationId xmlns:p14="http://schemas.microsoft.com/office/powerpoint/2010/main" val="11317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A057C-70A8-424D-88F0-05E567E41E9C}" type="datetimeFigureOut">
              <a:rPr lang="en-GB" smtClean="0"/>
              <a:t>21/11/2018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C365E-5973-4548-938A-EF3BC7601C78}" type="slidenum">
              <a:rPr lang="en-GB" smtClean="0"/>
              <a:t>‹#›</a:t>
            </a:fld>
            <a:endParaRPr lang="en-GB"/>
          </a:p>
        </p:txBody>
      </p:sp>
    </p:spTree>
    <p:extLst>
      <p:ext uri="{BB962C8B-B14F-4D97-AF65-F5344CB8AC3E}">
        <p14:creationId xmlns:p14="http://schemas.microsoft.com/office/powerpoint/2010/main" val="287254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rchservervirtualization.techtarget.com/tip/Best-practices-for-getting-started-with-virtualization" TargetMode="External"/><Relationship Id="rId2" Type="http://schemas.openxmlformats.org/officeDocument/2006/relationships/hyperlink" Target="https://www.vmware.com/content/dam/digitalmarketing/vmware/en/pdf/whitepaper/partners/intel/vmware-intel-best-practices-white-paper.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vimeo.com/29932508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s://1.bp.blogspot.com/-okaI2howsj4/W-P_C95jVEI/AAAAAAAAyho/nf-dFsPOm1gWyNOf9wtilpbMPj8OSE3fwCLcBGAs/s728-e100/Virtualbox-Zero-Day-Vulnerability.jpg"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Virtualisation + Security</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00563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Vulnerabilities of VM</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44959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716" y="376401"/>
            <a:ext cx="10515600" cy="1325563"/>
          </a:xfrm>
        </p:spPr>
        <p:txBody>
          <a:bodyPr/>
          <a:lstStyle/>
          <a:p>
            <a:r>
              <a:rPr lang="en-GB" dirty="0"/>
              <a:t>Vulnerabilities of Virtualisation</a:t>
            </a:r>
          </a:p>
        </p:txBody>
      </p:sp>
      <p:grpSp>
        <p:nvGrpSpPr>
          <p:cNvPr id="4" name="Group 3"/>
          <p:cNvGrpSpPr/>
          <p:nvPr/>
        </p:nvGrpSpPr>
        <p:grpSpPr>
          <a:xfrm>
            <a:off x="942937" y="2138838"/>
            <a:ext cx="9963837" cy="3974432"/>
            <a:chOff x="1441127" y="1794103"/>
            <a:chExt cx="9963837" cy="3974432"/>
          </a:xfrm>
        </p:grpSpPr>
        <p:grpSp>
          <p:nvGrpSpPr>
            <p:cNvPr id="5" name="Group 35"/>
            <p:cNvGrpSpPr>
              <a:grpSpLocks/>
            </p:cNvGrpSpPr>
            <p:nvPr/>
          </p:nvGrpSpPr>
          <p:grpSpPr bwMode="auto">
            <a:xfrm>
              <a:off x="5316071" y="1794103"/>
              <a:ext cx="3512977" cy="3668346"/>
              <a:chOff x="3276600" y="1981200"/>
              <a:chExt cx="3200400" cy="4191000"/>
            </a:xfrm>
          </p:grpSpPr>
          <p:sp>
            <p:nvSpPr>
              <p:cNvPr id="17" name="Rounded Rectangle 16"/>
              <p:cNvSpPr/>
              <p:nvPr/>
            </p:nvSpPr>
            <p:spPr bwMode="auto">
              <a:xfrm>
                <a:off x="3276600" y="1981200"/>
                <a:ext cx="3200400" cy="4191000"/>
              </a:xfrm>
              <a:prstGeom prst="roundRect">
                <a:avLst/>
              </a:prstGeom>
              <a:solidFill>
                <a:schemeClr val="accent6">
                  <a:lumMod val="40000"/>
                  <a:lumOff val="60000"/>
                </a:schemeClr>
              </a:solidFill>
              <a:ln w="9525" cap="flat" cmpd="sng" algn="ctr">
                <a:solidFill>
                  <a:schemeClr val="accent3">
                    <a:lumMod val="75000"/>
                  </a:schemeClr>
                </a:solidFill>
                <a:prstDash val="solid"/>
                <a:round/>
                <a:headEnd type="none" w="med" len="med"/>
                <a:tailEnd type="none" w="med" len="med"/>
              </a:ln>
              <a:effectLst>
                <a:outerShdw blurRad="50800" dist="38100" dir="2700000">
                  <a:srgbClr val="000000">
                    <a:alpha val="43000"/>
                  </a:srgbClr>
                </a:outerShdw>
              </a:effectLst>
            </p:spPr>
            <p:txBody>
              <a:bodyPr>
                <a:prstTxWarp prst="textNoShape">
                  <a:avLst/>
                </a:prstTxWarp>
              </a:bodyPr>
              <a:lstStyle/>
              <a:p>
                <a:pPr eaLnBrk="0" hangingPunct="0">
                  <a:defRPr/>
                </a:pPr>
                <a:endParaRPr lang="en-US">
                  <a:latin typeface="Arial" pitchFamily="-111" charset="0"/>
                  <a:ea typeface="ＭＳ Ｐゴシック" pitchFamily="-111" charset="-128"/>
                  <a:cs typeface="ＭＳ Ｐゴシック" pitchFamily="-111" charset="-128"/>
                </a:endParaRPr>
              </a:p>
            </p:txBody>
          </p:sp>
          <p:sp>
            <p:nvSpPr>
              <p:cNvPr id="18" name="Rounded Rectangle 17"/>
              <p:cNvSpPr/>
              <p:nvPr/>
            </p:nvSpPr>
            <p:spPr bwMode="auto">
              <a:xfrm>
                <a:off x="3429000" y="2209800"/>
                <a:ext cx="914400" cy="1905000"/>
              </a:xfrm>
              <a:prstGeom prst="roundRect">
                <a:avLst/>
              </a:prstGeom>
              <a:solidFill>
                <a:srgbClr val="CCFFCC"/>
              </a:solidFill>
              <a:ln>
                <a:solidFill>
                  <a:schemeClr val="bg1">
                    <a:lumMod val="65000"/>
                  </a:schemeClr>
                </a:solidFill>
                <a:headEnd type="none" w="med" len="med"/>
                <a:tailEnd type="none" w="med" len="med"/>
              </a:ln>
              <a:effectLst>
                <a:outerShdw blurRad="50800" dist="38100" dir="2700000" rotWithShape="0">
                  <a:schemeClr val="tx2">
                    <a:lumMod val="85000"/>
                    <a:lumOff val="15000"/>
                    <a:alpha val="43000"/>
                  </a:schemeClr>
                </a:outerShdw>
              </a:effectLst>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eaLnBrk="0" hangingPunct="0">
                  <a:defRPr/>
                </a:pPr>
                <a:endParaRPr lang="en-US">
                  <a:solidFill>
                    <a:schemeClr val="tx1"/>
                  </a:solidFill>
                  <a:cs typeface="ＭＳ Ｐゴシック" pitchFamily="-111" charset="-128"/>
                </a:endParaRPr>
              </a:p>
            </p:txBody>
          </p:sp>
          <p:sp>
            <p:nvSpPr>
              <p:cNvPr id="19" name="Rounded Rectangle 18"/>
              <p:cNvSpPr/>
              <p:nvPr/>
            </p:nvSpPr>
            <p:spPr bwMode="auto">
              <a:xfrm>
                <a:off x="4419600" y="2209800"/>
                <a:ext cx="914400" cy="1905000"/>
              </a:xfrm>
              <a:prstGeom prst="roundRect">
                <a:avLst/>
              </a:prstGeom>
              <a:solidFill>
                <a:srgbClr val="CCFFCC"/>
              </a:solidFill>
              <a:ln>
                <a:solidFill>
                  <a:schemeClr val="bg1">
                    <a:lumMod val="65000"/>
                  </a:schemeClr>
                </a:solidFill>
                <a:headEnd type="none" w="med" len="med"/>
                <a:tailEnd type="none" w="med" len="med"/>
              </a:ln>
              <a:effectLst>
                <a:outerShdw blurRad="50800" dist="38100" dir="2700000" rotWithShape="0">
                  <a:schemeClr val="tx2">
                    <a:lumMod val="85000"/>
                    <a:lumOff val="15000"/>
                    <a:alpha val="43000"/>
                  </a:schemeClr>
                </a:outerShdw>
              </a:effectLst>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eaLnBrk="0" hangingPunct="0">
                  <a:defRPr/>
                </a:pPr>
                <a:endParaRPr lang="en-US">
                  <a:solidFill>
                    <a:schemeClr val="tx1"/>
                  </a:solidFill>
                  <a:cs typeface="ＭＳ Ｐゴシック" pitchFamily="-111" charset="-128"/>
                </a:endParaRPr>
              </a:p>
            </p:txBody>
          </p:sp>
          <p:sp>
            <p:nvSpPr>
              <p:cNvPr id="20" name="Rounded Rectangle 19"/>
              <p:cNvSpPr/>
              <p:nvPr/>
            </p:nvSpPr>
            <p:spPr bwMode="auto">
              <a:xfrm>
                <a:off x="5410200" y="2209800"/>
                <a:ext cx="914400" cy="1905000"/>
              </a:xfrm>
              <a:prstGeom prst="roundRect">
                <a:avLst/>
              </a:prstGeom>
              <a:solidFill>
                <a:srgbClr val="CCFFCC"/>
              </a:solidFill>
              <a:ln>
                <a:solidFill>
                  <a:schemeClr val="bg1">
                    <a:lumMod val="65000"/>
                  </a:schemeClr>
                </a:solidFill>
                <a:headEnd type="none" w="med" len="med"/>
                <a:tailEnd type="none" w="med" len="med"/>
              </a:ln>
              <a:effectLst>
                <a:outerShdw blurRad="50800" dist="38100" dir="2700000" rotWithShape="0">
                  <a:schemeClr val="tx2">
                    <a:lumMod val="85000"/>
                    <a:lumOff val="15000"/>
                    <a:alpha val="43000"/>
                  </a:schemeClr>
                </a:outerShdw>
              </a:effectLst>
            </p:spPr>
            <p:style>
              <a:lnRef idx="1">
                <a:schemeClr val="accent4"/>
              </a:lnRef>
              <a:fillRef idx="2">
                <a:schemeClr val="accent4"/>
              </a:fillRef>
              <a:effectRef idx="1">
                <a:schemeClr val="accent4"/>
              </a:effectRef>
              <a:fontRef idx="minor">
                <a:schemeClr val="dk1"/>
              </a:fontRef>
            </p:style>
            <p:txBody>
              <a:bodyPr>
                <a:prstTxWarp prst="textNoShape">
                  <a:avLst/>
                </a:prstTxWarp>
              </a:bodyPr>
              <a:lstStyle/>
              <a:p>
                <a:pPr eaLnBrk="0" hangingPunct="0">
                  <a:defRPr/>
                </a:pPr>
                <a:endParaRPr lang="en-US">
                  <a:solidFill>
                    <a:schemeClr val="tx1"/>
                  </a:solidFill>
                  <a:cs typeface="ＭＳ Ｐゴシック" pitchFamily="-111" charset="-128"/>
                </a:endParaRPr>
              </a:p>
            </p:txBody>
          </p:sp>
          <p:sp>
            <p:nvSpPr>
              <p:cNvPr id="21" name="Rounded Rectangle 20"/>
              <p:cNvSpPr/>
              <p:nvPr/>
            </p:nvSpPr>
            <p:spPr bwMode="auto">
              <a:xfrm>
                <a:off x="3429000" y="4267200"/>
                <a:ext cx="2895600" cy="533400"/>
              </a:xfrm>
              <a:prstGeom prst="roundRect">
                <a:avLst/>
              </a:prstGeom>
              <a:solidFill>
                <a:srgbClr val="FFA626"/>
              </a:solidFill>
              <a:ln w="9525" cap="flat" cmpd="sng" algn="ctr">
                <a:solidFill>
                  <a:schemeClr val="bg1">
                    <a:lumMod val="65000"/>
                  </a:schemeClr>
                </a:solidFill>
                <a:prstDash val="solid"/>
                <a:round/>
                <a:headEnd type="none" w="med" len="med"/>
                <a:tailEnd type="none" w="med" len="med"/>
              </a:ln>
              <a:effectLst>
                <a:outerShdw blurRad="50800" dist="38100" dir="2700000">
                  <a:schemeClr val="tx2">
                    <a:lumMod val="85000"/>
                    <a:lumOff val="15000"/>
                    <a:alpha val="43000"/>
                  </a:schemeClr>
                </a:outerShdw>
              </a:effectLst>
            </p:spPr>
            <p:txBody>
              <a:bodyPr>
                <a:prstTxWarp prst="textNoShape">
                  <a:avLst/>
                </a:prstTxWarp>
              </a:bodyPr>
              <a:lstStyle/>
              <a:p>
                <a:pPr eaLnBrk="0" hangingPunct="0">
                  <a:defRPr/>
                </a:pPr>
                <a:endParaRPr lang="en-US">
                  <a:latin typeface="Arial" pitchFamily="-111" charset="0"/>
                  <a:ea typeface="ＭＳ Ｐゴシック" pitchFamily="-111" charset="-128"/>
                  <a:cs typeface="ＭＳ Ｐゴシック" pitchFamily="-111" charset="-128"/>
                </a:endParaRPr>
              </a:p>
            </p:txBody>
          </p:sp>
          <p:sp>
            <p:nvSpPr>
              <p:cNvPr id="22" name="TextBox 10"/>
              <p:cNvSpPr txBox="1">
                <a:spLocks noChangeArrowheads="1"/>
              </p:cNvSpPr>
              <p:nvPr/>
            </p:nvSpPr>
            <p:spPr bwMode="auto">
              <a:xfrm>
                <a:off x="4419600" y="5334000"/>
                <a:ext cx="725632" cy="369332"/>
              </a:xfrm>
              <a:prstGeom prst="rect">
                <a:avLst/>
              </a:prstGeom>
              <a:noFill/>
              <a:ln w="9525">
                <a:noFill/>
                <a:miter lim="800000"/>
                <a:headEnd/>
                <a:tailEnd/>
              </a:ln>
            </p:spPr>
            <p:txBody>
              <a:bodyPr wrap="none">
                <a:prstTxWarp prst="textNoShape">
                  <a:avLst/>
                </a:prstTxWarp>
                <a:spAutoFit/>
              </a:bodyPr>
              <a:lstStyle/>
              <a:p>
                <a:r>
                  <a:rPr lang="en-US" sz="1800"/>
                  <a:t>Host OS</a:t>
                </a:r>
              </a:p>
            </p:txBody>
          </p:sp>
          <p:sp>
            <p:nvSpPr>
              <p:cNvPr id="23" name="TextBox 11"/>
              <p:cNvSpPr txBox="1">
                <a:spLocks noChangeArrowheads="1"/>
              </p:cNvSpPr>
              <p:nvPr/>
            </p:nvSpPr>
            <p:spPr bwMode="auto">
              <a:xfrm>
                <a:off x="4198630" y="4343400"/>
                <a:ext cx="912750" cy="369332"/>
              </a:xfrm>
              <a:prstGeom prst="rect">
                <a:avLst/>
              </a:prstGeom>
              <a:noFill/>
              <a:ln w="9525">
                <a:noFill/>
                <a:miter lim="800000"/>
                <a:headEnd/>
                <a:tailEnd/>
              </a:ln>
            </p:spPr>
            <p:txBody>
              <a:bodyPr wrap="none">
                <a:prstTxWarp prst="textNoShape">
                  <a:avLst/>
                </a:prstTxWarp>
                <a:spAutoFit/>
              </a:bodyPr>
              <a:lstStyle/>
              <a:p>
                <a:r>
                  <a:rPr lang="en-US" sz="1800" dirty="0"/>
                  <a:t>Hypervisor</a:t>
                </a:r>
              </a:p>
            </p:txBody>
          </p:sp>
          <p:sp>
            <p:nvSpPr>
              <p:cNvPr id="24" name="TextBox 12"/>
              <p:cNvSpPr txBox="1">
                <a:spLocks noChangeArrowheads="1"/>
              </p:cNvSpPr>
              <p:nvPr/>
            </p:nvSpPr>
            <p:spPr bwMode="auto">
              <a:xfrm rot="16200000">
                <a:off x="3302408" y="3072418"/>
                <a:ext cx="1079719" cy="276999"/>
              </a:xfrm>
              <a:prstGeom prst="rect">
                <a:avLst/>
              </a:prstGeom>
              <a:noFill/>
              <a:ln w="9525">
                <a:noFill/>
                <a:miter lim="800000"/>
                <a:headEnd/>
                <a:tailEnd/>
              </a:ln>
            </p:spPr>
            <p:txBody>
              <a:bodyPr wrap="none">
                <a:prstTxWarp prst="textNoShape">
                  <a:avLst/>
                </a:prstTxWarp>
                <a:spAutoFit/>
              </a:bodyPr>
              <a:lstStyle/>
              <a:p>
                <a:r>
                  <a:rPr lang="en-US" sz="1800"/>
                  <a:t>Guest OS</a:t>
                </a:r>
              </a:p>
            </p:txBody>
          </p:sp>
          <p:sp>
            <p:nvSpPr>
              <p:cNvPr id="25" name="TextBox 13"/>
              <p:cNvSpPr txBox="1">
                <a:spLocks noChangeArrowheads="1"/>
              </p:cNvSpPr>
              <p:nvPr/>
            </p:nvSpPr>
            <p:spPr bwMode="auto">
              <a:xfrm rot="16200000">
                <a:off x="4293007" y="3072418"/>
                <a:ext cx="1079719" cy="276999"/>
              </a:xfrm>
              <a:prstGeom prst="rect">
                <a:avLst/>
              </a:prstGeom>
              <a:noFill/>
              <a:ln w="9525">
                <a:noFill/>
                <a:miter lim="800000"/>
                <a:headEnd/>
                <a:tailEnd/>
              </a:ln>
            </p:spPr>
            <p:txBody>
              <a:bodyPr wrap="none">
                <a:prstTxWarp prst="textNoShape">
                  <a:avLst/>
                </a:prstTxWarp>
                <a:spAutoFit/>
              </a:bodyPr>
              <a:lstStyle/>
              <a:p>
                <a:r>
                  <a:rPr lang="en-US" sz="1800"/>
                  <a:t>Guest OS</a:t>
                </a:r>
              </a:p>
            </p:txBody>
          </p:sp>
          <p:sp>
            <p:nvSpPr>
              <p:cNvPr id="26" name="TextBox 14"/>
              <p:cNvSpPr txBox="1">
                <a:spLocks noChangeArrowheads="1"/>
              </p:cNvSpPr>
              <p:nvPr/>
            </p:nvSpPr>
            <p:spPr bwMode="auto">
              <a:xfrm rot="16200000">
                <a:off x="5359807" y="3072418"/>
                <a:ext cx="1079719" cy="276999"/>
              </a:xfrm>
              <a:prstGeom prst="rect">
                <a:avLst/>
              </a:prstGeom>
              <a:noFill/>
              <a:ln w="9525">
                <a:noFill/>
                <a:miter lim="800000"/>
                <a:headEnd/>
                <a:tailEnd/>
              </a:ln>
            </p:spPr>
            <p:txBody>
              <a:bodyPr wrap="none">
                <a:prstTxWarp prst="textNoShape">
                  <a:avLst/>
                </a:prstTxWarp>
                <a:spAutoFit/>
              </a:bodyPr>
              <a:lstStyle/>
              <a:p>
                <a:r>
                  <a:rPr lang="en-US" sz="1800"/>
                  <a:t>Guest OS</a:t>
                </a:r>
              </a:p>
            </p:txBody>
          </p:sp>
        </p:grpSp>
        <p:grpSp>
          <p:nvGrpSpPr>
            <p:cNvPr id="6" name="Group 39"/>
            <p:cNvGrpSpPr>
              <a:grpSpLocks/>
            </p:cNvGrpSpPr>
            <p:nvPr/>
          </p:nvGrpSpPr>
          <p:grpSpPr bwMode="auto">
            <a:xfrm>
              <a:off x="8661764" y="3731252"/>
              <a:ext cx="2743200" cy="584200"/>
              <a:chOff x="6400800" y="4267200"/>
              <a:chExt cx="2743200" cy="584776"/>
            </a:xfrm>
          </p:grpSpPr>
          <p:sp>
            <p:nvSpPr>
              <p:cNvPr id="15" name="TextBox 14"/>
              <p:cNvSpPr txBox="1">
                <a:spLocks noChangeArrowheads="1"/>
              </p:cNvSpPr>
              <p:nvPr/>
            </p:nvSpPr>
            <p:spPr bwMode="auto">
              <a:xfrm>
                <a:off x="7239000" y="4267200"/>
                <a:ext cx="1905000" cy="584776"/>
              </a:xfrm>
              <a:prstGeom prst="rect">
                <a:avLst/>
              </a:prstGeom>
              <a:noFill/>
              <a:ln w="9525">
                <a:noFill/>
                <a:miter lim="800000"/>
                <a:headEnd/>
                <a:tailEnd/>
              </a:ln>
            </p:spPr>
            <p:txBody>
              <a:bodyPr>
                <a:prstTxWarp prst="textNoShape">
                  <a:avLst/>
                </a:prstTxWarp>
                <a:spAutoFit/>
              </a:bodyPr>
              <a:lstStyle/>
              <a:p>
                <a:r>
                  <a:rPr lang="en-US" sz="1600" dirty="0"/>
                  <a:t>How robust is the hypervisor?</a:t>
                </a:r>
              </a:p>
            </p:txBody>
          </p:sp>
          <p:cxnSp>
            <p:nvCxnSpPr>
              <p:cNvPr id="16" name="Straight Arrow Connector 15"/>
              <p:cNvCxnSpPr/>
              <p:nvPr/>
            </p:nvCxnSpPr>
            <p:spPr bwMode="auto">
              <a:xfrm rot="10800000">
                <a:off x="6400800" y="4572301"/>
                <a:ext cx="914400" cy="1590"/>
              </a:xfrm>
              <a:prstGeom prst="straightConnector1">
                <a:avLst/>
              </a:prstGeom>
              <a:solidFill>
                <a:schemeClr val="accent1"/>
              </a:solidFill>
              <a:ln w="28575" cap="flat" cmpd="sng" algn="ctr">
                <a:solidFill>
                  <a:schemeClr val="accent4">
                    <a:lumMod val="95000"/>
                    <a:lumOff val="5000"/>
                  </a:schemeClr>
                </a:solidFill>
                <a:prstDash val="solid"/>
                <a:round/>
                <a:headEnd type="none" w="med" len="med"/>
                <a:tailEnd type="arrow" w="med" len="med"/>
              </a:ln>
              <a:effectLst/>
            </p:spPr>
          </p:cxnSp>
        </p:grpSp>
        <p:grpSp>
          <p:nvGrpSpPr>
            <p:cNvPr id="7" name="Group 36"/>
            <p:cNvGrpSpPr>
              <a:grpSpLocks/>
            </p:cNvGrpSpPr>
            <p:nvPr/>
          </p:nvGrpSpPr>
          <p:grpSpPr bwMode="auto">
            <a:xfrm>
              <a:off x="1441127" y="1983040"/>
              <a:ext cx="4343833" cy="2745740"/>
              <a:chOff x="609600" y="2667000"/>
              <a:chExt cx="3048000" cy="2209800"/>
            </a:xfrm>
          </p:grpSpPr>
          <p:sp>
            <p:nvSpPr>
              <p:cNvPr id="12" name="TextBox 19"/>
              <p:cNvSpPr txBox="1">
                <a:spLocks noChangeArrowheads="1"/>
              </p:cNvSpPr>
              <p:nvPr/>
            </p:nvSpPr>
            <p:spPr bwMode="auto">
              <a:xfrm>
                <a:off x="609600" y="2667000"/>
                <a:ext cx="1905000" cy="470633"/>
              </a:xfrm>
              <a:prstGeom prst="rect">
                <a:avLst/>
              </a:prstGeom>
              <a:noFill/>
              <a:ln w="9525">
                <a:noFill/>
                <a:miter lim="800000"/>
                <a:headEnd/>
                <a:tailEnd/>
              </a:ln>
            </p:spPr>
            <p:txBody>
              <a:bodyPr>
                <a:prstTxWarp prst="textNoShape">
                  <a:avLst/>
                </a:prstTxWarp>
                <a:spAutoFit/>
              </a:bodyPr>
              <a:lstStyle/>
              <a:p>
                <a:pPr algn="r"/>
                <a:r>
                  <a:rPr lang="en-US" sz="1600" dirty="0"/>
                  <a:t>Gaining </a:t>
                </a:r>
                <a:r>
                  <a:rPr lang="en-US" sz="1600" dirty="0" smtClean="0"/>
                  <a:t>access to the guest and/or </a:t>
                </a:r>
                <a:r>
                  <a:rPr lang="en-US" sz="1600" dirty="0"/>
                  <a:t>the </a:t>
                </a:r>
                <a:r>
                  <a:rPr lang="en-US" sz="1600" dirty="0" smtClean="0"/>
                  <a:t>host </a:t>
                </a:r>
                <a:r>
                  <a:rPr lang="en-US" sz="1600" dirty="0"/>
                  <a:t>OS?</a:t>
                </a:r>
              </a:p>
            </p:txBody>
          </p:sp>
          <p:cxnSp>
            <p:nvCxnSpPr>
              <p:cNvPr id="13" name="Straight Arrow Connector 12"/>
              <p:cNvCxnSpPr/>
              <p:nvPr/>
            </p:nvCxnSpPr>
            <p:spPr bwMode="auto">
              <a:xfrm>
                <a:off x="2514600" y="3048000"/>
                <a:ext cx="1143000" cy="1588"/>
              </a:xfrm>
              <a:prstGeom prst="straightConnector1">
                <a:avLst/>
              </a:prstGeom>
              <a:solidFill>
                <a:schemeClr val="accent1"/>
              </a:solidFill>
              <a:ln w="28575" cap="flat" cmpd="sng" algn="ctr">
                <a:solidFill>
                  <a:schemeClr val="accent4">
                    <a:lumMod val="95000"/>
                    <a:lumOff val="5000"/>
                  </a:schemeClr>
                </a:solidFill>
                <a:prstDash val="solid"/>
                <a:round/>
                <a:headEnd type="none" w="med" len="med"/>
                <a:tailEnd type="arrow" w="med" len="med"/>
              </a:ln>
              <a:effectLst/>
            </p:spPr>
          </p:cxnSp>
          <p:cxnSp>
            <p:nvCxnSpPr>
              <p:cNvPr id="14" name="Straight Arrow Connector 13"/>
              <p:cNvCxnSpPr/>
              <p:nvPr/>
            </p:nvCxnSpPr>
            <p:spPr bwMode="auto">
              <a:xfrm>
                <a:off x="2514600" y="3081889"/>
                <a:ext cx="1143000" cy="1794911"/>
              </a:xfrm>
              <a:prstGeom prst="straightConnector1">
                <a:avLst/>
              </a:prstGeom>
              <a:solidFill>
                <a:schemeClr val="accent1"/>
              </a:solidFill>
              <a:ln w="28575" cap="flat" cmpd="sng" algn="ctr">
                <a:solidFill>
                  <a:schemeClr val="accent4">
                    <a:lumMod val="95000"/>
                    <a:lumOff val="5000"/>
                  </a:schemeClr>
                </a:solidFill>
                <a:prstDash val="solid"/>
                <a:round/>
                <a:headEnd type="none" w="med" len="med"/>
                <a:tailEnd type="arrow" w="med" len="med"/>
              </a:ln>
              <a:effectLst/>
            </p:spPr>
          </p:cxnSp>
        </p:grpSp>
        <p:grpSp>
          <p:nvGrpSpPr>
            <p:cNvPr id="8" name="Group 37"/>
            <p:cNvGrpSpPr>
              <a:grpSpLocks/>
            </p:cNvGrpSpPr>
            <p:nvPr/>
          </p:nvGrpSpPr>
          <p:grpSpPr bwMode="auto">
            <a:xfrm>
              <a:off x="2242458" y="4475284"/>
              <a:ext cx="3352800" cy="830263"/>
              <a:chOff x="457200" y="4876800"/>
              <a:chExt cx="3352800" cy="830997"/>
            </a:xfrm>
          </p:grpSpPr>
          <p:cxnSp>
            <p:nvCxnSpPr>
              <p:cNvPr id="10" name="Straight Arrow Connector 9"/>
              <p:cNvCxnSpPr/>
              <p:nvPr/>
            </p:nvCxnSpPr>
            <p:spPr bwMode="auto">
              <a:xfrm>
                <a:off x="2590800" y="5258137"/>
                <a:ext cx="1219200" cy="1589"/>
              </a:xfrm>
              <a:prstGeom prst="straightConnector1">
                <a:avLst/>
              </a:prstGeom>
              <a:solidFill>
                <a:schemeClr val="accent1"/>
              </a:solidFill>
              <a:ln w="28575" cap="flat" cmpd="sng" algn="ctr">
                <a:solidFill>
                  <a:schemeClr val="accent4">
                    <a:lumMod val="95000"/>
                    <a:lumOff val="5000"/>
                  </a:schemeClr>
                </a:solidFill>
                <a:prstDash val="solid"/>
                <a:round/>
                <a:headEnd type="none" w="med" len="med"/>
                <a:tailEnd type="arrow" w="med" len="med"/>
              </a:ln>
              <a:effectLst/>
            </p:spPr>
          </p:cxnSp>
          <p:sp>
            <p:nvSpPr>
              <p:cNvPr id="11" name="TextBox 17"/>
              <p:cNvSpPr txBox="1">
                <a:spLocks noChangeArrowheads="1"/>
              </p:cNvSpPr>
              <p:nvPr/>
            </p:nvSpPr>
            <p:spPr bwMode="auto">
              <a:xfrm>
                <a:off x="457200" y="4876800"/>
                <a:ext cx="1905000" cy="830997"/>
              </a:xfrm>
              <a:prstGeom prst="rect">
                <a:avLst/>
              </a:prstGeom>
              <a:noFill/>
              <a:ln w="9525">
                <a:noFill/>
                <a:miter lim="800000"/>
                <a:headEnd/>
                <a:tailEnd/>
              </a:ln>
            </p:spPr>
            <p:txBody>
              <a:bodyPr>
                <a:prstTxWarp prst="textNoShape">
                  <a:avLst/>
                </a:prstTxWarp>
                <a:spAutoFit/>
              </a:bodyPr>
              <a:lstStyle/>
              <a:p>
                <a:pPr algn="r"/>
                <a:r>
                  <a:rPr lang="en-US" sz="1600"/>
                  <a:t>Vulnerabilities in the underlying OS?</a:t>
                </a:r>
              </a:p>
            </p:txBody>
          </p:sp>
        </p:grpSp>
        <p:sp>
          <p:nvSpPr>
            <p:cNvPr id="9" name="Footer Placeholder 3"/>
            <p:cNvSpPr txBox="1">
              <a:spLocks/>
            </p:cNvSpPr>
            <p:nvPr/>
          </p:nvSpPr>
          <p:spPr>
            <a:xfrm>
              <a:off x="7574414" y="5539935"/>
              <a:ext cx="1834696" cy="228600"/>
            </a:xfrm>
            <a:prstGeom prst="rect">
              <a:avLst/>
            </a:prstGeom>
          </p:spPr>
          <p:txBody>
            <a:bodyPr vert="horz" lIns="91440" tIns="45720" rIns="91440" bIns="45720" rtlCol="0" anchor="t"/>
            <a:lstStyle>
              <a:defPPr>
                <a:defRPr lang="en-US"/>
              </a:defPPr>
              <a:lvl1pPr marL="0" algn="r" defTabSz="914400" rtl="0" eaLnBrk="1" latinLnBrk="0" hangingPunct="1">
                <a:defRPr sz="1000" b="0" i="1" kern="1200" baseline="0">
                  <a:solidFill>
                    <a:schemeClr val="accent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2009 Crossbeam Systems</a:t>
              </a:r>
            </a:p>
          </p:txBody>
        </p:sp>
      </p:grpSp>
    </p:spTree>
    <p:extLst>
      <p:ext uri="{BB962C8B-B14F-4D97-AF65-F5344CB8AC3E}">
        <p14:creationId xmlns:p14="http://schemas.microsoft.com/office/powerpoint/2010/main" val="3407999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TW" dirty="0"/>
              <a:t>Virtualisation Security Issues</a:t>
            </a:r>
            <a:endParaRPr lang="en-GB" dirty="0"/>
          </a:p>
        </p:txBody>
      </p:sp>
      <p:sp>
        <p:nvSpPr>
          <p:cNvPr id="3" name="Content Placeholder 2"/>
          <p:cNvSpPr>
            <a:spLocks noGrp="1"/>
          </p:cNvSpPr>
          <p:nvPr>
            <p:ph idx="1"/>
          </p:nvPr>
        </p:nvSpPr>
        <p:spPr/>
        <p:txBody>
          <a:bodyPr>
            <a:normAutofit fontScale="92500" lnSpcReduction="10000"/>
          </a:bodyPr>
          <a:lstStyle/>
          <a:p>
            <a:r>
              <a:rPr lang="en-US" altLang="en-US" dirty="0"/>
              <a:t>Hypervisor is the </a:t>
            </a:r>
            <a:r>
              <a:rPr lang="en-US" altLang="en-US" b="1" dirty="0"/>
              <a:t>underlying component</a:t>
            </a:r>
            <a:r>
              <a:rPr lang="en-US" altLang="en-US" dirty="0"/>
              <a:t> of all these architectures. It is a new layer which needs to be protected!</a:t>
            </a:r>
          </a:p>
          <a:p>
            <a:r>
              <a:rPr lang="en-US" altLang="en-US" b="1" dirty="0"/>
              <a:t>Scale of deployments</a:t>
            </a:r>
            <a:r>
              <a:rPr lang="en-US" altLang="en-US" dirty="0"/>
              <a:t>:</a:t>
            </a:r>
          </a:p>
          <a:p>
            <a:pPr lvl="1"/>
            <a:r>
              <a:rPr lang="en-US" altLang="en-US" dirty="0"/>
              <a:t>e.g. 150 virtual machines running a simultaneous scheduled </a:t>
            </a:r>
            <a:r>
              <a:rPr lang="en-US" altLang="en-US" dirty="0" smtClean="0"/>
              <a:t>anti-virus (AV) </a:t>
            </a:r>
            <a:r>
              <a:rPr lang="en-US" altLang="en-US" dirty="0"/>
              <a:t>scan on the same physical host. </a:t>
            </a:r>
          </a:p>
          <a:p>
            <a:r>
              <a:rPr lang="en-US" altLang="en-US" b="1" dirty="0"/>
              <a:t>Isolation</a:t>
            </a:r>
            <a:r>
              <a:rPr lang="en-US" altLang="en-US" dirty="0"/>
              <a:t>: Machines of a company and its competitor</a:t>
            </a:r>
            <a:r>
              <a:rPr lang="en-US" altLang="en-US" i="1" dirty="0"/>
              <a:t> </a:t>
            </a:r>
            <a:r>
              <a:rPr lang="en-US" altLang="en-US" dirty="0"/>
              <a:t>could be running on the same physical machine. </a:t>
            </a:r>
          </a:p>
          <a:p>
            <a:pPr lvl="1"/>
            <a:r>
              <a:rPr lang="en-US" altLang="en-US" dirty="0"/>
              <a:t>Insufficient isolation could lead to attacks.</a:t>
            </a:r>
          </a:p>
          <a:p>
            <a:r>
              <a:rPr lang="en-US" altLang="en-US" dirty="0" smtClean="0"/>
              <a:t>Guest </a:t>
            </a:r>
            <a:r>
              <a:rPr lang="en-US" altLang="en-US" dirty="0"/>
              <a:t>OS monitoring by the hypervisor, which has </a:t>
            </a:r>
            <a:r>
              <a:rPr lang="en-US" altLang="en-US" b="1" dirty="0"/>
              <a:t>privileged access rights</a:t>
            </a:r>
            <a:r>
              <a:rPr lang="en-US" altLang="en-US" dirty="0"/>
              <a:t>.</a:t>
            </a:r>
            <a:endParaRPr lang="en-US" altLang="en-US" b="1" dirty="0"/>
          </a:p>
          <a:p>
            <a:r>
              <a:rPr lang="en-US" altLang="en-US" dirty="0"/>
              <a:t>New </a:t>
            </a:r>
            <a:r>
              <a:rPr lang="en-US" altLang="en-US" dirty="0" smtClean="0"/>
              <a:t>APIs </a:t>
            </a:r>
            <a:r>
              <a:rPr lang="en-US" altLang="en-US" dirty="0"/>
              <a:t>to access virtualization services:</a:t>
            </a:r>
          </a:p>
          <a:p>
            <a:pPr lvl="1"/>
            <a:r>
              <a:rPr lang="en-US" altLang="en-US" dirty="0"/>
              <a:t>Bugs in these could lead to compromise of entire infrastructure.</a:t>
            </a:r>
          </a:p>
          <a:p>
            <a:endParaRPr lang="en-GB" dirty="0"/>
          </a:p>
        </p:txBody>
      </p:sp>
      <p:sp>
        <p:nvSpPr>
          <p:cNvPr id="4" name="Rectangle 5"/>
          <p:cNvSpPr>
            <a:spLocks noChangeArrowheads="1"/>
          </p:cNvSpPr>
          <p:nvPr/>
        </p:nvSpPr>
        <p:spPr bwMode="auto">
          <a:xfrm>
            <a:off x="0" y="6611779"/>
            <a:ext cx="2830286" cy="246221"/>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sz="1000" b="1" i="1" dirty="0">
                <a:solidFill>
                  <a:schemeClr val="accent1"/>
                </a:solidFill>
                <a:latin typeface="+mj-lt"/>
              </a:rPr>
              <a:t>Source:  Huzur Saran– IIT Delhi, 2009</a:t>
            </a:r>
          </a:p>
        </p:txBody>
      </p:sp>
    </p:spTree>
    <p:extLst>
      <p:ext uri="{BB962C8B-B14F-4D97-AF65-F5344CB8AC3E}">
        <p14:creationId xmlns:p14="http://schemas.microsoft.com/office/powerpoint/2010/main" val="1006533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Operational Security Issues</a:t>
            </a:r>
          </a:p>
        </p:txBody>
      </p:sp>
      <p:sp>
        <p:nvSpPr>
          <p:cNvPr id="3" name="Content Placeholder 2"/>
          <p:cNvSpPr>
            <a:spLocks noGrp="1"/>
          </p:cNvSpPr>
          <p:nvPr>
            <p:ph idx="1"/>
          </p:nvPr>
        </p:nvSpPr>
        <p:spPr>
          <a:xfrm>
            <a:off x="838200" y="1799499"/>
            <a:ext cx="10515600" cy="4351338"/>
          </a:xfrm>
        </p:spPr>
        <p:txBody>
          <a:bodyPr>
            <a:normAutofit fontScale="92500" lnSpcReduction="10000"/>
          </a:bodyPr>
          <a:lstStyle/>
          <a:p>
            <a:r>
              <a:rPr lang="en-GB" sz="2400" dirty="0"/>
              <a:t>Most security issues arise not from the virtualisation infrastructure itself but from </a:t>
            </a:r>
            <a:r>
              <a:rPr lang="en-GB" sz="2400" b="1" dirty="0"/>
              <a:t>operational issues</a:t>
            </a:r>
            <a:r>
              <a:rPr lang="en-GB" sz="2400" dirty="0"/>
              <a:t>.</a:t>
            </a:r>
          </a:p>
          <a:p>
            <a:endParaRPr lang="en-GB" sz="2400" dirty="0"/>
          </a:p>
          <a:p>
            <a:r>
              <a:rPr lang="en-GB" sz="2600" dirty="0"/>
              <a:t>Adapting existing security processes and solutions to work in the virtualised environment.</a:t>
            </a:r>
          </a:p>
          <a:p>
            <a:endParaRPr lang="en-GB" sz="2600" dirty="0"/>
          </a:p>
          <a:p>
            <a:r>
              <a:rPr lang="en-GB" sz="2600" dirty="0"/>
              <a:t>Most security solutions do not care whether a machine is physical or virtual.</a:t>
            </a:r>
          </a:p>
          <a:p>
            <a:endParaRPr lang="en-GB" sz="2600" dirty="0"/>
          </a:p>
          <a:p>
            <a:r>
              <a:rPr lang="en-GB" sz="2600" dirty="0"/>
              <a:t>The risk of misconfiguration requires use of </a:t>
            </a:r>
            <a:r>
              <a:rPr lang="en-GB" sz="2600" b="1" dirty="0"/>
              <a:t>best practices </a:t>
            </a:r>
            <a:r>
              <a:rPr lang="en-GB" sz="2600" dirty="0"/>
              <a:t>specific to virtualisation.</a:t>
            </a:r>
          </a:p>
          <a:p>
            <a:pPr lvl="1"/>
            <a:r>
              <a:rPr lang="en-GB" sz="1800" dirty="0">
                <a:hlinkClick r:id="rId2"/>
              </a:rPr>
              <a:t>VMWare</a:t>
            </a:r>
            <a:r>
              <a:rPr lang="en-GB" sz="1800" dirty="0"/>
              <a:t>.</a:t>
            </a:r>
          </a:p>
          <a:p>
            <a:pPr lvl="1"/>
            <a:r>
              <a:rPr lang="en-GB" sz="1800" dirty="0">
                <a:hlinkClick r:id="rId3"/>
              </a:rPr>
              <a:t>Erick Halter</a:t>
            </a:r>
            <a:r>
              <a:rPr lang="en-GB" sz="1800" dirty="0"/>
              <a:t> (co-author of </a:t>
            </a:r>
            <a:r>
              <a:rPr lang="en-GB" sz="1800" i="1" dirty="0"/>
              <a:t>Virtualization: From the desktop to the enterprise).</a:t>
            </a:r>
            <a:endParaRPr lang="en-GB" sz="1800" dirty="0"/>
          </a:p>
        </p:txBody>
      </p:sp>
      <p:sp>
        <p:nvSpPr>
          <p:cNvPr id="4" name="Rectangle 5"/>
          <p:cNvSpPr>
            <a:spLocks noChangeArrowheads="1"/>
          </p:cNvSpPr>
          <p:nvPr/>
        </p:nvSpPr>
        <p:spPr bwMode="auto">
          <a:xfrm>
            <a:off x="0" y="6259648"/>
            <a:ext cx="9879645" cy="1015663"/>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sz="1000" b="1" i="1" dirty="0">
                <a:solidFill>
                  <a:schemeClr val="accent1"/>
                </a:solidFill>
                <a:latin typeface="+mj-lt"/>
              </a:rPr>
              <a:t>Sources:  Huzur Saran– IIT Delhi, 2009</a:t>
            </a:r>
          </a:p>
          <a:p>
            <a:r>
              <a:rPr lang="en-US" sz="1000" b="1" i="1" dirty="0">
                <a:solidFill>
                  <a:schemeClr val="accent1"/>
                </a:solidFill>
                <a:latin typeface="+mj-lt"/>
                <a:hlinkClick r:id="rId2"/>
              </a:rPr>
              <a:t>https://www.vmware.com/content/dam/digitalmarketing/vmware/en/pdf/whitepaper/partners/intel/vmware-intel-best-practices-white-paper.pdf</a:t>
            </a:r>
            <a:endParaRPr lang="en-US" sz="1000" b="1" i="1" dirty="0">
              <a:solidFill>
                <a:schemeClr val="accent1"/>
              </a:solidFill>
              <a:latin typeface="+mj-lt"/>
            </a:endParaRPr>
          </a:p>
          <a:p>
            <a:r>
              <a:rPr lang="en-US" sz="1000" b="1" i="1" dirty="0">
                <a:solidFill>
                  <a:schemeClr val="accent1"/>
                </a:solidFill>
                <a:latin typeface="+mj-lt"/>
                <a:hlinkClick r:id="rId3"/>
              </a:rPr>
              <a:t>https://searchservervirtualization.techtarget.com/tip/Best-practices-for-getting-started-with-virtualization</a:t>
            </a:r>
            <a:endParaRPr lang="en-US" sz="1000" b="1" i="1" dirty="0">
              <a:solidFill>
                <a:schemeClr val="accent1"/>
              </a:solidFill>
              <a:latin typeface="+mj-lt"/>
            </a:endParaRPr>
          </a:p>
          <a:p>
            <a:endParaRPr lang="en-US" sz="1000" b="1" i="1" dirty="0">
              <a:solidFill>
                <a:schemeClr val="accent1"/>
              </a:solidFill>
              <a:latin typeface="+mj-lt"/>
            </a:endParaRPr>
          </a:p>
          <a:p>
            <a:endParaRPr lang="en-US" sz="1000" b="1" i="1" dirty="0">
              <a:solidFill>
                <a:schemeClr val="accent1"/>
              </a:solidFill>
              <a:latin typeface="+mj-lt"/>
            </a:endParaRPr>
          </a:p>
          <a:p>
            <a:pPr eaLnBrk="1" hangingPunct="1"/>
            <a:endParaRPr lang="en-US" sz="1000" b="1" i="1" dirty="0">
              <a:solidFill>
                <a:schemeClr val="accent1"/>
              </a:solidFill>
              <a:latin typeface="+mj-lt"/>
            </a:endParaRPr>
          </a:p>
        </p:txBody>
      </p:sp>
    </p:spTree>
    <p:extLst>
      <p:ext uri="{BB962C8B-B14F-4D97-AF65-F5344CB8AC3E}">
        <p14:creationId xmlns:p14="http://schemas.microsoft.com/office/powerpoint/2010/main" val="422391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454" y="1882381"/>
            <a:ext cx="5341357" cy="4351338"/>
          </a:xfrm>
        </p:spPr>
        <p:txBody>
          <a:bodyPr>
            <a:normAutofit fontScale="92500" lnSpcReduction="20000"/>
          </a:bodyPr>
          <a:lstStyle/>
          <a:p>
            <a:r>
              <a:rPr lang="en-GB" dirty="0"/>
              <a:t>Allow malware to escape VM and execute code on host OS.</a:t>
            </a:r>
          </a:p>
          <a:p>
            <a:r>
              <a:rPr lang="en-GB" dirty="0"/>
              <a:t>Occurs due to memory corruption issues on Intel PRO / 1000 MT Desktop (82540EM) network card (E1000) when the network mode is set to NAT.</a:t>
            </a:r>
          </a:p>
          <a:p>
            <a:r>
              <a:rPr lang="en-GB" dirty="0">
                <a:hlinkClick r:id="rId3"/>
              </a:rPr>
              <a:t>DEMO</a:t>
            </a:r>
            <a:endParaRPr lang="en-GB" dirty="0"/>
          </a:p>
          <a:p>
            <a:r>
              <a:rPr lang="en-GB" dirty="0"/>
              <a:t>How to protect: No patch yet available!</a:t>
            </a:r>
          </a:p>
          <a:p>
            <a:r>
              <a:rPr lang="en-GB" dirty="0"/>
              <a:t>Change the network card of the VM to </a:t>
            </a:r>
            <a:r>
              <a:rPr lang="en-GB" dirty="0" err="1"/>
              <a:t>PCnet</a:t>
            </a:r>
            <a:r>
              <a:rPr lang="en-GB" dirty="0"/>
              <a:t> or to </a:t>
            </a:r>
            <a:r>
              <a:rPr lang="en-GB" dirty="0" err="1"/>
              <a:t>Paravirtualised</a:t>
            </a:r>
            <a:r>
              <a:rPr lang="en-GB" dirty="0"/>
              <a:t> Network.</a:t>
            </a:r>
          </a:p>
        </p:txBody>
      </p:sp>
      <p:sp>
        <p:nvSpPr>
          <p:cNvPr id="4" name="Title 1"/>
          <p:cNvSpPr txBox="1">
            <a:spLocks/>
          </p:cNvSpPr>
          <p:nvPr/>
        </p:nvSpPr>
        <p:spPr>
          <a:xfrm>
            <a:off x="409903" y="365124"/>
            <a:ext cx="1095650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Unpatched </a:t>
            </a:r>
            <a:r>
              <a:rPr lang="en-GB" dirty="0" err="1"/>
              <a:t>VirtualBox</a:t>
            </a:r>
            <a:r>
              <a:rPr lang="en-GB" dirty="0"/>
              <a:t> Zero-Day Vulnerability</a:t>
            </a:r>
          </a:p>
        </p:txBody>
      </p:sp>
      <p:pic>
        <p:nvPicPr>
          <p:cNvPr id="1026" name="Picture 2" descr="Oracle VirtualBox Zero Day Vulnerability Exploit">
            <a:hlinkClick r:id="rId4"/>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815" t="14879" r="6153" b="9157"/>
          <a:stretch/>
        </p:blipFill>
        <p:spPr bwMode="auto">
          <a:xfrm>
            <a:off x="5888157" y="2356769"/>
            <a:ext cx="5965672" cy="274950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51182" y="6541168"/>
            <a:ext cx="5146460" cy="246221"/>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b="1" i="1" dirty="0">
                <a:solidFill>
                  <a:schemeClr val="accent1"/>
                </a:solidFill>
                <a:latin typeface="+mj-lt"/>
              </a:rPr>
              <a:t>Source:  https://thehackernews.com/2018/11/virtualbox-zero-day-exploit.html</a:t>
            </a:r>
          </a:p>
        </p:txBody>
      </p:sp>
    </p:spTree>
    <p:extLst>
      <p:ext uri="{BB962C8B-B14F-4D97-AF65-F5344CB8AC3E}">
        <p14:creationId xmlns:p14="http://schemas.microsoft.com/office/powerpoint/2010/main" val="14166647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VM Migration</a:t>
            </a:r>
          </a:p>
        </p:txBody>
      </p:sp>
      <p:sp>
        <p:nvSpPr>
          <p:cNvPr id="3" name="Content Placeholder 2"/>
          <p:cNvSpPr>
            <a:spLocks noGrp="1"/>
          </p:cNvSpPr>
          <p:nvPr>
            <p:ph idx="1"/>
          </p:nvPr>
        </p:nvSpPr>
        <p:spPr>
          <a:xfrm>
            <a:off x="6067696" y="1825625"/>
            <a:ext cx="5286103" cy="4351338"/>
          </a:xfrm>
        </p:spPr>
        <p:txBody>
          <a:bodyPr/>
          <a:lstStyle/>
          <a:p>
            <a:r>
              <a:rPr lang="en-US" sz="2400" dirty="0"/>
              <a:t>Transfer from one physical server to another with little or no downtime:</a:t>
            </a:r>
          </a:p>
          <a:p>
            <a:pPr marL="542925" lvl="1" indent="-271463"/>
            <a:r>
              <a:rPr lang="en-US" sz="2200" dirty="0"/>
              <a:t>For load balancing and high availability.</a:t>
            </a:r>
          </a:p>
          <a:p>
            <a:r>
              <a:rPr lang="en-US" sz="2400" dirty="0"/>
              <a:t>If transfer is unencrypted, </a:t>
            </a:r>
            <a:r>
              <a:rPr lang="en-US" sz="2400" i="1" dirty="0"/>
              <a:t>man-in-the-middle</a:t>
            </a:r>
            <a:r>
              <a:rPr lang="en-US" sz="2400" dirty="0"/>
              <a:t> attack is possible, allowing changes to the VM </a:t>
            </a:r>
            <a:r>
              <a:rPr lang="en-US" sz="2400" i="1" dirty="0" err="1"/>
              <a:t>enroute</a:t>
            </a:r>
            <a:r>
              <a:rPr lang="en-US" sz="2400" dirty="0"/>
              <a:t>.</a:t>
            </a:r>
          </a:p>
          <a:p>
            <a:pPr marL="0" indent="0">
              <a:buNone/>
            </a:pPr>
            <a:endParaRPr lang="en-GB" dirty="0"/>
          </a:p>
        </p:txBody>
      </p:sp>
      <p:pic>
        <p:nvPicPr>
          <p:cNvPr id="4" name="Picture 3"/>
          <p:cNvPicPr>
            <a:picLocks noChangeAspect="1"/>
          </p:cNvPicPr>
          <p:nvPr/>
        </p:nvPicPr>
        <p:blipFill>
          <a:blip r:embed="rId2"/>
          <a:stretch>
            <a:fillRect/>
          </a:stretch>
        </p:blipFill>
        <p:spPr>
          <a:xfrm>
            <a:off x="619343" y="2126409"/>
            <a:ext cx="4592737" cy="3292270"/>
          </a:xfrm>
          <a:prstGeom prst="rect">
            <a:avLst/>
          </a:prstGeom>
        </p:spPr>
      </p:pic>
      <p:sp>
        <p:nvSpPr>
          <p:cNvPr id="5" name="TextBox 4"/>
          <p:cNvSpPr txBox="1"/>
          <p:nvPr/>
        </p:nvSpPr>
        <p:spPr>
          <a:xfrm>
            <a:off x="619343" y="5307652"/>
            <a:ext cx="3228975" cy="246221"/>
          </a:xfrm>
          <a:prstGeom prst="rect">
            <a:avLst/>
          </a:prstGeom>
          <a:noFill/>
        </p:spPr>
        <p:txBody>
          <a:bodyPr wrap="square" rtlCol="0">
            <a:spAutoFit/>
          </a:bodyPr>
          <a:lstStyle/>
          <a:p>
            <a:r>
              <a:rPr lang="en-US" sz="1000" i="1" dirty="0">
                <a:solidFill>
                  <a:schemeClr val="accent1"/>
                </a:solidFill>
              </a:rPr>
              <a:t>©  VMWare Vmotion brochure</a:t>
            </a:r>
          </a:p>
        </p:txBody>
      </p:sp>
    </p:spTree>
    <p:extLst>
      <p:ext uri="{BB962C8B-B14F-4D97-AF65-F5344CB8AC3E}">
        <p14:creationId xmlns:p14="http://schemas.microsoft.com/office/powerpoint/2010/main" val="41772097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Defending Virtualised Systems</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5607638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419" y="157956"/>
            <a:ext cx="10515600" cy="1325563"/>
          </a:xfrm>
        </p:spPr>
        <p:txBody>
          <a:bodyPr/>
          <a:lstStyle/>
          <a:p>
            <a:r>
              <a:rPr lang="en-GB" dirty="0"/>
              <a:t>Principles and Best Practices</a:t>
            </a:r>
          </a:p>
        </p:txBody>
      </p:sp>
      <p:sp>
        <p:nvSpPr>
          <p:cNvPr id="3" name="Content Placeholder 2"/>
          <p:cNvSpPr>
            <a:spLocks noGrp="1"/>
          </p:cNvSpPr>
          <p:nvPr>
            <p:ph idx="1"/>
          </p:nvPr>
        </p:nvSpPr>
        <p:spPr>
          <a:xfrm>
            <a:off x="302419" y="1432719"/>
            <a:ext cx="10515600" cy="4351338"/>
          </a:xfrm>
        </p:spPr>
        <p:txBody>
          <a:bodyPr/>
          <a:lstStyle/>
          <a:p>
            <a:r>
              <a:rPr lang="en-US" altLang="en-US" b="1" dirty="0"/>
              <a:t>Open design</a:t>
            </a:r>
            <a:r>
              <a:rPr lang="en-US" altLang="en-US" dirty="0"/>
              <a:t>: You need all the help you can get.</a:t>
            </a:r>
          </a:p>
          <a:p>
            <a:r>
              <a:rPr lang="en-US" altLang="en-US" b="1" dirty="0"/>
              <a:t>Economy of mechanism</a:t>
            </a:r>
            <a:r>
              <a:rPr lang="en-US" altLang="en-US" dirty="0"/>
              <a:t>: Fewer things to get right.</a:t>
            </a:r>
          </a:p>
          <a:p>
            <a:r>
              <a:rPr lang="en-US" altLang="en-US" b="1" dirty="0"/>
              <a:t>Minimize secrets</a:t>
            </a:r>
            <a:r>
              <a:rPr lang="en-US" altLang="en-US" dirty="0"/>
              <a:t>: Secrets do not remain secret.</a:t>
            </a:r>
          </a:p>
          <a:p>
            <a:r>
              <a:rPr lang="en-US" altLang="en-US" b="1" dirty="0"/>
              <a:t>Fail-safe defaults</a:t>
            </a:r>
            <a:r>
              <a:rPr lang="en-US" altLang="en-US" dirty="0"/>
              <a:t>: Most users won’t change them.</a:t>
            </a:r>
          </a:p>
          <a:p>
            <a:r>
              <a:rPr lang="en-US" altLang="en-US" b="1" dirty="0"/>
              <a:t>Least privilege</a:t>
            </a:r>
            <a:r>
              <a:rPr lang="en-US" altLang="en-US" dirty="0"/>
              <a:t>: Limit the damage of an accident.</a:t>
            </a:r>
          </a:p>
          <a:p>
            <a:r>
              <a:rPr lang="en-US" altLang="en-US" b="1" dirty="0"/>
              <a:t>Separation of privilege</a:t>
            </a:r>
            <a:r>
              <a:rPr lang="en-US" altLang="en-US" dirty="0"/>
              <a:t>: Dangerous operation should require multiple principles.</a:t>
            </a:r>
          </a:p>
          <a:p>
            <a:r>
              <a:rPr lang="en-US" altLang="en-US" b="1" dirty="0"/>
              <a:t>Complete mediation</a:t>
            </a:r>
            <a:r>
              <a:rPr lang="en-US" altLang="en-US" dirty="0"/>
              <a:t>: Check every operation.</a:t>
            </a:r>
          </a:p>
          <a:p>
            <a:endParaRPr lang="en-GB" dirty="0"/>
          </a:p>
        </p:txBody>
      </p:sp>
      <p:sp>
        <p:nvSpPr>
          <p:cNvPr id="4" name="Rectangle 5"/>
          <p:cNvSpPr>
            <a:spLocks noChangeArrowheads="1"/>
          </p:cNvSpPr>
          <p:nvPr/>
        </p:nvSpPr>
        <p:spPr bwMode="auto">
          <a:xfrm>
            <a:off x="124553" y="6531906"/>
            <a:ext cx="2830286" cy="246221"/>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sz="1000" b="1" i="1" dirty="0">
                <a:solidFill>
                  <a:schemeClr val="accent1"/>
                </a:solidFill>
                <a:latin typeface="+mj-lt"/>
              </a:rPr>
              <a:t>Source:  Huzur Saran– IIT Delhi, 2009</a:t>
            </a:r>
          </a:p>
        </p:txBody>
      </p:sp>
      <p:sp>
        <p:nvSpPr>
          <p:cNvPr id="5" name="TextBox 4"/>
          <p:cNvSpPr txBox="1"/>
          <p:nvPr/>
        </p:nvSpPr>
        <p:spPr>
          <a:xfrm rot="20511501">
            <a:off x="7990260" y="5193508"/>
            <a:ext cx="1957395" cy="369332"/>
          </a:xfrm>
          <a:prstGeom prst="rect">
            <a:avLst/>
          </a:prstGeom>
          <a:noFill/>
        </p:spPr>
        <p:txBody>
          <a:bodyPr wrap="none" rtlCol="0">
            <a:spAutoFit/>
          </a:bodyPr>
          <a:lstStyle/>
          <a:p>
            <a:r>
              <a:rPr lang="en-GB" b="1" dirty="0">
                <a:solidFill>
                  <a:srgbClr val="00B050"/>
                </a:solidFill>
              </a:rPr>
              <a:t>Defence-in-depth?</a:t>
            </a:r>
          </a:p>
        </p:txBody>
      </p:sp>
    </p:spTree>
    <p:extLst>
      <p:ext uri="{BB962C8B-B14F-4D97-AF65-F5344CB8AC3E}">
        <p14:creationId xmlns:p14="http://schemas.microsoft.com/office/powerpoint/2010/main" val="310206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309" y="145119"/>
            <a:ext cx="10515600" cy="1325563"/>
          </a:xfrm>
        </p:spPr>
        <p:txBody>
          <a:bodyPr/>
          <a:lstStyle/>
          <a:p>
            <a:r>
              <a:rPr lang="en-GB" dirty="0"/>
              <a:t>Hypervisor Security</a:t>
            </a:r>
          </a:p>
        </p:txBody>
      </p:sp>
      <p:sp>
        <p:nvSpPr>
          <p:cNvPr id="3" name="Content Placeholder 2"/>
          <p:cNvSpPr>
            <a:spLocks noGrp="1"/>
          </p:cNvSpPr>
          <p:nvPr>
            <p:ph idx="1"/>
          </p:nvPr>
        </p:nvSpPr>
        <p:spPr>
          <a:xfrm>
            <a:off x="308811" y="1470682"/>
            <a:ext cx="10515600" cy="4351338"/>
          </a:xfrm>
        </p:spPr>
        <p:txBody>
          <a:bodyPr>
            <a:normAutofit fontScale="77500" lnSpcReduction="20000"/>
          </a:bodyPr>
          <a:lstStyle/>
          <a:p>
            <a:r>
              <a:rPr lang="en-GB" altLang="en-US" dirty="0"/>
              <a:t>Hypervisors are written by humans:</a:t>
            </a:r>
          </a:p>
          <a:p>
            <a:pPr lvl="1"/>
            <a:r>
              <a:rPr lang="en-GB" altLang="en-US" dirty="0"/>
              <a:t>They have bugs, typically buffer overflows.</a:t>
            </a:r>
          </a:p>
          <a:p>
            <a:r>
              <a:rPr lang="en-GB" altLang="en-US" dirty="0"/>
              <a:t>Hypervisor are complex:</a:t>
            </a:r>
          </a:p>
          <a:p>
            <a:pPr lvl="1"/>
            <a:r>
              <a:rPr lang="en-GB" altLang="en-US" dirty="0"/>
              <a:t>Xen is about 300K source lines of code!</a:t>
            </a:r>
          </a:p>
          <a:p>
            <a:r>
              <a:rPr lang="en-GB" altLang="en-US" dirty="0"/>
              <a:t>Should be installed in isolated environment and updated to the latest path level:</a:t>
            </a:r>
          </a:p>
          <a:p>
            <a:pPr lvl="1"/>
            <a:r>
              <a:rPr lang="en-GB" altLang="en-US" dirty="0"/>
              <a:t>The same approaches as to OS security.</a:t>
            </a:r>
          </a:p>
          <a:p>
            <a:r>
              <a:rPr lang="en-GB" altLang="en-US" dirty="0"/>
              <a:t>Complete isolation is hard:</a:t>
            </a:r>
          </a:p>
          <a:p>
            <a:pPr lvl="1"/>
            <a:r>
              <a:rPr lang="en-GB" altLang="en-US" dirty="0"/>
              <a:t>Most systems do not have </a:t>
            </a:r>
            <a:r>
              <a:rPr lang="en-GB" dirty="0"/>
              <a:t>input–output memory management </a:t>
            </a:r>
            <a:r>
              <a:rPr lang="en-GB" dirty="0" smtClean="0"/>
              <a:t>unit (</a:t>
            </a:r>
            <a:r>
              <a:rPr lang="en-GB" altLang="en-US" dirty="0" smtClean="0"/>
              <a:t>IOMMU) </a:t>
            </a:r>
            <a:r>
              <a:rPr lang="en-GB" altLang="en-US" dirty="0"/>
              <a:t>which make it possible </a:t>
            </a:r>
            <a:r>
              <a:rPr lang="en-GB" altLang="en-US" dirty="0" smtClean="0"/>
              <a:t>to enable </a:t>
            </a:r>
            <a:r>
              <a:rPr lang="en-GB" dirty="0" smtClean="0"/>
              <a:t>direct memory access (</a:t>
            </a:r>
            <a:r>
              <a:rPr lang="en-GB" altLang="en-US" dirty="0" smtClean="0"/>
              <a:t>DMA) </a:t>
            </a:r>
            <a:r>
              <a:rPr lang="en-GB" altLang="en-US" dirty="0"/>
              <a:t>to arbitrary physical </a:t>
            </a:r>
            <a:r>
              <a:rPr lang="en-GB" altLang="en-US" dirty="0" smtClean="0"/>
              <a:t>memory.</a:t>
            </a:r>
            <a:endParaRPr lang="en-GB" altLang="en-US" dirty="0"/>
          </a:p>
          <a:p>
            <a:r>
              <a:rPr lang="en-GB" altLang="en-US" dirty="0"/>
              <a:t>Access to hypervisor should be limited to authorised administrators only.</a:t>
            </a:r>
          </a:p>
          <a:p>
            <a:r>
              <a:rPr lang="en-GB" altLang="en-US" dirty="0"/>
              <a:t>Use trusted </a:t>
            </a:r>
            <a:r>
              <a:rPr lang="en-GB" altLang="en-US" dirty="0" smtClean="0"/>
              <a:t>hypervisors.</a:t>
            </a:r>
            <a:endParaRPr lang="en-GB" altLang="en-US" dirty="0"/>
          </a:p>
          <a:p>
            <a:r>
              <a:rPr lang="en-GB" altLang="en-US" dirty="0"/>
              <a:t>Use hypervisor malware security:</a:t>
            </a:r>
          </a:p>
          <a:p>
            <a:pPr lvl="1"/>
            <a:r>
              <a:rPr lang="en-GB" altLang="en-US" dirty="0" err="1"/>
              <a:t>Hyperguard</a:t>
            </a:r>
            <a:r>
              <a:rPr lang="en-GB" altLang="en-US" dirty="0"/>
              <a:t> (Phoenix Technologies): Hypervisor integrity scanner.</a:t>
            </a:r>
          </a:p>
          <a:p>
            <a:pPr lvl="1"/>
            <a:r>
              <a:rPr lang="en-GB" altLang="en-US" dirty="0" err="1"/>
              <a:t>Deepwatch</a:t>
            </a:r>
            <a:r>
              <a:rPr lang="en-GB" altLang="en-US" dirty="0"/>
              <a:t> (Intel Project): Virtualisation rootkit scanner.</a:t>
            </a:r>
          </a:p>
        </p:txBody>
      </p:sp>
      <p:sp>
        <p:nvSpPr>
          <p:cNvPr id="4" name="Rectangle 5"/>
          <p:cNvSpPr>
            <a:spLocks noChangeArrowheads="1"/>
          </p:cNvSpPr>
          <p:nvPr/>
        </p:nvSpPr>
        <p:spPr bwMode="auto">
          <a:xfrm>
            <a:off x="0" y="6534293"/>
            <a:ext cx="2830286" cy="246221"/>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sz="1000" b="1" i="1" dirty="0">
                <a:solidFill>
                  <a:schemeClr val="accent1"/>
                </a:solidFill>
                <a:latin typeface="+mj-lt"/>
              </a:rPr>
              <a:t>Source:  Huzur Saran– IIT Delhi, 2009</a:t>
            </a:r>
          </a:p>
        </p:txBody>
      </p:sp>
    </p:spTree>
    <p:extLst>
      <p:ext uri="{BB962C8B-B14F-4D97-AF65-F5344CB8AC3E}">
        <p14:creationId xmlns:p14="http://schemas.microsoft.com/office/powerpoint/2010/main" val="3081644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231" y="117563"/>
            <a:ext cx="10515600" cy="1325563"/>
          </a:xfrm>
        </p:spPr>
        <p:txBody>
          <a:bodyPr/>
          <a:lstStyle/>
          <a:p>
            <a:r>
              <a:rPr lang="en-GB" dirty="0"/>
              <a:t>Dedicated VM Security</a:t>
            </a:r>
          </a:p>
        </p:txBody>
      </p:sp>
      <p:grpSp>
        <p:nvGrpSpPr>
          <p:cNvPr id="4" name="Group 3"/>
          <p:cNvGrpSpPr/>
          <p:nvPr/>
        </p:nvGrpSpPr>
        <p:grpSpPr>
          <a:xfrm>
            <a:off x="3003431" y="1233046"/>
            <a:ext cx="6324600" cy="5181600"/>
            <a:chOff x="1219200" y="1524000"/>
            <a:chExt cx="6324600" cy="5181600"/>
          </a:xfrm>
        </p:grpSpPr>
        <p:sp>
          <p:nvSpPr>
            <p:cNvPr id="5" name="Rectangle 4"/>
            <p:cNvSpPr/>
            <p:nvPr/>
          </p:nvSpPr>
          <p:spPr>
            <a:xfrm>
              <a:off x="1219200" y="1524000"/>
              <a:ext cx="914400" cy="1371600"/>
            </a:xfrm>
            <a:prstGeom prst="rect">
              <a:avLst/>
            </a:prstGeom>
            <a:solidFill>
              <a:schemeClr val="bg1">
                <a:lumMod val="95000"/>
                <a:alpha val="1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6" name="Rectangle 5"/>
            <p:cNvSpPr/>
            <p:nvPr/>
          </p:nvSpPr>
          <p:spPr>
            <a:xfrm>
              <a:off x="1219200" y="3276600"/>
              <a:ext cx="6324600" cy="381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Hardware</a:t>
              </a:r>
            </a:p>
          </p:txBody>
        </p:sp>
        <p:sp>
          <p:nvSpPr>
            <p:cNvPr id="7" name="Rectangle 6"/>
            <p:cNvSpPr/>
            <p:nvPr/>
          </p:nvSpPr>
          <p:spPr>
            <a:xfrm>
              <a:off x="1219200" y="2895600"/>
              <a:ext cx="6324600" cy="381000"/>
            </a:xfrm>
            <a:prstGeom prst="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Enterprise Hypervisor</a:t>
              </a:r>
            </a:p>
          </p:txBody>
        </p:sp>
        <p:sp>
          <p:nvSpPr>
            <p:cNvPr id="8" name="Rectangle 7"/>
            <p:cNvSpPr/>
            <p:nvPr/>
          </p:nvSpPr>
          <p:spPr>
            <a:xfrm>
              <a:off x="1219200" y="2438400"/>
              <a:ext cx="914400" cy="3429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Arial" pitchFamily="34" charset="0"/>
                  <a:cs typeface="Arial" pitchFamily="34" charset="0"/>
                </a:rPr>
                <a:t>OS</a:t>
              </a:r>
            </a:p>
          </p:txBody>
        </p:sp>
        <p:sp>
          <p:nvSpPr>
            <p:cNvPr id="9" name="Rectangle 8"/>
            <p:cNvSpPr/>
            <p:nvPr/>
          </p:nvSpPr>
          <p:spPr>
            <a:xfrm>
              <a:off x="1219200" y="1752600"/>
              <a:ext cx="192088" cy="5143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Arial" pitchFamily="34" charset="0"/>
                  <a:cs typeface="Arial" pitchFamily="34" charset="0"/>
                </a:rPr>
                <a:t>AV</a:t>
              </a:r>
            </a:p>
          </p:txBody>
        </p:sp>
        <p:sp>
          <p:nvSpPr>
            <p:cNvPr id="10" name="Rectangle 9"/>
            <p:cNvSpPr/>
            <p:nvPr/>
          </p:nvSpPr>
          <p:spPr>
            <a:xfrm>
              <a:off x="1447800" y="1752600"/>
              <a:ext cx="192088" cy="51435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Arial" pitchFamily="34" charset="0"/>
                  <a:cs typeface="Arial" pitchFamily="34" charset="0"/>
                </a:rPr>
                <a:t>F</a:t>
              </a:r>
            </a:p>
            <a:p>
              <a:pPr algn="ctr" fontAlgn="auto">
                <a:spcBef>
                  <a:spcPts val="0"/>
                </a:spcBef>
                <a:spcAft>
                  <a:spcPts val="0"/>
                </a:spcAft>
                <a:defRPr/>
              </a:pPr>
              <a:r>
                <a:rPr lang="en-US" sz="1000" dirty="0">
                  <a:latin typeface="Arial" pitchFamily="34" charset="0"/>
                  <a:cs typeface="Arial" pitchFamily="34" charset="0"/>
                </a:rPr>
                <a:t>W</a:t>
              </a:r>
            </a:p>
          </p:txBody>
        </p:sp>
        <p:sp>
          <p:nvSpPr>
            <p:cNvPr id="11" name="Rectangle 10"/>
            <p:cNvSpPr/>
            <p:nvPr/>
          </p:nvSpPr>
          <p:spPr>
            <a:xfrm>
              <a:off x="1676400" y="1752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12" name="Rectangle 11"/>
            <p:cNvSpPr/>
            <p:nvPr/>
          </p:nvSpPr>
          <p:spPr>
            <a:xfrm>
              <a:off x="1905000" y="1752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13" name="Rectangle 12"/>
            <p:cNvSpPr/>
            <p:nvPr/>
          </p:nvSpPr>
          <p:spPr>
            <a:xfrm>
              <a:off x="1219200" y="6324600"/>
              <a:ext cx="6172200" cy="381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Hardware</a:t>
              </a:r>
            </a:p>
          </p:txBody>
        </p:sp>
        <p:sp>
          <p:nvSpPr>
            <p:cNvPr id="14" name="Rectangle 13"/>
            <p:cNvSpPr/>
            <p:nvPr/>
          </p:nvSpPr>
          <p:spPr>
            <a:xfrm>
              <a:off x="1219200" y="5943600"/>
              <a:ext cx="6172200" cy="381000"/>
            </a:xfrm>
            <a:prstGeom prst="rect">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Enterprise Hypervisor</a:t>
              </a:r>
            </a:p>
          </p:txBody>
        </p:sp>
        <p:sp>
          <p:nvSpPr>
            <p:cNvPr id="15" name="Rectangle 14"/>
            <p:cNvSpPr/>
            <p:nvPr/>
          </p:nvSpPr>
          <p:spPr>
            <a:xfrm>
              <a:off x="2362200" y="1524000"/>
              <a:ext cx="914400" cy="1371600"/>
            </a:xfrm>
            <a:prstGeom prst="rect">
              <a:avLst/>
            </a:prstGeom>
            <a:solidFill>
              <a:schemeClr val="bg1">
                <a:lumMod val="95000"/>
                <a:alpha val="1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16" name="Rectangle 15"/>
            <p:cNvSpPr/>
            <p:nvPr/>
          </p:nvSpPr>
          <p:spPr>
            <a:xfrm>
              <a:off x="2362200" y="2438400"/>
              <a:ext cx="914400" cy="3429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Arial" pitchFamily="34" charset="0"/>
                  <a:cs typeface="Arial" pitchFamily="34" charset="0"/>
                </a:rPr>
                <a:t>OS</a:t>
              </a:r>
            </a:p>
          </p:txBody>
        </p:sp>
        <p:sp>
          <p:nvSpPr>
            <p:cNvPr id="17" name="Rectangle 16"/>
            <p:cNvSpPr/>
            <p:nvPr/>
          </p:nvSpPr>
          <p:spPr>
            <a:xfrm>
              <a:off x="2362200" y="1752600"/>
              <a:ext cx="192088" cy="5143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Arial" pitchFamily="34" charset="0"/>
                  <a:cs typeface="Arial" pitchFamily="34" charset="0"/>
                </a:rPr>
                <a:t>AV</a:t>
              </a:r>
            </a:p>
          </p:txBody>
        </p:sp>
        <p:sp>
          <p:nvSpPr>
            <p:cNvPr id="18" name="Rectangle 17"/>
            <p:cNvSpPr/>
            <p:nvPr/>
          </p:nvSpPr>
          <p:spPr>
            <a:xfrm>
              <a:off x="2590800" y="1752600"/>
              <a:ext cx="192088" cy="51435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Arial" pitchFamily="34" charset="0"/>
                  <a:cs typeface="Arial" pitchFamily="34" charset="0"/>
                </a:rPr>
                <a:t>F</a:t>
              </a:r>
            </a:p>
            <a:p>
              <a:pPr algn="ctr" fontAlgn="auto">
                <a:spcBef>
                  <a:spcPts val="0"/>
                </a:spcBef>
                <a:spcAft>
                  <a:spcPts val="0"/>
                </a:spcAft>
                <a:defRPr/>
              </a:pPr>
              <a:r>
                <a:rPr lang="en-US" sz="1000" dirty="0">
                  <a:latin typeface="Arial" pitchFamily="34" charset="0"/>
                  <a:cs typeface="Arial" pitchFamily="34" charset="0"/>
                </a:rPr>
                <a:t>W</a:t>
              </a:r>
            </a:p>
          </p:txBody>
        </p:sp>
        <p:sp>
          <p:nvSpPr>
            <p:cNvPr id="19" name="Rectangle 18"/>
            <p:cNvSpPr/>
            <p:nvPr/>
          </p:nvSpPr>
          <p:spPr>
            <a:xfrm>
              <a:off x="2819400" y="1752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20" name="Rectangle 19"/>
            <p:cNvSpPr/>
            <p:nvPr/>
          </p:nvSpPr>
          <p:spPr>
            <a:xfrm>
              <a:off x="3048000" y="1752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21" name="Rectangle 20"/>
            <p:cNvSpPr/>
            <p:nvPr/>
          </p:nvSpPr>
          <p:spPr>
            <a:xfrm>
              <a:off x="3429000" y="1524000"/>
              <a:ext cx="914400" cy="1371600"/>
            </a:xfrm>
            <a:prstGeom prst="rect">
              <a:avLst/>
            </a:prstGeom>
            <a:solidFill>
              <a:schemeClr val="bg1">
                <a:lumMod val="95000"/>
                <a:alpha val="1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22" name="Rectangle 21"/>
            <p:cNvSpPr/>
            <p:nvPr/>
          </p:nvSpPr>
          <p:spPr>
            <a:xfrm>
              <a:off x="3429000" y="2438400"/>
              <a:ext cx="914400" cy="3429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Arial" pitchFamily="34" charset="0"/>
                  <a:cs typeface="Arial" pitchFamily="34" charset="0"/>
                </a:rPr>
                <a:t>OS</a:t>
              </a:r>
            </a:p>
          </p:txBody>
        </p:sp>
        <p:sp>
          <p:nvSpPr>
            <p:cNvPr id="23" name="Rectangle 22"/>
            <p:cNvSpPr/>
            <p:nvPr/>
          </p:nvSpPr>
          <p:spPr>
            <a:xfrm>
              <a:off x="3429000" y="1752600"/>
              <a:ext cx="192088" cy="5143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Arial" pitchFamily="34" charset="0"/>
                  <a:cs typeface="Arial" pitchFamily="34" charset="0"/>
                </a:rPr>
                <a:t>AV</a:t>
              </a:r>
            </a:p>
          </p:txBody>
        </p:sp>
        <p:sp>
          <p:nvSpPr>
            <p:cNvPr id="24" name="Rectangle 23"/>
            <p:cNvSpPr/>
            <p:nvPr/>
          </p:nvSpPr>
          <p:spPr>
            <a:xfrm>
              <a:off x="3657600" y="1752600"/>
              <a:ext cx="192088" cy="51435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Arial" pitchFamily="34" charset="0"/>
                  <a:cs typeface="Arial" pitchFamily="34" charset="0"/>
                </a:rPr>
                <a:t>F</a:t>
              </a:r>
            </a:p>
            <a:p>
              <a:pPr algn="ctr" fontAlgn="auto">
                <a:spcBef>
                  <a:spcPts val="0"/>
                </a:spcBef>
                <a:spcAft>
                  <a:spcPts val="0"/>
                </a:spcAft>
                <a:defRPr/>
              </a:pPr>
              <a:r>
                <a:rPr lang="en-US" sz="1000" dirty="0">
                  <a:latin typeface="Arial" pitchFamily="34" charset="0"/>
                  <a:cs typeface="Arial" pitchFamily="34" charset="0"/>
                </a:rPr>
                <a:t>W</a:t>
              </a:r>
            </a:p>
          </p:txBody>
        </p:sp>
        <p:sp>
          <p:nvSpPr>
            <p:cNvPr id="25" name="Rectangle 24"/>
            <p:cNvSpPr/>
            <p:nvPr/>
          </p:nvSpPr>
          <p:spPr>
            <a:xfrm>
              <a:off x="3886200" y="1752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26" name="Rectangle 25"/>
            <p:cNvSpPr/>
            <p:nvPr/>
          </p:nvSpPr>
          <p:spPr>
            <a:xfrm>
              <a:off x="4114800" y="1752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27" name="Rectangle 26"/>
            <p:cNvSpPr/>
            <p:nvPr/>
          </p:nvSpPr>
          <p:spPr>
            <a:xfrm>
              <a:off x="4495800" y="1524000"/>
              <a:ext cx="914400" cy="1371600"/>
            </a:xfrm>
            <a:prstGeom prst="rect">
              <a:avLst/>
            </a:prstGeom>
            <a:solidFill>
              <a:schemeClr val="bg1">
                <a:lumMod val="95000"/>
                <a:alpha val="1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28" name="Rectangle 27"/>
            <p:cNvSpPr/>
            <p:nvPr/>
          </p:nvSpPr>
          <p:spPr>
            <a:xfrm>
              <a:off x="4495800" y="2438400"/>
              <a:ext cx="914400" cy="3429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Arial" pitchFamily="34" charset="0"/>
                  <a:cs typeface="Arial" pitchFamily="34" charset="0"/>
                </a:rPr>
                <a:t>OS</a:t>
              </a:r>
            </a:p>
          </p:txBody>
        </p:sp>
        <p:sp>
          <p:nvSpPr>
            <p:cNvPr id="29" name="Rectangle 28"/>
            <p:cNvSpPr/>
            <p:nvPr/>
          </p:nvSpPr>
          <p:spPr>
            <a:xfrm>
              <a:off x="4495800" y="1752600"/>
              <a:ext cx="192088" cy="5143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Arial" pitchFamily="34" charset="0"/>
                  <a:cs typeface="Arial" pitchFamily="34" charset="0"/>
                </a:rPr>
                <a:t>AV</a:t>
              </a:r>
            </a:p>
          </p:txBody>
        </p:sp>
        <p:sp>
          <p:nvSpPr>
            <p:cNvPr id="30" name="Rectangle 29"/>
            <p:cNvSpPr/>
            <p:nvPr/>
          </p:nvSpPr>
          <p:spPr>
            <a:xfrm>
              <a:off x="4724400" y="1752600"/>
              <a:ext cx="192088" cy="51435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Arial" pitchFamily="34" charset="0"/>
                  <a:cs typeface="Arial" pitchFamily="34" charset="0"/>
                </a:rPr>
                <a:t>F</a:t>
              </a:r>
            </a:p>
            <a:p>
              <a:pPr algn="ctr" fontAlgn="auto">
                <a:spcBef>
                  <a:spcPts val="0"/>
                </a:spcBef>
                <a:spcAft>
                  <a:spcPts val="0"/>
                </a:spcAft>
                <a:defRPr/>
              </a:pPr>
              <a:r>
                <a:rPr lang="en-US" sz="1000" dirty="0">
                  <a:latin typeface="Arial" pitchFamily="34" charset="0"/>
                  <a:cs typeface="Arial" pitchFamily="34" charset="0"/>
                </a:rPr>
                <a:t>W</a:t>
              </a:r>
            </a:p>
          </p:txBody>
        </p:sp>
        <p:sp>
          <p:nvSpPr>
            <p:cNvPr id="31" name="Rectangle 30"/>
            <p:cNvSpPr/>
            <p:nvPr/>
          </p:nvSpPr>
          <p:spPr>
            <a:xfrm>
              <a:off x="4953000" y="1752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32" name="Rectangle 31"/>
            <p:cNvSpPr/>
            <p:nvPr/>
          </p:nvSpPr>
          <p:spPr>
            <a:xfrm>
              <a:off x="5181600" y="1752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33" name="Rectangle 32"/>
            <p:cNvSpPr/>
            <p:nvPr/>
          </p:nvSpPr>
          <p:spPr>
            <a:xfrm>
              <a:off x="5562600" y="1524000"/>
              <a:ext cx="914400" cy="1371600"/>
            </a:xfrm>
            <a:prstGeom prst="rect">
              <a:avLst/>
            </a:prstGeom>
            <a:solidFill>
              <a:schemeClr val="bg1">
                <a:lumMod val="95000"/>
                <a:alpha val="1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34" name="Rectangle 33"/>
            <p:cNvSpPr/>
            <p:nvPr/>
          </p:nvSpPr>
          <p:spPr>
            <a:xfrm>
              <a:off x="5562600" y="2438400"/>
              <a:ext cx="914400" cy="3429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Arial" pitchFamily="34" charset="0"/>
                  <a:cs typeface="Arial" pitchFamily="34" charset="0"/>
                </a:rPr>
                <a:t>OS</a:t>
              </a:r>
            </a:p>
          </p:txBody>
        </p:sp>
        <p:sp>
          <p:nvSpPr>
            <p:cNvPr id="35" name="Rectangle 34"/>
            <p:cNvSpPr/>
            <p:nvPr/>
          </p:nvSpPr>
          <p:spPr>
            <a:xfrm>
              <a:off x="5562600" y="1752600"/>
              <a:ext cx="192088" cy="5143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Arial" pitchFamily="34" charset="0"/>
                  <a:cs typeface="Arial" pitchFamily="34" charset="0"/>
                </a:rPr>
                <a:t>AV</a:t>
              </a:r>
            </a:p>
          </p:txBody>
        </p:sp>
        <p:sp>
          <p:nvSpPr>
            <p:cNvPr id="36" name="Rectangle 35"/>
            <p:cNvSpPr/>
            <p:nvPr/>
          </p:nvSpPr>
          <p:spPr>
            <a:xfrm>
              <a:off x="5791200" y="1752600"/>
              <a:ext cx="192088" cy="51435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Arial" pitchFamily="34" charset="0"/>
                  <a:cs typeface="Arial" pitchFamily="34" charset="0"/>
                </a:rPr>
                <a:t>F</a:t>
              </a:r>
            </a:p>
            <a:p>
              <a:pPr algn="ctr" fontAlgn="auto">
                <a:spcBef>
                  <a:spcPts val="0"/>
                </a:spcBef>
                <a:spcAft>
                  <a:spcPts val="0"/>
                </a:spcAft>
                <a:defRPr/>
              </a:pPr>
              <a:r>
                <a:rPr lang="en-US" sz="1000" dirty="0">
                  <a:latin typeface="Arial" pitchFamily="34" charset="0"/>
                  <a:cs typeface="Arial" pitchFamily="34" charset="0"/>
                </a:rPr>
                <a:t>W</a:t>
              </a:r>
            </a:p>
          </p:txBody>
        </p:sp>
        <p:sp>
          <p:nvSpPr>
            <p:cNvPr id="37" name="Rectangle 36"/>
            <p:cNvSpPr/>
            <p:nvPr/>
          </p:nvSpPr>
          <p:spPr>
            <a:xfrm>
              <a:off x="6019800" y="1752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38" name="Rectangle 37"/>
            <p:cNvSpPr/>
            <p:nvPr/>
          </p:nvSpPr>
          <p:spPr>
            <a:xfrm>
              <a:off x="6248400" y="1752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39" name="Rectangle 38"/>
            <p:cNvSpPr/>
            <p:nvPr/>
          </p:nvSpPr>
          <p:spPr>
            <a:xfrm>
              <a:off x="6629400" y="1524000"/>
              <a:ext cx="914400" cy="1371600"/>
            </a:xfrm>
            <a:prstGeom prst="rect">
              <a:avLst/>
            </a:prstGeom>
            <a:solidFill>
              <a:schemeClr val="bg1">
                <a:lumMod val="95000"/>
                <a:alpha val="1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40" name="Rectangle 39"/>
            <p:cNvSpPr/>
            <p:nvPr/>
          </p:nvSpPr>
          <p:spPr>
            <a:xfrm>
              <a:off x="6629400" y="2438400"/>
              <a:ext cx="914400" cy="3429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Arial" pitchFamily="34" charset="0"/>
                  <a:cs typeface="Arial" pitchFamily="34" charset="0"/>
                </a:rPr>
                <a:t>OS</a:t>
              </a:r>
            </a:p>
          </p:txBody>
        </p:sp>
        <p:sp>
          <p:nvSpPr>
            <p:cNvPr id="41" name="Rectangle 40"/>
            <p:cNvSpPr/>
            <p:nvPr/>
          </p:nvSpPr>
          <p:spPr>
            <a:xfrm>
              <a:off x="6629400" y="1752600"/>
              <a:ext cx="192088" cy="5143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Arial" pitchFamily="34" charset="0"/>
                  <a:cs typeface="Arial" pitchFamily="34" charset="0"/>
                </a:rPr>
                <a:t>AV</a:t>
              </a:r>
            </a:p>
          </p:txBody>
        </p:sp>
        <p:sp>
          <p:nvSpPr>
            <p:cNvPr id="42" name="Rectangle 41"/>
            <p:cNvSpPr/>
            <p:nvPr/>
          </p:nvSpPr>
          <p:spPr>
            <a:xfrm>
              <a:off x="6858000" y="1752600"/>
              <a:ext cx="192088" cy="51435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Arial" pitchFamily="34" charset="0"/>
                  <a:cs typeface="Arial" pitchFamily="34" charset="0"/>
                </a:rPr>
                <a:t>F</a:t>
              </a:r>
            </a:p>
            <a:p>
              <a:pPr algn="ctr" fontAlgn="auto">
                <a:spcBef>
                  <a:spcPts val="0"/>
                </a:spcBef>
                <a:spcAft>
                  <a:spcPts val="0"/>
                </a:spcAft>
                <a:defRPr/>
              </a:pPr>
              <a:r>
                <a:rPr lang="en-US" sz="1000" dirty="0">
                  <a:latin typeface="Arial" pitchFamily="34" charset="0"/>
                  <a:cs typeface="Arial" pitchFamily="34" charset="0"/>
                </a:rPr>
                <a:t>W</a:t>
              </a:r>
            </a:p>
          </p:txBody>
        </p:sp>
        <p:sp>
          <p:nvSpPr>
            <p:cNvPr id="43" name="Rectangle 42"/>
            <p:cNvSpPr/>
            <p:nvPr/>
          </p:nvSpPr>
          <p:spPr>
            <a:xfrm>
              <a:off x="7086600" y="1752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44" name="Rectangle 43"/>
            <p:cNvSpPr/>
            <p:nvPr/>
          </p:nvSpPr>
          <p:spPr>
            <a:xfrm>
              <a:off x="7315200" y="1752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45" name="Rectangle 44"/>
            <p:cNvSpPr/>
            <p:nvPr/>
          </p:nvSpPr>
          <p:spPr>
            <a:xfrm>
              <a:off x="2514600" y="4572000"/>
              <a:ext cx="914400" cy="1371600"/>
            </a:xfrm>
            <a:prstGeom prst="rect">
              <a:avLst/>
            </a:prstGeom>
            <a:solidFill>
              <a:schemeClr val="bg1">
                <a:lumMod val="95000"/>
                <a:alpha val="1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46" name="Rectangle 45"/>
            <p:cNvSpPr/>
            <p:nvPr/>
          </p:nvSpPr>
          <p:spPr>
            <a:xfrm>
              <a:off x="2514600" y="5486400"/>
              <a:ext cx="914400" cy="3429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Arial" pitchFamily="34" charset="0"/>
                  <a:cs typeface="Arial" pitchFamily="34" charset="0"/>
                </a:rPr>
                <a:t>OS</a:t>
              </a:r>
            </a:p>
          </p:txBody>
        </p:sp>
        <p:sp>
          <p:nvSpPr>
            <p:cNvPr id="47" name="Rectangle 46"/>
            <p:cNvSpPr/>
            <p:nvPr/>
          </p:nvSpPr>
          <p:spPr>
            <a:xfrm>
              <a:off x="29718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48" name="Rectangle 47"/>
            <p:cNvSpPr/>
            <p:nvPr/>
          </p:nvSpPr>
          <p:spPr>
            <a:xfrm>
              <a:off x="32004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49" name="Rectangle 48"/>
            <p:cNvSpPr/>
            <p:nvPr/>
          </p:nvSpPr>
          <p:spPr>
            <a:xfrm>
              <a:off x="27432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50" name="Rectangle 49"/>
            <p:cNvSpPr/>
            <p:nvPr/>
          </p:nvSpPr>
          <p:spPr>
            <a:xfrm>
              <a:off x="25146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51" name="Rectangle 50"/>
            <p:cNvSpPr/>
            <p:nvPr/>
          </p:nvSpPr>
          <p:spPr>
            <a:xfrm>
              <a:off x="3505200" y="4572000"/>
              <a:ext cx="914400" cy="1371600"/>
            </a:xfrm>
            <a:prstGeom prst="rect">
              <a:avLst/>
            </a:prstGeom>
            <a:solidFill>
              <a:schemeClr val="bg1">
                <a:lumMod val="95000"/>
                <a:alpha val="1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52" name="Rectangle 51"/>
            <p:cNvSpPr/>
            <p:nvPr/>
          </p:nvSpPr>
          <p:spPr>
            <a:xfrm>
              <a:off x="3505200" y="5486400"/>
              <a:ext cx="914400" cy="3429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Arial" pitchFamily="34" charset="0"/>
                  <a:cs typeface="Arial" pitchFamily="34" charset="0"/>
                </a:rPr>
                <a:t>OS</a:t>
              </a:r>
            </a:p>
          </p:txBody>
        </p:sp>
        <p:sp>
          <p:nvSpPr>
            <p:cNvPr id="53" name="Rectangle 52"/>
            <p:cNvSpPr/>
            <p:nvPr/>
          </p:nvSpPr>
          <p:spPr>
            <a:xfrm>
              <a:off x="39624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54" name="Rectangle 53"/>
            <p:cNvSpPr/>
            <p:nvPr/>
          </p:nvSpPr>
          <p:spPr>
            <a:xfrm>
              <a:off x="41910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55" name="Rectangle 54"/>
            <p:cNvSpPr/>
            <p:nvPr/>
          </p:nvSpPr>
          <p:spPr>
            <a:xfrm>
              <a:off x="37338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56" name="Rectangle 55"/>
            <p:cNvSpPr/>
            <p:nvPr/>
          </p:nvSpPr>
          <p:spPr>
            <a:xfrm>
              <a:off x="35052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57" name="Rectangle 56"/>
            <p:cNvSpPr/>
            <p:nvPr/>
          </p:nvSpPr>
          <p:spPr>
            <a:xfrm>
              <a:off x="4495800" y="4572000"/>
              <a:ext cx="914400" cy="1371600"/>
            </a:xfrm>
            <a:prstGeom prst="rect">
              <a:avLst/>
            </a:prstGeom>
            <a:solidFill>
              <a:schemeClr val="bg1">
                <a:lumMod val="95000"/>
                <a:alpha val="1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58" name="Rectangle 57"/>
            <p:cNvSpPr/>
            <p:nvPr/>
          </p:nvSpPr>
          <p:spPr>
            <a:xfrm>
              <a:off x="4495800" y="5486400"/>
              <a:ext cx="914400" cy="3429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Arial" pitchFamily="34" charset="0"/>
                  <a:cs typeface="Arial" pitchFamily="34" charset="0"/>
                </a:rPr>
                <a:t>OS</a:t>
              </a:r>
            </a:p>
          </p:txBody>
        </p:sp>
        <p:sp>
          <p:nvSpPr>
            <p:cNvPr id="59" name="Rectangle 58"/>
            <p:cNvSpPr/>
            <p:nvPr/>
          </p:nvSpPr>
          <p:spPr>
            <a:xfrm>
              <a:off x="49530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60" name="Rectangle 59"/>
            <p:cNvSpPr/>
            <p:nvPr/>
          </p:nvSpPr>
          <p:spPr>
            <a:xfrm>
              <a:off x="51816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61" name="Rectangle 60"/>
            <p:cNvSpPr/>
            <p:nvPr/>
          </p:nvSpPr>
          <p:spPr>
            <a:xfrm>
              <a:off x="47244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62" name="Rectangle 61"/>
            <p:cNvSpPr/>
            <p:nvPr/>
          </p:nvSpPr>
          <p:spPr>
            <a:xfrm>
              <a:off x="44958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63" name="Rectangle 62"/>
            <p:cNvSpPr/>
            <p:nvPr/>
          </p:nvSpPr>
          <p:spPr>
            <a:xfrm>
              <a:off x="5486400" y="4572000"/>
              <a:ext cx="914400" cy="1371600"/>
            </a:xfrm>
            <a:prstGeom prst="rect">
              <a:avLst/>
            </a:prstGeom>
            <a:solidFill>
              <a:schemeClr val="bg1">
                <a:lumMod val="95000"/>
                <a:alpha val="1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64" name="Rectangle 63"/>
            <p:cNvSpPr/>
            <p:nvPr/>
          </p:nvSpPr>
          <p:spPr>
            <a:xfrm>
              <a:off x="5486400" y="5486400"/>
              <a:ext cx="914400" cy="3429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Arial" pitchFamily="34" charset="0"/>
                  <a:cs typeface="Arial" pitchFamily="34" charset="0"/>
                </a:rPr>
                <a:t>OS</a:t>
              </a:r>
            </a:p>
          </p:txBody>
        </p:sp>
        <p:sp>
          <p:nvSpPr>
            <p:cNvPr id="65" name="Rectangle 64"/>
            <p:cNvSpPr/>
            <p:nvPr/>
          </p:nvSpPr>
          <p:spPr>
            <a:xfrm>
              <a:off x="59436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66" name="Rectangle 65"/>
            <p:cNvSpPr/>
            <p:nvPr/>
          </p:nvSpPr>
          <p:spPr>
            <a:xfrm>
              <a:off x="61722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67" name="Rectangle 66"/>
            <p:cNvSpPr/>
            <p:nvPr/>
          </p:nvSpPr>
          <p:spPr>
            <a:xfrm>
              <a:off x="57150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68" name="Rectangle 67"/>
            <p:cNvSpPr/>
            <p:nvPr/>
          </p:nvSpPr>
          <p:spPr>
            <a:xfrm>
              <a:off x="54864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69" name="Rectangle 68"/>
            <p:cNvSpPr/>
            <p:nvPr/>
          </p:nvSpPr>
          <p:spPr>
            <a:xfrm>
              <a:off x="6477000" y="4572000"/>
              <a:ext cx="914400" cy="1371600"/>
            </a:xfrm>
            <a:prstGeom prst="rect">
              <a:avLst/>
            </a:prstGeom>
            <a:solidFill>
              <a:schemeClr val="bg1">
                <a:lumMod val="95000"/>
                <a:alpha val="1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70" name="Rectangle 69"/>
            <p:cNvSpPr/>
            <p:nvPr/>
          </p:nvSpPr>
          <p:spPr>
            <a:xfrm>
              <a:off x="6477000" y="5486400"/>
              <a:ext cx="914400" cy="3429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Arial" pitchFamily="34" charset="0"/>
                  <a:cs typeface="Arial" pitchFamily="34" charset="0"/>
                </a:rPr>
                <a:t>OS</a:t>
              </a:r>
            </a:p>
          </p:txBody>
        </p:sp>
        <p:sp>
          <p:nvSpPr>
            <p:cNvPr id="71" name="Rectangle 70"/>
            <p:cNvSpPr/>
            <p:nvPr/>
          </p:nvSpPr>
          <p:spPr>
            <a:xfrm>
              <a:off x="69342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72" name="Rectangle 71"/>
            <p:cNvSpPr/>
            <p:nvPr/>
          </p:nvSpPr>
          <p:spPr>
            <a:xfrm>
              <a:off x="71628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73" name="Rectangle 72"/>
            <p:cNvSpPr/>
            <p:nvPr/>
          </p:nvSpPr>
          <p:spPr>
            <a:xfrm>
              <a:off x="67056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74" name="Rectangle 73"/>
            <p:cNvSpPr/>
            <p:nvPr/>
          </p:nvSpPr>
          <p:spPr>
            <a:xfrm>
              <a:off x="6477000" y="4800600"/>
              <a:ext cx="192088" cy="51435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75" name="Rectangle 74"/>
            <p:cNvSpPr/>
            <p:nvPr/>
          </p:nvSpPr>
          <p:spPr>
            <a:xfrm>
              <a:off x="1295400" y="4572000"/>
              <a:ext cx="914400" cy="1371600"/>
            </a:xfrm>
            <a:prstGeom prst="rect">
              <a:avLst/>
            </a:prstGeom>
            <a:solidFill>
              <a:schemeClr val="bg1">
                <a:lumMod val="95000"/>
                <a:alpha val="1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latin typeface="Arial" pitchFamily="34" charset="0"/>
                <a:cs typeface="Arial" pitchFamily="34" charset="0"/>
              </a:endParaRPr>
            </a:p>
          </p:txBody>
        </p:sp>
        <p:sp>
          <p:nvSpPr>
            <p:cNvPr id="76" name="Rectangle 75"/>
            <p:cNvSpPr/>
            <p:nvPr/>
          </p:nvSpPr>
          <p:spPr>
            <a:xfrm>
              <a:off x="1295400" y="5486400"/>
              <a:ext cx="914400" cy="3429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200" dirty="0">
                  <a:latin typeface="Arial" pitchFamily="34" charset="0"/>
                  <a:cs typeface="Arial" pitchFamily="34" charset="0"/>
                </a:rPr>
                <a:t>OS</a:t>
              </a:r>
            </a:p>
          </p:txBody>
        </p:sp>
        <p:sp>
          <p:nvSpPr>
            <p:cNvPr id="77" name="Rectangle 76"/>
            <p:cNvSpPr/>
            <p:nvPr/>
          </p:nvSpPr>
          <p:spPr>
            <a:xfrm>
              <a:off x="1295400" y="4648200"/>
              <a:ext cx="9144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Arial" pitchFamily="34" charset="0"/>
                  <a:cs typeface="Arial" pitchFamily="34" charset="0"/>
                </a:rPr>
                <a:t>Antivirus</a:t>
              </a:r>
            </a:p>
          </p:txBody>
        </p:sp>
        <p:sp>
          <p:nvSpPr>
            <p:cNvPr id="78" name="Rectangle 77"/>
            <p:cNvSpPr/>
            <p:nvPr/>
          </p:nvSpPr>
          <p:spPr>
            <a:xfrm>
              <a:off x="1295400" y="5029200"/>
              <a:ext cx="9144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Arial" pitchFamily="34" charset="0"/>
                  <a:cs typeface="Arial" pitchFamily="34" charset="0"/>
                </a:rPr>
                <a:t>Firewall</a:t>
              </a:r>
            </a:p>
          </p:txBody>
        </p:sp>
        <p:sp>
          <p:nvSpPr>
            <p:cNvPr id="79" name="Rectangle 78"/>
            <p:cNvSpPr/>
            <p:nvPr/>
          </p:nvSpPr>
          <p:spPr>
            <a:xfrm>
              <a:off x="1219200" y="5943600"/>
              <a:ext cx="914400" cy="228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Arial" pitchFamily="34" charset="0"/>
                  <a:cs typeface="Arial" pitchFamily="34" charset="0"/>
                </a:rPr>
                <a:t>AV Shim</a:t>
              </a:r>
            </a:p>
          </p:txBody>
        </p:sp>
        <p:sp>
          <p:nvSpPr>
            <p:cNvPr id="80" name="Rectangle 79"/>
            <p:cNvSpPr/>
            <p:nvPr/>
          </p:nvSpPr>
          <p:spPr>
            <a:xfrm>
              <a:off x="2133600" y="5943600"/>
              <a:ext cx="914400" cy="228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latin typeface="Arial" pitchFamily="34" charset="0"/>
                  <a:cs typeface="Arial" pitchFamily="34" charset="0"/>
                </a:rPr>
                <a:t>FW Shim</a:t>
              </a:r>
            </a:p>
          </p:txBody>
        </p:sp>
        <p:cxnSp>
          <p:nvCxnSpPr>
            <p:cNvPr id="81" name="Curved Connector 80"/>
            <p:cNvCxnSpPr>
              <a:stCxn id="9" idx="2"/>
            </p:cNvCxnSpPr>
            <p:nvPr/>
          </p:nvCxnSpPr>
          <p:spPr>
            <a:xfrm rot="16200000" flipH="1">
              <a:off x="191294" y="3391694"/>
              <a:ext cx="2381250" cy="131762"/>
            </a:xfrm>
            <a:prstGeom prst="curvedConnector3">
              <a:avLst>
                <a:gd name="adj1" fmla="val 50000"/>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2" name="Curved Connector 81"/>
            <p:cNvCxnSpPr>
              <a:stCxn id="17" idx="2"/>
              <a:endCxn id="77" idx="0"/>
            </p:cNvCxnSpPr>
            <p:nvPr/>
          </p:nvCxnSpPr>
          <p:spPr>
            <a:xfrm rot="5400000">
              <a:off x="915194" y="3104356"/>
              <a:ext cx="2381250" cy="706438"/>
            </a:xfrm>
            <a:prstGeom prst="curvedConnector3">
              <a:avLst>
                <a:gd name="adj1" fmla="val 50000"/>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3" name="Curved Connector 82"/>
            <p:cNvCxnSpPr>
              <a:stCxn id="29" idx="2"/>
            </p:cNvCxnSpPr>
            <p:nvPr/>
          </p:nvCxnSpPr>
          <p:spPr>
            <a:xfrm rot="5400000">
              <a:off x="2134394" y="2189956"/>
              <a:ext cx="2381250" cy="2535238"/>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35" idx="2"/>
            </p:cNvCxnSpPr>
            <p:nvPr/>
          </p:nvCxnSpPr>
          <p:spPr>
            <a:xfrm rot="5400000">
              <a:off x="2705894" y="1770856"/>
              <a:ext cx="2457450" cy="3449638"/>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5" name="Curved Connector 84"/>
            <p:cNvCxnSpPr/>
            <p:nvPr/>
          </p:nvCxnSpPr>
          <p:spPr>
            <a:xfrm rot="5400000">
              <a:off x="3220244" y="1351756"/>
              <a:ext cx="2495550" cy="4516438"/>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6" name="Curved Connector 85"/>
            <p:cNvCxnSpPr/>
            <p:nvPr/>
          </p:nvCxnSpPr>
          <p:spPr>
            <a:xfrm rot="5400000">
              <a:off x="1552575" y="2638425"/>
              <a:ext cx="2381250" cy="1676400"/>
            </a:xfrm>
            <a:prstGeom prst="curvedConnector3">
              <a:avLst>
                <a:gd name="adj1" fmla="val 50000"/>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Curved Connector 86"/>
            <p:cNvCxnSpPr>
              <a:stCxn id="10" idx="2"/>
              <a:endCxn id="78" idx="3"/>
            </p:cNvCxnSpPr>
            <p:nvPr/>
          </p:nvCxnSpPr>
          <p:spPr>
            <a:xfrm rot="16200000" flipH="1">
              <a:off x="438944" y="3372644"/>
              <a:ext cx="2876550" cy="665162"/>
            </a:xfrm>
            <a:prstGeom prst="curvedConnector4">
              <a:avLst>
                <a:gd name="adj1" fmla="val 48013"/>
                <a:gd name="adj2" fmla="val 134327"/>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Curved Connector 87"/>
            <p:cNvCxnSpPr>
              <a:endCxn id="78" idx="3"/>
            </p:cNvCxnSpPr>
            <p:nvPr/>
          </p:nvCxnSpPr>
          <p:spPr>
            <a:xfrm rot="5400000">
              <a:off x="971550" y="3448050"/>
              <a:ext cx="2933700" cy="457200"/>
            </a:xfrm>
            <a:prstGeom prst="curved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Curved Connector 88"/>
            <p:cNvCxnSpPr>
              <a:endCxn id="78" idx="3"/>
            </p:cNvCxnSpPr>
            <p:nvPr/>
          </p:nvCxnSpPr>
          <p:spPr>
            <a:xfrm rot="5400000">
              <a:off x="1581150" y="2914650"/>
              <a:ext cx="2857500" cy="1600200"/>
            </a:xfrm>
            <a:prstGeom prst="curved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Curved Connector 89"/>
            <p:cNvCxnSpPr>
              <a:endCxn id="78" idx="3"/>
            </p:cNvCxnSpPr>
            <p:nvPr/>
          </p:nvCxnSpPr>
          <p:spPr>
            <a:xfrm rot="5400000">
              <a:off x="2038350" y="2381250"/>
              <a:ext cx="2933700" cy="2590800"/>
            </a:xfrm>
            <a:prstGeom prst="curved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1" name="Curved Connector 90"/>
            <p:cNvCxnSpPr>
              <a:endCxn id="78" idx="3"/>
            </p:cNvCxnSpPr>
            <p:nvPr/>
          </p:nvCxnSpPr>
          <p:spPr>
            <a:xfrm rot="10800000" flipV="1">
              <a:off x="2209800" y="2209800"/>
              <a:ext cx="3657600" cy="2933700"/>
            </a:xfrm>
            <a:prstGeom prst="curvedConnector3">
              <a:avLst>
                <a:gd name="adj1" fmla="val 5000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2" name="Curved Connector 91"/>
            <p:cNvCxnSpPr/>
            <p:nvPr/>
          </p:nvCxnSpPr>
          <p:spPr>
            <a:xfrm rot="10800000" flipV="1">
              <a:off x="2209800" y="2286000"/>
              <a:ext cx="4724400" cy="2971800"/>
            </a:xfrm>
            <a:prstGeom prst="curvedConnector3">
              <a:avLst>
                <a:gd name="adj1" fmla="val 5000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84" name="TextBox 183"/>
          <p:cNvSpPr txBox="1"/>
          <p:nvPr/>
        </p:nvSpPr>
        <p:spPr>
          <a:xfrm rot="20511501">
            <a:off x="9606209" y="3805140"/>
            <a:ext cx="1791837" cy="369332"/>
          </a:xfrm>
          <a:prstGeom prst="rect">
            <a:avLst/>
          </a:prstGeom>
          <a:noFill/>
        </p:spPr>
        <p:txBody>
          <a:bodyPr wrap="none" rtlCol="0">
            <a:spAutoFit/>
          </a:bodyPr>
          <a:lstStyle/>
          <a:p>
            <a:r>
              <a:rPr lang="en-GB" b="1" dirty="0">
                <a:solidFill>
                  <a:srgbClr val="00B050"/>
                </a:solidFill>
              </a:rPr>
              <a:t>Is it a good idea?</a:t>
            </a:r>
          </a:p>
        </p:txBody>
      </p:sp>
      <p:sp>
        <p:nvSpPr>
          <p:cNvPr id="185" name="Rectangle 5"/>
          <p:cNvSpPr>
            <a:spLocks noChangeArrowheads="1"/>
          </p:cNvSpPr>
          <p:nvPr/>
        </p:nvSpPr>
        <p:spPr bwMode="auto">
          <a:xfrm>
            <a:off x="17308" y="6604140"/>
            <a:ext cx="2830286" cy="246221"/>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sz="1000" b="1" i="1" dirty="0">
                <a:solidFill>
                  <a:schemeClr val="accent1"/>
                </a:solidFill>
                <a:latin typeface="+mj-lt"/>
              </a:rPr>
              <a:t>Source:  Huzur Saran– IIT Delhi, 2009</a:t>
            </a:r>
          </a:p>
        </p:txBody>
      </p:sp>
    </p:spTree>
    <p:extLst>
      <p:ext uri="{BB962C8B-B14F-4D97-AF65-F5344CB8AC3E}">
        <p14:creationId xmlns:p14="http://schemas.microsoft.com/office/powerpoint/2010/main" val="125393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Today’s Plan</a:t>
            </a:r>
          </a:p>
        </p:txBody>
      </p:sp>
      <p:sp>
        <p:nvSpPr>
          <p:cNvPr id="3" name="Content Placeholder 2"/>
          <p:cNvSpPr>
            <a:spLocks noGrp="1"/>
          </p:cNvSpPr>
          <p:nvPr>
            <p:ph idx="1"/>
          </p:nvPr>
        </p:nvSpPr>
        <p:spPr/>
        <p:txBody>
          <a:bodyPr/>
          <a:lstStyle/>
          <a:p>
            <a:r>
              <a:rPr lang="en-GB" b="1" dirty="0"/>
              <a:t>9:00 – 9:30: Virtualisation Security (Various Sources).</a:t>
            </a:r>
          </a:p>
          <a:p>
            <a:endParaRPr lang="en-GB" b="1" dirty="0"/>
          </a:p>
          <a:p>
            <a:r>
              <a:rPr lang="en-GB" b="1" dirty="0"/>
              <a:t>9:30 – 10:00: Course Review.</a:t>
            </a:r>
          </a:p>
          <a:p>
            <a:endParaRPr lang="en-GB" b="1" dirty="0"/>
          </a:p>
          <a:p>
            <a:r>
              <a:rPr lang="en-GB" dirty="0"/>
              <a:t>10:00 – 12:00 Coursework.</a:t>
            </a:r>
          </a:p>
        </p:txBody>
      </p:sp>
    </p:spTree>
    <p:extLst>
      <p:ext uri="{BB962C8B-B14F-4D97-AF65-F5344CB8AC3E}">
        <p14:creationId xmlns:p14="http://schemas.microsoft.com/office/powerpoint/2010/main" val="1783912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GB" dirty="0"/>
              <a:t>Security Advantages of Virtualisation</a:t>
            </a:r>
          </a:p>
        </p:txBody>
      </p:sp>
      <p:sp>
        <p:nvSpPr>
          <p:cNvPr id="3" name="Content Placeholder 2"/>
          <p:cNvSpPr>
            <a:spLocks noGrp="1"/>
          </p:cNvSpPr>
          <p:nvPr>
            <p:ph idx="1"/>
          </p:nvPr>
        </p:nvSpPr>
        <p:spPr>
          <a:xfrm>
            <a:off x="253808" y="1268735"/>
            <a:ext cx="11750269" cy="5465440"/>
          </a:xfrm>
        </p:spPr>
        <p:txBody>
          <a:bodyPr>
            <a:noAutofit/>
          </a:bodyPr>
          <a:lstStyle/>
          <a:p>
            <a:r>
              <a:rPr lang="en-GB" sz="1600" b="1" dirty="0"/>
              <a:t>Better forensics:</a:t>
            </a:r>
          </a:p>
          <a:p>
            <a:pPr lvl="1"/>
            <a:r>
              <a:rPr lang="en-GB" sz="1600" dirty="0"/>
              <a:t>A compromised machine can be </a:t>
            </a:r>
            <a:r>
              <a:rPr lang="en-GB" sz="1600" b="1" dirty="0"/>
              <a:t>cloned in it current compromised state for forensic analysis.</a:t>
            </a:r>
          </a:p>
          <a:p>
            <a:r>
              <a:rPr lang="en-GB" sz="1600" b="1" dirty="0"/>
              <a:t>Faster recovery after an attack:</a:t>
            </a:r>
          </a:p>
          <a:p>
            <a:pPr lvl="1"/>
            <a:r>
              <a:rPr lang="en-GB" sz="1600" dirty="0"/>
              <a:t> Once cloned, the </a:t>
            </a:r>
            <a:r>
              <a:rPr lang="en-GB" sz="1600" b="1" dirty="0"/>
              <a:t>VM can be immediately restored to a known good snapshot </a:t>
            </a:r>
            <a:r>
              <a:rPr lang="en-GB" sz="1600" dirty="0"/>
              <a:t>which is much faster than a physical server, reducing the impact of a security-related event.</a:t>
            </a:r>
          </a:p>
          <a:p>
            <a:r>
              <a:rPr lang="en-GB" sz="1600" b="1" dirty="0"/>
              <a:t>Safe Patching:</a:t>
            </a:r>
          </a:p>
          <a:p>
            <a:pPr lvl="1"/>
            <a:r>
              <a:rPr lang="en-GB" sz="1600" dirty="0"/>
              <a:t>You can </a:t>
            </a:r>
            <a:r>
              <a:rPr lang="en-GB" sz="1600" b="1" dirty="0"/>
              <a:t>quickly revert to a previous state if a patch is unsuccessful</a:t>
            </a:r>
            <a:r>
              <a:rPr lang="en-GB" sz="1600" dirty="0"/>
              <a:t>, making you more likely to install security patches sooner.</a:t>
            </a:r>
          </a:p>
          <a:p>
            <a:pPr lvl="1"/>
            <a:r>
              <a:rPr lang="en-GB" sz="1600" dirty="0"/>
              <a:t>You can create a clone of a production server easily, making you </a:t>
            </a:r>
            <a:r>
              <a:rPr lang="en-GB" sz="1600" b="1" dirty="0"/>
              <a:t>more likely to test security patches </a:t>
            </a:r>
            <a:r>
              <a:rPr lang="en-GB" sz="1600" dirty="0"/>
              <a:t>and more likely to install security patches.</a:t>
            </a:r>
          </a:p>
          <a:p>
            <a:r>
              <a:rPr lang="en-GB" sz="1600" b="1" dirty="0"/>
              <a:t>More Effective Patching:</a:t>
            </a:r>
            <a:endParaRPr lang="en-GB" sz="1600" dirty="0"/>
          </a:p>
          <a:p>
            <a:pPr lvl="1"/>
            <a:r>
              <a:rPr lang="en-GB" sz="1600" dirty="0"/>
              <a:t>VMware Update Manager allows patch scanning and compliance reporting, along with </a:t>
            </a:r>
            <a:r>
              <a:rPr lang="en-GB" sz="1600" b="1" dirty="0"/>
              <a:t>patch remediation for both online and offline VMs.</a:t>
            </a:r>
            <a:endParaRPr lang="en-GB" sz="1600" dirty="0"/>
          </a:p>
          <a:p>
            <a:r>
              <a:rPr lang="en-GB" sz="1600" b="1" dirty="0"/>
              <a:t>More Cost Effective Security Devices.</a:t>
            </a:r>
          </a:p>
          <a:p>
            <a:pPr lvl="1"/>
            <a:r>
              <a:rPr lang="en-GB" sz="1600" dirty="0"/>
              <a:t>You can put in place cost effective intrusion detection, vulnerability scanning, and other security related appliances which become global for all virtual environments.</a:t>
            </a:r>
          </a:p>
          <a:p>
            <a:r>
              <a:rPr lang="en-GB" sz="1600" b="1" dirty="0"/>
              <a:t>Security Abstraction</a:t>
            </a:r>
          </a:p>
          <a:p>
            <a:pPr lvl="1"/>
            <a:r>
              <a:rPr lang="en-GB" sz="1600" dirty="0"/>
              <a:t>Provide protection from outside the OS, from a trusted context.</a:t>
            </a:r>
          </a:p>
          <a:p>
            <a:pPr lvl="1"/>
            <a:r>
              <a:rPr lang="en-GB" sz="1600" dirty="0"/>
              <a:t>View all interactions in such context.</a:t>
            </a:r>
          </a:p>
        </p:txBody>
      </p:sp>
    </p:spTree>
    <p:extLst>
      <p:ext uri="{BB962C8B-B14F-4D97-AF65-F5344CB8AC3E}">
        <p14:creationId xmlns:p14="http://schemas.microsoft.com/office/powerpoint/2010/main" val="287674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931" y="138244"/>
            <a:ext cx="10515600" cy="1325563"/>
          </a:xfrm>
        </p:spPr>
        <p:txBody>
          <a:bodyPr/>
          <a:lstStyle/>
          <a:p>
            <a:r>
              <a:rPr lang="en-GB" dirty="0"/>
              <a:t>Security Disadvantages of Virtualisation</a:t>
            </a:r>
          </a:p>
        </p:txBody>
      </p:sp>
      <p:sp>
        <p:nvSpPr>
          <p:cNvPr id="3" name="Content Placeholder 2"/>
          <p:cNvSpPr>
            <a:spLocks noGrp="1"/>
          </p:cNvSpPr>
          <p:nvPr>
            <p:ph idx="1"/>
          </p:nvPr>
        </p:nvSpPr>
        <p:spPr>
          <a:xfrm>
            <a:off x="315685" y="1463806"/>
            <a:ext cx="10515600" cy="5327519"/>
          </a:xfrm>
        </p:spPr>
        <p:txBody>
          <a:bodyPr>
            <a:normAutofit/>
          </a:bodyPr>
          <a:lstStyle/>
          <a:p>
            <a:pPr lvl="0"/>
            <a:r>
              <a:rPr lang="en-GB" dirty="0"/>
              <a:t>Single point of failure.</a:t>
            </a:r>
          </a:p>
          <a:p>
            <a:pPr lvl="0"/>
            <a:endParaRPr lang="en-GB" dirty="0"/>
          </a:p>
          <a:p>
            <a:pPr lvl="0"/>
            <a:r>
              <a:rPr lang="en-GB" dirty="0"/>
              <a:t>Trusted hypervisor.</a:t>
            </a:r>
          </a:p>
          <a:p>
            <a:pPr lvl="0"/>
            <a:endParaRPr lang="en-GB" dirty="0"/>
          </a:p>
          <a:p>
            <a:pPr lvl="0"/>
            <a:r>
              <a:rPr lang="en-GB" dirty="0"/>
              <a:t>Trusted secure context outside the OS of the VM.</a:t>
            </a:r>
          </a:p>
          <a:p>
            <a:pPr lvl="0"/>
            <a:endParaRPr lang="en-GB" dirty="0"/>
          </a:p>
          <a:p>
            <a:pPr lvl="0"/>
            <a:r>
              <a:rPr lang="en-GB" dirty="0"/>
              <a:t>Amount of memory required to store VM images.</a:t>
            </a:r>
          </a:p>
          <a:p>
            <a:pPr lvl="0"/>
            <a:endParaRPr lang="en-GB" dirty="0"/>
          </a:p>
          <a:p>
            <a:pPr lvl="0"/>
            <a:r>
              <a:rPr lang="en-GB" dirty="0"/>
              <a:t>Amount of memory required to store VM snapshots</a:t>
            </a:r>
            <a:r>
              <a:rPr lang="en-GB" dirty="0" smtClean="0"/>
              <a:t>.</a:t>
            </a:r>
            <a:endParaRPr lang="en-GB" dirty="0"/>
          </a:p>
        </p:txBody>
      </p:sp>
    </p:spTree>
    <p:extLst>
      <p:ext uri="{BB962C8B-B14F-4D97-AF65-F5344CB8AC3E}">
        <p14:creationId xmlns:p14="http://schemas.microsoft.com/office/powerpoint/2010/main" val="109902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Review</a:t>
            </a:r>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1866478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GB" dirty="0"/>
              <a:t>Week 1: Virtualisation</a:t>
            </a:r>
          </a:p>
        </p:txBody>
      </p:sp>
      <p:sp>
        <p:nvSpPr>
          <p:cNvPr id="3" name="Content Placeholder 2"/>
          <p:cNvSpPr>
            <a:spLocks noGrp="1"/>
          </p:cNvSpPr>
          <p:nvPr>
            <p:ph idx="1"/>
          </p:nvPr>
        </p:nvSpPr>
        <p:spPr>
          <a:xfrm>
            <a:off x="0" y="1385612"/>
            <a:ext cx="10515600" cy="5472388"/>
          </a:xfrm>
        </p:spPr>
        <p:txBody>
          <a:bodyPr>
            <a:normAutofit fontScale="85000" lnSpcReduction="20000"/>
          </a:bodyPr>
          <a:lstStyle/>
          <a:p>
            <a:r>
              <a:rPr lang="en-GB" dirty="0"/>
              <a:t>Definition</a:t>
            </a:r>
          </a:p>
          <a:p>
            <a:r>
              <a:rPr lang="en-GB" dirty="0"/>
              <a:t>Pro’s and </a:t>
            </a:r>
            <a:r>
              <a:rPr lang="en-GB" dirty="0" smtClean="0"/>
              <a:t>con’s</a:t>
            </a:r>
            <a:endParaRPr lang="en-GB" dirty="0"/>
          </a:p>
          <a:p>
            <a:r>
              <a:rPr lang="en-GB" dirty="0"/>
              <a:t>Types</a:t>
            </a:r>
          </a:p>
          <a:p>
            <a:pPr lvl="1"/>
            <a:r>
              <a:rPr lang="en-GB" dirty="0"/>
              <a:t>Type I</a:t>
            </a:r>
          </a:p>
          <a:p>
            <a:pPr lvl="1"/>
            <a:r>
              <a:rPr lang="en-GB" dirty="0"/>
              <a:t>Type II</a:t>
            </a:r>
          </a:p>
          <a:p>
            <a:pPr lvl="1"/>
            <a:r>
              <a:rPr lang="en-GB" dirty="0"/>
              <a:t>Type Hybrid</a:t>
            </a:r>
          </a:p>
          <a:p>
            <a:r>
              <a:rPr lang="en-GB" dirty="0"/>
              <a:t>Abstraction vs Virtualisation</a:t>
            </a:r>
          </a:p>
          <a:p>
            <a:r>
              <a:rPr lang="en-GB" dirty="0"/>
              <a:t>Techniques to Virtualise the x86 architecture</a:t>
            </a:r>
          </a:p>
          <a:p>
            <a:pPr lvl="1"/>
            <a:r>
              <a:rPr lang="en-GB" dirty="0"/>
              <a:t>Full</a:t>
            </a:r>
          </a:p>
          <a:p>
            <a:pPr lvl="1"/>
            <a:r>
              <a:rPr lang="en-GB" dirty="0"/>
              <a:t>Para-virtualisation/OS assisted</a:t>
            </a:r>
          </a:p>
          <a:p>
            <a:pPr lvl="1"/>
            <a:r>
              <a:rPr lang="en-GB" dirty="0"/>
              <a:t>Hardware assisted</a:t>
            </a:r>
          </a:p>
          <a:p>
            <a:r>
              <a:rPr lang="en-GB" dirty="0"/>
              <a:t>Relation between types and techniques</a:t>
            </a:r>
          </a:p>
          <a:p>
            <a:r>
              <a:rPr lang="en-GB" dirty="0"/>
              <a:t>Other uses of virtualisation</a:t>
            </a:r>
          </a:p>
          <a:p>
            <a:pPr lvl="1"/>
            <a:r>
              <a:rPr lang="en-GB" dirty="0"/>
              <a:t>Memory virtualisation</a:t>
            </a:r>
          </a:p>
          <a:p>
            <a:pPr lvl="1"/>
            <a:r>
              <a:rPr lang="en-GB" dirty="0"/>
              <a:t>Application virtualisation</a:t>
            </a:r>
          </a:p>
          <a:p>
            <a:pPr lvl="1"/>
            <a:r>
              <a:rPr lang="en-GB" dirty="0"/>
              <a:t>Virtual machines</a:t>
            </a:r>
          </a:p>
          <a:p>
            <a:pPr lvl="1"/>
            <a:endParaRPr lang="en-GB" dirty="0"/>
          </a:p>
        </p:txBody>
      </p:sp>
    </p:spTree>
    <p:extLst>
      <p:ext uri="{BB962C8B-B14F-4D97-AF65-F5344CB8AC3E}">
        <p14:creationId xmlns:p14="http://schemas.microsoft.com/office/powerpoint/2010/main" val="24935144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r>
              <a:rPr lang="en-GB" dirty="0"/>
              <a:t>Week 2-3: The Security Landscape </a:t>
            </a:r>
            <a:r>
              <a:rPr lang="en-GB" dirty="0" smtClean="0"/>
              <a:t>and Controlling </a:t>
            </a:r>
            <a:r>
              <a:rPr lang="en-GB" dirty="0"/>
              <a:t>Computers</a:t>
            </a:r>
          </a:p>
        </p:txBody>
      </p:sp>
      <p:sp>
        <p:nvSpPr>
          <p:cNvPr id="3" name="Content Placeholder 2"/>
          <p:cNvSpPr>
            <a:spLocks noGrp="1"/>
          </p:cNvSpPr>
          <p:nvPr>
            <p:ph idx="1"/>
          </p:nvPr>
        </p:nvSpPr>
        <p:spPr>
          <a:xfrm>
            <a:off x="0" y="1385612"/>
            <a:ext cx="5651405" cy="5472388"/>
          </a:xfrm>
        </p:spPr>
        <p:txBody>
          <a:bodyPr>
            <a:normAutofit fontScale="92500" lnSpcReduction="10000"/>
          </a:bodyPr>
          <a:lstStyle/>
          <a:p>
            <a:r>
              <a:rPr lang="en-GB" dirty="0"/>
              <a:t>Security Landscape</a:t>
            </a:r>
          </a:p>
          <a:p>
            <a:pPr lvl="1"/>
            <a:r>
              <a:rPr lang="en-GB" dirty="0"/>
              <a:t>Rule-based</a:t>
            </a:r>
          </a:p>
          <a:p>
            <a:pPr lvl="1"/>
            <a:r>
              <a:rPr lang="en-GB" dirty="0"/>
              <a:t>Relativistic-based</a:t>
            </a:r>
          </a:p>
          <a:p>
            <a:pPr lvl="1"/>
            <a:r>
              <a:rPr lang="en-GB" dirty="0"/>
              <a:t>Rational</a:t>
            </a:r>
          </a:p>
          <a:p>
            <a:r>
              <a:rPr lang="en-GB" dirty="0"/>
              <a:t>Security Process</a:t>
            </a:r>
          </a:p>
          <a:p>
            <a:pPr lvl="1"/>
            <a:r>
              <a:rPr lang="en-GB" dirty="0"/>
              <a:t>Six steps</a:t>
            </a:r>
          </a:p>
          <a:p>
            <a:pPr lvl="1"/>
            <a:r>
              <a:rPr lang="en-GB" dirty="0"/>
              <a:t>Features-shared</a:t>
            </a:r>
          </a:p>
          <a:p>
            <a:r>
              <a:rPr lang="en-GB" dirty="0"/>
              <a:t>Program Execution</a:t>
            </a:r>
          </a:p>
          <a:p>
            <a:pPr lvl="1"/>
            <a:r>
              <a:rPr lang="en-GB" dirty="0"/>
              <a:t>Data &amp; control sections</a:t>
            </a:r>
          </a:p>
          <a:p>
            <a:pPr lvl="1"/>
            <a:r>
              <a:rPr lang="en-GB" dirty="0"/>
              <a:t>Programs and processes</a:t>
            </a:r>
          </a:p>
          <a:p>
            <a:pPr lvl="1"/>
            <a:r>
              <a:rPr lang="en-GB" dirty="0"/>
              <a:t>Switching processes</a:t>
            </a:r>
          </a:p>
          <a:p>
            <a:r>
              <a:rPr lang="en-GB" dirty="0"/>
              <a:t>Buffer overflows &amp; the Morris worm</a:t>
            </a:r>
          </a:p>
          <a:p>
            <a:pPr lvl="1"/>
            <a:r>
              <a:rPr lang="en-GB" dirty="0"/>
              <a:t>The finger protocol</a:t>
            </a:r>
          </a:p>
          <a:p>
            <a:pPr lvl="1"/>
            <a:r>
              <a:rPr lang="en-GB" dirty="0"/>
              <a:t>Fighting the worm and aftermath</a:t>
            </a:r>
          </a:p>
          <a:p>
            <a:pPr lvl="1"/>
            <a:endParaRPr lang="en-GB" dirty="0"/>
          </a:p>
        </p:txBody>
      </p:sp>
      <p:sp>
        <p:nvSpPr>
          <p:cNvPr id="4" name="Content Placeholder 2"/>
          <p:cNvSpPr txBox="1">
            <a:spLocks/>
          </p:cNvSpPr>
          <p:nvPr/>
        </p:nvSpPr>
        <p:spPr>
          <a:xfrm>
            <a:off x="5720156" y="1385612"/>
            <a:ext cx="6311423" cy="54723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Access Control Strategies for Processes</a:t>
            </a:r>
          </a:p>
          <a:p>
            <a:pPr lvl="1"/>
            <a:r>
              <a:rPr lang="en-GB" dirty="0"/>
              <a:t>Island</a:t>
            </a:r>
          </a:p>
          <a:p>
            <a:pPr lvl="1"/>
            <a:r>
              <a:rPr lang="en-GB" dirty="0"/>
              <a:t>Vaults</a:t>
            </a:r>
          </a:p>
          <a:p>
            <a:pPr lvl="1"/>
            <a:r>
              <a:rPr lang="en-GB" dirty="0"/>
              <a:t>Puzzles</a:t>
            </a:r>
          </a:p>
          <a:p>
            <a:pPr lvl="1"/>
            <a:r>
              <a:rPr lang="en-GB" dirty="0"/>
              <a:t>Patterns</a:t>
            </a:r>
          </a:p>
          <a:p>
            <a:r>
              <a:rPr lang="en-GB" dirty="0"/>
              <a:t>Principles</a:t>
            </a:r>
          </a:p>
          <a:p>
            <a:pPr lvl="1"/>
            <a:r>
              <a:rPr lang="en-GB" dirty="0"/>
              <a:t>Open design</a:t>
            </a:r>
          </a:p>
          <a:p>
            <a:pPr lvl="1"/>
            <a:r>
              <a:rPr lang="en-GB" dirty="0"/>
              <a:t>Chain of Control</a:t>
            </a:r>
          </a:p>
          <a:p>
            <a:r>
              <a:rPr lang="en-GB" dirty="0"/>
              <a:t>Keeping Processes Separate</a:t>
            </a:r>
          </a:p>
          <a:p>
            <a:pPr lvl="1"/>
            <a:r>
              <a:rPr lang="en-GB" dirty="0"/>
              <a:t>Hardware separation</a:t>
            </a:r>
          </a:p>
          <a:p>
            <a:pPr lvl="1"/>
            <a:r>
              <a:rPr lang="en-GB" dirty="0"/>
              <a:t>Software separation</a:t>
            </a:r>
          </a:p>
          <a:p>
            <a:pPr lvl="1"/>
            <a:r>
              <a:rPr lang="en-GB" dirty="0"/>
              <a:t>Sharing data &amp; access matrix</a:t>
            </a:r>
          </a:p>
          <a:p>
            <a:r>
              <a:rPr lang="en-GB" dirty="0"/>
              <a:t>Linux shell commands &amp; scripting</a:t>
            </a:r>
          </a:p>
        </p:txBody>
      </p:sp>
    </p:spTree>
    <p:extLst>
      <p:ext uri="{BB962C8B-B14F-4D97-AF65-F5344CB8AC3E}">
        <p14:creationId xmlns:p14="http://schemas.microsoft.com/office/powerpoint/2010/main" val="39964668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GB" dirty="0"/>
              <a:t>Week 4: Managing Files</a:t>
            </a:r>
          </a:p>
        </p:txBody>
      </p:sp>
      <p:sp>
        <p:nvSpPr>
          <p:cNvPr id="3" name="Content Placeholder 2"/>
          <p:cNvSpPr>
            <a:spLocks noGrp="1"/>
          </p:cNvSpPr>
          <p:nvPr>
            <p:ph idx="1"/>
          </p:nvPr>
        </p:nvSpPr>
        <p:spPr>
          <a:xfrm>
            <a:off x="0" y="1325562"/>
            <a:ext cx="6091417" cy="5532437"/>
          </a:xfrm>
        </p:spPr>
        <p:txBody>
          <a:bodyPr>
            <a:normAutofit lnSpcReduction="10000"/>
          </a:bodyPr>
          <a:lstStyle/>
          <a:p>
            <a:r>
              <a:rPr lang="en-GB" dirty="0"/>
              <a:t>Controlling (accessing) files</a:t>
            </a:r>
          </a:p>
          <a:p>
            <a:pPr lvl="1"/>
            <a:r>
              <a:rPr lang="en-GB" dirty="0"/>
              <a:t>File system</a:t>
            </a:r>
          </a:p>
          <a:p>
            <a:pPr lvl="1"/>
            <a:r>
              <a:rPr lang="en-GB" dirty="0"/>
              <a:t>File ownership &amp; access rights</a:t>
            </a:r>
          </a:p>
          <a:p>
            <a:pPr lvl="1"/>
            <a:r>
              <a:rPr lang="en-GB" dirty="0"/>
              <a:t>Directory access rights</a:t>
            </a:r>
          </a:p>
          <a:p>
            <a:r>
              <a:rPr lang="en-GB" dirty="0"/>
              <a:t>Executable Files</a:t>
            </a:r>
          </a:p>
          <a:p>
            <a:pPr lvl="1"/>
            <a:r>
              <a:rPr lang="en-GB" dirty="0"/>
              <a:t>Execution access rights</a:t>
            </a:r>
          </a:p>
          <a:p>
            <a:pPr lvl="1"/>
            <a:r>
              <a:rPr lang="en-GB" dirty="0"/>
              <a:t>Viruses in executable files</a:t>
            </a:r>
          </a:p>
          <a:p>
            <a:r>
              <a:rPr lang="en-GB" dirty="0"/>
              <a:t>Sharing &amp; Protecting Files</a:t>
            </a:r>
          </a:p>
          <a:p>
            <a:pPr lvl="1"/>
            <a:r>
              <a:rPr lang="en-GB" dirty="0"/>
              <a:t>Global policies</a:t>
            </a:r>
          </a:p>
          <a:p>
            <a:pPr lvl="2"/>
            <a:r>
              <a:rPr lang="en-GB" dirty="0"/>
              <a:t>Isolation</a:t>
            </a:r>
          </a:p>
          <a:p>
            <a:pPr lvl="2"/>
            <a:r>
              <a:rPr lang="en-GB" dirty="0"/>
              <a:t>File-sharing</a:t>
            </a:r>
          </a:p>
          <a:p>
            <a:pPr lvl="1"/>
            <a:r>
              <a:rPr lang="en-GB" dirty="0"/>
              <a:t>Tailored Policies</a:t>
            </a:r>
          </a:p>
          <a:p>
            <a:pPr lvl="2"/>
            <a:r>
              <a:rPr lang="en-GB" dirty="0"/>
              <a:t>Privacy</a:t>
            </a:r>
          </a:p>
          <a:p>
            <a:pPr lvl="2"/>
            <a:r>
              <a:rPr lang="en-GB" dirty="0"/>
              <a:t>Shared reading</a:t>
            </a:r>
          </a:p>
          <a:p>
            <a:pPr lvl="2"/>
            <a:r>
              <a:rPr lang="en-GB" dirty="0"/>
              <a:t>Shared updating</a:t>
            </a:r>
          </a:p>
        </p:txBody>
      </p:sp>
      <p:sp>
        <p:nvSpPr>
          <p:cNvPr id="4" name="Content Placeholder 2"/>
          <p:cNvSpPr txBox="1">
            <a:spLocks/>
          </p:cNvSpPr>
          <p:nvPr/>
        </p:nvSpPr>
        <p:spPr>
          <a:xfrm>
            <a:off x="5183893" y="1325563"/>
            <a:ext cx="6998942"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Managing Access Rights</a:t>
            </a:r>
          </a:p>
          <a:p>
            <a:pPr lvl="1"/>
            <a:r>
              <a:rPr lang="en-GB" dirty="0"/>
              <a:t>Access rights matrix</a:t>
            </a:r>
          </a:p>
          <a:p>
            <a:pPr lvl="1"/>
            <a:r>
              <a:rPr lang="en-GB" dirty="0"/>
              <a:t>Solution 1: By row (file permissions)</a:t>
            </a:r>
          </a:p>
          <a:p>
            <a:pPr lvl="2"/>
            <a:r>
              <a:rPr lang="en-GB" dirty="0"/>
              <a:t>Permission Flags (Unix)</a:t>
            </a:r>
          </a:p>
          <a:p>
            <a:pPr lvl="1"/>
            <a:r>
              <a:rPr lang="en-GB" dirty="0"/>
              <a:t>Solution 2: By column (capability-based security)</a:t>
            </a:r>
          </a:p>
          <a:p>
            <a:pPr lvl="2"/>
            <a:r>
              <a:rPr lang="en-GB" dirty="0"/>
              <a:t>Access Control Lists (Windows)</a:t>
            </a:r>
          </a:p>
          <a:p>
            <a:r>
              <a:rPr lang="en-GB" dirty="0"/>
              <a:t>Python</a:t>
            </a:r>
          </a:p>
          <a:p>
            <a:pPr lvl="1"/>
            <a:r>
              <a:rPr lang="en-GB" dirty="0"/>
              <a:t>Pro’s and </a:t>
            </a:r>
            <a:r>
              <a:rPr lang="en-GB" dirty="0" smtClean="0"/>
              <a:t>con’s</a:t>
            </a:r>
            <a:endParaRPr lang="en-GB" dirty="0"/>
          </a:p>
          <a:p>
            <a:pPr lvl="1"/>
            <a:r>
              <a:rPr lang="en-GB" dirty="0"/>
              <a:t>Data </a:t>
            </a:r>
            <a:r>
              <a:rPr lang="en-GB" dirty="0" smtClean="0"/>
              <a:t>structures</a:t>
            </a:r>
            <a:endParaRPr lang="en-GB" dirty="0"/>
          </a:p>
        </p:txBody>
      </p:sp>
    </p:spTree>
    <p:extLst>
      <p:ext uri="{BB962C8B-B14F-4D97-AF65-F5344CB8AC3E}">
        <p14:creationId xmlns:p14="http://schemas.microsoft.com/office/powerpoint/2010/main" val="28345497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GB" dirty="0"/>
              <a:t>Week 5: Authenticating Users</a:t>
            </a:r>
          </a:p>
        </p:txBody>
      </p:sp>
      <p:sp>
        <p:nvSpPr>
          <p:cNvPr id="3" name="Content Placeholder 2"/>
          <p:cNvSpPr>
            <a:spLocks noGrp="1"/>
          </p:cNvSpPr>
          <p:nvPr>
            <p:ph idx="1"/>
          </p:nvPr>
        </p:nvSpPr>
        <p:spPr>
          <a:xfrm>
            <a:off x="6100583" y="1325563"/>
            <a:ext cx="6084541" cy="5532437"/>
          </a:xfrm>
        </p:spPr>
        <p:txBody>
          <a:bodyPr/>
          <a:lstStyle/>
          <a:p>
            <a:r>
              <a:rPr lang="en-GB" dirty="0"/>
              <a:t>Tokens</a:t>
            </a:r>
          </a:p>
          <a:p>
            <a:pPr lvl="1"/>
            <a:r>
              <a:rPr lang="en-GB" dirty="0"/>
              <a:t>Pro’s and Con’s</a:t>
            </a:r>
          </a:p>
          <a:p>
            <a:pPr lvl="1"/>
            <a:r>
              <a:rPr lang="en-GB" dirty="0"/>
              <a:t>Types</a:t>
            </a:r>
          </a:p>
          <a:p>
            <a:pPr lvl="2"/>
            <a:r>
              <a:rPr lang="en-GB" dirty="0"/>
              <a:t>Passive</a:t>
            </a:r>
          </a:p>
          <a:p>
            <a:pPr lvl="2"/>
            <a:r>
              <a:rPr lang="en-GB" dirty="0"/>
              <a:t>Active</a:t>
            </a:r>
          </a:p>
          <a:p>
            <a:pPr lvl="1"/>
            <a:r>
              <a:rPr lang="en-GB" dirty="0"/>
              <a:t>Challenge response authentication</a:t>
            </a:r>
          </a:p>
          <a:p>
            <a:r>
              <a:rPr lang="en-GB" dirty="0"/>
              <a:t>Biometrics</a:t>
            </a:r>
          </a:p>
          <a:p>
            <a:pPr lvl="1"/>
            <a:r>
              <a:rPr lang="en-GB" dirty="0"/>
              <a:t>Accuracy</a:t>
            </a:r>
          </a:p>
          <a:p>
            <a:r>
              <a:rPr lang="en-GB" dirty="0"/>
              <a:t>Authentication requirements</a:t>
            </a:r>
          </a:p>
          <a:p>
            <a:pPr lvl="1"/>
            <a:r>
              <a:rPr lang="en-GB" dirty="0"/>
              <a:t>Threats and motivations</a:t>
            </a:r>
          </a:p>
          <a:p>
            <a:pPr lvl="2"/>
            <a:r>
              <a:rPr lang="en-GB" dirty="0"/>
              <a:t>Weak</a:t>
            </a:r>
          </a:p>
          <a:p>
            <a:pPr lvl="2"/>
            <a:r>
              <a:rPr lang="en-GB" dirty="0"/>
              <a:t>Strong</a:t>
            </a:r>
          </a:p>
          <a:p>
            <a:pPr lvl="2"/>
            <a:r>
              <a:rPr lang="en-GB" dirty="0"/>
              <a:t>Extreme</a:t>
            </a:r>
          </a:p>
        </p:txBody>
      </p:sp>
      <p:sp>
        <p:nvSpPr>
          <p:cNvPr id="5" name="Content Placeholder 2"/>
          <p:cNvSpPr txBox="1">
            <a:spLocks/>
          </p:cNvSpPr>
          <p:nvPr/>
        </p:nvSpPr>
        <p:spPr>
          <a:xfrm>
            <a:off x="16042" y="1325563"/>
            <a:ext cx="6084541" cy="553243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Factors</a:t>
            </a:r>
          </a:p>
          <a:p>
            <a:pPr lvl="1"/>
            <a:r>
              <a:rPr lang="en-GB" dirty="0"/>
              <a:t>Know (passwords)</a:t>
            </a:r>
          </a:p>
          <a:p>
            <a:pPr lvl="1"/>
            <a:r>
              <a:rPr lang="en-GB" dirty="0"/>
              <a:t>Have (tokens)</a:t>
            </a:r>
          </a:p>
          <a:p>
            <a:pPr lvl="1"/>
            <a:r>
              <a:rPr lang="en-GB" dirty="0"/>
              <a:t>Are (biometrics)</a:t>
            </a:r>
          </a:p>
          <a:p>
            <a:pPr lvl="1"/>
            <a:r>
              <a:rPr lang="en-GB" dirty="0"/>
              <a:t>Others?</a:t>
            </a:r>
          </a:p>
          <a:p>
            <a:pPr lvl="1"/>
            <a:r>
              <a:rPr lang="en-GB" dirty="0"/>
              <a:t>Multi-factor</a:t>
            </a:r>
          </a:p>
          <a:p>
            <a:r>
              <a:rPr lang="en-GB" dirty="0"/>
              <a:t>Attacks on Authentication (general)</a:t>
            </a:r>
          </a:p>
          <a:p>
            <a:r>
              <a:rPr lang="en-GB" dirty="0"/>
              <a:t>Passwords</a:t>
            </a:r>
          </a:p>
          <a:p>
            <a:pPr lvl="1"/>
            <a:r>
              <a:rPr lang="en-GB" dirty="0"/>
              <a:t>Authentication</a:t>
            </a:r>
          </a:p>
          <a:p>
            <a:pPr lvl="1"/>
            <a:r>
              <a:rPr lang="en-GB" dirty="0"/>
              <a:t>Hashing</a:t>
            </a:r>
          </a:p>
          <a:p>
            <a:pPr lvl="2"/>
            <a:r>
              <a:rPr lang="en-GB" dirty="0"/>
              <a:t>crypt()</a:t>
            </a:r>
          </a:p>
          <a:p>
            <a:pPr lvl="1"/>
            <a:r>
              <a:rPr lang="en-GB" dirty="0"/>
              <a:t>Password guessing/cracking</a:t>
            </a:r>
          </a:p>
          <a:p>
            <a:pPr lvl="2"/>
            <a:r>
              <a:rPr lang="en-GB" dirty="0"/>
              <a:t>How fast?</a:t>
            </a:r>
          </a:p>
          <a:p>
            <a:pPr lvl="3"/>
            <a:r>
              <a:rPr lang="en-GB" dirty="0"/>
              <a:t>Increasing the search space (fixed/range)</a:t>
            </a:r>
          </a:p>
          <a:p>
            <a:pPr lvl="3"/>
            <a:r>
              <a:rPr lang="en-GB" dirty="0"/>
              <a:t>Reducing the search space</a:t>
            </a:r>
          </a:p>
          <a:p>
            <a:pPr lvl="1"/>
            <a:r>
              <a:rPr lang="en-GB" dirty="0"/>
              <a:t>Dictionary attack</a:t>
            </a:r>
          </a:p>
          <a:p>
            <a:pPr lvl="2"/>
            <a:r>
              <a:rPr lang="en-GB" dirty="0"/>
              <a:t>How fast is it?</a:t>
            </a:r>
          </a:p>
          <a:p>
            <a:pPr lvl="3"/>
            <a:r>
              <a:rPr lang="en-GB" dirty="0"/>
              <a:t>Fixed length</a:t>
            </a:r>
          </a:p>
          <a:p>
            <a:pPr lvl="3"/>
            <a:r>
              <a:rPr lang="en-GB" dirty="0"/>
              <a:t>Range of length</a:t>
            </a:r>
          </a:p>
        </p:txBody>
      </p:sp>
    </p:spTree>
    <p:extLst>
      <p:ext uri="{BB962C8B-B14F-4D97-AF65-F5344CB8AC3E}">
        <p14:creationId xmlns:p14="http://schemas.microsoft.com/office/powerpoint/2010/main" val="19343538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GB" dirty="0"/>
              <a:t>Week 6: Firewalls and Security Protocols</a:t>
            </a:r>
          </a:p>
        </p:txBody>
      </p:sp>
      <p:sp>
        <p:nvSpPr>
          <p:cNvPr id="3" name="Content Placeholder 2"/>
          <p:cNvSpPr>
            <a:spLocks noGrp="1"/>
          </p:cNvSpPr>
          <p:nvPr>
            <p:ph idx="1"/>
          </p:nvPr>
        </p:nvSpPr>
        <p:spPr>
          <a:xfrm>
            <a:off x="6100583" y="1325563"/>
            <a:ext cx="6084541" cy="5532437"/>
          </a:xfrm>
        </p:spPr>
        <p:txBody>
          <a:bodyPr/>
          <a:lstStyle/>
          <a:p>
            <a:r>
              <a:rPr lang="en-GB" dirty="0"/>
              <a:t>Secure Socket Layer (SSL)</a:t>
            </a:r>
          </a:p>
          <a:p>
            <a:pPr lvl="1"/>
            <a:r>
              <a:rPr lang="en-GB" dirty="0"/>
              <a:t>SSL simplified</a:t>
            </a:r>
          </a:p>
          <a:p>
            <a:pPr lvl="1"/>
            <a:r>
              <a:rPr lang="en-GB" dirty="0"/>
              <a:t>Attacks on SSL</a:t>
            </a:r>
          </a:p>
        </p:txBody>
      </p:sp>
      <p:sp>
        <p:nvSpPr>
          <p:cNvPr id="5" name="Content Placeholder 2"/>
          <p:cNvSpPr txBox="1">
            <a:spLocks/>
          </p:cNvSpPr>
          <p:nvPr/>
        </p:nvSpPr>
        <p:spPr>
          <a:xfrm>
            <a:off x="16042" y="1325563"/>
            <a:ext cx="6084541"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Firewalls</a:t>
            </a:r>
          </a:p>
          <a:p>
            <a:pPr lvl="1"/>
            <a:r>
              <a:rPr lang="en-GB" dirty="0"/>
              <a:t>Packet filter</a:t>
            </a:r>
          </a:p>
          <a:p>
            <a:pPr lvl="2"/>
            <a:r>
              <a:rPr lang="en-GB" dirty="0"/>
              <a:t>TCP ACK Attack</a:t>
            </a:r>
          </a:p>
          <a:p>
            <a:pPr lvl="1"/>
            <a:r>
              <a:rPr lang="en-GB" dirty="0"/>
              <a:t>Stateful packet filter</a:t>
            </a:r>
          </a:p>
          <a:p>
            <a:pPr lvl="1"/>
            <a:r>
              <a:rPr lang="en-GB" dirty="0"/>
              <a:t>Application proxy</a:t>
            </a:r>
          </a:p>
          <a:p>
            <a:pPr lvl="1"/>
            <a:r>
              <a:rPr lang="en-GB" dirty="0"/>
              <a:t>Defence-in-Depth</a:t>
            </a:r>
          </a:p>
          <a:p>
            <a:r>
              <a:rPr lang="en-GB" dirty="0"/>
              <a:t>Secure Shell (SSH)</a:t>
            </a:r>
          </a:p>
          <a:p>
            <a:pPr lvl="1"/>
            <a:r>
              <a:rPr lang="en-GB" dirty="0"/>
              <a:t>Diffie-Hellman</a:t>
            </a:r>
          </a:p>
          <a:p>
            <a:pPr lvl="1"/>
            <a:r>
              <a:rPr lang="en-GB" dirty="0"/>
              <a:t>SSH simplified</a:t>
            </a:r>
          </a:p>
          <a:p>
            <a:pPr lvl="1"/>
            <a:r>
              <a:rPr lang="en-GB" dirty="0"/>
              <a:t>Attacks on SSH</a:t>
            </a:r>
          </a:p>
        </p:txBody>
      </p:sp>
    </p:spTree>
    <p:extLst>
      <p:ext uri="{BB962C8B-B14F-4D97-AF65-F5344CB8AC3E}">
        <p14:creationId xmlns:p14="http://schemas.microsoft.com/office/powerpoint/2010/main" val="4017778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GB" dirty="0"/>
              <a:t>Week 7: Malware</a:t>
            </a:r>
          </a:p>
        </p:txBody>
      </p:sp>
      <p:sp>
        <p:nvSpPr>
          <p:cNvPr id="3" name="Content Placeholder 2"/>
          <p:cNvSpPr>
            <a:spLocks noGrp="1"/>
          </p:cNvSpPr>
          <p:nvPr>
            <p:ph idx="1"/>
          </p:nvPr>
        </p:nvSpPr>
        <p:spPr>
          <a:xfrm>
            <a:off x="6100583" y="1325563"/>
            <a:ext cx="6084541" cy="5532437"/>
          </a:xfrm>
        </p:spPr>
        <p:txBody>
          <a:bodyPr/>
          <a:lstStyle/>
          <a:p>
            <a:r>
              <a:rPr lang="en-GB" dirty="0"/>
              <a:t>Types of Payload</a:t>
            </a:r>
          </a:p>
          <a:p>
            <a:pPr lvl="1"/>
            <a:r>
              <a:rPr lang="en-GB" dirty="0"/>
              <a:t>Data destruction</a:t>
            </a:r>
          </a:p>
          <a:p>
            <a:pPr lvl="1"/>
            <a:r>
              <a:rPr lang="en-GB" dirty="0"/>
              <a:t>Data kidnapping</a:t>
            </a:r>
          </a:p>
          <a:p>
            <a:pPr lvl="1"/>
            <a:r>
              <a:rPr lang="en-GB" dirty="0"/>
              <a:t>Real-world damage</a:t>
            </a:r>
          </a:p>
          <a:p>
            <a:pPr lvl="1"/>
            <a:r>
              <a:rPr lang="en-GB" dirty="0"/>
              <a:t>Logic bombs</a:t>
            </a:r>
          </a:p>
          <a:p>
            <a:pPr lvl="1"/>
            <a:r>
              <a:rPr lang="en-GB" dirty="0"/>
              <a:t>Bots/Zombies</a:t>
            </a:r>
          </a:p>
          <a:p>
            <a:pPr lvl="1"/>
            <a:r>
              <a:rPr lang="en-GB" dirty="0"/>
              <a:t>Information theft (phishing)</a:t>
            </a:r>
          </a:p>
          <a:p>
            <a:pPr lvl="1"/>
            <a:r>
              <a:rPr lang="en-GB" dirty="0"/>
              <a:t>Stealthing (rootkits)</a:t>
            </a:r>
          </a:p>
        </p:txBody>
      </p:sp>
      <p:sp>
        <p:nvSpPr>
          <p:cNvPr id="5" name="Content Placeholder 2"/>
          <p:cNvSpPr txBox="1">
            <a:spLocks/>
          </p:cNvSpPr>
          <p:nvPr/>
        </p:nvSpPr>
        <p:spPr>
          <a:xfrm>
            <a:off x="16042" y="1325563"/>
            <a:ext cx="6084541"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Definition</a:t>
            </a:r>
          </a:p>
          <a:p>
            <a:r>
              <a:rPr lang="en-GB" dirty="0"/>
              <a:t>Types</a:t>
            </a:r>
          </a:p>
          <a:p>
            <a:pPr lvl="1"/>
            <a:r>
              <a:rPr lang="en-GB" dirty="0"/>
              <a:t>Parasitic</a:t>
            </a:r>
          </a:p>
          <a:p>
            <a:pPr lvl="1"/>
            <a:r>
              <a:rPr lang="en-GB" dirty="0"/>
              <a:t>Independent</a:t>
            </a:r>
          </a:p>
          <a:p>
            <a:r>
              <a:rPr lang="en-GB" dirty="0"/>
              <a:t>Propagation Mechanisms</a:t>
            </a:r>
          </a:p>
          <a:p>
            <a:pPr lvl="1"/>
            <a:r>
              <a:rPr lang="en-GB" dirty="0"/>
              <a:t>Virus</a:t>
            </a:r>
          </a:p>
          <a:p>
            <a:pPr lvl="1"/>
            <a:r>
              <a:rPr lang="en-GB" dirty="0"/>
              <a:t>Worm</a:t>
            </a:r>
          </a:p>
          <a:p>
            <a:pPr lvl="1"/>
            <a:r>
              <a:rPr lang="en-GB" dirty="0"/>
              <a:t>Trojan Horse</a:t>
            </a:r>
          </a:p>
        </p:txBody>
      </p:sp>
    </p:spTree>
    <p:extLst>
      <p:ext uri="{BB962C8B-B14F-4D97-AF65-F5344CB8AC3E}">
        <p14:creationId xmlns:p14="http://schemas.microsoft.com/office/powerpoint/2010/main" val="23175556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GB" dirty="0"/>
              <a:t>Week 8: Operating System Security</a:t>
            </a:r>
          </a:p>
        </p:txBody>
      </p:sp>
      <p:sp>
        <p:nvSpPr>
          <p:cNvPr id="3" name="Content Placeholder 2"/>
          <p:cNvSpPr>
            <a:spLocks noGrp="1"/>
          </p:cNvSpPr>
          <p:nvPr>
            <p:ph idx="1"/>
          </p:nvPr>
        </p:nvSpPr>
        <p:spPr>
          <a:xfrm>
            <a:off x="6100583" y="1325563"/>
            <a:ext cx="6084541" cy="5532437"/>
          </a:xfrm>
        </p:spPr>
        <p:txBody>
          <a:bodyPr/>
          <a:lstStyle/>
          <a:p>
            <a:r>
              <a:rPr lang="en-GB" dirty="0"/>
              <a:t>OS Security case studies</a:t>
            </a:r>
          </a:p>
          <a:p>
            <a:pPr lvl="1"/>
            <a:r>
              <a:rPr lang="en-GB" dirty="0"/>
              <a:t>Linux</a:t>
            </a:r>
          </a:p>
          <a:p>
            <a:pPr lvl="2"/>
            <a:r>
              <a:rPr lang="en-GB" dirty="0"/>
              <a:t>Access control</a:t>
            </a:r>
          </a:p>
          <a:p>
            <a:pPr lvl="2"/>
            <a:r>
              <a:rPr lang="en-GB" dirty="0"/>
              <a:t>Pluggable Authentication Modules</a:t>
            </a:r>
          </a:p>
          <a:p>
            <a:pPr lvl="2"/>
            <a:r>
              <a:rPr lang="en-GB" dirty="0"/>
              <a:t>Vulnerabilities</a:t>
            </a:r>
          </a:p>
          <a:p>
            <a:pPr lvl="1"/>
            <a:r>
              <a:rPr lang="en-GB" dirty="0"/>
              <a:t>Windows</a:t>
            </a:r>
          </a:p>
          <a:p>
            <a:pPr lvl="2"/>
            <a:r>
              <a:rPr lang="en-GB" dirty="0"/>
              <a:t>Facilities</a:t>
            </a:r>
          </a:p>
          <a:p>
            <a:pPr lvl="2"/>
            <a:r>
              <a:rPr lang="en-GB" dirty="0"/>
              <a:t>User authentication</a:t>
            </a:r>
          </a:p>
          <a:p>
            <a:pPr lvl="2"/>
            <a:r>
              <a:rPr lang="en-GB" dirty="0"/>
              <a:t>Vulnerabilities</a:t>
            </a:r>
          </a:p>
          <a:p>
            <a:pPr lvl="1"/>
            <a:endParaRPr lang="en-GB" dirty="0"/>
          </a:p>
        </p:txBody>
      </p:sp>
      <p:sp>
        <p:nvSpPr>
          <p:cNvPr id="5" name="Content Placeholder 2"/>
          <p:cNvSpPr txBox="1">
            <a:spLocks/>
          </p:cNvSpPr>
          <p:nvPr/>
        </p:nvSpPr>
        <p:spPr>
          <a:xfrm>
            <a:off x="16042" y="1325563"/>
            <a:ext cx="6084541"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Protection vs security</a:t>
            </a:r>
          </a:p>
          <a:p>
            <a:r>
              <a:rPr lang="en-GB" dirty="0"/>
              <a:t>Access control</a:t>
            </a:r>
          </a:p>
          <a:p>
            <a:r>
              <a:rPr lang="en-GB" dirty="0"/>
              <a:t>Protection of objects</a:t>
            </a:r>
          </a:p>
          <a:p>
            <a:r>
              <a:rPr lang="en-GB" dirty="0"/>
              <a:t>OS Hardening</a:t>
            </a:r>
          </a:p>
          <a:p>
            <a:r>
              <a:rPr lang="en-GB" dirty="0"/>
              <a:t>Trusted computer base</a:t>
            </a:r>
          </a:p>
          <a:p>
            <a:r>
              <a:rPr lang="en-GB" dirty="0"/>
              <a:t>Security maintenance</a:t>
            </a:r>
          </a:p>
          <a:p>
            <a:r>
              <a:rPr lang="en-GB" dirty="0"/>
              <a:t>Security threat monitoring</a:t>
            </a:r>
          </a:p>
        </p:txBody>
      </p:sp>
    </p:spTree>
    <p:extLst>
      <p:ext uri="{BB962C8B-B14F-4D97-AF65-F5344CB8AC3E}">
        <p14:creationId xmlns:p14="http://schemas.microsoft.com/office/powerpoint/2010/main" val="199550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Security Issues</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7911649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GB" dirty="0"/>
              <a:t>Week 9: Malware </a:t>
            </a:r>
            <a:r>
              <a:rPr lang="en-GB" dirty="0" smtClean="0"/>
              <a:t>and </a:t>
            </a:r>
            <a:r>
              <a:rPr lang="en-GB" dirty="0"/>
              <a:t>Software Security</a:t>
            </a:r>
          </a:p>
        </p:txBody>
      </p:sp>
      <p:sp>
        <p:nvSpPr>
          <p:cNvPr id="3" name="Content Placeholder 2"/>
          <p:cNvSpPr>
            <a:spLocks noGrp="1"/>
          </p:cNvSpPr>
          <p:nvPr>
            <p:ph idx="1"/>
          </p:nvPr>
        </p:nvSpPr>
        <p:spPr>
          <a:xfrm>
            <a:off x="6100583" y="1220633"/>
            <a:ext cx="6084541" cy="5532437"/>
          </a:xfrm>
        </p:spPr>
        <p:txBody>
          <a:bodyPr>
            <a:normAutofit lnSpcReduction="10000"/>
          </a:bodyPr>
          <a:lstStyle/>
          <a:p>
            <a:r>
              <a:rPr lang="en-GB" dirty="0"/>
              <a:t>Software security</a:t>
            </a:r>
          </a:p>
          <a:p>
            <a:pPr lvl="1"/>
            <a:r>
              <a:rPr lang="en-GB" dirty="0"/>
              <a:t>Intended vs implemented</a:t>
            </a:r>
          </a:p>
          <a:p>
            <a:pPr lvl="1"/>
            <a:r>
              <a:rPr lang="en-GB" dirty="0"/>
              <a:t>Types of flaws</a:t>
            </a:r>
          </a:p>
          <a:p>
            <a:pPr lvl="2"/>
            <a:r>
              <a:rPr lang="en-GB" dirty="0"/>
              <a:t>Bugs</a:t>
            </a:r>
          </a:p>
          <a:p>
            <a:pPr lvl="2"/>
            <a:r>
              <a:rPr lang="en-GB" dirty="0" smtClean="0"/>
              <a:t>Trap door</a:t>
            </a:r>
            <a:endParaRPr lang="en-GB" dirty="0"/>
          </a:p>
          <a:p>
            <a:pPr lvl="1"/>
            <a:r>
              <a:rPr lang="en-GB" dirty="0"/>
              <a:t>Bad software</a:t>
            </a:r>
          </a:p>
          <a:p>
            <a:pPr lvl="1"/>
            <a:r>
              <a:rPr lang="en-GB" dirty="0"/>
              <a:t>Software insecurity</a:t>
            </a:r>
          </a:p>
          <a:p>
            <a:pPr lvl="1"/>
            <a:r>
              <a:rPr lang="en-GB" dirty="0"/>
              <a:t>Software security assurance</a:t>
            </a:r>
          </a:p>
          <a:p>
            <a:pPr lvl="1"/>
            <a:r>
              <a:rPr lang="en-GB" dirty="0"/>
              <a:t>Software security questions</a:t>
            </a:r>
          </a:p>
          <a:p>
            <a:pPr lvl="1"/>
            <a:r>
              <a:rPr lang="en-GB" dirty="0"/>
              <a:t>Software security examples</a:t>
            </a:r>
          </a:p>
          <a:p>
            <a:pPr lvl="1"/>
            <a:r>
              <a:rPr lang="en-GB" dirty="0"/>
              <a:t>Software security categories</a:t>
            </a:r>
          </a:p>
          <a:p>
            <a:pPr lvl="2"/>
            <a:r>
              <a:rPr lang="en-GB" dirty="0"/>
              <a:t>Insecure interaction</a:t>
            </a:r>
          </a:p>
          <a:p>
            <a:pPr lvl="2"/>
            <a:r>
              <a:rPr lang="en-GB" dirty="0"/>
              <a:t>Risky resource management</a:t>
            </a:r>
          </a:p>
          <a:p>
            <a:pPr lvl="2"/>
            <a:r>
              <a:rPr lang="en-GB" dirty="0"/>
              <a:t>Porous defences</a:t>
            </a:r>
          </a:p>
          <a:p>
            <a:pPr lvl="2"/>
            <a:r>
              <a:rPr lang="en-GB" dirty="0"/>
              <a:t>Handling input</a:t>
            </a:r>
          </a:p>
          <a:p>
            <a:pPr lvl="1"/>
            <a:r>
              <a:rPr lang="en-GB" dirty="0"/>
              <a:t>Software security best practices</a:t>
            </a:r>
          </a:p>
        </p:txBody>
      </p:sp>
      <p:sp>
        <p:nvSpPr>
          <p:cNvPr id="5" name="Content Placeholder 2"/>
          <p:cNvSpPr txBox="1">
            <a:spLocks/>
          </p:cNvSpPr>
          <p:nvPr/>
        </p:nvSpPr>
        <p:spPr>
          <a:xfrm>
            <a:off x="16042" y="1325563"/>
            <a:ext cx="6084541" cy="553243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Malware prevention</a:t>
            </a:r>
          </a:p>
          <a:p>
            <a:pPr lvl="1"/>
            <a:r>
              <a:rPr lang="en-GB" dirty="0"/>
              <a:t>Elements</a:t>
            </a:r>
          </a:p>
          <a:p>
            <a:pPr lvl="1"/>
            <a:r>
              <a:rPr lang="en-GB" dirty="0"/>
              <a:t>Effective countermeasures</a:t>
            </a:r>
          </a:p>
          <a:p>
            <a:pPr lvl="1"/>
            <a:r>
              <a:rPr lang="en-GB" dirty="0"/>
              <a:t>Technical mechanisms</a:t>
            </a:r>
          </a:p>
          <a:p>
            <a:pPr lvl="1"/>
            <a:r>
              <a:rPr lang="en-GB" dirty="0"/>
              <a:t>Places</a:t>
            </a:r>
          </a:p>
          <a:p>
            <a:pPr lvl="2"/>
            <a:r>
              <a:rPr lang="en-GB" dirty="0"/>
              <a:t>In host</a:t>
            </a:r>
          </a:p>
          <a:p>
            <a:pPr lvl="3"/>
            <a:r>
              <a:rPr lang="en-GB" dirty="0"/>
              <a:t>Simple scanner</a:t>
            </a:r>
          </a:p>
          <a:p>
            <a:pPr lvl="3"/>
            <a:r>
              <a:rPr lang="en-GB" dirty="0"/>
              <a:t>Heuristic scanner</a:t>
            </a:r>
          </a:p>
          <a:p>
            <a:pPr lvl="3"/>
            <a:r>
              <a:rPr lang="en-GB" dirty="0"/>
              <a:t>Activity traps</a:t>
            </a:r>
          </a:p>
          <a:p>
            <a:pPr lvl="3"/>
            <a:r>
              <a:rPr lang="en-GB" dirty="0"/>
              <a:t>Full-feature protection</a:t>
            </a:r>
          </a:p>
          <a:p>
            <a:pPr lvl="4"/>
            <a:r>
              <a:rPr lang="en-GB" dirty="0"/>
              <a:t>Generic Decryption</a:t>
            </a:r>
          </a:p>
          <a:p>
            <a:pPr lvl="4"/>
            <a:r>
              <a:rPr lang="en-GB" dirty="0"/>
              <a:t>Host Based Behaviour Blocking System</a:t>
            </a:r>
          </a:p>
          <a:p>
            <a:pPr lvl="4"/>
            <a:r>
              <a:rPr lang="en-GB" dirty="0"/>
              <a:t>Spyware detection and removal</a:t>
            </a:r>
          </a:p>
          <a:p>
            <a:pPr lvl="4"/>
            <a:r>
              <a:rPr lang="en-GB" dirty="0"/>
              <a:t>Rootkit countermeasures</a:t>
            </a:r>
          </a:p>
          <a:p>
            <a:pPr lvl="2"/>
            <a:r>
              <a:rPr lang="en-GB" dirty="0"/>
              <a:t>In network</a:t>
            </a:r>
          </a:p>
          <a:p>
            <a:pPr lvl="3"/>
            <a:r>
              <a:rPr lang="en-GB" dirty="0"/>
              <a:t>Ingress monitors</a:t>
            </a:r>
          </a:p>
          <a:p>
            <a:pPr lvl="3"/>
            <a:r>
              <a:rPr lang="en-GB" dirty="0"/>
              <a:t>Egress monitors</a:t>
            </a:r>
          </a:p>
          <a:p>
            <a:pPr lvl="2"/>
            <a:r>
              <a:rPr lang="en-GB" dirty="0"/>
              <a:t>In general</a:t>
            </a:r>
          </a:p>
          <a:p>
            <a:pPr lvl="3"/>
            <a:r>
              <a:rPr lang="en-GB" dirty="0"/>
              <a:t>Distributed Intelligence Gathering</a:t>
            </a:r>
          </a:p>
        </p:txBody>
      </p:sp>
    </p:spTree>
    <p:extLst>
      <p:ext uri="{BB962C8B-B14F-4D97-AF65-F5344CB8AC3E}">
        <p14:creationId xmlns:p14="http://schemas.microsoft.com/office/powerpoint/2010/main" val="4189590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GB" dirty="0" smtClean="0"/>
              <a:t>Week 10: Virtualisation + Security</a:t>
            </a:r>
            <a:endParaRPr lang="en-GB" dirty="0"/>
          </a:p>
        </p:txBody>
      </p:sp>
      <p:sp>
        <p:nvSpPr>
          <p:cNvPr id="3" name="Content Placeholder 2"/>
          <p:cNvSpPr>
            <a:spLocks noGrp="1"/>
          </p:cNvSpPr>
          <p:nvPr>
            <p:ph idx="1"/>
          </p:nvPr>
        </p:nvSpPr>
        <p:spPr>
          <a:xfrm>
            <a:off x="0" y="1325562"/>
            <a:ext cx="5981700" cy="5532437"/>
          </a:xfrm>
        </p:spPr>
        <p:txBody>
          <a:bodyPr/>
          <a:lstStyle/>
          <a:p>
            <a:r>
              <a:rPr lang="en-GB" dirty="0" smtClean="0"/>
              <a:t>Security Issues</a:t>
            </a:r>
          </a:p>
          <a:p>
            <a:pPr lvl="1"/>
            <a:r>
              <a:rPr lang="en-GB" dirty="0" smtClean="0"/>
              <a:t>Violations</a:t>
            </a:r>
          </a:p>
          <a:p>
            <a:pPr lvl="2"/>
            <a:r>
              <a:rPr lang="en-GB" dirty="0" smtClean="0"/>
              <a:t>Breach of confidentiality</a:t>
            </a:r>
          </a:p>
          <a:p>
            <a:pPr lvl="2"/>
            <a:r>
              <a:rPr lang="en-GB" dirty="0" smtClean="0"/>
              <a:t>Breach of integrity</a:t>
            </a:r>
          </a:p>
          <a:p>
            <a:pPr lvl="2"/>
            <a:r>
              <a:rPr lang="en-GB" dirty="0" smtClean="0"/>
              <a:t>Breach of availability</a:t>
            </a:r>
          </a:p>
          <a:p>
            <a:pPr lvl="2"/>
            <a:r>
              <a:rPr lang="en-GB" dirty="0" smtClean="0"/>
              <a:t>Theft of service</a:t>
            </a:r>
          </a:p>
          <a:p>
            <a:pPr lvl="2"/>
            <a:r>
              <a:rPr lang="en-GB" dirty="0" smtClean="0"/>
              <a:t>Denial of service</a:t>
            </a:r>
          </a:p>
          <a:p>
            <a:pPr lvl="1"/>
            <a:r>
              <a:rPr lang="en-GB" dirty="0" smtClean="0"/>
              <a:t>Level of impacts for organisations</a:t>
            </a:r>
          </a:p>
          <a:p>
            <a:pPr lvl="2"/>
            <a:r>
              <a:rPr lang="en-GB" dirty="0" smtClean="0"/>
              <a:t>Low</a:t>
            </a:r>
          </a:p>
          <a:p>
            <a:pPr lvl="2"/>
            <a:r>
              <a:rPr lang="en-GB" dirty="0" smtClean="0"/>
              <a:t>Medium</a:t>
            </a:r>
          </a:p>
          <a:p>
            <a:pPr lvl="2"/>
            <a:r>
              <a:rPr lang="en-GB" dirty="0" smtClean="0"/>
              <a:t>High</a:t>
            </a:r>
          </a:p>
          <a:p>
            <a:pPr lvl="1"/>
            <a:r>
              <a:rPr lang="en-GB" dirty="0" smtClean="0"/>
              <a:t>Vulnerabilities of a VM</a:t>
            </a:r>
          </a:p>
          <a:p>
            <a:pPr lvl="2"/>
            <a:r>
              <a:rPr lang="en-GB" dirty="0" smtClean="0"/>
              <a:t>Security issues</a:t>
            </a:r>
          </a:p>
          <a:p>
            <a:pPr lvl="2"/>
            <a:r>
              <a:rPr lang="en-GB" dirty="0" smtClean="0"/>
              <a:t>Operational issues</a:t>
            </a:r>
          </a:p>
          <a:p>
            <a:pPr lvl="1"/>
            <a:endParaRPr lang="en-GB" dirty="0"/>
          </a:p>
        </p:txBody>
      </p:sp>
      <p:sp>
        <p:nvSpPr>
          <p:cNvPr id="4" name="Content Placeholder 2"/>
          <p:cNvSpPr txBox="1">
            <a:spLocks/>
          </p:cNvSpPr>
          <p:nvPr/>
        </p:nvSpPr>
        <p:spPr>
          <a:xfrm>
            <a:off x="5981700" y="1325563"/>
            <a:ext cx="5981700"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Defending virtualised systems</a:t>
            </a:r>
          </a:p>
          <a:p>
            <a:pPr lvl="1"/>
            <a:r>
              <a:rPr lang="en-GB" dirty="0" smtClean="0"/>
              <a:t>Principles and best practices</a:t>
            </a:r>
          </a:p>
          <a:p>
            <a:pPr lvl="1"/>
            <a:r>
              <a:rPr lang="en-GB" dirty="0" smtClean="0"/>
              <a:t>Hypervisor security</a:t>
            </a:r>
          </a:p>
          <a:p>
            <a:pPr lvl="1"/>
            <a:r>
              <a:rPr lang="en-GB" dirty="0" smtClean="0"/>
              <a:t>Dedicated VM security</a:t>
            </a:r>
          </a:p>
          <a:p>
            <a:r>
              <a:rPr lang="en-GB" dirty="0" smtClean="0"/>
              <a:t>Virtualisation for security</a:t>
            </a:r>
          </a:p>
          <a:p>
            <a:pPr lvl="1"/>
            <a:r>
              <a:rPr lang="en-GB" dirty="0" smtClean="0"/>
              <a:t>Pro’s and con’s</a:t>
            </a:r>
          </a:p>
          <a:p>
            <a:pPr lvl="1"/>
            <a:endParaRPr lang="en-GB" dirty="0"/>
          </a:p>
        </p:txBody>
      </p:sp>
    </p:spTree>
    <p:extLst>
      <p:ext uri="{BB962C8B-B14F-4D97-AF65-F5344CB8AC3E}">
        <p14:creationId xmlns:p14="http://schemas.microsoft.com/office/powerpoint/2010/main" val="2086875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90A753-AE74-48D6-8174-9AC2831E5389}"/>
              </a:ext>
            </a:extLst>
          </p:cNvPr>
          <p:cNvSpPr>
            <a:spLocks noGrp="1"/>
          </p:cNvSpPr>
          <p:nvPr>
            <p:ph type="title"/>
          </p:nvPr>
        </p:nvSpPr>
        <p:spPr/>
        <p:txBody>
          <a:bodyPr/>
          <a:lstStyle/>
          <a:p>
            <a:r>
              <a:rPr lang="en-GB" dirty="0"/>
              <a:t>Security Violations</a:t>
            </a:r>
          </a:p>
        </p:txBody>
      </p:sp>
      <p:sp>
        <p:nvSpPr>
          <p:cNvPr id="3" name="Content Placeholder 2">
            <a:extLst>
              <a:ext uri="{FF2B5EF4-FFF2-40B4-BE49-F238E27FC236}">
                <a16:creationId xmlns="" xmlns:a16="http://schemas.microsoft.com/office/drawing/2014/main" id="{60B618D7-9E21-4806-B940-630A46F1E9C9}"/>
              </a:ext>
            </a:extLst>
          </p:cNvPr>
          <p:cNvSpPr>
            <a:spLocks noGrp="1"/>
          </p:cNvSpPr>
          <p:nvPr>
            <p:ph idx="1"/>
          </p:nvPr>
        </p:nvSpPr>
        <p:spPr/>
        <p:txBody>
          <a:bodyPr>
            <a:normAutofit/>
          </a:bodyPr>
          <a:lstStyle/>
          <a:p>
            <a:r>
              <a:rPr lang="en-GB" dirty="0"/>
              <a:t>Five most typical security violations:</a:t>
            </a:r>
          </a:p>
          <a:p>
            <a:pPr lvl="1"/>
            <a:r>
              <a:rPr lang="en-GB" b="1" dirty="0"/>
              <a:t>Breach of confidentiality: </a:t>
            </a:r>
            <a:r>
              <a:rPr lang="en-GB" dirty="0"/>
              <a:t>Unauthorised reading of data (e.g. identity information, credit card numbers, etc.).</a:t>
            </a:r>
            <a:endParaRPr lang="en-GB" sz="1200" dirty="0"/>
          </a:p>
          <a:p>
            <a:pPr lvl="1"/>
            <a:r>
              <a:rPr lang="en-GB" b="1" dirty="0"/>
              <a:t>Breach of integrity: </a:t>
            </a:r>
            <a:r>
              <a:rPr lang="en-GB" dirty="0"/>
              <a:t>Unauthorised modification of data (e.g. modification of the source code of an important commercial application).</a:t>
            </a:r>
            <a:endParaRPr lang="en-GB" sz="1200" dirty="0"/>
          </a:p>
          <a:p>
            <a:pPr lvl="1"/>
            <a:r>
              <a:rPr lang="en-GB" b="1" dirty="0"/>
              <a:t>Breach of availability: </a:t>
            </a:r>
            <a:r>
              <a:rPr lang="en-GB" dirty="0"/>
              <a:t>Unauthorised destruction of data (e.g. </a:t>
            </a:r>
            <a:r>
              <a:rPr lang="en-GB" dirty="0" smtClean="0"/>
              <a:t>website </a:t>
            </a:r>
            <a:r>
              <a:rPr lang="en-GB" dirty="0"/>
              <a:t>defacement).</a:t>
            </a:r>
            <a:endParaRPr lang="en-GB" sz="1200" dirty="0"/>
          </a:p>
          <a:p>
            <a:pPr lvl="1"/>
            <a:r>
              <a:rPr lang="en-GB" b="1" dirty="0"/>
              <a:t>Theft of service: </a:t>
            </a:r>
            <a:r>
              <a:rPr lang="en-GB" dirty="0"/>
              <a:t>Unauthorised use of resources (e.g. installing unauthorised software).  </a:t>
            </a:r>
            <a:endParaRPr lang="en-GB" sz="1200" dirty="0"/>
          </a:p>
          <a:p>
            <a:pPr lvl="1"/>
            <a:r>
              <a:rPr lang="en-GB" b="1" dirty="0"/>
              <a:t>Denial of service: </a:t>
            </a:r>
            <a:r>
              <a:rPr lang="en-GB" dirty="0"/>
              <a:t>Preventing legitimate use of the system (e.g. worms).</a:t>
            </a:r>
            <a:endParaRPr lang="en-GB" sz="1200" dirty="0"/>
          </a:p>
        </p:txBody>
      </p:sp>
    </p:spTree>
    <p:extLst>
      <p:ext uri="{BB962C8B-B14F-4D97-AF65-F5344CB8AC3E}">
        <p14:creationId xmlns:p14="http://schemas.microsoft.com/office/powerpoint/2010/main" val="404576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0A89B4-53A1-44DD-BE26-189013484616}"/>
              </a:ext>
            </a:extLst>
          </p:cNvPr>
          <p:cNvSpPr>
            <a:spLocks noGrp="1"/>
          </p:cNvSpPr>
          <p:nvPr>
            <p:ph type="title"/>
          </p:nvPr>
        </p:nvSpPr>
        <p:spPr/>
        <p:txBody>
          <a:bodyPr/>
          <a:lstStyle/>
          <a:p>
            <a:r>
              <a:rPr lang="en-GB" dirty="0"/>
              <a:t>Levels of Impact for Organisations</a:t>
            </a:r>
          </a:p>
        </p:txBody>
      </p:sp>
      <p:sp>
        <p:nvSpPr>
          <p:cNvPr id="3" name="Content Placeholder 2">
            <a:extLst>
              <a:ext uri="{FF2B5EF4-FFF2-40B4-BE49-F238E27FC236}">
                <a16:creationId xmlns="" xmlns:a16="http://schemas.microsoft.com/office/drawing/2014/main" id="{7D77D404-32EA-4120-81C9-644A2B692570}"/>
              </a:ext>
            </a:extLst>
          </p:cNvPr>
          <p:cNvSpPr>
            <a:spLocks noGrp="1"/>
          </p:cNvSpPr>
          <p:nvPr>
            <p:ph idx="1"/>
          </p:nvPr>
        </p:nvSpPr>
        <p:spPr>
          <a:xfrm>
            <a:off x="838200" y="1825625"/>
            <a:ext cx="5667531" cy="4351338"/>
          </a:xfrm>
        </p:spPr>
        <p:txBody>
          <a:bodyPr>
            <a:normAutofit/>
          </a:bodyPr>
          <a:lstStyle/>
          <a:p>
            <a:r>
              <a:rPr lang="en-GB" b="1" dirty="0"/>
              <a:t>Low: </a:t>
            </a:r>
            <a:r>
              <a:rPr lang="en-GB" dirty="0"/>
              <a:t>An anonymous online poll used by a news organisation for subscribers and random users.</a:t>
            </a:r>
          </a:p>
          <a:p>
            <a:r>
              <a:rPr lang="en-GB" b="1" dirty="0"/>
              <a:t>Medium: </a:t>
            </a:r>
            <a:r>
              <a:rPr lang="en-GB" dirty="0"/>
              <a:t>A Moodle-type website that offers a forum facility to the students undertaking a particular module. </a:t>
            </a:r>
          </a:p>
          <a:p>
            <a:r>
              <a:rPr lang="en-GB" b="1" dirty="0"/>
              <a:t>High: </a:t>
            </a:r>
            <a:r>
              <a:rPr lang="en-GB" dirty="0"/>
              <a:t>A hospital patients’ medical record system.</a:t>
            </a:r>
          </a:p>
          <a:p>
            <a:endParaRPr lang="en-GB" dirty="0"/>
          </a:p>
        </p:txBody>
      </p:sp>
      <p:pic>
        <p:nvPicPr>
          <p:cNvPr id="5" name="Picture 4">
            <a:extLst>
              <a:ext uri="{FF2B5EF4-FFF2-40B4-BE49-F238E27FC236}">
                <a16:creationId xmlns="" xmlns:a16="http://schemas.microsoft.com/office/drawing/2014/main" id="{B1FC1A0B-8A91-4F84-9367-036CB8439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0631" y="2421146"/>
            <a:ext cx="4413169" cy="2750461"/>
          </a:xfrm>
          <a:prstGeom prst="rect">
            <a:avLst/>
          </a:prstGeom>
        </p:spPr>
      </p:pic>
    </p:spTree>
    <p:extLst>
      <p:ext uri="{BB962C8B-B14F-4D97-AF65-F5344CB8AC3E}">
        <p14:creationId xmlns:p14="http://schemas.microsoft.com/office/powerpoint/2010/main" val="473757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Virtualisation Recap</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55780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Virtualisation Recap</a:t>
            </a:r>
          </a:p>
        </p:txBody>
      </p:sp>
      <p:sp>
        <p:nvSpPr>
          <p:cNvPr id="3" name="Content Placeholder 2"/>
          <p:cNvSpPr>
            <a:spLocks noGrp="1"/>
          </p:cNvSpPr>
          <p:nvPr>
            <p:ph idx="1"/>
          </p:nvPr>
        </p:nvSpPr>
        <p:spPr>
          <a:xfrm>
            <a:off x="838200" y="1825625"/>
            <a:ext cx="6666186" cy="4351338"/>
          </a:xfrm>
        </p:spPr>
        <p:txBody>
          <a:bodyPr>
            <a:normAutofit fontScale="92500" lnSpcReduction="20000"/>
          </a:bodyPr>
          <a:lstStyle/>
          <a:p>
            <a:r>
              <a:rPr lang="en-US" altLang="en-US" dirty="0"/>
              <a:t>Creation of a layer that maps the interface of a system (virtual machine) or component (i.e., I/O device) onto the interface and resources of an underlying (possibly different) real system.</a:t>
            </a:r>
          </a:p>
          <a:p>
            <a:r>
              <a:rPr lang="en-US" altLang="en-US" dirty="0"/>
              <a:t>Purposes:</a:t>
            </a:r>
          </a:p>
          <a:p>
            <a:pPr marL="628650" lvl="1" indent="-271463"/>
            <a:r>
              <a:rPr lang="en-US" altLang="en-US" dirty="0"/>
              <a:t>Abstraction</a:t>
            </a:r>
          </a:p>
          <a:p>
            <a:pPr marL="628650" lvl="1" indent="-271463"/>
            <a:r>
              <a:rPr lang="en-US" altLang="en-US" dirty="0"/>
              <a:t>Replication</a:t>
            </a:r>
          </a:p>
          <a:p>
            <a:pPr marL="628650" lvl="1" indent="-271463"/>
            <a:r>
              <a:rPr lang="en-US" altLang="en-US" dirty="0"/>
              <a:t>Isolation</a:t>
            </a:r>
          </a:p>
          <a:p>
            <a:pPr marL="628650" lvl="1" indent="-271463"/>
            <a:r>
              <a:rPr lang="en-US" altLang="en-US" dirty="0"/>
              <a:t>Cross compatibility/Encapsulation</a:t>
            </a:r>
          </a:p>
          <a:p>
            <a:r>
              <a:rPr lang="en-US" altLang="en-US" dirty="0"/>
              <a:t>Does not necessarily aim to simplify or hide details.</a:t>
            </a:r>
          </a:p>
          <a:p>
            <a:r>
              <a:rPr lang="en-US" altLang="en-US" dirty="0"/>
              <a:t>Managed by a virtual machine monitor (VMM).</a:t>
            </a:r>
          </a:p>
          <a:p>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7481" y="2242748"/>
            <a:ext cx="2713037"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3"/>
          <p:cNvSpPr txBox="1">
            <a:spLocks/>
          </p:cNvSpPr>
          <p:nvPr/>
        </p:nvSpPr>
        <p:spPr>
          <a:xfrm>
            <a:off x="9317408" y="5229701"/>
            <a:ext cx="1834696" cy="228600"/>
          </a:xfrm>
          <a:prstGeom prst="rect">
            <a:avLst/>
          </a:prstGeom>
        </p:spPr>
        <p:txBody>
          <a:bodyPr vert="horz" lIns="91440" tIns="45720" rIns="91440" bIns="45720" rtlCol="0" anchor="t"/>
          <a:lstStyle>
            <a:defPPr>
              <a:defRPr lang="en-US"/>
            </a:defPPr>
            <a:lvl1pPr marL="0" algn="r" defTabSz="914400" rtl="0" eaLnBrk="1" latinLnBrk="0" hangingPunct="1">
              <a:defRPr sz="1000" b="0" i="1" kern="1200" baseline="0">
                <a:solidFill>
                  <a:schemeClr val="accent1"/>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2008 Crossbeam Systems</a:t>
            </a:r>
          </a:p>
        </p:txBody>
      </p:sp>
    </p:spTree>
    <p:extLst>
      <p:ext uri="{BB962C8B-B14F-4D97-AF65-F5344CB8AC3E}">
        <p14:creationId xmlns:p14="http://schemas.microsoft.com/office/powerpoint/2010/main" val="1599205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VMM Trap</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2231" y="1825625"/>
            <a:ext cx="6807537"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5"/>
          <p:cNvSpPr>
            <a:spLocks noChangeArrowheads="1"/>
          </p:cNvSpPr>
          <p:nvPr/>
        </p:nvSpPr>
        <p:spPr bwMode="auto">
          <a:xfrm>
            <a:off x="7412369" y="5979081"/>
            <a:ext cx="3063240" cy="246221"/>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sz="1000" i="1" dirty="0">
                <a:solidFill>
                  <a:schemeClr val="accent1"/>
                </a:solidFill>
                <a:latin typeface="+mj-lt"/>
              </a:rPr>
              <a:t>©  Matt Welsh – Harvard University, 2006</a:t>
            </a:r>
          </a:p>
        </p:txBody>
      </p:sp>
    </p:spTree>
    <p:extLst>
      <p:ext uri="{BB962C8B-B14F-4D97-AF65-F5344CB8AC3E}">
        <p14:creationId xmlns:p14="http://schemas.microsoft.com/office/powerpoint/2010/main" val="1014593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Virtualisation of Memory</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6015" y="1585989"/>
            <a:ext cx="7717643" cy="4739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a:spLocks noChangeArrowheads="1"/>
          </p:cNvSpPr>
          <p:nvPr/>
        </p:nvSpPr>
        <p:spPr bwMode="auto">
          <a:xfrm>
            <a:off x="6705028" y="6325125"/>
            <a:ext cx="2871421" cy="246221"/>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sz="1000" i="1" dirty="0">
                <a:solidFill>
                  <a:schemeClr val="accent1"/>
                </a:solidFill>
                <a:latin typeface="+mj-lt"/>
              </a:rPr>
              <a:t>©  Matt Welsh – Harvard University, 2006</a:t>
            </a:r>
          </a:p>
        </p:txBody>
      </p:sp>
    </p:spTree>
    <p:extLst>
      <p:ext uri="{BB962C8B-B14F-4D97-AF65-F5344CB8AC3E}">
        <p14:creationId xmlns:p14="http://schemas.microsoft.com/office/powerpoint/2010/main" val="2100066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1782</Words>
  <Application>Microsoft Office PowerPoint</Application>
  <PresentationFormat>Widescreen</PresentationFormat>
  <Paragraphs>392</Paragraphs>
  <Slides>31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ＭＳ Ｐゴシック</vt:lpstr>
      <vt:lpstr>Arial</vt:lpstr>
      <vt:lpstr>Calibri</vt:lpstr>
      <vt:lpstr>Calibri Light</vt:lpstr>
      <vt:lpstr>新細明體</vt:lpstr>
      <vt:lpstr>Office Theme</vt:lpstr>
      <vt:lpstr>Virtualisation + Security</vt:lpstr>
      <vt:lpstr>Today’s Plan</vt:lpstr>
      <vt:lpstr>Security Issues</vt:lpstr>
      <vt:lpstr>Security Violations</vt:lpstr>
      <vt:lpstr>Levels of Impact for Organisations</vt:lpstr>
      <vt:lpstr>Virtualisation Recap</vt:lpstr>
      <vt:lpstr>Virtualisation Recap</vt:lpstr>
      <vt:lpstr>VMM Trap</vt:lpstr>
      <vt:lpstr>Virtualisation of Memory</vt:lpstr>
      <vt:lpstr>Vulnerabilities of VM</vt:lpstr>
      <vt:lpstr>Vulnerabilities of Virtualisation</vt:lpstr>
      <vt:lpstr>Virtualisation Security Issues</vt:lpstr>
      <vt:lpstr>Operational Security Issues</vt:lpstr>
      <vt:lpstr>PowerPoint Presentation</vt:lpstr>
      <vt:lpstr>VM Migration</vt:lpstr>
      <vt:lpstr>Defending Virtualised Systems</vt:lpstr>
      <vt:lpstr>Principles and Best Practices</vt:lpstr>
      <vt:lpstr>Hypervisor Security</vt:lpstr>
      <vt:lpstr>Dedicated VM Security</vt:lpstr>
      <vt:lpstr>Security Advantages of Virtualisation</vt:lpstr>
      <vt:lpstr>Security Disadvantages of Virtualisation</vt:lpstr>
      <vt:lpstr>Course Review</vt:lpstr>
      <vt:lpstr>Week 1: Virtualisation</vt:lpstr>
      <vt:lpstr>Week 2-3: The Security Landscape and Controlling Computers</vt:lpstr>
      <vt:lpstr>Week 4: Managing Files</vt:lpstr>
      <vt:lpstr>Week 5: Authenticating Users</vt:lpstr>
      <vt:lpstr>Week 6: Firewalls and Security Protocols</vt:lpstr>
      <vt:lpstr>Week 7: Malware</vt:lpstr>
      <vt:lpstr>Week 8: Operating System Security</vt:lpstr>
      <vt:lpstr>Week 9: Malware and Software Security</vt:lpstr>
      <vt:lpstr>Week 10: Virtualisation + Security</vt:lpstr>
    </vt:vector>
  </TitlesOfParts>
  <Company>Robert Gordon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Virtualisation + Security</dc:title>
  <dc:creator>carlos</dc:creator>
  <cp:lastModifiedBy>carlos</cp:lastModifiedBy>
  <cp:revision>44</cp:revision>
  <dcterms:created xsi:type="dcterms:W3CDTF">2018-11-15T10:19:01Z</dcterms:created>
  <dcterms:modified xsi:type="dcterms:W3CDTF">2018-11-21T17:36:54Z</dcterms:modified>
</cp:coreProperties>
</file>