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4"/>
  </p:notesMasterIdLst>
  <p:sldIdLst>
    <p:sldId id="256" r:id="rId2"/>
    <p:sldId id="259" r:id="rId3"/>
    <p:sldId id="311" r:id="rId4"/>
    <p:sldId id="297" r:id="rId5"/>
    <p:sldId id="312" r:id="rId6"/>
    <p:sldId id="287" r:id="rId7"/>
    <p:sldId id="290" r:id="rId8"/>
    <p:sldId id="313" r:id="rId9"/>
    <p:sldId id="302" r:id="rId10"/>
    <p:sldId id="292" r:id="rId11"/>
    <p:sldId id="303" r:id="rId12"/>
    <p:sldId id="293" r:id="rId13"/>
    <p:sldId id="294" r:id="rId14"/>
    <p:sldId id="314" r:id="rId15"/>
    <p:sldId id="310" r:id="rId16"/>
    <p:sldId id="304" r:id="rId17"/>
    <p:sldId id="305" r:id="rId18"/>
    <p:sldId id="306" r:id="rId19"/>
    <p:sldId id="307" r:id="rId20"/>
    <p:sldId id="308" r:id="rId21"/>
    <p:sldId id="309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9" autoAdjust="0"/>
    <p:restoredTop sz="89556" autoAdjust="0"/>
  </p:normalViewPr>
  <p:slideViewPr>
    <p:cSldViewPr snapToGrid="0" snapToObjects="1">
      <p:cViewPr varScale="1">
        <p:scale>
          <a:sx n="66" d="100"/>
          <a:sy n="66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1CF5-CE80-5D45-9370-F36850A7C75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AFD4-8F1A-8148-922D-AECEF72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411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3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6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30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822928" cy="426896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SYSTEM virtualisation and Security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CMM530 – Systems Programming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609600"/>
            <a:ext cx="5069205" cy="1497554"/>
          </a:xfrm>
        </p:spPr>
        <p:txBody>
          <a:bodyPr>
            <a:normAutofit/>
          </a:bodyPr>
          <a:lstStyle/>
          <a:p>
            <a:r>
              <a:rPr lang="en-GB" dirty="0" smtClean="0"/>
              <a:t>Virtual Machine Migration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738" y="609599"/>
            <a:ext cx="5571859" cy="3190875"/>
          </a:xfrm>
        </p:spPr>
        <p:txBody>
          <a:bodyPr>
            <a:normAutofit/>
          </a:bodyPr>
          <a:lstStyle/>
          <a:p>
            <a:r>
              <a:rPr lang="en-US" sz="2400" dirty="0"/>
              <a:t>Transfer from one physical server to another, with little or no downtime</a:t>
            </a:r>
          </a:p>
          <a:p>
            <a:pPr marL="542925" lvl="1" indent="-271463"/>
            <a:r>
              <a:rPr lang="en-US" sz="2200" dirty="0" smtClean="0"/>
              <a:t>For </a:t>
            </a:r>
            <a:r>
              <a:rPr lang="en-US" sz="2200" dirty="0"/>
              <a:t>load balancing and high </a:t>
            </a:r>
            <a:r>
              <a:rPr lang="en-US" sz="2200" dirty="0" smtClean="0"/>
              <a:t>availability</a:t>
            </a:r>
          </a:p>
          <a:p>
            <a:r>
              <a:rPr lang="en-US" sz="2400" dirty="0"/>
              <a:t>If transfer is unencrypted, </a:t>
            </a:r>
            <a:r>
              <a:rPr lang="en-US" sz="2400" i="1" dirty="0">
                <a:solidFill>
                  <a:srgbClr val="006600"/>
                </a:solidFill>
              </a:rPr>
              <a:t>man-in-the-middle</a:t>
            </a:r>
            <a:r>
              <a:rPr lang="en-US" sz="2400" dirty="0"/>
              <a:t> attack is possible, allowing changes to the VM </a:t>
            </a:r>
            <a:r>
              <a:rPr lang="en-US" sz="2400" dirty="0" err="1"/>
              <a:t>enroute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</p:spPr>
        <p:txBody>
          <a:bodyPr/>
          <a:lstStyle/>
          <a:p>
            <a:r>
              <a:rPr lang="en-US" dirty="0" smtClean="0"/>
              <a:t>CMM530 </a:t>
            </a:r>
            <a:r>
              <a:rPr lang="en-US" dirty="0"/>
              <a:t>– Systems Programming and Security</a:t>
            </a:r>
          </a:p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3" y="2126409"/>
            <a:ext cx="4592737" cy="32922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27434" y="536643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©  </a:t>
            </a:r>
            <a:r>
              <a:rPr lang="en-US" i="1" dirty="0" smtClean="0">
                <a:solidFill>
                  <a:schemeClr val="accent1"/>
                </a:solidFill>
              </a:rPr>
              <a:t>VMWare </a:t>
            </a:r>
            <a:r>
              <a:rPr lang="en-US" i="1" dirty="0">
                <a:solidFill>
                  <a:schemeClr val="accent1"/>
                </a:solidFill>
              </a:rPr>
              <a:t>Vmotion brochure</a:t>
            </a:r>
          </a:p>
        </p:txBody>
      </p:sp>
    </p:spTree>
    <p:extLst>
      <p:ext uri="{BB962C8B-B14F-4D97-AF65-F5344CB8AC3E}">
        <p14:creationId xmlns:p14="http://schemas.microsoft.com/office/powerpoint/2010/main" val="28938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61" y="357166"/>
            <a:ext cx="4853979" cy="22183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Virtualisation Security </a:t>
            </a:r>
            <a:br>
              <a:rPr lang="en-US" altLang="zh-TW" dirty="0" smtClean="0"/>
            </a:br>
            <a:r>
              <a:rPr lang="en-US" altLang="zh-TW" dirty="0" smtClean="0"/>
              <a:t>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440" y="357166"/>
            <a:ext cx="6195099" cy="5880146"/>
          </a:xfrm>
        </p:spPr>
        <p:txBody>
          <a:bodyPr>
            <a:noAutofit/>
          </a:bodyPr>
          <a:lstStyle/>
          <a:p>
            <a:r>
              <a:rPr lang="en-US" altLang="en-US" dirty="0"/>
              <a:t>Hypervisor is the </a:t>
            </a:r>
            <a:r>
              <a:rPr lang="en-US" altLang="en-US" b="1" i="1" dirty="0"/>
              <a:t>underlying component</a:t>
            </a:r>
            <a:r>
              <a:rPr lang="en-US" altLang="en-US" dirty="0"/>
              <a:t> of all these architectures. It is a new layer which needs to be protected</a:t>
            </a:r>
          </a:p>
          <a:p>
            <a:r>
              <a:rPr lang="en-US" altLang="en-US" b="1" dirty="0"/>
              <a:t>Scale of deployments </a:t>
            </a:r>
            <a:r>
              <a:rPr lang="en-US" altLang="en-US" dirty="0" smtClean="0"/>
              <a:t>– the </a:t>
            </a:r>
            <a:r>
              <a:rPr lang="en-US" altLang="en-US" dirty="0"/>
              <a:t>sheer scale of deployments make this a security </a:t>
            </a:r>
            <a:r>
              <a:rPr lang="en-US" altLang="en-US" dirty="0" smtClean="0"/>
              <a:t>challenge</a:t>
            </a:r>
          </a:p>
          <a:p>
            <a:pPr lvl="1"/>
            <a:r>
              <a:rPr lang="en-US" altLang="en-US" dirty="0" smtClean="0"/>
              <a:t>e.g.  Imagine </a:t>
            </a:r>
            <a:r>
              <a:rPr lang="en-US" altLang="en-US" dirty="0"/>
              <a:t>150 </a:t>
            </a:r>
            <a:r>
              <a:rPr lang="en-US" altLang="en-US" dirty="0" smtClean="0"/>
              <a:t>virtual machines </a:t>
            </a:r>
            <a:r>
              <a:rPr lang="en-US" altLang="en-US" dirty="0"/>
              <a:t>running a simultaneous scheduled AV scan on the same physical host. </a:t>
            </a:r>
          </a:p>
          <a:p>
            <a:r>
              <a:rPr lang="en-US" altLang="en-US" b="1" dirty="0"/>
              <a:t>Isolation</a:t>
            </a:r>
            <a:r>
              <a:rPr lang="en-US" altLang="en-US" dirty="0"/>
              <a:t> - Machines of a </a:t>
            </a:r>
            <a:r>
              <a:rPr lang="en-US" altLang="en-US" i="1" dirty="0"/>
              <a:t>company and its competitor </a:t>
            </a:r>
            <a:r>
              <a:rPr lang="en-US" altLang="en-US" dirty="0"/>
              <a:t>could be running on the same physical machine. Insufficient isolation could lead to </a:t>
            </a:r>
            <a:r>
              <a:rPr lang="en-US" altLang="en-US" dirty="0" smtClean="0"/>
              <a:t>disaster</a:t>
            </a:r>
          </a:p>
          <a:p>
            <a:r>
              <a:rPr lang="en-US" altLang="en-US" dirty="0" smtClean="0"/>
              <a:t>Guess OS monitoring by the hypervisor, which has privileged access rights</a:t>
            </a:r>
            <a:endParaRPr lang="en-US" altLang="en-US" dirty="0"/>
          </a:p>
          <a:p>
            <a:r>
              <a:rPr lang="en-US" altLang="en-US" b="1" dirty="0"/>
              <a:t>New API’s </a:t>
            </a:r>
            <a:r>
              <a:rPr lang="en-US" altLang="en-US" dirty="0"/>
              <a:t>to access </a:t>
            </a:r>
            <a:r>
              <a:rPr lang="en-US" altLang="en-US" dirty="0" smtClean="0"/>
              <a:t>Virtualization services - bugs </a:t>
            </a:r>
            <a:r>
              <a:rPr lang="en-US" altLang="en-US" dirty="0"/>
              <a:t>in these could lead to compromise of entire infrastructure.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5600" y="5867400"/>
            <a:ext cx="28302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Huzur Saran– IIT Delhi, 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8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Security Concepts in Architecture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4913" y="559678"/>
            <a:ext cx="6719925" cy="5817244"/>
          </a:xfrm>
        </p:spPr>
        <p:txBody>
          <a:bodyPr>
            <a:normAutofit fontScale="70000" lnSpcReduction="20000"/>
          </a:bodyPr>
          <a:lstStyle/>
          <a:p>
            <a:r>
              <a:rPr lang="en-GB" sz="2400" b="1" dirty="0"/>
              <a:t>Extended computing stack</a:t>
            </a:r>
          </a:p>
          <a:p>
            <a:pPr marL="542925" lvl="1" indent="-271463"/>
            <a:r>
              <a:rPr lang="en-GB" sz="2100" dirty="0"/>
              <a:t>New privileged layers (Hypervisor) exist underneath the </a:t>
            </a:r>
            <a:r>
              <a:rPr lang="en-GB" sz="2100" dirty="0" smtClean="0"/>
              <a:t>OS that </a:t>
            </a:r>
            <a:r>
              <a:rPr lang="en-GB" sz="2100" dirty="0"/>
              <a:t>need to be considered</a:t>
            </a:r>
          </a:p>
          <a:p>
            <a:r>
              <a:rPr lang="en-GB" sz="2400" b="1" dirty="0"/>
              <a:t>Guest isolation</a:t>
            </a:r>
          </a:p>
          <a:p>
            <a:pPr marL="542925" lvl="1" indent="-271463"/>
            <a:r>
              <a:rPr lang="en-GB" sz="2200" dirty="0" smtClean="0"/>
              <a:t> </a:t>
            </a:r>
            <a:r>
              <a:rPr lang="en-GB" sz="2100" dirty="0"/>
              <a:t>One guest VM cannot be allowed to access or even address the “hardware resources” of another guest VM or the host/hypervisor</a:t>
            </a:r>
          </a:p>
          <a:p>
            <a:r>
              <a:rPr lang="en-GB" sz="2400" b="1" dirty="0" smtClean="0"/>
              <a:t>Host Visibility from the Guest</a:t>
            </a:r>
          </a:p>
          <a:p>
            <a:pPr marL="542925" lvl="1" indent="-271463"/>
            <a:r>
              <a:rPr lang="en-GB" sz="2200" dirty="0" smtClean="0"/>
              <a:t>Can </a:t>
            </a:r>
            <a:r>
              <a:rPr lang="en-GB" sz="2200" dirty="0"/>
              <a:t>the guest OS detect that it is virtualized and if so can it see anything on the </a:t>
            </a:r>
            <a:r>
              <a:rPr lang="en-GB" sz="2200" dirty="0" smtClean="0"/>
              <a:t>host?</a:t>
            </a:r>
            <a:endParaRPr lang="en-GB" sz="2200" dirty="0"/>
          </a:p>
          <a:p>
            <a:r>
              <a:rPr lang="en-GB" sz="2400" b="1" dirty="0"/>
              <a:t>Virtualized interfaces</a:t>
            </a:r>
          </a:p>
          <a:p>
            <a:pPr marL="542925" lvl="1" indent="-271463"/>
            <a:r>
              <a:rPr lang="en-GB" sz="2200" dirty="0" smtClean="0"/>
              <a:t> </a:t>
            </a:r>
            <a:r>
              <a:rPr lang="en-GB" sz="2100" dirty="0"/>
              <a:t>Physical connectivity between guests is recreated, e.g. IP network, file shares, may be more or less like true physical counterparts</a:t>
            </a:r>
          </a:p>
          <a:p>
            <a:r>
              <a:rPr lang="en-GB" sz="2400" b="1" dirty="0"/>
              <a:t>Management interfaces</a:t>
            </a:r>
          </a:p>
          <a:p>
            <a:pPr marL="542925" lvl="3" indent="-271463"/>
            <a:r>
              <a:rPr lang="en-GB" sz="2100" dirty="0"/>
              <a:t>The protection of management interfaces (Console OS, </a:t>
            </a:r>
            <a:r>
              <a:rPr lang="en-GB" sz="2100" dirty="0" err="1"/>
              <a:t>VirtualCenter</a:t>
            </a:r>
            <a:r>
              <a:rPr lang="en-GB" sz="2100" dirty="0"/>
              <a:t>, etc…) very important.</a:t>
            </a:r>
          </a:p>
          <a:p>
            <a:pPr marL="542925" lvl="1" indent="-271463"/>
            <a:r>
              <a:rPr lang="en-GB" sz="2100" dirty="0"/>
              <a:t>Root or Administrator Access to these interfaces provides “keys to the kingdom</a:t>
            </a:r>
            <a:r>
              <a:rPr lang="en-GB" sz="2100" dirty="0" smtClean="0"/>
              <a:t>”</a:t>
            </a:r>
            <a:endParaRPr lang="en-GB" sz="2100" dirty="0"/>
          </a:p>
          <a:p>
            <a:r>
              <a:rPr lang="en-GB" sz="2400" b="1" dirty="0"/>
              <a:t>Greater co-location of data and assets on one box</a:t>
            </a:r>
          </a:p>
          <a:p>
            <a:pPr marL="542925" lvl="1" indent="-271463"/>
            <a:r>
              <a:rPr lang="en-GB" sz="2100" dirty="0"/>
              <a:t>Concept of mixing of Trust/Security Zones on a single physical box</a:t>
            </a:r>
            <a:endParaRPr lang="zh-TW" alt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</p:spPr>
        <p:txBody>
          <a:bodyPr/>
          <a:lstStyle/>
          <a:p>
            <a:r>
              <a:rPr lang="en-US" dirty="0" smtClean="0"/>
              <a:t>CMM530 </a:t>
            </a:r>
            <a:r>
              <a:rPr lang="en-US" dirty="0"/>
              <a:t>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7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366485"/>
            <a:ext cx="4353560" cy="2519589"/>
          </a:xfrm>
        </p:spPr>
        <p:txBody>
          <a:bodyPr>
            <a:normAutofit/>
          </a:bodyPr>
          <a:lstStyle/>
          <a:p>
            <a:r>
              <a:rPr lang="en-GB" dirty="0" smtClean="0"/>
              <a:t>Operational Security Issues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160" y="487680"/>
            <a:ext cx="6001437" cy="5677624"/>
          </a:xfrm>
        </p:spPr>
        <p:txBody>
          <a:bodyPr>
            <a:normAutofit/>
          </a:bodyPr>
          <a:lstStyle/>
          <a:p>
            <a:r>
              <a:rPr lang="en-GB" sz="2400" dirty="0"/>
              <a:t>Most security issues arise not from the virtualization infrastructure </a:t>
            </a:r>
            <a:r>
              <a:rPr lang="en-GB" sz="2400" dirty="0" smtClean="0"/>
              <a:t>itself but </a:t>
            </a:r>
            <a:r>
              <a:rPr lang="en-GB" sz="2400" dirty="0"/>
              <a:t>from </a:t>
            </a:r>
            <a:r>
              <a:rPr lang="en-GB" sz="2400" i="1" dirty="0">
                <a:solidFill>
                  <a:srgbClr val="006600"/>
                </a:solidFill>
              </a:rPr>
              <a:t>operational issues</a:t>
            </a:r>
          </a:p>
          <a:p>
            <a:pPr lvl="1"/>
            <a:r>
              <a:rPr lang="en-GB" sz="2200" dirty="0" smtClean="0"/>
              <a:t>Adapting </a:t>
            </a:r>
            <a:r>
              <a:rPr lang="en-GB" sz="2200" dirty="0"/>
              <a:t>existing security processes and solutions to work in </a:t>
            </a:r>
            <a:r>
              <a:rPr lang="en-GB" sz="2200" dirty="0" smtClean="0"/>
              <a:t>the virtualized </a:t>
            </a:r>
            <a:r>
              <a:rPr lang="en-GB" sz="2200" dirty="0"/>
              <a:t>environment</a:t>
            </a:r>
          </a:p>
          <a:p>
            <a:pPr lvl="1"/>
            <a:r>
              <a:rPr lang="en-GB" sz="2200" dirty="0" smtClean="0"/>
              <a:t>Most </a:t>
            </a:r>
            <a:r>
              <a:rPr lang="en-GB" sz="2200" dirty="0"/>
              <a:t>security solutions </a:t>
            </a:r>
            <a:r>
              <a:rPr lang="en-GB" sz="2200" dirty="0" smtClean="0"/>
              <a:t>do not </a:t>
            </a:r>
            <a:r>
              <a:rPr lang="en-GB" sz="2200" dirty="0"/>
              <a:t>care whether a machine is </a:t>
            </a:r>
            <a:r>
              <a:rPr lang="en-GB" sz="2200" dirty="0" smtClean="0"/>
              <a:t>physical or </a:t>
            </a:r>
            <a:r>
              <a:rPr lang="en-GB" sz="2200" dirty="0"/>
              <a:t>virtual</a:t>
            </a:r>
          </a:p>
          <a:p>
            <a:pPr lvl="1"/>
            <a:r>
              <a:rPr lang="en-GB" sz="2200" dirty="0" smtClean="0"/>
              <a:t>The </a:t>
            </a:r>
            <a:r>
              <a:rPr lang="en-GB" sz="2200" dirty="0"/>
              <a:t>risk of misconfiguration requires use of best </a:t>
            </a:r>
            <a:r>
              <a:rPr lang="en-GB" sz="2200" dirty="0" smtClean="0"/>
              <a:t>practices specific </a:t>
            </a:r>
            <a:r>
              <a:rPr lang="en-GB" sz="2200" dirty="0"/>
              <a:t>to virtualization</a:t>
            </a:r>
            <a:endParaRPr lang="en-GB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</p:spPr>
        <p:txBody>
          <a:bodyPr/>
          <a:lstStyle/>
          <a:p>
            <a:r>
              <a:rPr lang="en-US" dirty="0" smtClean="0"/>
              <a:t>CMM530 </a:t>
            </a:r>
            <a:r>
              <a:rPr lang="en-US" dirty="0"/>
              <a:t>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269525" cy="426896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Defending Virtualized systems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439" y="365989"/>
            <a:ext cx="4853979" cy="22183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Virtualisation Security </a:t>
            </a:r>
            <a:br>
              <a:rPr lang="en-US" altLang="zh-TW" dirty="0" smtClean="0"/>
            </a:br>
            <a:r>
              <a:rPr lang="en-US" altLang="zh-TW" dirty="0" smtClean="0"/>
              <a:t>Principles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440" y="357166"/>
            <a:ext cx="6195099" cy="4258377"/>
          </a:xfrm>
        </p:spPr>
        <p:txBody>
          <a:bodyPr>
            <a:noAutofit/>
          </a:bodyPr>
          <a:lstStyle/>
          <a:p>
            <a:r>
              <a:rPr lang="en-US" altLang="en-US" sz="2200" b="1" dirty="0"/>
              <a:t>Open design</a:t>
            </a:r>
            <a:r>
              <a:rPr lang="en-US" altLang="en-US" sz="2200" dirty="0" smtClean="0"/>
              <a:t>: you </a:t>
            </a:r>
            <a:r>
              <a:rPr lang="en-US" altLang="en-US" sz="2200" dirty="0"/>
              <a:t>need all the help you can get</a:t>
            </a:r>
          </a:p>
          <a:p>
            <a:r>
              <a:rPr lang="en-US" altLang="en-US" sz="2200" b="1" dirty="0"/>
              <a:t>Economy </a:t>
            </a:r>
            <a:r>
              <a:rPr lang="en-US" altLang="en-US" sz="2200" dirty="0"/>
              <a:t>of mechanism: fewer things to get right</a:t>
            </a:r>
          </a:p>
          <a:p>
            <a:r>
              <a:rPr lang="en-US" altLang="en-US" sz="2200" b="1" dirty="0"/>
              <a:t>Minimize secrets</a:t>
            </a:r>
            <a:r>
              <a:rPr lang="en-US" altLang="en-US" sz="2200" dirty="0"/>
              <a:t>: secrets </a:t>
            </a:r>
            <a:r>
              <a:rPr lang="en-US" altLang="en-US" sz="2200" dirty="0" smtClean="0"/>
              <a:t>do not remain </a:t>
            </a:r>
            <a:r>
              <a:rPr lang="en-US" altLang="en-US" sz="2200" dirty="0"/>
              <a:t>secret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Fail-safe defaults</a:t>
            </a:r>
            <a:r>
              <a:rPr lang="en-US" altLang="en-US" sz="2200" dirty="0"/>
              <a:t>: most users won’t change them</a:t>
            </a:r>
          </a:p>
          <a:p>
            <a:r>
              <a:rPr lang="en-US" altLang="en-US" sz="2200" b="1" dirty="0"/>
              <a:t>Least privilege</a:t>
            </a:r>
            <a:r>
              <a:rPr lang="en-US" altLang="en-US" sz="2200" dirty="0"/>
              <a:t>: limit the damage of an accident</a:t>
            </a:r>
          </a:p>
          <a:p>
            <a:r>
              <a:rPr lang="en-US" altLang="en-US" sz="2200" b="1" dirty="0"/>
              <a:t>Separation of privilege</a:t>
            </a:r>
            <a:r>
              <a:rPr lang="en-US" altLang="en-US" sz="2200" dirty="0"/>
              <a:t>: dangerous operation should require multiple principals</a:t>
            </a:r>
          </a:p>
          <a:p>
            <a:r>
              <a:rPr lang="en-US" altLang="en-US" sz="2200" b="1" dirty="0"/>
              <a:t>Complete mediation</a:t>
            </a:r>
            <a:r>
              <a:rPr lang="en-US" altLang="en-US" sz="2200" dirty="0"/>
              <a:t>: check every operation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5600" y="5867400"/>
            <a:ext cx="28302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Huzur Saran– IIT Delhi, 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15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61" y="357167"/>
            <a:ext cx="4853979" cy="17909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Hypervisor Security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440" y="357166"/>
            <a:ext cx="6195099" cy="5798113"/>
          </a:xfrm>
        </p:spPr>
        <p:txBody>
          <a:bodyPr>
            <a:noAutofit/>
          </a:bodyPr>
          <a:lstStyle/>
          <a:p>
            <a:r>
              <a:rPr lang="en-US" altLang="en-US" dirty="0"/>
              <a:t>Hypervisors are written by humans. They have bugs – typically buffer overflows</a:t>
            </a:r>
          </a:p>
          <a:p>
            <a:r>
              <a:rPr lang="en-US" altLang="en-US" dirty="0"/>
              <a:t>Hypervisor are complex – Xen is about 300K source lines of </a:t>
            </a:r>
            <a:r>
              <a:rPr lang="en-US" altLang="en-US" dirty="0" smtClean="0"/>
              <a:t>code</a:t>
            </a:r>
          </a:p>
          <a:p>
            <a:r>
              <a:rPr lang="en-US" altLang="en-US" dirty="0" smtClean="0"/>
              <a:t>Should be installed in isolated environment and updated to the latest path level – the same approaches as to OS security</a:t>
            </a:r>
            <a:endParaRPr lang="en-US" altLang="en-US" dirty="0"/>
          </a:p>
          <a:p>
            <a:r>
              <a:rPr lang="en-US" altLang="en-US" dirty="0"/>
              <a:t>Complete isolation is hard – Most systems </a:t>
            </a:r>
            <a:r>
              <a:rPr lang="en-US" altLang="en-US" dirty="0" smtClean="0"/>
              <a:t>do not have </a:t>
            </a:r>
            <a:r>
              <a:rPr lang="en-US" altLang="en-US" dirty="0"/>
              <a:t>IOMMU’s which make it possible to DMA to arbitrary physical memory</a:t>
            </a:r>
          </a:p>
          <a:p>
            <a:r>
              <a:rPr lang="en-US" altLang="en-US" dirty="0" smtClean="0"/>
              <a:t>Access to hypervisor should be limited to authorised administrators only.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5600" y="5867400"/>
            <a:ext cx="28302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Huzur Saran– IIT Delhi, 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62" y="357167"/>
            <a:ext cx="4290824" cy="19506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Memory and Input/Output Security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440" y="357166"/>
            <a:ext cx="6195099" cy="579811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DMA is a big problem on non IOMMU based systems:</a:t>
            </a:r>
          </a:p>
          <a:p>
            <a:pPr lvl="1"/>
            <a:r>
              <a:rPr lang="en-US" altLang="en-US" sz="2000" dirty="0"/>
              <a:t>Xen can setup DMA</a:t>
            </a:r>
          </a:p>
          <a:p>
            <a:pPr lvl="1"/>
            <a:r>
              <a:rPr lang="en-US" altLang="en-US" sz="2000" dirty="0" smtClean="0"/>
              <a:t>Dom</a:t>
            </a:r>
            <a:r>
              <a:rPr lang="en-US" alt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can setup DMA</a:t>
            </a:r>
          </a:p>
          <a:p>
            <a:pPr lvl="1"/>
            <a:r>
              <a:rPr lang="en-US" altLang="en-US" sz="2000" dirty="0"/>
              <a:t>Driver domains can setup DMA</a:t>
            </a:r>
          </a:p>
          <a:p>
            <a:r>
              <a:rPr lang="en-US" altLang="en-US" sz="2400" dirty="0"/>
              <a:t>The range of physical addresses is not verified</a:t>
            </a:r>
          </a:p>
          <a:p>
            <a:r>
              <a:rPr lang="en-US" altLang="en-US" sz="2400" dirty="0"/>
              <a:t>IOMMU based systems can restrict the range of addresses but they are not present in commodity hardware</a:t>
            </a:r>
          </a:p>
          <a:p>
            <a:r>
              <a:rPr lang="en-US" altLang="en-US" sz="2400" dirty="0"/>
              <a:t>There are some techniques to even bypass IOMMU checks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5600" y="5867400"/>
            <a:ext cx="28302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Huzur Saran– IIT Delhi, 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62" y="357167"/>
            <a:ext cx="4290824" cy="19506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Virtualisation Security Solutions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440" y="357166"/>
            <a:ext cx="6195099" cy="579811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Trusted hypervisor</a:t>
            </a:r>
          </a:p>
          <a:p>
            <a:pPr lvl="1"/>
            <a:r>
              <a:rPr lang="en-US" altLang="en-US" sz="2400" dirty="0">
                <a:solidFill>
                  <a:srgbClr val="006600"/>
                </a:solidFill>
              </a:rPr>
              <a:t>Hyperguard</a:t>
            </a:r>
            <a:r>
              <a:rPr lang="en-US" altLang="en-US" sz="2400" dirty="0"/>
              <a:t> (</a:t>
            </a:r>
            <a:r>
              <a:rPr lang="en-US" altLang="en-US" sz="2400" dirty="0" smtClean="0"/>
              <a:t>Phoenix Technologies) -  </a:t>
            </a:r>
            <a:r>
              <a:rPr lang="en-US" altLang="en-US" sz="2400" dirty="0"/>
              <a:t>A hypervisor integrity </a:t>
            </a:r>
            <a:r>
              <a:rPr lang="en-US" altLang="en-US" sz="2400" dirty="0" smtClean="0"/>
              <a:t>scanner.</a:t>
            </a:r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006600"/>
                </a:solidFill>
              </a:rPr>
              <a:t>Deepwatch</a:t>
            </a:r>
            <a:r>
              <a:rPr lang="en-US" altLang="en-US" sz="2400" dirty="0"/>
              <a:t> (</a:t>
            </a:r>
            <a:r>
              <a:rPr lang="en-US" altLang="en-US" sz="2400" dirty="0" smtClean="0"/>
              <a:t>Intel project) </a:t>
            </a:r>
            <a:r>
              <a:rPr lang="en-US" altLang="en-US" sz="2400" dirty="0"/>
              <a:t>– </a:t>
            </a:r>
            <a:r>
              <a:rPr lang="en-US" altLang="en-US" sz="2400" dirty="0" smtClean="0"/>
              <a:t>Virtualisation </a:t>
            </a:r>
            <a:r>
              <a:rPr lang="en-US" altLang="en-US" sz="2400" dirty="0"/>
              <a:t>rootkit scanner</a:t>
            </a:r>
          </a:p>
          <a:p>
            <a:r>
              <a:rPr lang="en-US" altLang="en-US" sz="2800" dirty="0" smtClean="0"/>
              <a:t>Domain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Hardening – Various security </a:t>
            </a:r>
            <a:r>
              <a:rPr lang="en-US" altLang="en-US" sz="2800" dirty="0" smtClean="0"/>
              <a:t>solutions</a:t>
            </a:r>
            <a:endParaRPr lang="en-US" alt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5600" y="5867400"/>
            <a:ext cx="28302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Huzur Saran– IIT Delhi, 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4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62" y="357167"/>
            <a:ext cx="4290824" cy="19506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Virtualisation Security Opportunities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440" y="357166"/>
            <a:ext cx="6195099" cy="5798113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New </a:t>
            </a:r>
            <a:r>
              <a:rPr lang="en-US" altLang="en-US" dirty="0"/>
              <a:t>breed of security products is now possible to protect guest OS’s from being hijacked</a:t>
            </a:r>
          </a:p>
          <a:p>
            <a:r>
              <a:rPr lang="en-US" altLang="en-US" dirty="0" smtClean="0"/>
              <a:t>Hypervisor-based </a:t>
            </a:r>
            <a:r>
              <a:rPr lang="en-US" altLang="en-US" dirty="0"/>
              <a:t>security suites cannot be detected by malware running in the guest</a:t>
            </a:r>
          </a:p>
          <a:p>
            <a:r>
              <a:rPr lang="en-US" altLang="en-US" dirty="0"/>
              <a:t>Hypervisors allow introspection of very early boot sequences of the guest, thereby making possible an entire </a:t>
            </a:r>
            <a:r>
              <a:rPr lang="en-US" altLang="en-US" dirty="0" smtClean="0"/>
              <a:t>new </a:t>
            </a:r>
            <a:r>
              <a:rPr lang="en-US" altLang="en-US" dirty="0"/>
              <a:t>breed of BIOS rootkit and kernel rootkit </a:t>
            </a:r>
            <a:r>
              <a:rPr lang="en-US" altLang="en-US" dirty="0" smtClean="0"/>
              <a:t>scanners </a:t>
            </a:r>
          </a:p>
          <a:p>
            <a:r>
              <a:rPr lang="en-US" altLang="en-US" dirty="0" smtClean="0"/>
              <a:t>API’s </a:t>
            </a:r>
            <a:r>
              <a:rPr lang="en-US" altLang="en-US" dirty="0"/>
              <a:t>like </a:t>
            </a:r>
            <a:r>
              <a:rPr lang="en-US" altLang="en-US" dirty="0" err="1" smtClean="0"/>
              <a:t>VMSafe</a:t>
            </a:r>
            <a:r>
              <a:rPr lang="en-US" altLang="en-US" dirty="0" smtClean="0"/>
              <a:t> </a:t>
            </a:r>
            <a:r>
              <a:rPr lang="en-US" altLang="en-US" dirty="0"/>
              <a:t>from VMWare allow introspection of interesting system events in the </a:t>
            </a:r>
            <a:r>
              <a:rPr lang="en-US" altLang="en-US" dirty="0" smtClean="0"/>
              <a:t>guest OSes</a:t>
            </a:r>
            <a:endParaRPr lang="en-US" altLang="en-US" dirty="0"/>
          </a:p>
          <a:p>
            <a:pPr lvl="1"/>
            <a:r>
              <a:rPr lang="en-US" altLang="en-US" dirty="0"/>
              <a:t>These events can then be processed on a dedicated security appliance</a:t>
            </a:r>
          </a:p>
          <a:p>
            <a:pPr lvl="1"/>
            <a:r>
              <a:rPr lang="en-US" altLang="en-US" dirty="0"/>
              <a:t>These events include CPU state monitoring, page faults, memory/register accesses, File-system events, network events etc.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5600" y="5867400"/>
            <a:ext cx="28302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Huzur Saran– IIT Delhi, 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6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Fundamentals of Virtualisation</a:t>
            </a:r>
          </a:p>
          <a:p>
            <a:r>
              <a:rPr lang="en-US" altLang="zh-TW" sz="2600" dirty="0" smtClean="0"/>
              <a:t>Virtualization </a:t>
            </a:r>
            <a:r>
              <a:rPr lang="en-US" altLang="zh-TW" sz="2600" dirty="0" smtClean="0"/>
              <a:t>Security </a:t>
            </a:r>
          </a:p>
          <a:p>
            <a:pPr lvl="1"/>
            <a:r>
              <a:rPr lang="en-US" altLang="zh-TW" sz="2400" dirty="0" smtClean="0"/>
              <a:t>Vulnerabilities</a:t>
            </a:r>
          </a:p>
          <a:p>
            <a:r>
              <a:rPr lang="en-US" altLang="zh-TW" sz="2600" dirty="0" smtClean="0"/>
              <a:t>Defending Virtualized Systems</a:t>
            </a:r>
            <a:endParaRPr lang="en-US" altLang="zh-TW" sz="2600" dirty="0"/>
          </a:p>
          <a:p>
            <a:pPr lvl="1"/>
            <a:r>
              <a:rPr lang="en-US" altLang="zh-TW" sz="2400" dirty="0" smtClean="0"/>
              <a:t>Principles</a:t>
            </a:r>
          </a:p>
          <a:p>
            <a:pPr lvl="1"/>
            <a:r>
              <a:rPr lang="en-US" altLang="zh-TW" sz="2400" dirty="0" smtClean="0"/>
              <a:t>Solutions and Appliances</a:t>
            </a:r>
            <a:endParaRPr lang="en-US" altLang="zh-TW" sz="2400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</p:spPr>
        <p:txBody>
          <a:bodyPr/>
          <a:lstStyle/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41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62" y="357167"/>
            <a:ext cx="4290824" cy="195060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edicated  Security Appliances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10290" y="731157"/>
            <a:ext cx="7162800" cy="5181600"/>
            <a:chOff x="381000" y="1524000"/>
            <a:chExt cx="7162800" cy="5181600"/>
          </a:xfrm>
        </p:grpSpPr>
        <p:sp>
          <p:nvSpPr>
            <p:cNvPr id="9" name="Rectangle 8"/>
            <p:cNvSpPr/>
            <p:nvPr/>
          </p:nvSpPr>
          <p:spPr>
            <a:xfrm>
              <a:off x="1219200" y="1524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9200" y="3276600"/>
              <a:ext cx="6324600" cy="3810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Hardware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2895600"/>
              <a:ext cx="6324600" cy="381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Enterprise Hypervisor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9200" y="2438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9200" y="1752600"/>
              <a:ext cx="192088" cy="5143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AV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752600"/>
              <a:ext cx="192088" cy="5143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64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6324600"/>
              <a:ext cx="6172200" cy="3810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Hardware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9200" y="5943600"/>
              <a:ext cx="6172200" cy="381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Enterprise Hypervisor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1524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62200" y="2438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2200" y="1752600"/>
              <a:ext cx="192088" cy="5143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AV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0800" y="1752600"/>
              <a:ext cx="192088" cy="5143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9000" y="1524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9000" y="2438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1752600"/>
              <a:ext cx="192088" cy="5143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AV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1752600"/>
              <a:ext cx="192088" cy="5143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800" y="1524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5800" y="2438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95800" y="1752600"/>
              <a:ext cx="192088" cy="5143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AV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1752600"/>
              <a:ext cx="192088" cy="5143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530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6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2600" y="1524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2438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1752600"/>
              <a:ext cx="192088" cy="5143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AV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91200" y="1752600"/>
              <a:ext cx="192088" cy="5143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198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484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29400" y="1524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29400" y="2438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29400" y="1752600"/>
              <a:ext cx="192088" cy="5143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AV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0" y="1752600"/>
              <a:ext cx="192088" cy="5143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866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15200" y="1752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0" y="4572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14600" y="5486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718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432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46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5200" y="4572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05200" y="5486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24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910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338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052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95800" y="4572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5486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530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16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244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86400" y="4572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86400" y="5486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436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722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150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77000" y="4572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77000" y="5486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9342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1628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056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77000" y="4800600"/>
              <a:ext cx="192088" cy="514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95400" y="4572000"/>
              <a:ext cx="914400" cy="1371600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5400" y="5486400"/>
              <a:ext cx="9144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95400" y="4648200"/>
              <a:ext cx="9144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Antivirus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95400" y="5029200"/>
              <a:ext cx="9144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Firewall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19200" y="5943600"/>
              <a:ext cx="9144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AV Shim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33600" y="5943600"/>
              <a:ext cx="9144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FW Shim</a:t>
              </a:r>
            </a:p>
          </p:txBody>
        </p:sp>
        <p:cxnSp>
          <p:nvCxnSpPr>
            <p:cNvPr id="85" name="Curved Connector 84"/>
            <p:cNvCxnSpPr>
              <a:stCxn id="13" idx="2"/>
            </p:cNvCxnSpPr>
            <p:nvPr/>
          </p:nvCxnSpPr>
          <p:spPr>
            <a:xfrm rot="16200000" flipH="1">
              <a:off x="191294" y="3391694"/>
              <a:ext cx="2381250" cy="13176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>
              <a:stCxn id="21" idx="2"/>
              <a:endCxn id="81" idx="0"/>
            </p:cNvCxnSpPr>
            <p:nvPr/>
          </p:nvCxnSpPr>
          <p:spPr>
            <a:xfrm rot="5400000">
              <a:off x="915194" y="3104356"/>
              <a:ext cx="2381250" cy="706438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/>
            <p:cNvCxnSpPr>
              <a:stCxn id="33" idx="2"/>
            </p:cNvCxnSpPr>
            <p:nvPr/>
          </p:nvCxnSpPr>
          <p:spPr>
            <a:xfrm rot="5400000">
              <a:off x="2134394" y="2189956"/>
              <a:ext cx="2381250" cy="2535238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39" idx="2"/>
            </p:cNvCxnSpPr>
            <p:nvPr/>
          </p:nvCxnSpPr>
          <p:spPr>
            <a:xfrm rot="5400000">
              <a:off x="2705894" y="1770856"/>
              <a:ext cx="2457450" cy="3449638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/>
            <p:cNvCxnSpPr/>
            <p:nvPr/>
          </p:nvCxnSpPr>
          <p:spPr>
            <a:xfrm rot="5400000">
              <a:off x="3220244" y="1351756"/>
              <a:ext cx="2495550" cy="4516438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5400000">
              <a:off x="1552575" y="2638425"/>
              <a:ext cx="2381250" cy="1676400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>
              <a:stCxn id="14" idx="2"/>
              <a:endCxn id="82" idx="3"/>
            </p:cNvCxnSpPr>
            <p:nvPr/>
          </p:nvCxnSpPr>
          <p:spPr>
            <a:xfrm rot="16200000" flipH="1">
              <a:off x="438944" y="3372644"/>
              <a:ext cx="2876550" cy="665162"/>
            </a:xfrm>
            <a:prstGeom prst="curvedConnector4">
              <a:avLst>
                <a:gd name="adj1" fmla="val 48013"/>
                <a:gd name="adj2" fmla="val 134327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>
              <a:endCxn id="82" idx="3"/>
            </p:cNvCxnSpPr>
            <p:nvPr/>
          </p:nvCxnSpPr>
          <p:spPr>
            <a:xfrm rot="5400000">
              <a:off x="971550" y="3448050"/>
              <a:ext cx="2933700" cy="45720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endCxn id="82" idx="3"/>
            </p:cNvCxnSpPr>
            <p:nvPr/>
          </p:nvCxnSpPr>
          <p:spPr>
            <a:xfrm rot="5400000">
              <a:off x="1581150" y="2914650"/>
              <a:ext cx="2857500" cy="160020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/>
            <p:cNvCxnSpPr>
              <a:endCxn id="82" idx="3"/>
            </p:cNvCxnSpPr>
            <p:nvPr/>
          </p:nvCxnSpPr>
          <p:spPr>
            <a:xfrm rot="5400000">
              <a:off x="2038350" y="2381250"/>
              <a:ext cx="2933700" cy="259080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>
              <a:endCxn id="82" idx="3"/>
            </p:cNvCxnSpPr>
            <p:nvPr/>
          </p:nvCxnSpPr>
          <p:spPr>
            <a:xfrm rot="10800000" flipV="1">
              <a:off x="2209800" y="2209800"/>
              <a:ext cx="3657600" cy="2933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/>
            <p:nvPr/>
          </p:nvCxnSpPr>
          <p:spPr>
            <a:xfrm rot="10800000" flipV="1">
              <a:off x="2209800" y="2286000"/>
              <a:ext cx="4724400" cy="29718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235"/>
            <p:cNvSpPr txBox="1">
              <a:spLocks noChangeArrowheads="1"/>
            </p:cNvSpPr>
            <p:nvPr/>
          </p:nvSpPr>
          <p:spPr bwMode="auto">
            <a:xfrm>
              <a:off x="381000" y="3810000"/>
              <a:ext cx="10668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200" dirty="0"/>
            </a:p>
            <a:p>
              <a:pPr eaLnBrk="1" hangingPunct="1"/>
              <a:r>
                <a:rPr lang="en-US" altLang="en-US" sz="1200" b="1" dirty="0"/>
                <a:t>Security Appliance Manager</a:t>
              </a:r>
            </a:p>
          </p:txBody>
        </p:sp>
      </p:grp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1625600" y="5867400"/>
            <a:ext cx="28302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Huzur Saran– IIT Delhi, 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63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62" y="357167"/>
            <a:ext cx="3021504" cy="19506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Security Appliance Solution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762001" y="5790154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66" y="552765"/>
            <a:ext cx="8315325" cy="469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Footer Placeholder 3"/>
          <p:cNvSpPr txBox="1">
            <a:spLocks/>
          </p:cNvSpPr>
          <p:nvPr/>
        </p:nvSpPr>
        <p:spPr>
          <a:xfrm>
            <a:off x="10073595" y="242867"/>
            <a:ext cx="1834696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2009 Crossbeam Systems</a:t>
            </a:r>
            <a:endParaRPr lang="en-US" dirty="0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157991" y="5203549"/>
            <a:ext cx="8482466" cy="4000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Centrally manage, enforce and change whenever you need </a:t>
            </a:r>
          </a:p>
        </p:txBody>
      </p:sp>
    </p:spTree>
    <p:extLst>
      <p:ext uri="{BB962C8B-B14F-4D97-AF65-F5344CB8AC3E}">
        <p14:creationId xmlns:p14="http://schemas.microsoft.com/office/powerpoint/2010/main" val="95586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9646" y="455272"/>
            <a:ext cx="4489635" cy="177154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Security Advantages of Virtualisation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30240" y="426719"/>
            <a:ext cx="6080800" cy="6116955"/>
          </a:xfrm>
        </p:spPr>
        <p:txBody>
          <a:bodyPr>
            <a:noAutofit/>
          </a:bodyPr>
          <a:lstStyle/>
          <a:p>
            <a:r>
              <a:rPr lang="en-GB" sz="1400" b="1" dirty="0"/>
              <a:t>Better Forensics and Faster Recovery After an Attack</a:t>
            </a:r>
          </a:p>
          <a:p>
            <a:pPr lvl="1"/>
            <a:r>
              <a:rPr lang="en-GB" sz="1400" dirty="0" smtClean="0"/>
              <a:t>A </a:t>
            </a:r>
            <a:r>
              <a:rPr lang="en-GB" sz="1400" dirty="0"/>
              <a:t>compromised machine can be </a:t>
            </a:r>
            <a:r>
              <a:rPr lang="en-GB" sz="1400" b="1" dirty="0">
                <a:solidFill>
                  <a:srgbClr val="006600"/>
                </a:solidFill>
              </a:rPr>
              <a:t>cloned in it current compromised state for forensic analysis</a:t>
            </a:r>
          </a:p>
          <a:p>
            <a:pPr lvl="1"/>
            <a:r>
              <a:rPr lang="en-GB" sz="1400" dirty="0" smtClean="0"/>
              <a:t> </a:t>
            </a:r>
            <a:r>
              <a:rPr lang="en-GB" sz="1400" dirty="0"/>
              <a:t>Once cloned the </a:t>
            </a:r>
            <a:r>
              <a:rPr lang="en-GB" sz="1400" b="1" dirty="0">
                <a:solidFill>
                  <a:srgbClr val="006600"/>
                </a:solidFill>
              </a:rPr>
              <a:t>VM can be immediately restored to a known good snapshot </a:t>
            </a:r>
            <a:r>
              <a:rPr lang="en-GB" sz="1400" dirty="0"/>
              <a:t>which is much </a:t>
            </a:r>
            <a:r>
              <a:rPr lang="en-GB" sz="1400" dirty="0" smtClean="0"/>
              <a:t>faster than </a:t>
            </a:r>
            <a:r>
              <a:rPr lang="en-GB" sz="1400" dirty="0"/>
              <a:t>a physical server, reducing the impact of a security-related event</a:t>
            </a:r>
          </a:p>
          <a:p>
            <a:r>
              <a:rPr lang="en-GB" sz="1400" b="1" dirty="0"/>
              <a:t>Patching is Safer and More Effective</a:t>
            </a:r>
          </a:p>
          <a:p>
            <a:pPr lvl="1"/>
            <a:r>
              <a:rPr lang="en-GB" sz="1400" dirty="0" smtClean="0"/>
              <a:t>You </a:t>
            </a:r>
            <a:r>
              <a:rPr lang="en-GB" sz="1400" dirty="0"/>
              <a:t>can </a:t>
            </a:r>
            <a:r>
              <a:rPr lang="en-GB" sz="1400" b="1" dirty="0">
                <a:solidFill>
                  <a:srgbClr val="006600"/>
                </a:solidFill>
              </a:rPr>
              <a:t>quickly revert to a previous state if a patch is unsuccessful</a:t>
            </a:r>
            <a:r>
              <a:rPr lang="en-GB" sz="1400" dirty="0"/>
              <a:t>, making you more likely </a:t>
            </a:r>
            <a:r>
              <a:rPr lang="en-GB" sz="1400" dirty="0" smtClean="0"/>
              <a:t>to install </a:t>
            </a:r>
            <a:r>
              <a:rPr lang="en-GB" sz="1400" dirty="0"/>
              <a:t>security patches sooner</a:t>
            </a:r>
          </a:p>
          <a:p>
            <a:pPr lvl="1"/>
            <a:r>
              <a:rPr lang="en-GB" sz="1400" dirty="0" smtClean="0"/>
              <a:t>You </a:t>
            </a:r>
            <a:r>
              <a:rPr lang="en-GB" sz="1400" dirty="0"/>
              <a:t>can create a clone of a production server easily, making you </a:t>
            </a:r>
            <a:r>
              <a:rPr lang="en-GB" sz="1400" b="1" dirty="0">
                <a:solidFill>
                  <a:srgbClr val="006600"/>
                </a:solidFill>
              </a:rPr>
              <a:t>more likely to test security </a:t>
            </a:r>
            <a:r>
              <a:rPr lang="en-GB" sz="1400" b="1" dirty="0" smtClean="0">
                <a:solidFill>
                  <a:srgbClr val="006600"/>
                </a:solidFill>
              </a:rPr>
              <a:t>patches</a:t>
            </a:r>
            <a:r>
              <a:rPr lang="en-GB" sz="1400" b="1" dirty="0" smtClean="0"/>
              <a:t> </a:t>
            </a:r>
            <a:r>
              <a:rPr lang="en-GB" sz="1400" dirty="0" smtClean="0"/>
              <a:t>and </a:t>
            </a:r>
            <a:r>
              <a:rPr lang="en-GB" sz="1400" dirty="0"/>
              <a:t>more likely to install security patches</a:t>
            </a:r>
          </a:p>
          <a:p>
            <a:pPr lvl="1"/>
            <a:r>
              <a:rPr lang="en-GB" sz="1400" dirty="0" smtClean="0"/>
              <a:t> </a:t>
            </a:r>
            <a:r>
              <a:rPr lang="en-GB" sz="1400" dirty="0"/>
              <a:t>VMware Update Manager does patch scanning and compliance reporting, along with </a:t>
            </a:r>
            <a:r>
              <a:rPr lang="en-GB" sz="1400" b="1" dirty="0">
                <a:solidFill>
                  <a:srgbClr val="006600"/>
                </a:solidFill>
              </a:rPr>
              <a:t>patch </a:t>
            </a:r>
            <a:r>
              <a:rPr lang="en-GB" sz="1400" b="1" dirty="0" smtClean="0">
                <a:solidFill>
                  <a:srgbClr val="006600"/>
                </a:solidFill>
              </a:rPr>
              <a:t>remediation for </a:t>
            </a:r>
            <a:r>
              <a:rPr lang="en-GB" sz="1400" b="1" dirty="0">
                <a:solidFill>
                  <a:srgbClr val="006600"/>
                </a:solidFill>
              </a:rPr>
              <a:t>both online and offline VMs</a:t>
            </a:r>
            <a:r>
              <a:rPr lang="en-GB" sz="1400" b="1" dirty="0"/>
              <a:t> </a:t>
            </a:r>
            <a:endParaRPr lang="en-GB" sz="1400" dirty="0" smtClean="0"/>
          </a:p>
          <a:p>
            <a:r>
              <a:rPr lang="en-GB" sz="1400" b="1" dirty="0" smtClean="0"/>
              <a:t>More Cost Effective Security Devices</a:t>
            </a:r>
          </a:p>
          <a:p>
            <a:r>
              <a:rPr lang="en-GB" sz="1400" dirty="0" smtClean="0"/>
              <a:t>You </a:t>
            </a:r>
            <a:r>
              <a:rPr lang="en-GB" sz="1400" dirty="0"/>
              <a:t>can put in place cost effective intrusion detection, vulnerability scanning, and other security </a:t>
            </a:r>
            <a:r>
              <a:rPr lang="en-GB" sz="1400" dirty="0" smtClean="0"/>
              <a:t>related appliances</a:t>
            </a:r>
          </a:p>
          <a:p>
            <a:r>
              <a:rPr lang="en-GB" sz="1400" b="1" dirty="0" smtClean="0"/>
              <a:t>Future: Leveraging Virtualization to Provide Better Security</a:t>
            </a:r>
          </a:p>
          <a:p>
            <a:pPr lvl="1"/>
            <a:r>
              <a:rPr lang="en-GB" sz="1400" dirty="0" smtClean="0"/>
              <a:t>Better </a:t>
            </a:r>
            <a:r>
              <a:rPr lang="en-GB" sz="1400" dirty="0"/>
              <a:t>Context – Provide protection from outside the OS, from a trusted context</a:t>
            </a:r>
          </a:p>
          <a:p>
            <a:pPr lvl="1"/>
            <a:r>
              <a:rPr lang="en-GB" sz="1400" dirty="0" smtClean="0"/>
              <a:t>New </a:t>
            </a:r>
            <a:r>
              <a:rPr lang="en-GB" sz="1400" dirty="0"/>
              <a:t>Capabilities – view all interactions and </a:t>
            </a:r>
            <a:r>
              <a:rPr lang="en-GB" sz="1400" dirty="0" smtClean="0"/>
              <a:t>contexts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</p:spPr>
        <p:txBody>
          <a:bodyPr/>
          <a:lstStyle/>
          <a:p>
            <a:r>
              <a:rPr lang="en-US" dirty="0" smtClean="0"/>
              <a:t>CMM530 </a:t>
            </a:r>
            <a:r>
              <a:rPr lang="en-US" dirty="0"/>
              <a:t>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269525" cy="426896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Fundamentals of Virtualisation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609601"/>
            <a:ext cx="4412343" cy="134982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Virtualisation Recap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4228" y="725714"/>
            <a:ext cx="6778171" cy="514168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Creation of a layer that maps the interface of a system (virtual machine) or component (i.e., I/O device) onto the interface and resources of an underlying (possibly different) real system.</a:t>
            </a:r>
          </a:p>
          <a:p>
            <a:pPr eaLnBrk="1" hangingPunct="1"/>
            <a:r>
              <a:rPr lang="en-US" altLang="en-US" dirty="0" smtClean="0"/>
              <a:t>Purposes:</a:t>
            </a:r>
          </a:p>
          <a:p>
            <a:pPr marL="628650" lvl="1" indent="-271463" eaLnBrk="1" hangingPunct="1"/>
            <a:r>
              <a:rPr lang="en-US" altLang="en-US" dirty="0" smtClean="0"/>
              <a:t>Abstraction</a:t>
            </a:r>
          </a:p>
          <a:p>
            <a:pPr marL="628650" lvl="1" indent="-271463" eaLnBrk="1" hangingPunct="1"/>
            <a:r>
              <a:rPr lang="en-US" altLang="en-US" dirty="0" smtClean="0"/>
              <a:t>Replication</a:t>
            </a:r>
          </a:p>
          <a:p>
            <a:pPr marL="628650" lvl="1" indent="-271463" eaLnBrk="1" hangingPunct="1"/>
            <a:r>
              <a:rPr lang="en-US" altLang="en-US" dirty="0" smtClean="0"/>
              <a:t>Isolation</a:t>
            </a:r>
          </a:p>
          <a:p>
            <a:pPr marL="628650" lvl="1" indent="-271463" eaLnBrk="1" hangingPunct="1"/>
            <a:r>
              <a:rPr lang="en-US" altLang="en-US" dirty="0" smtClean="0"/>
              <a:t>Cross compatibility/Encapsulation</a:t>
            </a:r>
          </a:p>
          <a:p>
            <a:pPr eaLnBrk="1" hangingPunct="1"/>
            <a:r>
              <a:rPr lang="en-US" altLang="en-US" dirty="0" smtClean="0"/>
              <a:t>Does not necessarily aim to simplify or hide details.</a:t>
            </a:r>
          </a:p>
          <a:p>
            <a:pPr eaLnBrk="1" hangingPunct="1"/>
            <a:r>
              <a:rPr lang="en-US" altLang="en-US" dirty="0" smtClean="0"/>
              <a:t>Managed by a virtual machine monitor (VMM).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3771" y="5867400"/>
            <a:ext cx="36430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Mario Diaz– Virginia Tech University</a:t>
            </a:r>
            <a:r>
              <a:rPr lang="en-US" sz="1000" b="1" i="1" dirty="0">
                <a:solidFill>
                  <a:schemeClr val="accent1"/>
                </a:solidFill>
                <a:latin typeface="+mj-lt"/>
              </a:rPr>
              <a:t>, </a:t>
            </a:r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</p:spPr>
        <p:txBody>
          <a:bodyPr/>
          <a:lstStyle/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02" y="2349953"/>
            <a:ext cx="2713037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2380343" y="5270953"/>
            <a:ext cx="1834696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2008 Crossbeam Systems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269525" cy="426896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Virtual machine implementations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041969" cy="4952492"/>
          </a:xfrm>
        </p:spPr>
        <p:txBody>
          <a:bodyPr/>
          <a:lstStyle/>
          <a:p>
            <a:r>
              <a:rPr lang="en-GB" dirty="0" smtClean="0"/>
              <a:t>VMM Trap Example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09" y="1462611"/>
            <a:ext cx="7184071" cy="344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168640" y="4906552"/>
            <a:ext cx="30632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solidFill>
                  <a:schemeClr val="accent1"/>
                </a:solidFill>
                <a:latin typeface="+mj-lt"/>
              </a:rPr>
              <a:t>©  Matt Welsh – Harvard University, 2006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</p:spPr>
        <p:txBody>
          <a:bodyPr/>
          <a:lstStyle/>
          <a:p>
            <a:r>
              <a:rPr lang="en-US" dirty="0" smtClean="0"/>
              <a:t>CMM530 </a:t>
            </a:r>
            <a:r>
              <a:rPr lang="en-US" dirty="0"/>
              <a:t>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559678"/>
            <a:ext cx="4511040" cy="4952492"/>
          </a:xfrm>
        </p:spPr>
        <p:txBody>
          <a:bodyPr/>
          <a:lstStyle/>
          <a:p>
            <a:r>
              <a:rPr lang="en-GB" dirty="0"/>
              <a:t>Virtualisation of </a:t>
            </a:r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960" y="670560"/>
            <a:ext cx="6466840" cy="16764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VM </a:t>
            </a:r>
            <a:r>
              <a:rPr lang="en-GB" sz="2000" dirty="0"/>
              <a:t>modifies “shadow” page tables (not the real ones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The </a:t>
            </a:r>
            <a:r>
              <a:rPr lang="en-GB" sz="2000" dirty="0"/>
              <a:t>VMM has to trap access to them and then update the real page tables accordingly.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80" y="2346960"/>
            <a:ext cx="641604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75699" y="2069961"/>
            <a:ext cx="2871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i="1" dirty="0">
                <a:solidFill>
                  <a:schemeClr val="accent1"/>
                </a:solidFill>
                <a:latin typeface="+mj-lt"/>
              </a:rPr>
              <a:t>©  Matt Welsh – Harvard University, 2006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</p:spPr>
        <p:txBody>
          <a:bodyPr/>
          <a:lstStyle/>
          <a:p>
            <a:r>
              <a:rPr lang="en-US" dirty="0" smtClean="0"/>
              <a:t>CMM530 </a:t>
            </a:r>
            <a:r>
              <a:rPr lang="en-US" dirty="0"/>
              <a:t>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269525" cy="426896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Virtualisation security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11" y="295478"/>
            <a:ext cx="4353560" cy="16800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Virtualisation Vulnerabilities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</p:spPr>
        <p:txBody>
          <a:bodyPr/>
          <a:lstStyle/>
          <a:p>
            <a:r>
              <a:rPr lang="en-US" dirty="0" smtClean="0"/>
              <a:t>CMM530 </a:t>
            </a:r>
            <a:r>
              <a:rPr lang="en-US" dirty="0"/>
              <a:t>– Systems Programming and Security</a:t>
            </a:r>
          </a:p>
          <a:p>
            <a:endParaRPr lang="en-US" dirty="0"/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7176362" y="2046514"/>
            <a:ext cx="4607649" cy="1676400"/>
            <a:chOff x="5410200" y="2514600"/>
            <a:chExt cx="3733800" cy="16764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rot="10800000" flipV="1">
              <a:off x="5410200" y="3200400"/>
              <a:ext cx="1828800" cy="990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3" name="TextBox 34"/>
            <p:cNvSpPr txBox="1">
              <a:spLocks noChangeArrowheads="1"/>
            </p:cNvSpPr>
            <p:nvPr/>
          </p:nvSpPr>
          <p:spPr bwMode="auto">
            <a:xfrm>
              <a:off x="7239000" y="2514600"/>
              <a:ext cx="1905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Capturing data between VMs – Man in the Middle Attacks?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41127" y="1345953"/>
            <a:ext cx="9963837" cy="4116496"/>
            <a:chOff x="1441127" y="1345953"/>
            <a:chExt cx="9963837" cy="4116496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5316071" y="1794103"/>
              <a:ext cx="3512977" cy="3668346"/>
              <a:chOff x="3276600" y="1981200"/>
              <a:chExt cx="3200400" cy="4191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3276600" y="1981200"/>
                <a:ext cx="3200400" cy="4191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3429000" y="2209800"/>
                <a:ext cx="914400" cy="1905000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rotWithShape="0">
                  <a:schemeClr val="tx2">
                    <a:lumMod val="85000"/>
                    <a:lumOff val="15000"/>
                    <a:alpha val="43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solidFill>
                    <a:schemeClr val="tx1"/>
                  </a:solidFill>
                  <a:cs typeface="ＭＳ Ｐゴシック" pitchFamily="-111" charset="-12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4419600" y="2209800"/>
                <a:ext cx="914400" cy="1905000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rotWithShape="0">
                  <a:schemeClr val="tx2">
                    <a:lumMod val="85000"/>
                    <a:lumOff val="15000"/>
                    <a:alpha val="43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solidFill>
                    <a:schemeClr val="tx1"/>
                  </a:solidFill>
                  <a:cs typeface="ＭＳ Ｐゴシック" pitchFamily="-111" charset="-128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5410200" y="2209800"/>
                <a:ext cx="914400" cy="1905000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rotWithShape="0">
                  <a:schemeClr val="tx2">
                    <a:lumMod val="85000"/>
                    <a:lumOff val="15000"/>
                    <a:alpha val="43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solidFill>
                    <a:schemeClr val="tx1"/>
                  </a:solidFill>
                  <a:cs typeface="ＭＳ Ｐゴシック" pitchFamily="-111" charset="-12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429000" y="4267200"/>
                <a:ext cx="2895600" cy="533400"/>
              </a:xfrm>
              <a:prstGeom prst="roundRect">
                <a:avLst/>
              </a:prstGeom>
              <a:solidFill>
                <a:srgbClr val="FFA626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chemeClr val="tx2">
                    <a:lumMod val="85000"/>
                    <a:lumOff val="15000"/>
                    <a:alpha val="43000"/>
                  </a:scheme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endParaRPr>
              </a:p>
            </p:txBody>
          </p:sp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4419600" y="5334000"/>
                <a:ext cx="7256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Host OS</a:t>
                </a:r>
              </a:p>
            </p:txBody>
          </p:sp>
          <p:sp>
            <p:nvSpPr>
              <p:cNvPr id="17" name="TextBox 11"/>
              <p:cNvSpPr txBox="1">
                <a:spLocks noChangeArrowheads="1"/>
              </p:cNvSpPr>
              <p:nvPr/>
            </p:nvSpPr>
            <p:spPr bwMode="auto">
              <a:xfrm>
                <a:off x="4198630" y="4343400"/>
                <a:ext cx="91275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/>
                  <a:t>Hypervisor</a:t>
                </a:r>
              </a:p>
            </p:txBody>
          </p:sp>
          <p:sp>
            <p:nvSpPr>
              <p:cNvPr id="18" name="TextBox 12"/>
              <p:cNvSpPr txBox="1">
                <a:spLocks noChangeArrowheads="1"/>
              </p:cNvSpPr>
              <p:nvPr/>
            </p:nvSpPr>
            <p:spPr bwMode="auto">
              <a:xfrm rot="16200000">
                <a:off x="3302408" y="3072418"/>
                <a:ext cx="107971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Guest OS</a:t>
                </a:r>
              </a:p>
            </p:txBody>
          </p:sp>
          <p:sp>
            <p:nvSpPr>
              <p:cNvPr id="19" name="TextBox 13"/>
              <p:cNvSpPr txBox="1">
                <a:spLocks noChangeArrowheads="1"/>
              </p:cNvSpPr>
              <p:nvPr/>
            </p:nvSpPr>
            <p:spPr bwMode="auto">
              <a:xfrm rot="16200000">
                <a:off x="4293007" y="3072418"/>
                <a:ext cx="107971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Guest OS</a:t>
                </a:r>
              </a:p>
            </p:txBody>
          </p:sp>
          <p:sp>
            <p:nvSpPr>
              <p:cNvPr id="20" name="TextBox 14"/>
              <p:cNvSpPr txBox="1">
                <a:spLocks noChangeArrowheads="1"/>
              </p:cNvSpPr>
              <p:nvPr/>
            </p:nvSpPr>
            <p:spPr bwMode="auto">
              <a:xfrm rot="16200000">
                <a:off x="5359807" y="3072418"/>
                <a:ext cx="107971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Guest OS</a:t>
                </a:r>
              </a:p>
            </p:txBody>
          </p:sp>
        </p:grpSp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8661764" y="3731252"/>
              <a:ext cx="2743200" cy="584200"/>
              <a:chOff x="6400800" y="4267200"/>
              <a:chExt cx="2743200" cy="584776"/>
            </a:xfrm>
          </p:grpSpPr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7239000" y="4267200"/>
                <a:ext cx="1905000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/>
                  <a:t>How robust is the hypervisor?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 bwMode="auto">
              <a:xfrm rot="10800000">
                <a:off x="6400800" y="4572301"/>
                <a:ext cx="914400" cy="159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27" name="Group 36"/>
            <p:cNvGrpSpPr>
              <a:grpSpLocks/>
            </p:cNvGrpSpPr>
            <p:nvPr/>
          </p:nvGrpSpPr>
          <p:grpSpPr bwMode="auto">
            <a:xfrm>
              <a:off x="1441127" y="1983040"/>
              <a:ext cx="4343833" cy="2745740"/>
              <a:chOff x="609600" y="2667000"/>
              <a:chExt cx="3048000" cy="2209800"/>
            </a:xfrm>
          </p:grpSpPr>
          <p:sp>
            <p:nvSpPr>
              <p:cNvPr id="28" name="TextBox 19"/>
              <p:cNvSpPr txBox="1">
                <a:spLocks noChangeArrowheads="1"/>
              </p:cNvSpPr>
              <p:nvPr/>
            </p:nvSpPr>
            <p:spPr bwMode="auto">
              <a:xfrm>
                <a:off x="609600" y="2667000"/>
                <a:ext cx="1905000" cy="470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600" dirty="0"/>
                  <a:t>Gaining access  between the Guest and the </a:t>
                </a:r>
                <a:r>
                  <a:rPr lang="en-US" sz="1600" dirty="0" smtClean="0"/>
                  <a:t>Host OS?</a:t>
                </a:r>
                <a:endParaRPr lang="en-US" sz="16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514600" y="3048000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2514600" y="3081889"/>
                <a:ext cx="1143000" cy="179491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33" name="Group 37"/>
            <p:cNvGrpSpPr>
              <a:grpSpLocks/>
            </p:cNvGrpSpPr>
            <p:nvPr/>
          </p:nvGrpSpPr>
          <p:grpSpPr bwMode="auto">
            <a:xfrm>
              <a:off x="2242458" y="4475284"/>
              <a:ext cx="3352800" cy="830263"/>
              <a:chOff x="457200" y="4876800"/>
              <a:chExt cx="3352800" cy="830997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2590800" y="5258137"/>
                <a:ext cx="1219200" cy="158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35" name="TextBox 17"/>
              <p:cNvSpPr txBox="1">
                <a:spLocks noChangeArrowheads="1"/>
              </p:cNvSpPr>
              <p:nvPr/>
            </p:nvSpPr>
            <p:spPr bwMode="auto">
              <a:xfrm>
                <a:off x="457200" y="4876800"/>
                <a:ext cx="1905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600"/>
                  <a:t>Vulnerabilities in the underlying OS?</a:t>
                </a:r>
              </a:p>
            </p:txBody>
          </p:sp>
        </p:grpSp>
        <p:sp>
          <p:nvSpPr>
            <p:cNvPr id="36" name="Footer Placeholder 3"/>
            <p:cNvSpPr txBox="1">
              <a:spLocks/>
            </p:cNvSpPr>
            <p:nvPr/>
          </p:nvSpPr>
          <p:spPr>
            <a:xfrm>
              <a:off x="7072559" y="1345953"/>
              <a:ext cx="1834696" cy="228600"/>
            </a:xfrm>
            <a:prstGeom prst="rect">
              <a:avLst/>
            </a:prstGeom>
          </p:spPr>
          <p:txBody>
            <a:bodyPr vert="horz" lIns="91440" tIns="45720" rIns="91440" bIns="45720" rtlCol="0" anchor="t"/>
            <a:lstStyle>
              <a:defPPr>
                <a:defRPr lang="en-US"/>
              </a:defPPr>
              <a:lvl1pPr marL="0" algn="r" defTabSz="914400" rtl="0" eaLnBrk="1" latinLnBrk="0" hangingPunct="1">
                <a:defRPr sz="1000" b="0" i="1" kern="1200" baseline="0">
                  <a:solidFill>
                    <a:schemeClr val="accent1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© 2009 Crossbeam Systems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5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3485</TotalTime>
  <Words>1436</Words>
  <Application>Microsoft Office PowerPoint</Application>
  <PresentationFormat>Widescreen</PresentationFormat>
  <Paragraphs>219</Paragraphs>
  <Slides>22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ＭＳ Ｐゴシック</vt:lpstr>
      <vt:lpstr>宋体</vt:lpstr>
      <vt:lpstr>Arial</vt:lpstr>
      <vt:lpstr>Calibri</vt:lpstr>
      <vt:lpstr>Century Schoolbook</vt:lpstr>
      <vt:lpstr>Corbel</vt:lpstr>
      <vt:lpstr>Verdana</vt:lpstr>
      <vt:lpstr>Headlines</vt:lpstr>
      <vt:lpstr>SYSTEM virtualisation and Security</vt:lpstr>
      <vt:lpstr>Overview</vt:lpstr>
      <vt:lpstr>Fundamentals of Virtualisation</vt:lpstr>
      <vt:lpstr>Virtualisation Recap</vt:lpstr>
      <vt:lpstr>Virtual machine implementations</vt:lpstr>
      <vt:lpstr>VMM Trap Example</vt:lpstr>
      <vt:lpstr>Virtualisation of Memory</vt:lpstr>
      <vt:lpstr>Virtualisation security</vt:lpstr>
      <vt:lpstr>Virtualisation Vulnerabilities</vt:lpstr>
      <vt:lpstr>Virtual Machine Migration</vt:lpstr>
      <vt:lpstr>Virtualisation Security  Issues</vt:lpstr>
      <vt:lpstr>Security Concepts in Architecture</vt:lpstr>
      <vt:lpstr>Operational Security Issues</vt:lpstr>
      <vt:lpstr>Defending Virtualized systems</vt:lpstr>
      <vt:lpstr>Virtualisation Security  Principles</vt:lpstr>
      <vt:lpstr>Hypervisor Security </vt:lpstr>
      <vt:lpstr>Memory and Input/Output Security   </vt:lpstr>
      <vt:lpstr>Virtualisation Security Solutions  </vt:lpstr>
      <vt:lpstr>Virtualisation Security Opportunities  </vt:lpstr>
      <vt:lpstr>Dedicated  Security Appliances  </vt:lpstr>
      <vt:lpstr>Security Appliance Solution  </vt:lpstr>
      <vt:lpstr>Security Advantages of Virtualisation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from the Ground up</dc:title>
  <dc:creator>Michael Crabb</dc:creator>
  <cp:lastModifiedBy>Andrei Petrovski (csdm)</cp:lastModifiedBy>
  <cp:revision>139</cp:revision>
  <cp:lastPrinted>2015-10-11T21:03:32Z</cp:lastPrinted>
  <dcterms:created xsi:type="dcterms:W3CDTF">2015-10-02T08:37:22Z</dcterms:created>
  <dcterms:modified xsi:type="dcterms:W3CDTF">2017-12-07T16:40:15Z</dcterms:modified>
</cp:coreProperties>
</file>