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318" r:id="rId2"/>
    <p:sldId id="311" r:id="rId3"/>
    <p:sldId id="312" r:id="rId4"/>
    <p:sldId id="313" r:id="rId5"/>
    <p:sldId id="314" r:id="rId6"/>
    <p:sldId id="321" r:id="rId7"/>
    <p:sldId id="320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9" autoAdjust="0"/>
    <p:restoredTop sz="89556" autoAdjust="0"/>
  </p:normalViewPr>
  <p:slideViewPr>
    <p:cSldViewPr snapToGrid="0" snapToObjects="1">
      <p:cViewPr>
        <p:scale>
          <a:sx n="50" d="100"/>
          <a:sy n="50" d="100"/>
        </p:scale>
        <p:origin x="14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1CF5-CE80-5D45-9370-F36850A7C75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AFD4-8F1A-8148-922D-AECEF72C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2AFD4-8F1A-8148-922D-AECEF72C19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3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6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429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7526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00800" y="17526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00800" y="3886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08000" y="63230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CM3020: Operating Systems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775200" y="63230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144000" y="63230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DCF6F29-3516-4852-9665-CD5CE9C91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70145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2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30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2171917D-D387-7C4D-BBE2-A2BAAE3B09E5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C648D8D-735A-0A4D-B949-C28657477E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9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822928" cy="4268965"/>
          </a:xfrm>
        </p:spPr>
        <p:txBody>
          <a:bodyPr>
            <a:normAutofit/>
          </a:bodyPr>
          <a:lstStyle/>
          <a:p>
            <a:r>
              <a:rPr lang="en-US" sz="6600" dirty="0"/>
              <a:t>SYSTEM Programming </a:t>
            </a:r>
            <a:br>
              <a:rPr lang="en-US" sz="6600" dirty="0"/>
            </a:br>
            <a:r>
              <a:rPr lang="en-US" sz="6600" dirty="0"/>
              <a:t>and Security -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CMM530 – Systems Programming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/>
          <a:p>
            <a:fld id="{AC648D8D-735A-0A4D-B949-C28657477E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CAEF-AED7-4A0B-8DFE-E27E1E4081C7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 for the Module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86" y="678542"/>
            <a:ext cx="6516914" cy="4929049"/>
          </a:xfrm>
        </p:spPr>
        <p:txBody>
          <a:bodyPr>
            <a:normAutofit fontScale="92500"/>
          </a:bodyPr>
          <a:lstStyle/>
          <a:p>
            <a:r>
              <a:rPr lang="en-GB" sz="2800" b="1" dirty="0"/>
              <a:t>Demonstrate an understanding of the inner working of common operating systems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/>
              <a:t>Efficiently program the operating system by </a:t>
            </a:r>
            <a:r>
              <a:rPr lang="en-GB" sz="2800" dirty="0" smtClean="0"/>
              <a:t>using CLI, APIs and system </a:t>
            </a:r>
            <a:r>
              <a:rPr lang="en-GB" sz="2800" dirty="0"/>
              <a:t>calls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b="1" dirty="0"/>
              <a:t>Demonstrate an understanding of the security features of common operating systems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/>
              <a:t>Design and implement secure systems using advanced operating system features</a:t>
            </a:r>
            <a:r>
              <a:rPr lang="en-GB" sz="2800" dirty="0" smtClean="0"/>
              <a:t>.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2930-91E9-49B3-A7AF-B1E76951E457}" type="slidenum">
              <a:rPr lang="en-US"/>
              <a:pPr/>
              <a:t>3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59678"/>
            <a:ext cx="4291106" cy="4952492"/>
          </a:xfrm>
        </p:spPr>
        <p:txBody>
          <a:bodyPr/>
          <a:lstStyle/>
          <a:p>
            <a:r>
              <a:rPr lang="en-US" dirty="0"/>
              <a:t>Examination (</a:t>
            </a:r>
            <a:r>
              <a:rPr lang="en-US" dirty="0">
                <a:solidFill>
                  <a:srgbClr val="006600"/>
                </a:solidFill>
              </a:rPr>
              <a:t>LO </a:t>
            </a:r>
            <a:r>
              <a:rPr lang="en-US" dirty="0" smtClean="0">
                <a:solidFill>
                  <a:srgbClr val="006600"/>
                </a:solidFill>
              </a:rPr>
              <a:t>1, 3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5005840" y="538785"/>
            <a:ext cx="6778171" cy="567761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2800" dirty="0">
                <a:solidFill>
                  <a:srgbClr val="006600"/>
                </a:solidFill>
              </a:rPr>
              <a:t>Question 1</a:t>
            </a:r>
            <a:r>
              <a:rPr lang="en-GB" sz="2800" dirty="0"/>
              <a:t>: </a:t>
            </a:r>
            <a:r>
              <a:rPr lang="en-GB" sz="2800" dirty="0" smtClean="0"/>
              <a:t>Security and Protection</a:t>
            </a:r>
            <a:endParaRPr lang="en-GB" sz="2800" dirty="0"/>
          </a:p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2800" dirty="0">
                <a:solidFill>
                  <a:srgbClr val="006600"/>
                </a:solidFill>
              </a:rPr>
              <a:t>Question 2</a:t>
            </a:r>
            <a:r>
              <a:rPr lang="en-GB" sz="2800" dirty="0"/>
              <a:t>: </a:t>
            </a:r>
            <a:r>
              <a:rPr lang="en-GB" sz="2800" dirty="0" smtClean="0"/>
              <a:t>OS Security</a:t>
            </a:r>
            <a:endParaRPr lang="en-GB" sz="2800" dirty="0"/>
          </a:p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2800" dirty="0">
                <a:solidFill>
                  <a:srgbClr val="006600"/>
                </a:solidFill>
              </a:rPr>
              <a:t>Question 3</a:t>
            </a:r>
            <a:r>
              <a:rPr lang="en-GB" sz="2800" dirty="0"/>
              <a:t>: </a:t>
            </a:r>
            <a:r>
              <a:rPr lang="en-GB" sz="2800" dirty="0" smtClean="0"/>
              <a:t>Security </a:t>
            </a:r>
            <a:r>
              <a:rPr lang="en-GB" sz="2800" dirty="0" smtClean="0"/>
              <a:t>Violations</a:t>
            </a:r>
            <a:endParaRPr lang="en-GB" sz="2800" dirty="0" smtClean="0"/>
          </a:p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2800" dirty="0" smtClean="0">
                <a:solidFill>
                  <a:srgbClr val="006600"/>
                </a:solidFill>
              </a:rPr>
              <a:t>Question 4</a:t>
            </a:r>
            <a:r>
              <a:rPr lang="en-GB" sz="2800" dirty="0" smtClean="0"/>
              <a:t>: Malicious Software</a:t>
            </a:r>
          </a:p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2800" dirty="0" smtClean="0">
                <a:solidFill>
                  <a:srgbClr val="006600"/>
                </a:solidFill>
              </a:rPr>
              <a:t>Question </a:t>
            </a:r>
            <a:r>
              <a:rPr lang="en-GB" sz="2800" dirty="0">
                <a:solidFill>
                  <a:srgbClr val="006600"/>
                </a:solidFill>
              </a:rPr>
              <a:t>5</a:t>
            </a:r>
            <a:r>
              <a:rPr lang="en-GB" sz="2800" dirty="0"/>
              <a:t>: </a:t>
            </a:r>
            <a:r>
              <a:rPr lang="en-GB" sz="2800" dirty="0" smtClean="0"/>
              <a:t>Defence against malware</a:t>
            </a:r>
            <a:endParaRPr lang="en-GB" sz="2800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0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ADF7-094E-4EF7-84A7-7FB3C2CF06A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FF0000"/>
                </a:solidFill>
              </a:rPr>
              <a:t>Q1</a:t>
            </a:r>
            <a:r>
              <a:rPr lang="en-GB" sz="3600" dirty="0" smtClean="0"/>
              <a:t>: Security </a:t>
            </a:r>
            <a:r>
              <a:rPr lang="en-GB" sz="3600" dirty="0"/>
              <a:t>and Protection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3542" y="548284"/>
            <a:ext cx="6357257" cy="56086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GB" sz="2800" dirty="0" smtClean="0"/>
              <a:t>Protection vs. security</a:t>
            </a:r>
            <a:endParaRPr lang="en-GB" sz="2800" dirty="0"/>
          </a:p>
          <a:p>
            <a:pPr>
              <a:lnSpc>
                <a:spcPct val="130000"/>
              </a:lnSpc>
            </a:pPr>
            <a:r>
              <a:rPr lang="en-GB" sz="2800" dirty="0" smtClean="0"/>
              <a:t>Principles of building secure systems</a:t>
            </a:r>
          </a:p>
          <a:p>
            <a:pPr>
              <a:lnSpc>
                <a:spcPct val="130000"/>
              </a:lnSpc>
            </a:pPr>
            <a:r>
              <a:rPr lang="en-GB" sz="2800" dirty="0" smtClean="0"/>
              <a:t>Protection of user files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 smtClean="0"/>
              <a:t>File permissions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 smtClean="0"/>
              <a:t>Windows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 smtClean="0"/>
              <a:t>Unix/Linux</a:t>
            </a:r>
            <a:endParaRPr lang="en-GB" sz="2400" dirty="0"/>
          </a:p>
          <a:p>
            <a:pPr>
              <a:lnSpc>
                <a:spcPct val="130000"/>
              </a:lnSpc>
            </a:pPr>
            <a:r>
              <a:rPr lang="en-GB" sz="2800" dirty="0" smtClean="0"/>
              <a:t>Securing </a:t>
            </a:r>
            <a:r>
              <a:rPr lang="en-GB" sz="2800" dirty="0" smtClean="0"/>
              <a:t>virtual </a:t>
            </a:r>
            <a:r>
              <a:rPr lang="en-GB" sz="2800" dirty="0" smtClean="0"/>
              <a:t>machines</a:t>
            </a:r>
            <a:endParaRPr lang="en-GB" sz="28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/>
              <a:t>VMM design includes hardening features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 smtClean="0"/>
              <a:t>Dynamic </a:t>
            </a:r>
            <a:r>
              <a:rPr lang="en-GB" sz="2400" dirty="0" smtClean="0"/>
              <a:t>translation of resource requests</a:t>
            </a:r>
            <a:endParaRPr lang="en-GB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 smtClean="0"/>
              <a:t>Mediating requests and controlling implementation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GB" sz="2400" dirty="0" smtClean="0"/>
              <a:t>Protection of privileged instructions</a:t>
            </a:r>
            <a:endParaRPr lang="en-GB" sz="2400" dirty="0" smtClean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67657" y="6265022"/>
            <a:ext cx="3860800" cy="457200"/>
          </a:xfrm>
        </p:spPr>
        <p:txBody>
          <a:bodyPr/>
          <a:lstStyle/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  <p:sp>
        <p:nvSpPr>
          <p:cNvPr id="3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A1B9-6626-4E8F-8CAA-0C226B91775A}" type="slidenum">
              <a:rPr lang="en-US"/>
              <a:pPr/>
              <a:t>5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342900"/>
            <a:ext cx="3614057" cy="11049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Q2: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OS Security</a:t>
            </a:r>
            <a:endParaRPr lang="en-GB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971" y="518884"/>
            <a:ext cx="5650475" cy="59771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600" dirty="0" smtClean="0"/>
              <a:t>Relevant terminology:</a:t>
            </a:r>
          </a:p>
          <a:p>
            <a:pPr lvl="1">
              <a:lnSpc>
                <a:spcPct val="120000"/>
              </a:lnSpc>
            </a:pPr>
            <a:r>
              <a:rPr lang="en-GB" sz="2400" dirty="0" smtClean="0"/>
              <a:t>Vulnerability/ Threat/Attack</a:t>
            </a:r>
            <a:endParaRPr lang="en-GB" sz="2400" dirty="0" smtClean="0"/>
          </a:p>
          <a:p>
            <a:pPr lvl="1">
              <a:lnSpc>
                <a:spcPct val="120000"/>
              </a:lnSpc>
            </a:pPr>
            <a:r>
              <a:rPr lang="en-GB" sz="2400" dirty="0" smtClean="0"/>
              <a:t>Exploit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Security Design Principles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 smtClean="0"/>
              <a:t>OS </a:t>
            </a:r>
            <a:r>
              <a:rPr lang="en-GB" sz="2600" dirty="0" smtClean="0"/>
              <a:t>facilities related to security</a:t>
            </a:r>
          </a:p>
          <a:p>
            <a:pPr lvl="3">
              <a:lnSpc>
                <a:spcPct val="120000"/>
              </a:lnSpc>
            </a:pPr>
            <a:r>
              <a:rPr lang="en-GB" sz="2200" dirty="0" smtClean="0"/>
              <a:t>Mandatory logon</a:t>
            </a:r>
          </a:p>
          <a:p>
            <a:pPr lvl="3">
              <a:lnSpc>
                <a:spcPct val="120000"/>
              </a:lnSpc>
            </a:pPr>
            <a:r>
              <a:rPr lang="en-GB" sz="2200" dirty="0" smtClean="0"/>
              <a:t>Privileged </a:t>
            </a:r>
            <a:r>
              <a:rPr lang="en-GB" sz="2200" dirty="0" smtClean="0"/>
              <a:t>accounts</a:t>
            </a:r>
          </a:p>
          <a:p>
            <a:pPr lvl="3">
              <a:lnSpc>
                <a:spcPct val="120000"/>
              </a:lnSpc>
            </a:pPr>
            <a:r>
              <a:rPr lang="en-GB" sz="2200" dirty="0" smtClean="0"/>
              <a:t>File permissions</a:t>
            </a:r>
          </a:p>
          <a:p>
            <a:pPr lvl="3">
              <a:lnSpc>
                <a:spcPct val="120000"/>
              </a:lnSpc>
            </a:pPr>
            <a:r>
              <a:rPr lang="en-GB" sz="2200" dirty="0" smtClean="0"/>
              <a:t>Data verification</a:t>
            </a:r>
          </a:p>
          <a:p>
            <a:pPr lvl="3">
              <a:lnSpc>
                <a:spcPct val="120000"/>
              </a:lnSpc>
            </a:pPr>
            <a:r>
              <a:rPr lang="en-GB" sz="2200" dirty="0" smtClean="0"/>
              <a:t>Encrypted storage</a:t>
            </a:r>
          </a:p>
          <a:p>
            <a:pPr lvl="3">
              <a:lnSpc>
                <a:spcPct val="120000"/>
              </a:lnSpc>
            </a:pPr>
            <a:r>
              <a:rPr lang="en-GB" sz="2200" dirty="0" smtClean="0"/>
              <a:t>Secure remote access, etc.</a:t>
            </a:r>
          </a:p>
          <a:p>
            <a:pPr>
              <a:lnSpc>
                <a:spcPct val="120000"/>
              </a:lnSpc>
            </a:pPr>
            <a:r>
              <a:rPr lang="en-GB" sz="2600" dirty="0" smtClean="0"/>
              <a:t>Access Control</a:t>
            </a:r>
          </a:p>
          <a:p>
            <a:pPr lvl="1">
              <a:lnSpc>
                <a:spcPct val="120000"/>
              </a:lnSpc>
            </a:pPr>
            <a:r>
              <a:rPr lang="en-GB" sz="2400" dirty="0" smtClean="0"/>
              <a:t> Discretionary</a:t>
            </a:r>
          </a:p>
          <a:p>
            <a:pPr lvl="1">
              <a:lnSpc>
                <a:spcPct val="120000"/>
              </a:lnSpc>
            </a:pPr>
            <a:r>
              <a:rPr lang="en-GB" sz="2400" dirty="0" smtClean="0"/>
              <a:t>Mandatory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600" dirty="0" smtClean="0"/>
              <a:t>Access Rights – RWE + </a:t>
            </a:r>
            <a:r>
              <a:rPr lang="en-GB" sz="2600" dirty="0" err="1" smtClean="0"/>
              <a:t>Del+Create+Search</a:t>
            </a:r>
            <a:endParaRPr lang="en-GB" sz="2600" dirty="0" smtClean="0"/>
          </a:p>
          <a:p>
            <a:pPr>
              <a:lnSpc>
                <a:spcPct val="120000"/>
              </a:lnSpc>
            </a:pPr>
            <a:endParaRPr lang="en-GB" sz="2600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96685" y="6245358"/>
            <a:ext cx="3860800" cy="457200"/>
          </a:xfrm>
        </p:spPr>
        <p:txBody>
          <a:bodyPr/>
          <a:lstStyle/>
          <a:p>
            <a:r>
              <a:rPr lang="en-GB" dirty="0" smtClean="0"/>
              <a:t>School of Computing science and DM, RGU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37BB-A07F-4BD7-A296-7A03E887DCD7}" type="slidenum">
              <a:rPr lang="en-US"/>
              <a:pPr/>
              <a:t>6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342900"/>
            <a:ext cx="3933371" cy="1471386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3600" b="1" dirty="0">
                <a:solidFill>
                  <a:srgbClr val="FF0000"/>
                </a:solidFill>
              </a:rPr>
              <a:t>Q3:</a:t>
            </a:r>
            <a:r>
              <a:rPr lang="en-GB" sz="3600" dirty="0"/>
              <a:t>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Security </a:t>
            </a:r>
            <a:r>
              <a:rPr lang="en-GB" sz="3600" dirty="0"/>
              <a:t>Violations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7714" y="342900"/>
            <a:ext cx="6367238" cy="57503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Intentional and accidental violations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Breach of CIA requirements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Theft and denial of services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Levels of impact: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Low, medium, high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800" dirty="0" smtClean="0"/>
              <a:t>Authentication 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password search space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proactive password checker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web </a:t>
            </a:r>
            <a:r>
              <a:rPr lang="en-GB" sz="2400" dirty="0" smtClean="0"/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password authentication scheme (can withstand </a:t>
            </a:r>
            <a:r>
              <a:rPr lang="en-GB" sz="2400" dirty="0" err="1" smtClean="0"/>
              <a:t>DoS</a:t>
            </a:r>
            <a:r>
              <a:rPr lang="en-GB" sz="2400" dirty="0" smtClean="0"/>
              <a:t>, forgery, parallel session, guessing, and re-play attacks)</a:t>
            </a:r>
            <a:endParaRPr lang="en-GB" sz="2400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60839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0E2E-FDAE-4BC5-9995-D9F75D7E061F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40000"/>
              </a:lnSpc>
              <a:spcAft>
                <a:spcPct val="20000"/>
              </a:spcAft>
            </a:pPr>
            <a:r>
              <a:rPr lang="en-GB" sz="3600" b="1" dirty="0">
                <a:solidFill>
                  <a:srgbClr val="FF0000"/>
                </a:solidFill>
              </a:rPr>
              <a:t>Q4:</a:t>
            </a:r>
            <a:r>
              <a:rPr lang="en-GB" sz="3600" dirty="0"/>
              <a:t>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Malicious </a:t>
            </a:r>
            <a:r>
              <a:rPr lang="en-GB" sz="3600" dirty="0"/>
              <a:t>software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1886" y="559678"/>
            <a:ext cx="6178552" cy="5677610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 smtClean="0"/>
              <a:t>Types of malware</a:t>
            </a:r>
            <a:endParaRPr lang="en-GB" sz="2800" dirty="0"/>
          </a:p>
          <a:p>
            <a:pPr lvl="1"/>
            <a:r>
              <a:rPr lang="en-GB" sz="2400" dirty="0" smtClean="0"/>
              <a:t>Operation of a </a:t>
            </a:r>
            <a:r>
              <a:rPr lang="en-GB" sz="2400" dirty="0" smtClean="0"/>
              <a:t>virus – </a:t>
            </a:r>
            <a:r>
              <a:rPr lang="en-GB" sz="2400" dirty="0" smtClean="0">
                <a:solidFill>
                  <a:srgbClr val="006600"/>
                </a:solidFill>
              </a:rPr>
              <a:t>control, data and i/o sections!</a:t>
            </a:r>
            <a:endParaRPr lang="en-GB" sz="2400" dirty="0">
              <a:solidFill>
                <a:srgbClr val="006600"/>
              </a:solidFill>
            </a:endParaRPr>
          </a:p>
          <a:p>
            <a:pPr lvl="1"/>
            <a:r>
              <a:rPr lang="en-GB" sz="2400" dirty="0" smtClean="0"/>
              <a:t>Salient features of worms</a:t>
            </a:r>
            <a:endParaRPr lang="en-GB" sz="2400" dirty="0"/>
          </a:p>
          <a:p>
            <a:r>
              <a:rPr lang="en-GB" sz="2800" dirty="0"/>
              <a:t>Propagation mechanisms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Infection of existing executables </a:t>
            </a:r>
            <a:endParaRPr lang="en-US" altLang="zh-CN" sz="2600" dirty="0" smtClean="0">
              <a:ea typeface="宋体" pitchFamily="2" charset="-122"/>
            </a:endParaRPr>
          </a:p>
          <a:p>
            <a:pPr lvl="1"/>
            <a:r>
              <a:rPr lang="en-US" altLang="zh-CN" sz="2600" dirty="0" smtClean="0">
                <a:ea typeface="宋体" pitchFamily="2" charset="-122"/>
              </a:rPr>
              <a:t>Exploitation </a:t>
            </a:r>
            <a:r>
              <a:rPr lang="en-US" altLang="zh-CN" sz="2600" dirty="0">
                <a:ea typeface="宋体" pitchFamily="2" charset="-122"/>
              </a:rPr>
              <a:t>of software vulnerabilities 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Social engineering attacks to by-pass security mechanisms</a:t>
            </a:r>
            <a:endParaRPr lang="en-GB" sz="2600" dirty="0"/>
          </a:p>
          <a:p>
            <a:r>
              <a:rPr lang="en-GB" sz="2800" dirty="0"/>
              <a:t>Payload actions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Corruption of files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Theft of service to make the system a zombie agent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Theft of information (keylogging, phishing, spyware)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Stealthing to hide malware presence</a:t>
            </a:r>
          </a:p>
          <a:p>
            <a:r>
              <a:rPr lang="en-GB" sz="2800" dirty="0" smtClean="0"/>
              <a:t>Overflow attacks and protection against them</a:t>
            </a:r>
            <a:endParaRPr lang="en-GB" sz="2800" dirty="0"/>
          </a:p>
          <a:p>
            <a:pPr lvl="1"/>
            <a:r>
              <a:rPr lang="en-GB" sz="2400" dirty="0" smtClean="0"/>
              <a:t>Non-executable stack and heap</a:t>
            </a:r>
            <a:endParaRPr lang="en-GB" sz="2400" dirty="0"/>
          </a:p>
          <a:p>
            <a:pPr lvl="1"/>
            <a:r>
              <a:rPr lang="en-GB" sz="2400" dirty="0" smtClean="0"/>
              <a:t>Targeted worms and rootkits</a:t>
            </a:r>
            <a:endParaRPr lang="en-GB" sz="2400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School of Computing science and DM, RGU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029F-7D49-4CAD-A764-24EFF4DCFB0D}" type="slidenum">
              <a:rPr lang="en-US"/>
              <a:pPr/>
              <a:t>8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Q5:</a:t>
            </a:r>
            <a:r>
              <a:rPr lang="en-GB" dirty="0"/>
              <a:t> </a:t>
            </a:r>
            <a:r>
              <a:rPr lang="en-GB" sz="5400" dirty="0"/>
              <a:t>Defence against Malware</a:t>
            </a:r>
            <a:br>
              <a:rPr lang="en-GB" sz="5400" dirty="0"/>
            </a:br>
            <a:endParaRPr lang="en-GB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828" y="559678"/>
            <a:ext cx="6066971" cy="45493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Trusted Computing Base: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Components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Reference monitor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OS services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Advances Persistent Threats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Implementing security design principles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 smtClean="0"/>
              <a:t>Defence tools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000" dirty="0" smtClean="0"/>
              <a:t>Firewalls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Proxies </a:t>
            </a:r>
            <a:endParaRPr lang="en-GB" sz="2000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533401" y="5899897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1000" b="0" i="1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CMM530 – Systems Programming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Headline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4113</TotalTime>
  <Words>451</Words>
  <Application>Microsoft Office PowerPoint</Application>
  <PresentationFormat>Widescreen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Century Schoolbook</vt:lpstr>
      <vt:lpstr>Corbel</vt:lpstr>
      <vt:lpstr>Headlines</vt:lpstr>
      <vt:lpstr>SYSTEM Programming  and Security - Revision</vt:lpstr>
      <vt:lpstr>Learning Outcomes for the Module</vt:lpstr>
      <vt:lpstr>Examination (LO 1, 3)</vt:lpstr>
      <vt:lpstr>Q1: Security and Protection </vt:lpstr>
      <vt:lpstr>Q2:  OS Security</vt:lpstr>
      <vt:lpstr>Q3:  Security Violations</vt:lpstr>
      <vt:lpstr>Q4:  Malicious software</vt:lpstr>
      <vt:lpstr>Q5: Defence against Malware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from the Ground up</dc:title>
  <dc:creator>Michael Crabb</dc:creator>
  <cp:lastModifiedBy>Andrei Petrovski (csdm)</cp:lastModifiedBy>
  <cp:revision>141</cp:revision>
  <cp:lastPrinted>2015-10-11T21:03:32Z</cp:lastPrinted>
  <dcterms:created xsi:type="dcterms:W3CDTF">2015-10-02T08:37:22Z</dcterms:created>
  <dcterms:modified xsi:type="dcterms:W3CDTF">2017-12-07T17:07:01Z</dcterms:modified>
</cp:coreProperties>
</file>