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22"/>
  </p:notesMasterIdLst>
  <p:sldIdLst>
    <p:sldId id="256" r:id="rId2"/>
    <p:sldId id="259" r:id="rId3"/>
    <p:sldId id="477" r:id="rId4"/>
    <p:sldId id="479" r:id="rId5"/>
    <p:sldId id="441" r:id="rId6"/>
    <p:sldId id="478" r:id="rId7"/>
    <p:sldId id="444" r:id="rId8"/>
    <p:sldId id="445" r:id="rId9"/>
    <p:sldId id="484" r:id="rId10"/>
    <p:sldId id="470" r:id="rId11"/>
    <p:sldId id="473" r:id="rId12"/>
    <p:sldId id="475" r:id="rId13"/>
    <p:sldId id="490" r:id="rId14"/>
    <p:sldId id="491" r:id="rId15"/>
    <p:sldId id="492" r:id="rId16"/>
    <p:sldId id="493" r:id="rId17"/>
    <p:sldId id="494" r:id="rId18"/>
    <p:sldId id="495" r:id="rId19"/>
    <p:sldId id="496" r:id="rId20"/>
    <p:sldId id="49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9" autoAdjust="0"/>
    <p:restoredTop sz="89556" autoAdjust="0"/>
  </p:normalViewPr>
  <p:slideViewPr>
    <p:cSldViewPr snapToGrid="0" snapToObjects="1">
      <p:cViewPr varScale="1">
        <p:scale>
          <a:sx n="66" d="100"/>
          <a:sy n="66" d="100"/>
        </p:scale>
        <p:origin x="10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A1CF5-CE80-5D45-9370-F36850A7C75A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2AFD4-8F1A-8148-922D-AECEF72C1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8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2AFD4-8F1A-8148-922D-AECEF72C19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50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8547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CMM530 –  System Programming and Security</a:t>
            </a:r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AC648D8D-735A-0A4D-B949-C28657477E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31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544513" indent="-271463">
              <a:defRPr sz="2000"/>
            </a:lvl2pPr>
            <a:lvl3pPr marL="544513" indent="-193675">
              <a:defRPr sz="1800"/>
            </a:lvl3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2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5716DEDF-8E03-4BFB-A8F9-C2A3E989BDEC}" type="datetime1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1305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>
            <a:lvl2pPr marL="363538" indent="-188913">
              <a:defRPr/>
            </a:lvl2pPr>
            <a:lvl3pPr marL="449263" indent="-449263">
              <a:defRPr/>
            </a:lvl3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4345" y="5930060"/>
            <a:ext cx="3814856" cy="365125"/>
          </a:xfrm>
          <a:prstGeom prst="rect">
            <a:avLst/>
          </a:prstGeom>
        </p:spPr>
        <p:txBody>
          <a:bodyPr/>
          <a:lstStyle/>
          <a:p>
            <a:fld id="{70202382-E17C-4134-81DB-69345B6F2553}" type="datetime1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6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214345" y="5930060"/>
            <a:ext cx="3814856" cy="365125"/>
          </a:xfrm>
          <a:prstGeom prst="rect">
            <a:avLst/>
          </a:prstGeom>
        </p:spPr>
        <p:txBody>
          <a:bodyPr/>
          <a:lstStyle/>
          <a:p>
            <a:fld id="{274F5481-B221-4E55-BFD3-FD428865344F}" type="datetime1">
              <a:rPr lang="en-US" smtClean="0"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2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14345" y="5930060"/>
            <a:ext cx="3814856" cy="365125"/>
          </a:xfrm>
          <a:prstGeom prst="rect">
            <a:avLst/>
          </a:prstGeom>
        </p:spPr>
        <p:txBody>
          <a:bodyPr/>
          <a:lstStyle/>
          <a:p>
            <a:fld id="{15B6D88E-FD6A-4D82-B2B1-0417CEECC103}" type="datetime1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9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14345" y="5930060"/>
            <a:ext cx="3814856" cy="365125"/>
          </a:xfrm>
          <a:prstGeom prst="rect">
            <a:avLst/>
          </a:prstGeom>
        </p:spPr>
        <p:txBody>
          <a:bodyPr/>
          <a:lstStyle/>
          <a:p>
            <a:fld id="{6E068E6E-C597-44CC-8E6B-D7945B392BCB}" type="datetime1">
              <a:rPr lang="en-US" smtClean="0"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3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474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AC648D8D-735A-0A4D-B949-C28657477EF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348343" y="5899897"/>
            <a:ext cx="447924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1000" b="0" i="1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CMM530 – System</a:t>
            </a:r>
            <a:r>
              <a:rPr lang="en-US" sz="1400" baseline="0" dirty="0" smtClean="0"/>
              <a:t> Programming and Security</a:t>
            </a:r>
            <a:endParaRPr lang="en-US" sz="1400" dirty="0" smtClean="0"/>
          </a:p>
          <a:p>
            <a:endParaRPr lang="en-US" dirty="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1200" b="1" i="1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School of Computing Science and DM, RGU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9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4"/>
            <a:ext cx="9822928" cy="3562610"/>
          </a:xfrm>
        </p:spPr>
        <p:txBody>
          <a:bodyPr>
            <a:normAutofit/>
          </a:bodyPr>
          <a:lstStyle/>
          <a:p>
            <a:r>
              <a:rPr lang="en-GB" sz="6600" dirty="0" smtClean="0"/>
              <a:t>Controlling a computer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891102"/>
            <a:ext cx="4664186" cy="706355"/>
          </a:xfrm>
        </p:spPr>
        <p:txBody>
          <a:bodyPr/>
          <a:lstStyle/>
          <a:p>
            <a:r>
              <a:rPr lang="en-US" dirty="0" smtClean="0"/>
              <a:t>CM530– System Programming and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88914" y="4381501"/>
            <a:ext cx="4664186" cy="103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Andrei Petrovski</a:t>
            </a:r>
          </a:p>
          <a:p>
            <a:r>
              <a:rPr lang="en-GB" dirty="0" smtClean="0"/>
              <a:t>( </a:t>
            </a:r>
            <a:r>
              <a:rPr lang="en-GB" dirty="0"/>
              <a:t>a.petrovski@rgu.ac.uk)</a:t>
            </a:r>
          </a:p>
        </p:txBody>
      </p:sp>
    </p:spTree>
    <p:extLst>
      <p:ext uri="{BB962C8B-B14F-4D97-AF65-F5344CB8AC3E}">
        <p14:creationId xmlns:p14="http://schemas.microsoft.com/office/powerpoint/2010/main" val="209072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Processes Separate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</a:rPr>
              <a:t>Relies on hardware and software</a:t>
            </a:r>
          </a:p>
          <a:p>
            <a:r>
              <a:rPr lang="en-US" altLang="en-US" dirty="0">
                <a:solidFill>
                  <a:srgbClr val="006600"/>
                </a:solidFill>
                <a:latin typeface="Arial" charset="0"/>
              </a:rPr>
              <a:t>Hardware</a:t>
            </a:r>
            <a:r>
              <a:rPr lang="en-US" altLang="en-US" dirty="0">
                <a:latin typeface="Arial" charset="0"/>
              </a:rPr>
              <a:t>: two CPU features</a:t>
            </a:r>
          </a:p>
          <a:p>
            <a:pPr lvl="1"/>
            <a:r>
              <a:rPr lang="en-US" altLang="en-US" dirty="0">
                <a:latin typeface="Arial" charset="0"/>
              </a:rPr>
              <a:t>Program Modes</a:t>
            </a:r>
          </a:p>
          <a:p>
            <a:pPr lvl="1"/>
            <a:r>
              <a:rPr lang="en-US" altLang="en-US" dirty="0">
                <a:latin typeface="Arial" charset="0"/>
              </a:rPr>
              <a:t>RAM </a:t>
            </a:r>
            <a:r>
              <a:rPr lang="en-US" altLang="en-US" dirty="0" smtClean="0">
                <a:latin typeface="Arial" charset="0"/>
              </a:rPr>
              <a:t>Protection – island model through page table</a:t>
            </a:r>
            <a:endParaRPr lang="en-US" altLang="en-US" dirty="0">
              <a:latin typeface="Arial" charset="0"/>
            </a:endParaRPr>
          </a:p>
          <a:p>
            <a:r>
              <a:rPr lang="en-US" altLang="en-US" dirty="0">
                <a:solidFill>
                  <a:srgbClr val="006600"/>
                </a:solidFill>
                <a:latin typeface="Arial" charset="0"/>
              </a:rPr>
              <a:t>Software</a:t>
            </a:r>
            <a:r>
              <a:rPr lang="en-US" altLang="en-US" dirty="0">
                <a:latin typeface="Arial" charset="0"/>
              </a:rPr>
              <a:t>: Operating System features</a:t>
            </a:r>
          </a:p>
          <a:p>
            <a:pPr lvl="1"/>
            <a:r>
              <a:rPr lang="en-US" altLang="en-US" dirty="0">
                <a:latin typeface="Arial" charset="0"/>
              </a:rPr>
              <a:t>Program dispatcher</a:t>
            </a:r>
          </a:p>
          <a:p>
            <a:pPr lvl="1"/>
            <a:r>
              <a:rPr lang="en-US" altLang="en-US" dirty="0">
                <a:latin typeface="Arial" charset="0"/>
              </a:rPr>
              <a:t>Memory manager</a:t>
            </a:r>
          </a:p>
          <a:p>
            <a:pPr lvl="1"/>
            <a:r>
              <a:rPr lang="en-US" altLang="en-US" dirty="0">
                <a:latin typeface="Arial" charset="0"/>
              </a:rPr>
              <a:t>User identities</a:t>
            </a:r>
          </a:p>
          <a:p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8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Protections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</a:rPr>
              <a:t>Originally only available on mainframes and higher-end minicomputer </a:t>
            </a:r>
            <a:r>
              <a:rPr lang="en-US" altLang="en-US" dirty="0" err="1">
                <a:latin typeface="Arial" charset="0"/>
              </a:rPr>
              <a:t>OSes</a:t>
            </a:r>
            <a:r>
              <a:rPr lang="en-US" altLang="en-US" dirty="0">
                <a:latin typeface="Arial" charset="0"/>
              </a:rPr>
              <a:t> (Unix, VMS)</a:t>
            </a:r>
          </a:p>
          <a:p>
            <a:pPr lvl="1"/>
            <a:r>
              <a:rPr lang="en-US" altLang="en-US" dirty="0">
                <a:latin typeface="Arial" charset="0"/>
              </a:rPr>
              <a:t>Adapted to desktop </a:t>
            </a:r>
            <a:r>
              <a:rPr lang="en-US" altLang="en-US" dirty="0" err="1">
                <a:latin typeface="Arial" charset="0"/>
              </a:rPr>
              <a:t>OSes</a:t>
            </a:r>
            <a:r>
              <a:rPr lang="en-US" altLang="en-US" dirty="0">
                <a:latin typeface="Arial" charset="0"/>
              </a:rPr>
              <a:t> during 1990s</a:t>
            </a:r>
          </a:p>
          <a:p>
            <a:r>
              <a:rPr lang="en-US" altLang="en-US" dirty="0">
                <a:latin typeface="Arial" charset="0"/>
              </a:rPr>
              <a:t>OS Security Features</a:t>
            </a:r>
          </a:p>
          <a:p>
            <a:pPr lvl="1"/>
            <a:r>
              <a:rPr lang="en-US" altLang="en-US" dirty="0">
                <a:latin typeface="Arial" charset="0"/>
              </a:rPr>
              <a:t>Processes must take turns (“dispatching”)</a:t>
            </a:r>
          </a:p>
          <a:p>
            <a:pPr lvl="1"/>
            <a:r>
              <a:rPr lang="en-US" altLang="en-US" dirty="0">
                <a:latin typeface="Arial" charset="0"/>
              </a:rPr>
              <a:t>Processes are assigned different parts of RAM</a:t>
            </a:r>
          </a:p>
          <a:p>
            <a:pPr lvl="1"/>
            <a:r>
              <a:rPr lang="en-US" altLang="en-US" dirty="0">
                <a:latin typeface="Arial" charset="0"/>
              </a:rPr>
              <a:t>Processes </a:t>
            </a:r>
            <a:r>
              <a:rPr lang="en-US" altLang="en-US" dirty="0" smtClean="0">
                <a:latin typeface="Arial" charset="0"/>
              </a:rPr>
              <a:t>cannot damage </a:t>
            </a:r>
            <a:r>
              <a:rPr lang="en-US" altLang="en-US" dirty="0">
                <a:latin typeface="Arial" charset="0"/>
              </a:rPr>
              <a:t>other areas of RAM</a:t>
            </a:r>
          </a:p>
          <a:p>
            <a:pPr lvl="1"/>
            <a:r>
              <a:rPr lang="en-US" altLang="en-US" dirty="0">
                <a:latin typeface="Arial" charset="0"/>
              </a:rPr>
              <a:t>User-oriented interface and access </a:t>
            </a:r>
            <a:r>
              <a:rPr lang="en-US" altLang="en-US" dirty="0" smtClean="0">
                <a:latin typeface="Arial" charset="0"/>
              </a:rPr>
              <a:t>controls</a:t>
            </a:r>
          </a:p>
          <a:p>
            <a:pPr lvl="1"/>
            <a:r>
              <a:rPr lang="en-US" altLang="en-US" dirty="0" smtClean="0">
                <a:latin typeface="Arial" charset="0"/>
              </a:rPr>
              <a:t>Sharing data</a:t>
            </a:r>
            <a:endParaRPr lang="en-US" altLang="en-US" dirty="0">
              <a:latin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07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Matrix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5181600" y="563563"/>
          <a:ext cx="62484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or Data Section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#1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#2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Operating System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Section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#1</a:t>
                      </a:r>
                      <a:r>
                        <a:rPr lang="en-US" baseline="0" dirty="0" smtClean="0"/>
                        <a:t> Data Section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#2</a:t>
                      </a:r>
                      <a:r>
                        <a:rPr lang="en-US" baseline="0" dirty="0" smtClean="0"/>
                        <a:t> Data Section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 way to specify access permissions</a:t>
            </a:r>
          </a:p>
          <a:p>
            <a:r>
              <a:rPr lang="en-US" dirty="0" smtClean="0"/>
              <a:t>Rows for resources or RAM</a:t>
            </a:r>
          </a:p>
          <a:p>
            <a:r>
              <a:rPr lang="en-US" dirty="0" smtClean="0"/>
              <a:t>Columns for active entities or processes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6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Security landscape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/>
          <a:p>
            <a:fld id="{AC648D8D-735A-0A4D-B949-C28657477EF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6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Making Security Decisions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Rule-based decisions:</a:t>
            </a:r>
          </a:p>
          <a:p>
            <a:pPr lvl="1"/>
            <a:r>
              <a:rPr lang="en-US" dirty="0" smtClean="0"/>
              <a:t>Dictated by external circumstances or widely accepted guidelines</a:t>
            </a:r>
          </a:p>
          <a:p>
            <a:r>
              <a:rPr lang="en-US" dirty="0" smtClean="0"/>
              <a:t>Relativistic decisions:</a:t>
            </a:r>
          </a:p>
          <a:p>
            <a:pPr lvl="1"/>
            <a:r>
              <a:rPr lang="en-US" dirty="0" smtClean="0"/>
              <a:t>Try to outdo others who are faced with similar security problems</a:t>
            </a:r>
          </a:p>
          <a:p>
            <a:r>
              <a:rPr lang="en-US" dirty="0" smtClean="0"/>
              <a:t>Requirements-based decisions:</a:t>
            </a:r>
          </a:p>
          <a:p>
            <a:pPr lvl="1"/>
            <a:r>
              <a:rPr lang="en-US" dirty="0" smtClean="0"/>
              <a:t>Based on a systematic analysis of the security situation</a:t>
            </a:r>
          </a:p>
          <a:p>
            <a:r>
              <a:rPr lang="en-US" dirty="0" smtClean="0"/>
              <a:t>First two groups of decisions often arise from </a:t>
            </a:r>
            <a:r>
              <a:rPr lang="en-US" i="1" dirty="0" smtClean="0"/>
              <a:t>security checklists</a:t>
            </a:r>
            <a:r>
              <a:rPr lang="en-US" dirty="0" smtClean="0"/>
              <a:t>; the last one uses security requirements to </a:t>
            </a:r>
            <a:r>
              <a:rPr lang="en-US" i="1" dirty="0" smtClean="0"/>
              <a:t>choose</a:t>
            </a:r>
            <a:r>
              <a:rPr lang="en-US" dirty="0" smtClean="0"/>
              <a:t> among competing checklists.</a:t>
            </a:r>
          </a:p>
          <a:p>
            <a:endParaRPr lang="en-US" dirty="0" smtClean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2828101"/>
            <a:ext cx="36615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Arial" panose="020B0604020202020204" pitchFamily="34" charset="0"/>
              </a:rPr>
              <a:t>“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Security is the property that a system behaves as expected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”, G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GB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Spafford</a:t>
            </a:r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16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Principles of System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basic principle: </a:t>
            </a:r>
            <a:r>
              <a:rPr lang="en-US" i="1" dirty="0" smtClean="0">
                <a:solidFill>
                  <a:srgbClr val="C00000"/>
                </a:solidFill>
              </a:rPr>
              <a:t>Continuous Improvement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security process never ends at the final step – any step in the process may suggest a change that can improve the final result by returning to earlier steps in the cycle (</a:t>
            </a:r>
            <a:r>
              <a:rPr lang="en-US" i="1" dirty="0" smtClean="0">
                <a:solidFill>
                  <a:srgbClr val="006600"/>
                </a:solidFill>
              </a:rPr>
              <a:t>planning – trade-off analysis – verification - iteration</a:t>
            </a:r>
            <a:r>
              <a:rPr lang="en-US" dirty="0" smtClean="0">
                <a:solidFill>
                  <a:schemeClr val="tx1"/>
                </a:solidFill>
              </a:rPr>
              <a:t>).</a:t>
            </a:r>
          </a:p>
          <a:p>
            <a:r>
              <a:rPr lang="en-US" dirty="0" smtClean="0"/>
              <a:t>Second basic </a:t>
            </a:r>
            <a:r>
              <a:rPr lang="en-US" dirty="0"/>
              <a:t>principle: </a:t>
            </a:r>
            <a:r>
              <a:rPr lang="en-US" i="1" dirty="0" smtClean="0">
                <a:solidFill>
                  <a:srgbClr val="C00000"/>
                </a:solidFill>
              </a:rPr>
              <a:t>Least privilege </a:t>
            </a:r>
          </a:p>
          <a:p>
            <a:pPr lvl="1"/>
            <a:r>
              <a:rPr lang="en-US" dirty="0" smtClean="0"/>
              <a:t>Give people as few privileges as possible regarding the asset to be protected</a:t>
            </a:r>
            <a:endParaRPr lang="en-US" dirty="0"/>
          </a:p>
          <a:p>
            <a:r>
              <a:rPr lang="en-US" dirty="0" smtClean="0"/>
              <a:t>Third basic </a:t>
            </a:r>
            <a:r>
              <a:rPr lang="en-US" dirty="0"/>
              <a:t>principle: </a:t>
            </a:r>
            <a:r>
              <a:rPr lang="en-US" i="1" dirty="0" smtClean="0">
                <a:solidFill>
                  <a:srgbClr val="C00000"/>
                </a:solidFill>
              </a:rPr>
              <a:t>Defense in Depth</a:t>
            </a:r>
          </a:p>
          <a:p>
            <a:pPr lvl="1"/>
            <a:r>
              <a:rPr lang="en-US" dirty="0" smtClean="0"/>
              <a:t>Developing layered defense, where the innermost domain has the most restricted access, surrounded by other domains will fewer and fewer restrictions.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Constructing a Security Plan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</a:rPr>
              <a:t>The </a:t>
            </a:r>
            <a:r>
              <a:rPr lang="en-US" altLang="en-US" u="sng" dirty="0">
                <a:latin typeface="Arial" charset="0"/>
              </a:rPr>
              <a:t>Security Plan</a:t>
            </a:r>
            <a:r>
              <a:rPr lang="en-US" altLang="en-US" dirty="0">
                <a:latin typeface="Arial" charset="0"/>
              </a:rPr>
              <a:t> is a </a:t>
            </a:r>
            <a:r>
              <a:rPr lang="en-US" altLang="en-US" u="sng" dirty="0">
                <a:latin typeface="Arial" charset="0"/>
              </a:rPr>
              <a:t>detailed</a:t>
            </a:r>
            <a:r>
              <a:rPr lang="en-US" altLang="en-US" dirty="0">
                <a:latin typeface="Arial" charset="0"/>
              </a:rPr>
              <a:t> assessment</a:t>
            </a:r>
          </a:p>
          <a:p>
            <a:pPr lvl="1"/>
            <a:r>
              <a:rPr lang="en-US" altLang="en-US" dirty="0">
                <a:latin typeface="Arial" charset="0"/>
              </a:rPr>
              <a:t>A high-level analysis is an overview</a:t>
            </a:r>
          </a:p>
          <a:p>
            <a:r>
              <a:rPr lang="en-US" altLang="en-US" dirty="0">
                <a:latin typeface="Arial" charset="0"/>
              </a:rPr>
              <a:t>The Plan contains the details</a:t>
            </a:r>
          </a:p>
          <a:p>
            <a:pPr lvl="1"/>
            <a:r>
              <a:rPr lang="en-US" altLang="en-US" dirty="0">
                <a:latin typeface="Arial" charset="0"/>
              </a:rPr>
              <a:t>List of Assets </a:t>
            </a:r>
            <a:endParaRPr lang="en-US" altLang="en-US" dirty="0" smtClean="0">
              <a:latin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</a:rPr>
              <a:t>Full </a:t>
            </a:r>
            <a:r>
              <a:rPr lang="en-US" altLang="en-US" dirty="0">
                <a:latin typeface="Arial" charset="0"/>
              </a:rPr>
              <a:t>risk </a:t>
            </a:r>
            <a:r>
              <a:rPr lang="en-US" altLang="en-US" dirty="0" smtClean="0">
                <a:latin typeface="Arial" charset="0"/>
              </a:rPr>
              <a:t>assessment </a:t>
            </a:r>
          </a:p>
          <a:p>
            <a:pPr lvl="1"/>
            <a:r>
              <a:rPr lang="en-US" altLang="en-US" dirty="0" smtClean="0">
                <a:latin typeface="Arial" charset="0"/>
              </a:rPr>
              <a:t>Prioritized </a:t>
            </a:r>
            <a:r>
              <a:rPr lang="en-US" altLang="en-US" dirty="0">
                <a:latin typeface="Arial" charset="0"/>
              </a:rPr>
              <a:t>list of risks </a:t>
            </a:r>
            <a:endParaRPr lang="en-US" altLang="en-US" dirty="0" smtClean="0">
              <a:latin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</a:rPr>
              <a:t>Security </a:t>
            </a:r>
            <a:r>
              <a:rPr lang="en-US" altLang="en-US" dirty="0">
                <a:latin typeface="Arial" charset="0"/>
              </a:rPr>
              <a:t>Policy – a list of required defenses</a:t>
            </a:r>
          </a:p>
          <a:p>
            <a:pPr lvl="1"/>
            <a:r>
              <a:rPr lang="en-US" altLang="en-US" dirty="0">
                <a:latin typeface="Arial" charset="0"/>
              </a:rPr>
              <a:t>Implementation – a list of security controls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r>
              <a:rPr lang="en-US" dirty="0" smtClean="0"/>
              <a:t>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73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Policy and Implementation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</a:rPr>
              <a:t>Policy identifies </a:t>
            </a:r>
            <a:r>
              <a:rPr lang="en-US" altLang="en-US" u="sng" dirty="0">
                <a:latin typeface="Arial" charset="0"/>
              </a:rPr>
              <a:t>what we want</a:t>
            </a:r>
            <a:r>
              <a:rPr lang="en-US" altLang="en-US" dirty="0">
                <a:latin typeface="Arial" charset="0"/>
              </a:rPr>
              <a:t> for protection</a:t>
            </a:r>
          </a:p>
          <a:p>
            <a:r>
              <a:rPr lang="en-US" altLang="en-US" dirty="0">
                <a:latin typeface="Arial" charset="0"/>
              </a:rPr>
              <a:t>Implementation says </a:t>
            </a:r>
            <a:r>
              <a:rPr lang="en-US" altLang="en-US" u="sng" dirty="0">
                <a:latin typeface="Arial" charset="0"/>
              </a:rPr>
              <a:t>what we get</a:t>
            </a:r>
            <a:r>
              <a:rPr lang="en-US" altLang="en-US" dirty="0">
                <a:latin typeface="Arial" charset="0"/>
              </a:rPr>
              <a:t> </a:t>
            </a:r>
          </a:p>
          <a:p>
            <a:r>
              <a:rPr lang="en-US" altLang="en-US" dirty="0">
                <a:latin typeface="Arial" charset="0"/>
              </a:rPr>
              <a:t>How we do it</a:t>
            </a:r>
          </a:p>
          <a:p>
            <a:pPr lvl="1"/>
            <a:r>
              <a:rPr lang="en-US" altLang="en-US" dirty="0">
                <a:latin typeface="Arial" charset="0"/>
              </a:rPr>
              <a:t>Take the prioritized list of risks</a:t>
            </a:r>
          </a:p>
          <a:p>
            <a:pPr lvl="1"/>
            <a:r>
              <a:rPr lang="en-US" altLang="en-US" dirty="0">
                <a:latin typeface="Arial" charset="0"/>
              </a:rPr>
              <a:t>For each risk, identify defenses against it</a:t>
            </a:r>
          </a:p>
          <a:p>
            <a:pPr lvl="2"/>
            <a:r>
              <a:rPr lang="en-US" altLang="en-US" dirty="0">
                <a:latin typeface="Arial" charset="0"/>
              </a:rPr>
              <a:t>Write a policy statement for each defense</a:t>
            </a:r>
          </a:p>
          <a:p>
            <a:pPr lvl="2"/>
            <a:r>
              <a:rPr lang="en-US" altLang="en-US" dirty="0">
                <a:latin typeface="Arial" charset="0"/>
              </a:rPr>
              <a:t>Each statement defends against 1 or more risks</a:t>
            </a:r>
          </a:p>
          <a:p>
            <a:pPr lvl="1"/>
            <a:r>
              <a:rPr lang="en-US" altLang="en-US" dirty="0">
                <a:latin typeface="Arial" charset="0"/>
              </a:rPr>
              <a:t>For each policy statement, pick security controls</a:t>
            </a:r>
          </a:p>
          <a:p>
            <a:pPr lvl="2"/>
            <a:r>
              <a:rPr lang="en-US" altLang="en-US" dirty="0">
                <a:latin typeface="Arial" charset="0"/>
              </a:rPr>
              <a:t>Each control addresses 1 or more policy statements</a:t>
            </a:r>
          </a:p>
          <a:p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r>
              <a:rPr lang="en-US" dirty="0" smtClean="0"/>
              <a:t>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of Back Door on the Laptop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</a:rPr>
              <a:t>The risk is </a:t>
            </a:r>
            <a:r>
              <a:rPr lang="en-US" altLang="en-US" dirty="0">
                <a:latin typeface="Arial" charset="0"/>
              </a:rPr>
              <a:t>usually an Internet-borne risk</a:t>
            </a:r>
          </a:p>
          <a:p>
            <a:pPr lvl="1"/>
            <a:r>
              <a:rPr lang="en-US" altLang="en-US" dirty="0" smtClean="0">
                <a:latin typeface="Arial" charset="0"/>
              </a:rPr>
              <a:t>stand-alone </a:t>
            </a:r>
            <a:r>
              <a:rPr lang="en-US" altLang="en-US" dirty="0">
                <a:latin typeface="Arial" charset="0"/>
              </a:rPr>
              <a:t>tower computer doesn’t face it</a:t>
            </a:r>
          </a:p>
          <a:p>
            <a:r>
              <a:rPr lang="en-US" altLang="en-US" dirty="0">
                <a:latin typeface="Arial" charset="0"/>
              </a:rPr>
              <a:t>Protect the laptop with up-to-date software</a:t>
            </a:r>
          </a:p>
          <a:p>
            <a:pPr lvl="1"/>
            <a:r>
              <a:rPr lang="en-US" altLang="en-US" i="1" dirty="0" smtClean="0">
                <a:latin typeface="Arial" charset="0"/>
              </a:rPr>
              <a:t>The </a:t>
            </a:r>
            <a:r>
              <a:rPr lang="en-US" altLang="en-US" i="1" dirty="0">
                <a:latin typeface="Arial" charset="0"/>
              </a:rPr>
              <a:t>laptop shall regularly check for system security updates and install those updates.</a:t>
            </a:r>
            <a:r>
              <a:rPr lang="en-US" altLang="en-US" dirty="0">
                <a:latin typeface="Arial" charset="0"/>
              </a:rPr>
              <a:t> </a:t>
            </a:r>
          </a:p>
          <a:p>
            <a:pPr lvl="1"/>
            <a:r>
              <a:rPr lang="en-US" altLang="en-US" i="1" dirty="0" smtClean="0">
                <a:latin typeface="Arial" charset="0"/>
              </a:rPr>
              <a:t>The </a:t>
            </a:r>
            <a:r>
              <a:rPr lang="en-US" altLang="en-US" i="1" dirty="0">
                <a:latin typeface="Arial" charset="0"/>
              </a:rPr>
              <a:t>laptop shall contain and use antivirus software.</a:t>
            </a:r>
            <a:r>
              <a:rPr lang="en-US" altLang="en-US" dirty="0"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207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Plan: Process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</a:rPr>
              <a:t>How does the OS protect processes?</a:t>
            </a:r>
          </a:p>
          <a:p>
            <a:r>
              <a:rPr lang="en-US" altLang="en-US" dirty="0">
                <a:latin typeface="Arial" charset="0"/>
              </a:rPr>
              <a:t>Goals:</a:t>
            </a:r>
          </a:p>
          <a:p>
            <a:pPr lvl="1"/>
            <a:r>
              <a:rPr lang="en-US" altLang="en-US" dirty="0">
                <a:latin typeface="Arial" charset="0"/>
              </a:rPr>
              <a:t>Processes share the CPU</a:t>
            </a:r>
          </a:p>
          <a:p>
            <a:pPr lvl="1"/>
            <a:r>
              <a:rPr lang="en-US" altLang="en-US" dirty="0">
                <a:latin typeface="Arial" charset="0"/>
              </a:rPr>
              <a:t>Processes may share control sections</a:t>
            </a:r>
          </a:p>
          <a:p>
            <a:pPr lvl="1"/>
            <a:r>
              <a:rPr lang="en-US" altLang="en-US" dirty="0">
                <a:latin typeface="Arial" charset="0"/>
              </a:rPr>
              <a:t>Processes don’t share RAM except by request</a:t>
            </a:r>
          </a:p>
          <a:p>
            <a:r>
              <a:rPr lang="en-US" altLang="en-US" dirty="0">
                <a:latin typeface="Arial" charset="0"/>
              </a:rPr>
              <a:t>Risks:</a:t>
            </a:r>
          </a:p>
          <a:p>
            <a:pPr lvl="1"/>
            <a:r>
              <a:rPr lang="en-US" altLang="en-US" dirty="0">
                <a:latin typeface="Arial" charset="0"/>
              </a:rPr>
              <a:t>A process monopolizes the CPU</a:t>
            </a:r>
          </a:p>
          <a:p>
            <a:pPr lvl="1"/>
            <a:r>
              <a:rPr lang="en-US" altLang="en-US" dirty="0">
                <a:latin typeface="Arial" charset="0"/>
              </a:rPr>
              <a:t>A process reads or writes RAM that it shouldn’t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4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ea typeface="宋体" pitchFamily="2" charset="-122"/>
              </a:rPr>
              <a:t>Overview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Fundamentals of computer hardware</a:t>
            </a:r>
          </a:p>
          <a:p>
            <a:r>
              <a:rPr lang="en-US" dirty="0"/>
              <a:t>General strategies for access control</a:t>
            </a:r>
          </a:p>
          <a:p>
            <a:r>
              <a:rPr lang="en-US" dirty="0"/>
              <a:t>Buffer overflow attacks on computers</a:t>
            </a:r>
          </a:p>
          <a:p>
            <a:r>
              <a:rPr lang="en-US" dirty="0"/>
              <a:t>Access control mechanisms in computers</a:t>
            </a:r>
          </a:p>
          <a:p>
            <a:r>
              <a:rPr lang="en-US" dirty="0"/>
              <a:t>Security planning: policy and implementation</a:t>
            </a:r>
          </a:p>
          <a:p>
            <a:r>
              <a:rPr lang="en-US" dirty="0"/>
              <a:t>Protecting processes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1200" b="1" i="1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School of Computing Science and DM, RGU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11936411" y="5664570"/>
            <a:ext cx="407988" cy="4605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b="0" i="1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648D8D-735A-0A4D-B949-C28657477EF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16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Policy and Implementation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</a:rPr>
              <a:t>Six policy </a:t>
            </a:r>
            <a:r>
              <a:rPr lang="en-US" altLang="en-US" dirty="0" smtClean="0">
                <a:latin typeface="Arial" charset="0"/>
              </a:rPr>
              <a:t>statements</a:t>
            </a:r>
            <a:endParaRPr lang="en-US" altLang="en-US" dirty="0">
              <a:latin typeface="Arial" charset="0"/>
            </a:endParaRPr>
          </a:p>
          <a:p>
            <a:pPr lvl="1"/>
            <a:r>
              <a:rPr lang="en-US" altLang="en-US" dirty="0">
                <a:latin typeface="Arial" charset="0"/>
              </a:rPr>
              <a:t>Specifies security to be arranged by the dispatcher</a:t>
            </a:r>
          </a:p>
          <a:p>
            <a:pPr lvl="1"/>
            <a:r>
              <a:rPr lang="en-US" altLang="en-US" dirty="0">
                <a:latin typeface="Arial" charset="0"/>
              </a:rPr>
              <a:t>Specifies when things should happen</a:t>
            </a:r>
          </a:p>
          <a:p>
            <a:r>
              <a:rPr lang="en-US" altLang="en-US" dirty="0">
                <a:latin typeface="Arial" charset="0"/>
              </a:rPr>
              <a:t>Security </a:t>
            </a:r>
            <a:r>
              <a:rPr lang="en-US" altLang="en-US" dirty="0" smtClean="0">
                <a:latin typeface="Arial" charset="0"/>
              </a:rPr>
              <a:t>Controls</a:t>
            </a:r>
          </a:p>
          <a:p>
            <a:pPr lvl="1"/>
            <a:r>
              <a:rPr lang="en-US" altLang="en-US" dirty="0" smtClean="0">
                <a:latin typeface="Arial" charset="0"/>
              </a:rPr>
              <a:t>All are functional controls provided by software</a:t>
            </a:r>
          </a:p>
          <a:p>
            <a:pPr lvl="1"/>
            <a:r>
              <a:rPr lang="en-US" altLang="en-US" dirty="0" smtClean="0">
                <a:latin typeface="Arial" charset="0"/>
              </a:rPr>
              <a:t>Some </a:t>
            </a:r>
            <a:r>
              <a:rPr lang="en-US" altLang="en-US" dirty="0">
                <a:latin typeface="Arial" charset="0"/>
              </a:rPr>
              <a:t>are steps in the dispatcher procedure</a:t>
            </a:r>
          </a:p>
          <a:p>
            <a:pPr lvl="1"/>
            <a:r>
              <a:rPr lang="en-US" altLang="en-US" dirty="0">
                <a:latin typeface="Arial" charset="0"/>
              </a:rPr>
              <a:t>Others are features of how the OS ensures that the dispatcher is run or how security is applied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9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Computers and 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/>
          <a:p>
            <a:fld id="{AC648D8D-735A-0A4D-B949-C28657477EF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9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Organising RAM into ‘sections’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181600" y="569066"/>
            <a:ext cx="4007750" cy="5655156"/>
          </a:xfrm>
          <a:prstGeom prst="rect">
            <a:avLst/>
          </a:prstGeom>
        </p:spPr>
        <p:txBody>
          <a:bodyPr/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Control Sections</a:t>
            </a:r>
          </a:p>
          <a:p>
            <a:pPr lvl="1"/>
            <a:r>
              <a:rPr lang="en-US" dirty="0" smtClean="0"/>
              <a:t>Contain instructions to execute</a:t>
            </a:r>
          </a:p>
          <a:p>
            <a:pPr lvl="1"/>
            <a:r>
              <a:rPr lang="en-US" dirty="0" smtClean="0"/>
              <a:t>Contain unchanging data</a:t>
            </a:r>
          </a:p>
          <a:p>
            <a:r>
              <a:rPr lang="en-US" dirty="0" smtClean="0"/>
              <a:t>Data Sections</a:t>
            </a:r>
          </a:p>
          <a:p>
            <a:pPr lvl="1"/>
            <a:r>
              <a:rPr lang="en-US" dirty="0" smtClean="0"/>
              <a:t>Contain variables that change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ata with assigned values + unassigned (block started by symbol (BSS))</a:t>
            </a:r>
          </a:p>
          <a:p>
            <a:pPr lvl="1"/>
            <a:r>
              <a:rPr lang="en-US" dirty="0" smtClean="0"/>
              <a:t>Contain “free form” RAM</a:t>
            </a:r>
          </a:p>
          <a:p>
            <a:pPr lvl="2"/>
            <a:r>
              <a:rPr lang="en-US" dirty="0" smtClean="0"/>
              <a:t>Buffers, Stacks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350" y="460683"/>
            <a:ext cx="2843008" cy="464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3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8954" y="559678"/>
            <a:ext cx="9228161" cy="955223"/>
          </a:xfrm>
        </p:spPr>
        <p:txBody>
          <a:bodyPr/>
          <a:lstStyle/>
          <a:p>
            <a:r>
              <a:rPr lang="en-US" dirty="0" smtClean="0"/>
              <a:t>Control and Data Sections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467" y="1387519"/>
            <a:ext cx="9159648" cy="4172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474867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80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Programs</a:t>
            </a:r>
            <a:br>
              <a:rPr lang="en-US" dirty="0" smtClean="0"/>
            </a:br>
            <a:r>
              <a:rPr lang="en-US" dirty="0" smtClean="0"/>
              <a:t>and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/>
          <a:p>
            <a:fld id="{AC648D8D-735A-0A4D-B949-C28657477EF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3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033397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One function calls another function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6650" y="569066"/>
            <a:ext cx="5643347" cy="5655156"/>
          </a:xfrm>
        </p:spPr>
        <p:txBody>
          <a:bodyPr/>
          <a:lstStyle/>
          <a:p>
            <a:r>
              <a:rPr lang="en-US" altLang="en-US" dirty="0">
                <a:latin typeface="Arial" charset="0"/>
              </a:rPr>
              <a:t>We save the program counter in the “calling function”</a:t>
            </a:r>
          </a:p>
          <a:p>
            <a:r>
              <a:rPr lang="en-US" altLang="en-US" dirty="0">
                <a:latin typeface="Arial" charset="0"/>
              </a:rPr>
              <a:t>We execute the instructions in the “called function”</a:t>
            </a:r>
          </a:p>
          <a:p>
            <a:r>
              <a:rPr lang="en-US" altLang="en-US" dirty="0">
                <a:latin typeface="Arial" charset="0"/>
              </a:rPr>
              <a:t>At the end of the “called function” we restore the program counter</a:t>
            </a:r>
          </a:p>
          <a:p>
            <a:r>
              <a:rPr lang="en-US" altLang="en-US" dirty="0">
                <a:latin typeface="Arial" charset="0"/>
              </a:rPr>
              <a:t>This returns the CPU to where the “calling function” left off</a:t>
            </a:r>
          </a:p>
          <a:p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7" y="2703398"/>
            <a:ext cx="4927614" cy="308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3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7594" y="569066"/>
            <a:ext cx="5602404" cy="5203937"/>
          </a:xfrm>
        </p:spPr>
        <p:txBody>
          <a:bodyPr/>
          <a:lstStyle/>
          <a:p>
            <a:r>
              <a:rPr lang="en-US" altLang="en-US" dirty="0">
                <a:latin typeface="Arial" charset="0"/>
              </a:rPr>
              <a:t>A program is a group of instructions</a:t>
            </a:r>
          </a:p>
          <a:p>
            <a:r>
              <a:rPr lang="en-US" altLang="en-US" dirty="0">
                <a:latin typeface="Arial" charset="0"/>
              </a:rPr>
              <a:t>A process is a running program</a:t>
            </a:r>
          </a:p>
          <a:p>
            <a:pPr lvl="1"/>
            <a:r>
              <a:rPr lang="en-US" altLang="en-US" dirty="0">
                <a:latin typeface="Arial" charset="0"/>
              </a:rPr>
              <a:t>Its PC is, or can be, changing</a:t>
            </a:r>
          </a:p>
          <a:p>
            <a:pPr lvl="1"/>
            <a:r>
              <a:rPr lang="en-US" altLang="en-US" dirty="0">
                <a:latin typeface="Arial" charset="0"/>
              </a:rPr>
              <a:t>It has some RAM with instructions and data</a:t>
            </a:r>
          </a:p>
          <a:p>
            <a:r>
              <a:rPr lang="en-US" altLang="en-US" dirty="0">
                <a:latin typeface="Arial" charset="0"/>
              </a:rPr>
              <a:t>Windows Example</a:t>
            </a:r>
          </a:p>
          <a:p>
            <a:pPr lvl="1"/>
            <a:r>
              <a:rPr lang="en-US" altLang="en-US" dirty="0">
                <a:latin typeface="Arial" charset="0"/>
              </a:rPr>
              <a:t>Run two command shells</a:t>
            </a:r>
          </a:p>
          <a:p>
            <a:pPr lvl="1"/>
            <a:r>
              <a:rPr lang="en-US" altLang="en-US" dirty="0">
                <a:latin typeface="Arial" charset="0"/>
              </a:rPr>
              <a:t>One program, two processes</a:t>
            </a:r>
          </a:p>
          <a:p>
            <a:pPr lvl="1"/>
            <a:r>
              <a:rPr lang="en-US" altLang="en-US" dirty="0">
                <a:latin typeface="Arial" charset="0"/>
              </a:rPr>
              <a:t>Looking at processes with the Task Manager</a:t>
            </a:r>
          </a:p>
          <a:p>
            <a:pPr lvl="2"/>
            <a:r>
              <a:rPr lang="en-US" altLang="en-US" dirty="0">
                <a:latin typeface="Arial" charset="0"/>
              </a:rPr>
              <a:t>List Applications; List Processes</a:t>
            </a:r>
          </a:p>
          <a:p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39" y="1398984"/>
            <a:ext cx="5453086" cy="411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8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Keeping processes separate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/>
          <a:p>
            <a:fld id="{AC648D8D-735A-0A4D-B949-C28657477EF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Headlines">
      <a:majorFont>
        <a:latin typeface="Century Schoolbook"/>
        <a:ea typeface=""/>
        <a:cs typeface=""/>
      </a:majorFont>
      <a:minorFont>
        <a:latin typeface="Corbel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36CA9F4A-BB34-428E-BF18-E0AFB26A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5169</TotalTime>
  <Words>814</Words>
  <Application>Microsoft Office PowerPoint</Application>
  <PresentationFormat>Widescreen</PresentationFormat>
  <Paragraphs>156</Paragraphs>
  <Slides>20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宋体</vt:lpstr>
      <vt:lpstr>Arial</vt:lpstr>
      <vt:lpstr>Calibri</vt:lpstr>
      <vt:lpstr>Century Schoolbook</vt:lpstr>
      <vt:lpstr>Corbel</vt:lpstr>
      <vt:lpstr>Headlines</vt:lpstr>
      <vt:lpstr>Controlling a computer</vt:lpstr>
      <vt:lpstr>Overview</vt:lpstr>
      <vt:lpstr>Computers and  programs</vt:lpstr>
      <vt:lpstr>Organising RAM into ‘sections’</vt:lpstr>
      <vt:lpstr>Control and Data Sections</vt:lpstr>
      <vt:lpstr>Programs and Processes</vt:lpstr>
      <vt:lpstr>One function calls another function</vt:lpstr>
      <vt:lpstr>Processes</vt:lpstr>
      <vt:lpstr>Keeping processes separate</vt:lpstr>
      <vt:lpstr>Keeping Processes Separate</vt:lpstr>
      <vt:lpstr>Operating System Protections</vt:lpstr>
      <vt:lpstr>Access Matrix</vt:lpstr>
      <vt:lpstr>System Security landscape</vt:lpstr>
      <vt:lpstr>Making Security Decisions</vt:lpstr>
      <vt:lpstr>Principles of System Security</vt:lpstr>
      <vt:lpstr>Constructing a Security Plan</vt:lpstr>
      <vt:lpstr>Policy and Implementation</vt:lpstr>
      <vt:lpstr>Risk of Back Door on the Laptop</vt:lpstr>
      <vt:lpstr>Security Plan: Process Protection</vt:lpstr>
      <vt:lpstr>Policy and Implementation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from the Ground up</dc:title>
  <dc:creator>Michael Crabb</dc:creator>
  <cp:lastModifiedBy>Andrei Petrovski (csdm)</cp:lastModifiedBy>
  <cp:revision>199</cp:revision>
  <cp:lastPrinted>2015-10-11T21:03:32Z</cp:lastPrinted>
  <dcterms:created xsi:type="dcterms:W3CDTF">2015-10-02T08:37:22Z</dcterms:created>
  <dcterms:modified xsi:type="dcterms:W3CDTF">2017-10-13T10:29:44Z</dcterms:modified>
</cp:coreProperties>
</file>