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58"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3" r:id="rId18"/>
    <p:sldId id="272" r:id="rId19"/>
    <p:sldId id="274" r:id="rId20"/>
    <p:sldId id="275" r:id="rId21"/>
    <p:sldId id="276" r:id="rId22"/>
    <p:sldId id="279" r:id="rId23"/>
    <p:sldId id="280" r:id="rId24"/>
    <p:sldId id="281" r:id="rId25"/>
    <p:sldId id="278"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75" autoAdjust="0"/>
  </p:normalViewPr>
  <p:slideViewPr>
    <p:cSldViewPr snapToGrid="0">
      <p:cViewPr varScale="1">
        <p:scale>
          <a:sx n="71" d="100"/>
          <a:sy n="71" d="100"/>
        </p:scale>
        <p:origin x="11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893E-DBA1-40FF-B856-9E6E6D8BA978}" type="datetimeFigureOut">
              <a:rPr lang="en-GB" smtClean="0"/>
              <a:t>22/10/2018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2CC9C-5903-4BC8-BC09-A583CB0F62F8}" type="slidenum">
              <a:rPr lang="en-GB" smtClean="0"/>
              <a:t>‹#›</a:t>
            </a:fld>
            <a:endParaRPr lang="en-GB"/>
          </a:p>
        </p:txBody>
      </p:sp>
    </p:spTree>
    <p:extLst>
      <p:ext uri="{BB962C8B-B14F-4D97-AF65-F5344CB8AC3E}">
        <p14:creationId xmlns:p14="http://schemas.microsoft.com/office/powerpoint/2010/main" val="290221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C2CC9C-5903-4BC8-BC09-A583CB0F62F8}" type="slidenum">
              <a:rPr lang="en-GB" smtClean="0"/>
              <a:t>5</a:t>
            </a:fld>
            <a:endParaRPr lang="en-GB"/>
          </a:p>
        </p:txBody>
      </p:sp>
    </p:spTree>
    <p:extLst>
      <p:ext uri="{BB962C8B-B14F-4D97-AF65-F5344CB8AC3E}">
        <p14:creationId xmlns:p14="http://schemas.microsoft.com/office/powerpoint/2010/main" val="318797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-Seek: Look</a:t>
            </a:r>
            <a:r>
              <a:rPr lang="en-GB" baseline="0" noProof="0" dirty="0" smtClean="0"/>
              <a:t> in a directory for a specific file.</a:t>
            </a:r>
          </a:p>
          <a:p>
            <a:r>
              <a:rPr lang="en-GB" baseline="0" noProof="0" dirty="0" smtClean="0"/>
              <a:t>-Read: List and seek.</a:t>
            </a:r>
          </a:p>
          <a:p>
            <a:r>
              <a:rPr lang="en-GB" noProof="0" dirty="0" smtClean="0"/>
              <a:t>-Bob</a:t>
            </a:r>
            <a:r>
              <a:rPr lang="en-GB" baseline="0" noProof="0" dirty="0" smtClean="0"/>
              <a:t> can do read, write and seek in his directory.</a:t>
            </a:r>
          </a:p>
          <a:p>
            <a:r>
              <a:rPr lang="en-GB" baseline="0" noProof="0" dirty="0" smtClean="0"/>
              <a:t>-</a:t>
            </a:r>
            <a:r>
              <a:rPr lang="en-GB" dirty="0" smtClean="0"/>
              <a:t>Bob can seek the root, but may not read (OS may consider</a:t>
            </a:r>
            <a:r>
              <a:rPr lang="en-GB" baseline="0" dirty="0" smtClean="0"/>
              <a:t> there’s </a:t>
            </a:r>
            <a:r>
              <a:rPr lang="en-GB" dirty="0" smtClean="0"/>
              <a:t>no need to list) and</a:t>
            </a:r>
            <a:r>
              <a:rPr lang="en-GB" baseline="0" dirty="0" smtClean="0"/>
              <a:t> </a:t>
            </a:r>
            <a:r>
              <a:rPr lang="en-GB" dirty="0" smtClean="0"/>
              <a:t>write (if he could,</a:t>
            </a:r>
            <a:r>
              <a:rPr lang="en-GB" baseline="0" dirty="0" smtClean="0"/>
              <a:t> then he could erase other people’s files</a:t>
            </a:r>
            <a:r>
              <a:rPr lang="en-GB" dirty="0" smtClean="0"/>
              <a:t>)</a:t>
            </a:r>
            <a:r>
              <a:rPr lang="en-GB" baseline="0" noProof="0" dirty="0" smtClean="0"/>
              <a:t>.</a:t>
            </a:r>
            <a:endParaRPr lang="en-GB" noProof="0" dirty="0"/>
          </a:p>
        </p:txBody>
      </p:sp>
      <p:sp>
        <p:nvSpPr>
          <p:cNvPr id="4" name="Slide Number Placeholder 3"/>
          <p:cNvSpPr>
            <a:spLocks noGrp="1"/>
          </p:cNvSpPr>
          <p:nvPr>
            <p:ph type="sldNum" sz="quarter" idx="10"/>
          </p:nvPr>
        </p:nvSpPr>
        <p:spPr/>
        <p:txBody>
          <a:bodyPr/>
          <a:lstStyle/>
          <a:p>
            <a:fld id="{97C2CC9C-5903-4BC8-BC09-A583CB0F62F8}" type="slidenum">
              <a:rPr lang="en-GB" smtClean="0"/>
              <a:t>8</a:t>
            </a:fld>
            <a:endParaRPr lang="en-GB"/>
          </a:p>
        </p:txBody>
      </p:sp>
    </p:spTree>
    <p:extLst>
      <p:ext uri="{BB962C8B-B14F-4D97-AF65-F5344CB8AC3E}">
        <p14:creationId xmlns:p14="http://schemas.microsoft.com/office/powerpoint/2010/main" val="685608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-Why</a:t>
            </a:r>
            <a:r>
              <a:rPr lang="en-GB" baseline="0" noProof="0" dirty="0" smtClean="0"/>
              <a:t> no one has RWX? Only the programmer would!</a:t>
            </a:r>
            <a:endParaRPr lang="en-GB" noProof="0" dirty="0"/>
          </a:p>
        </p:txBody>
      </p:sp>
      <p:sp>
        <p:nvSpPr>
          <p:cNvPr id="4" name="Slide Number Placeholder 3"/>
          <p:cNvSpPr>
            <a:spLocks noGrp="1"/>
          </p:cNvSpPr>
          <p:nvPr>
            <p:ph type="sldNum" sz="quarter" idx="10"/>
          </p:nvPr>
        </p:nvSpPr>
        <p:spPr/>
        <p:txBody>
          <a:bodyPr/>
          <a:lstStyle/>
          <a:p>
            <a:fld id="{97C2CC9C-5903-4BC8-BC09-A583CB0F62F8}" type="slidenum">
              <a:rPr lang="en-GB" smtClean="0"/>
              <a:t>10</a:t>
            </a:fld>
            <a:endParaRPr lang="en-GB"/>
          </a:p>
        </p:txBody>
      </p:sp>
    </p:spTree>
    <p:extLst>
      <p:ext uri="{BB962C8B-B14F-4D97-AF65-F5344CB8AC3E}">
        <p14:creationId xmlns:p14="http://schemas.microsoft.com/office/powerpoint/2010/main" val="43395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While the initial purpose of computer viruses was simply to test</a:t>
            </a:r>
            <a:r>
              <a:rPr lang="en-GB" baseline="0" noProof="0" dirty="0" smtClean="0"/>
              <a:t> replicability, an incorrect assumption of the structure of an application could damage it unintentionally.</a:t>
            </a:r>
            <a:endParaRPr lang="en-GB" noProof="0" dirty="0"/>
          </a:p>
        </p:txBody>
      </p:sp>
      <p:sp>
        <p:nvSpPr>
          <p:cNvPr id="4" name="Slide Number Placeholder 3"/>
          <p:cNvSpPr>
            <a:spLocks noGrp="1"/>
          </p:cNvSpPr>
          <p:nvPr>
            <p:ph type="sldNum" sz="quarter" idx="10"/>
          </p:nvPr>
        </p:nvSpPr>
        <p:spPr/>
        <p:txBody>
          <a:bodyPr/>
          <a:lstStyle/>
          <a:p>
            <a:fld id="{97C2CC9C-5903-4BC8-BC09-A583CB0F62F8}" type="slidenum">
              <a:rPr lang="en-GB" smtClean="0"/>
              <a:t>11</a:t>
            </a:fld>
            <a:endParaRPr lang="en-GB"/>
          </a:p>
        </p:txBody>
      </p:sp>
    </p:spTree>
    <p:extLst>
      <p:ext uri="{BB962C8B-B14F-4D97-AF65-F5344CB8AC3E}">
        <p14:creationId xmlns:p14="http://schemas.microsoft.com/office/powerpoint/2010/main" val="356254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-The main difference between the two is who is the holder of the security.</a:t>
            </a:r>
          </a:p>
          <a:p>
            <a:r>
              <a:rPr lang="en-GB" noProof="0" dirty="0" smtClean="0"/>
              <a:t>-Solution</a:t>
            </a:r>
            <a:r>
              <a:rPr lang="en-GB" baseline="0" noProof="0" dirty="0" smtClean="0"/>
              <a:t> 1 is like going to a restaurant and being asked for your reservation name, while solution 2 is like holding a ticket.</a:t>
            </a:r>
          </a:p>
          <a:p>
            <a:r>
              <a:rPr lang="en-GB" baseline="0" noProof="0" dirty="0" smtClean="0"/>
              <a:t>-The most common in practice is solution 1.</a:t>
            </a:r>
            <a:endParaRPr lang="en-GB" noProof="0" dirty="0"/>
          </a:p>
        </p:txBody>
      </p:sp>
      <p:sp>
        <p:nvSpPr>
          <p:cNvPr id="4" name="Slide Number Placeholder 3"/>
          <p:cNvSpPr>
            <a:spLocks noGrp="1"/>
          </p:cNvSpPr>
          <p:nvPr>
            <p:ph type="sldNum" sz="quarter" idx="10"/>
          </p:nvPr>
        </p:nvSpPr>
        <p:spPr/>
        <p:txBody>
          <a:bodyPr/>
          <a:lstStyle/>
          <a:p>
            <a:fld id="{97C2CC9C-5903-4BC8-BC09-A583CB0F62F8}" type="slidenum">
              <a:rPr lang="en-GB" smtClean="0"/>
              <a:t>17</a:t>
            </a:fld>
            <a:endParaRPr lang="en-GB"/>
          </a:p>
        </p:txBody>
      </p:sp>
    </p:spTree>
    <p:extLst>
      <p:ext uri="{BB962C8B-B14F-4D97-AF65-F5344CB8AC3E}">
        <p14:creationId xmlns:p14="http://schemas.microsoft.com/office/powerpoint/2010/main" val="253004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noProof="0" dirty="0" smtClean="0"/>
              <a:t>There are three users:</a:t>
            </a:r>
            <a:r>
              <a:rPr lang="en-GB" baseline="0" noProof="0" dirty="0" smtClean="0"/>
              <a:t> Bob, Suitemates and the System.</a:t>
            </a:r>
          </a:p>
          <a:p>
            <a:pPr marL="228600" indent="-228600">
              <a:buAutoNum type="arabicPeriod"/>
            </a:pPr>
            <a:r>
              <a:rPr lang="en-GB" baseline="0" noProof="0" dirty="0" smtClean="0"/>
              <a:t>There are two executable files: Word and Excel.</a:t>
            </a:r>
          </a:p>
          <a:p>
            <a:pPr marL="228600" indent="-228600">
              <a:buAutoNum type="arabicPeriod"/>
            </a:pPr>
            <a:r>
              <a:rPr lang="en-GB" baseline="0" noProof="0" dirty="0" smtClean="0"/>
              <a:t>Bob and the Suitemates can execute Word and Excel.</a:t>
            </a:r>
          </a:p>
          <a:p>
            <a:pPr marL="228600" indent="-228600">
              <a:buAutoNum type="arabicPeriod"/>
            </a:pPr>
            <a:r>
              <a:rPr lang="en-GB" baseline="0" noProof="0" dirty="0" smtClean="0"/>
              <a:t>The System can do anything to these programs.</a:t>
            </a:r>
          </a:p>
          <a:p>
            <a:pPr marL="0" indent="0">
              <a:buNone/>
            </a:pPr>
            <a:endParaRPr lang="en-GB" baseline="0" noProof="0" dirty="0" smtClean="0"/>
          </a:p>
          <a:p>
            <a:pPr marL="0" indent="0">
              <a:buNone/>
            </a:pPr>
            <a:r>
              <a:rPr lang="en-GB" baseline="0" noProof="0" dirty="0" smtClean="0"/>
              <a:t>The files are the ones who grant access!</a:t>
            </a:r>
            <a:endParaRPr lang="en-GB" noProof="0" dirty="0"/>
          </a:p>
        </p:txBody>
      </p:sp>
      <p:sp>
        <p:nvSpPr>
          <p:cNvPr id="4" name="Slide Number Placeholder 3"/>
          <p:cNvSpPr>
            <a:spLocks noGrp="1"/>
          </p:cNvSpPr>
          <p:nvPr>
            <p:ph type="sldNum" sz="quarter" idx="10"/>
          </p:nvPr>
        </p:nvSpPr>
        <p:spPr/>
        <p:txBody>
          <a:bodyPr/>
          <a:lstStyle/>
          <a:p>
            <a:fld id="{97C2CC9C-5903-4BC8-BC09-A583CB0F62F8}" type="slidenum">
              <a:rPr lang="en-GB" smtClean="0"/>
              <a:t>18</a:t>
            </a:fld>
            <a:endParaRPr lang="en-GB"/>
          </a:p>
        </p:txBody>
      </p:sp>
    </p:spTree>
    <p:extLst>
      <p:ext uri="{BB962C8B-B14F-4D97-AF65-F5344CB8AC3E}">
        <p14:creationId xmlns:p14="http://schemas.microsoft.com/office/powerpoint/2010/main" val="2712331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smtClean="0"/>
              <a:t>-Other systems like OpenVMS use</a:t>
            </a:r>
            <a:r>
              <a:rPr lang="en-GB" baseline="0" noProof="0" dirty="0" smtClean="0"/>
              <a:t> a fourth group for the system and a fourth flag for deletion.</a:t>
            </a:r>
            <a:endParaRPr lang="en-GB" noProof="0" dirty="0" smtClean="0"/>
          </a:p>
          <a:p>
            <a:endParaRPr lang="en-GB" dirty="0"/>
          </a:p>
        </p:txBody>
      </p:sp>
      <p:sp>
        <p:nvSpPr>
          <p:cNvPr id="4" name="Slide Number Placeholder 3"/>
          <p:cNvSpPr>
            <a:spLocks noGrp="1"/>
          </p:cNvSpPr>
          <p:nvPr>
            <p:ph type="sldNum" sz="quarter" idx="10"/>
          </p:nvPr>
        </p:nvSpPr>
        <p:spPr/>
        <p:txBody>
          <a:bodyPr/>
          <a:lstStyle/>
          <a:p>
            <a:fld id="{97C2CC9C-5903-4BC8-BC09-A583CB0F62F8}" type="slidenum">
              <a:rPr lang="en-GB" smtClean="0"/>
              <a:t>19</a:t>
            </a:fld>
            <a:endParaRPr lang="en-GB"/>
          </a:p>
        </p:txBody>
      </p:sp>
    </p:spTree>
    <p:extLst>
      <p:ext uri="{BB962C8B-B14F-4D97-AF65-F5344CB8AC3E}">
        <p14:creationId xmlns:p14="http://schemas.microsoft.com/office/powerpoint/2010/main" val="1585963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10"/>
          </p:nvPr>
        </p:nvSpPr>
        <p:spPr/>
        <p:txBody>
          <a:bodyPr/>
          <a:lstStyle/>
          <a:p>
            <a:fld id="{97C2CC9C-5903-4BC8-BC09-A583CB0F62F8}" type="slidenum">
              <a:rPr lang="en-GB" smtClean="0"/>
              <a:t>20</a:t>
            </a:fld>
            <a:endParaRPr lang="en-GB"/>
          </a:p>
        </p:txBody>
      </p:sp>
    </p:spTree>
    <p:extLst>
      <p:ext uri="{BB962C8B-B14F-4D97-AF65-F5344CB8AC3E}">
        <p14:creationId xmlns:p14="http://schemas.microsoft.com/office/powerpoint/2010/main" val="354383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a:t>
            </a:r>
            <a:r>
              <a:rPr lang="en-GB" i="1" noProof="0" dirty="0" smtClean="0"/>
              <a:t>user_2</a:t>
            </a:r>
            <a:r>
              <a:rPr lang="en-GB" i="1" baseline="0" noProof="0" dirty="0" smtClean="0"/>
              <a:t> </a:t>
            </a:r>
            <a:r>
              <a:rPr lang="en-GB" noProof="0" dirty="0" smtClean="0"/>
              <a:t>is part of the Local group but also</a:t>
            </a:r>
            <a:r>
              <a:rPr lang="en-GB" baseline="0" noProof="0" dirty="0" smtClean="0"/>
              <a:t> part of the world!</a:t>
            </a:r>
          </a:p>
          <a:p>
            <a:endParaRPr lang="en-GB" baseline="0" noProof="0" dirty="0" smtClean="0"/>
          </a:p>
          <a:p>
            <a:r>
              <a:rPr lang="en-GB" baseline="0" noProof="0" dirty="0" smtClean="0"/>
              <a:t>-UNIX has DENY BY DEFAULT policy, therefore the Local group would have no access to the file and thus, </a:t>
            </a:r>
            <a:r>
              <a:rPr lang="en-GB" i="1" baseline="0" noProof="0" dirty="0" smtClean="0"/>
              <a:t>user_2</a:t>
            </a:r>
            <a:r>
              <a:rPr lang="en-GB" baseline="0" noProof="0" dirty="0" smtClean="0"/>
              <a:t>.</a:t>
            </a:r>
          </a:p>
          <a:p>
            <a:endParaRPr lang="en-GB" baseline="0" noProof="0" dirty="0" smtClean="0"/>
          </a:p>
          <a:p>
            <a:r>
              <a:rPr lang="en-GB" baseline="0" noProof="0" dirty="0" smtClean="0"/>
              <a:t>-In contrast, Windows ACLs have a combining approach since the allow and deny flags are separate. Therefore, the Local group would have read-only rights, such as </a:t>
            </a:r>
            <a:r>
              <a:rPr lang="en-GB" i="1" baseline="0" noProof="0" dirty="0" smtClean="0"/>
              <a:t>user_2.</a:t>
            </a:r>
            <a:endParaRPr lang="en-GB" noProof="0" dirty="0"/>
          </a:p>
        </p:txBody>
      </p:sp>
      <p:sp>
        <p:nvSpPr>
          <p:cNvPr id="4" name="Slide Number Placeholder 3"/>
          <p:cNvSpPr>
            <a:spLocks noGrp="1"/>
          </p:cNvSpPr>
          <p:nvPr>
            <p:ph type="sldNum" sz="quarter" idx="10"/>
          </p:nvPr>
        </p:nvSpPr>
        <p:spPr/>
        <p:txBody>
          <a:bodyPr/>
          <a:lstStyle/>
          <a:p>
            <a:fld id="{97C2CC9C-5903-4BC8-BC09-A583CB0F62F8}" type="slidenum">
              <a:rPr lang="en-GB" smtClean="0"/>
              <a:t>24</a:t>
            </a:fld>
            <a:endParaRPr lang="en-GB"/>
          </a:p>
        </p:txBody>
      </p:sp>
    </p:spTree>
    <p:extLst>
      <p:ext uri="{BB962C8B-B14F-4D97-AF65-F5344CB8AC3E}">
        <p14:creationId xmlns:p14="http://schemas.microsoft.com/office/powerpoint/2010/main" val="373659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0067F59-F528-4692-BC20-B4F52AD05ADF}"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344444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067F59-F528-4692-BC20-B4F52AD05ADF}"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271268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067F59-F528-4692-BC20-B4F52AD05ADF}"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340572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0067F59-F528-4692-BC20-B4F52AD05ADF}"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107433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67F59-F528-4692-BC20-B4F52AD05ADF}"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93004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0067F59-F528-4692-BC20-B4F52AD05ADF}"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11777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0067F59-F528-4692-BC20-B4F52AD05ADF}" type="datetimeFigureOut">
              <a:rPr lang="en-GB" smtClean="0"/>
              <a:t>22/10/2018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153598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0067F59-F528-4692-BC20-B4F52AD05ADF}" type="datetimeFigureOut">
              <a:rPr lang="en-GB" smtClean="0"/>
              <a:t>22/10/2018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124928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67F59-F528-4692-BC20-B4F52AD05ADF}" type="datetimeFigureOut">
              <a:rPr lang="en-GB" smtClean="0"/>
              <a:t>22/10/2018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84591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67F59-F528-4692-BC20-B4F52AD05ADF}"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37458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67F59-F528-4692-BC20-B4F52AD05ADF}"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1BFDF-5FAE-48E9-A8D3-5127AAE0FFA8}" type="slidenum">
              <a:rPr lang="en-GB" smtClean="0"/>
              <a:t>‹#›</a:t>
            </a:fld>
            <a:endParaRPr lang="en-GB"/>
          </a:p>
        </p:txBody>
      </p:sp>
    </p:spTree>
    <p:extLst>
      <p:ext uri="{BB962C8B-B14F-4D97-AF65-F5344CB8AC3E}">
        <p14:creationId xmlns:p14="http://schemas.microsoft.com/office/powerpoint/2010/main" val="349595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67F59-F528-4692-BC20-B4F52AD05ADF}" type="datetimeFigureOut">
              <a:rPr lang="en-GB" smtClean="0"/>
              <a:t>22/10/2018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1BFDF-5FAE-48E9-A8D3-5127AAE0FFA8}" type="slidenum">
              <a:rPr lang="en-GB" smtClean="0"/>
              <a:t>‹#›</a:t>
            </a:fld>
            <a:endParaRPr lang="en-GB"/>
          </a:p>
        </p:txBody>
      </p:sp>
    </p:spTree>
    <p:extLst>
      <p:ext uri="{BB962C8B-B14F-4D97-AF65-F5344CB8AC3E}">
        <p14:creationId xmlns:p14="http://schemas.microsoft.com/office/powerpoint/2010/main" val="2447969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BMbGdyZiHW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Managing Files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2259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495" y="93905"/>
            <a:ext cx="10515600" cy="1325563"/>
          </a:xfrm>
        </p:spPr>
        <p:txBody>
          <a:bodyPr/>
          <a:lstStyle/>
          <a:p>
            <a:r>
              <a:rPr lang="en-GB" dirty="0" smtClean="0"/>
              <a:t>Execution Access Rights</a:t>
            </a:r>
            <a:endParaRPr lang="en-GB" dirty="0"/>
          </a:p>
        </p:txBody>
      </p:sp>
      <p:sp>
        <p:nvSpPr>
          <p:cNvPr id="3" name="Content Placeholder 2"/>
          <p:cNvSpPr>
            <a:spLocks noGrp="1"/>
          </p:cNvSpPr>
          <p:nvPr>
            <p:ph idx="1"/>
          </p:nvPr>
        </p:nvSpPr>
        <p:spPr>
          <a:xfrm>
            <a:off x="101296" y="1419468"/>
            <a:ext cx="11979633" cy="4351338"/>
          </a:xfrm>
        </p:spPr>
        <p:txBody>
          <a:bodyPr/>
          <a:lstStyle/>
          <a:p>
            <a:r>
              <a:rPr lang="en-GB" dirty="0" smtClean="0"/>
              <a:t>What happens when you execute a program (i.e. Word) to edit a file (i.e. .</a:t>
            </a:r>
            <a:r>
              <a:rPr lang="en-GB" dirty="0" err="1" smtClean="0"/>
              <a:t>docx</a:t>
            </a:r>
            <a:r>
              <a:rPr lang="en-GB" dirty="0" smtClean="0"/>
              <a:t>)?</a:t>
            </a:r>
            <a:endParaRPr lang="en-GB"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953" y="2646204"/>
            <a:ext cx="7042154" cy="312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2317953" y="2309247"/>
            <a:ext cx="7198963" cy="1681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5470660" y="1940132"/>
            <a:ext cx="601447" cy="369332"/>
          </a:xfrm>
          <a:prstGeom prst="rect">
            <a:avLst/>
          </a:prstGeom>
          <a:noFill/>
        </p:spPr>
        <p:txBody>
          <a:bodyPr wrap="none" rtlCol="0">
            <a:spAutoFit/>
          </a:bodyPr>
          <a:lstStyle/>
          <a:p>
            <a:r>
              <a:rPr lang="es-ES" dirty="0" smtClean="0">
                <a:solidFill>
                  <a:srgbClr val="0070C0"/>
                </a:solidFill>
              </a:rPr>
              <a:t>Files</a:t>
            </a:r>
            <a:endParaRPr lang="en-GB" dirty="0">
              <a:solidFill>
                <a:srgbClr val="0070C0"/>
              </a:solidFill>
            </a:endParaRPr>
          </a:p>
        </p:txBody>
      </p:sp>
      <p:sp>
        <p:nvSpPr>
          <p:cNvPr id="7" name="Oval 6"/>
          <p:cNvSpPr/>
          <p:nvPr/>
        </p:nvSpPr>
        <p:spPr>
          <a:xfrm>
            <a:off x="7183464" y="2646204"/>
            <a:ext cx="2572719" cy="35066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895669" y="3533614"/>
            <a:ext cx="1627321" cy="923330"/>
          </a:xfrm>
          <a:prstGeom prst="rect">
            <a:avLst/>
          </a:prstGeom>
          <a:noFill/>
        </p:spPr>
        <p:txBody>
          <a:bodyPr wrap="square" rtlCol="0">
            <a:spAutoFit/>
          </a:bodyPr>
          <a:lstStyle/>
          <a:p>
            <a:r>
              <a:rPr lang="en-GB" dirty="0" smtClean="0">
                <a:solidFill>
                  <a:srgbClr val="FF0000"/>
                </a:solidFill>
              </a:rPr>
              <a:t>STEP 1: System reads .exe into control section.</a:t>
            </a:r>
            <a:endParaRPr lang="en-GB" dirty="0">
              <a:solidFill>
                <a:srgbClr val="FF0000"/>
              </a:solidFill>
            </a:endParaRPr>
          </a:p>
        </p:txBody>
      </p:sp>
      <p:sp>
        <p:nvSpPr>
          <p:cNvPr id="9" name="Oval 8"/>
          <p:cNvSpPr/>
          <p:nvPr/>
        </p:nvSpPr>
        <p:spPr>
          <a:xfrm>
            <a:off x="1939200" y="3936569"/>
            <a:ext cx="7762740" cy="2200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682798" y="6291253"/>
            <a:ext cx="6579878" cy="369332"/>
          </a:xfrm>
          <a:prstGeom prst="rect">
            <a:avLst/>
          </a:prstGeom>
          <a:noFill/>
        </p:spPr>
        <p:txBody>
          <a:bodyPr wrap="none" rtlCol="0">
            <a:spAutoFit/>
          </a:bodyPr>
          <a:lstStyle/>
          <a:p>
            <a:r>
              <a:rPr lang="en-GB" dirty="0" smtClean="0">
                <a:solidFill>
                  <a:srgbClr val="FF0000"/>
                </a:solidFill>
              </a:rPr>
              <a:t>STEP 2: The process uses Bob’s data section to store parts of the file.</a:t>
            </a:r>
            <a:endParaRPr lang="en-GB" dirty="0">
              <a:solidFill>
                <a:srgbClr val="FF0000"/>
              </a:solidFill>
            </a:endParaRPr>
          </a:p>
        </p:txBody>
      </p:sp>
      <p:sp>
        <p:nvSpPr>
          <p:cNvPr id="11" name="TextBox 10"/>
          <p:cNvSpPr txBox="1"/>
          <p:nvPr/>
        </p:nvSpPr>
        <p:spPr>
          <a:xfrm>
            <a:off x="7453" y="6383679"/>
            <a:ext cx="1931747" cy="369332"/>
          </a:xfrm>
          <a:prstGeom prst="rect">
            <a:avLst/>
          </a:prstGeom>
          <a:noFill/>
        </p:spPr>
        <p:txBody>
          <a:bodyPr wrap="none" rtlCol="0">
            <a:spAutoFit/>
          </a:bodyPr>
          <a:lstStyle/>
          <a:p>
            <a:r>
              <a:rPr lang="en-GB" dirty="0" smtClean="0"/>
              <a:t>X = Execution right</a:t>
            </a:r>
            <a:endParaRPr lang="en-GB" dirty="0"/>
          </a:p>
        </p:txBody>
      </p:sp>
      <p:sp>
        <p:nvSpPr>
          <p:cNvPr id="12" name="TextBox 11"/>
          <p:cNvSpPr txBox="1"/>
          <p:nvPr/>
        </p:nvSpPr>
        <p:spPr>
          <a:xfrm>
            <a:off x="9630019" y="5767997"/>
            <a:ext cx="2342821" cy="369332"/>
          </a:xfrm>
          <a:prstGeom prst="rect">
            <a:avLst/>
          </a:prstGeom>
          <a:noFill/>
        </p:spPr>
        <p:txBody>
          <a:bodyPr wrap="none" rtlCol="0">
            <a:spAutoFit/>
          </a:bodyPr>
          <a:lstStyle/>
          <a:p>
            <a:r>
              <a:rPr lang="en-GB" b="1" dirty="0" smtClean="0">
                <a:solidFill>
                  <a:srgbClr val="00B050"/>
                </a:solidFill>
              </a:rPr>
              <a:t>Why no one has RWX?</a:t>
            </a:r>
            <a:endParaRPr lang="en-GB" b="1" dirty="0">
              <a:solidFill>
                <a:srgbClr val="00B050"/>
              </a:solidFill>
            </a:endParaRPr>
          </a:p>
        </p:txBody>
      </p:sp>
      <p:sp>
        <p:nvSpPr>
          <p:cNvPr id="13" name="Oval 12"/>
          <p:cNvSpPr/>
          <p:nvPr/>
        </p:nvSpPr>
        <p:spPr>
          <a:xfrm rot="1072265">
            <a:off x="2543244" y="2886090"/>
            <a:ext cx="4476382" cy="1418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01296" y="2855068"/>
            <a:ext cx="1921103" cy="1477328"/>
          </a:xfrm>
          <a:prstGeom prst="rect">
            <a:avLst/>
          </a:prstGeom>
          <a:noFill/>
        </p:spPr>
        <p:txBody>
          <a:bodyPr wrap="square" rtlCol="0">
            <a:spAutoFit/>
          </a:bodyPr>
          <a:lstStyle/>
          <a:p>
            <a:r>
              <a:rPr lang="en-GB" dirty="0" smtClean="0">
                <a:solidFill>
                  <a:srgbClr val="FF0000"/>
                </a:solidFill>
              </a:rPr>
              <a:t>STEP 3: Bob starts program and the file is copied by the process for its edition. </a:t>
            </a:r>
            <a:endParaRPr lang="en-GB" dirty="0">
              <a:solidFill>
                <a:srgbClr val="FF0000"/>
              </a:solidFill>
            </a:endParaRPr>
          </a:p>
        </p:txBody>
      </p:sp>
    </p:spTree>
    <p:extLst>
      <p:ext uri="{BB962C8B-B14F-4D97-AF65-F5344CB8AC3E}">
        <p14:creationId xmlns:p14="http://schemas.microsoft.com/office/powerpoint/2010/main" val="421559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7" grpId="0" animBg="1"/>
      <p:bldP spid="7" grpId="1" animBg="1"/>
      <p:bldP spid="8" grpId="0"/>
      <p:bldP spid="8" grpId="1"/>
      <p:bldP spid="9" grpId="0" animBg="1"/>
      <p:bldP spid="9" grpId="1" animBg="1"/>
      <p:bldP spid="10" grpId="0"/>
      <p:bldP spid="10" grpId="1"/>
      <p:bldP spid="12" grpId="0"/>
      <p:bldP spid="13" grpId="0" animBg="1"/>
      <p:bldP spid="13" grpId="1" animBg="1"/>
      <p:bldP spid="14" grpId="0"/>
      <p:bldP spid="1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Viruses and Malware</a:t>
            </a:r>
            <a:endParaRPr lang="en-GB" dirty="0"/>
          </a:p>
        </p:txBody>
      </p:sp>
      <p:sp>
        <p:nvSpPr>
          <p:cNvPr id="3" name="Content Placeholder 2"/>
          <p:cNvSpPr>
            <a:spLocks noGrp="1"/>
          </p:cNvSpPr>
          <p:nvPr>
            <p:ph idx="1"/>
          </p:nvPr>
        </p:nvSpPr>
        <p:spPr/>
        <p:txBody>
          <a:bodyPr/>
          <a:lstStyle/>
          <a:p>
            <a:r>
              <a:rPr lang="en-GB" dirty="0" smtClean="0"/>
              <a:t>What happened when a program gets “infected” by a virus and becomes </a:t>
            </a:r>
            <a:r>
              <a:rPr lang="en-GB" b="1" i="1" dirty="0" smtClean="0"/>
              <a:t>mal</a:t>
            </a:r>
            <a:r>
              <a:rPr lang="en-GB" i="1" dirty="0" smtClean="0"/>
              <a:t>icious soft</a:t>
            </a:r>
            <a:r>
              <a:rPr lang="en-GB" b="1" i="1" dirty="0" smtClean="0"/>
              <a:t>ware</a:t>
            </a:r>
            <a:r>
              <a:rPr lang="en-GB" dirty="0" smtClean="0"/>
              <a:t>?</a:t>
            </a:r>
            <a:endParaRPr lang="en-GB" dirty="0"/>
          </a:p>
        </p:txBody>
      </p:sp>
      <p:pic>
        <p:nvPicPr>
          <p:cNvPr id="4" name="Picture 3">
            <a:hlinkClick r:id="rId3"/>
          </p:cNvPr>
          <p:cNvPicPr>
            <a:picLocks noChangeAspect="1"/>
          </p:cNvPicPr>
          <p:nvPr/>
        </p:nvPicPr>
        <p:blipFill>
          <a:blip r:embed="rId4"/>
          <a:stretch>
            <a:fillRect/>
          </a:stretch>
        </p:blipFill>
        <p:spPr>
          <a:xfrm>
            <a:off x="8953984" y="273803"/>
            <a:ext cx="2343150" cy="1247775"/>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43953" y="2763778"/>
            <a:ext cx="6680726" cy="381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02770" y="3006671"/>
            <a:ext cx="4834179" cy="2862322"/>
          </a:xfrm>
          <a:prstGeom prst="rect">
            <a:avLst/>
          </a:prstGeom>
          <a:noFill/>
        </p:spPr>
        <p:txBody>
          <a:bodyPr wrap="square" rtlCol="0">
            <a:spAutoFit/>
          </a:bodyPr>
          <a:lstStyle/>
          <a:p>
            <a:r>
              <a:rPr lang="en-GB" b="1" dirty="0" smtClean="0"/>
              <a:t>VIRUS MACHINE INSTRUCTIONS</a:t>
            </a:r>
          </a:p>
          <a:p>
            <a:pPr marL="342900" indent="-342900">
              <a:buAutoNum type="arabicPeriod"/>
            </a:pPr>
            <a:r>
              <a:rPr lang="en-GB" dirty="0" smtClean="0"/>
              <a:t>Search OS file directory for every file containing an application program.</a:t>
            </a:r>
          </a:p>
          <a:p>
            <a:pPr marL="342900" indent="-342900">
              <a:buAutoNum type="arabicPeriod"/>
            </a:pPr>
            <a:r>
              <a:rPr lang="en-GB" dirty="0" smtClean="0"/>
              <a:t>Skip any infected files.</a:t>
            </a:r>
          </a:p>
          <a:p>
            <a:pPr marL="342900" indent="-342900">
              <a:buAutoNum type="arabicPeriod"/>
            </a:pPr>
            <a:r>
              <a:rPr lang="en-GB" dirty="0" smtClean="0"/>
              <a:t>Not infected, copy exe instructions to the end of the file.</a:t>
            </a:r>
          </a:p>
          <a:p>
            <a:pPr marL="342900" indent="-342900">
              <a:buAutoNum type="arabicPeriod"/>
            </a:pPr>
            <a:r>
              <a:rPr lang="en-GB" dirty="0" smtClean="0"/>
              <a:t>Modify first instruction to “Jump to Virus” + save first instruction.</a:t>
            </a:r>
          </a:p>
          <a:p>
            <a:pPr marL="342900" indent="-342900">
              <a:buAutoNum type="arabicPeriod"/>
            </a:pPr>
            <a:r>
              <a:rPr lang="en-GB" dirty="0" smtClean="0"/>
              <a:t>Jump back to application program.</a:t>
            </a:r>
          </a:p>
          <a:p>
            <a:pPr marL="342900" indent="-342900">
              <a:buAutoNum type="arabicPeriod"/>
            </a:pPr>
            <a:endParaRPr lang="en-GB" dirty="0"/>
          </a:p>
        </p:txBody>
      </p:sp>
      <p:sp>
        <p:nvSpPr>
          <p:cNvPr id="7" name="TextBox 6"/>
          <p:cNvSpPr txBox="1"/>
          <p:nvPr/>
        </p:nvSpPr>
        <p:spPr>
          <a:xfrm>
            <a:off x="991891" y="6127234"/>
            <a:ext cx="2914516" cy="369332"/>
          </a:xfrm>
          <a:prstGeom prst="rect">
            <a:avLst/>
          </a:prstGeom>
          <a:noFill/>
        </p:spPr>
        <p:txBody>
          <a:bodyPr wrap="none" rtlCol="0">
            <a:spAutoFit/>
          </a:bodyPr>
          <a:lstStyle/>
          <a:p>
            <a:r>
              <a:rPr lang="en-GB" b="1" dirty="0" smtClean="0">
                <a:solidFill>
                  <a:srgbClr val="00B050"/>
                </a:solidFill>
              </a:rPr>
              <a:t>Is this behaviour bad per se?</a:t>
            </a:r>
            <a:endParaRPr lang="en-GB" b="1" dirty="0">
              <a:solidFill>
                <a:srgbClr val="00B050"/>
              </a:solidFill>
            </a:endParaRPr>
          </a:p>
        </p:txBody>
      </p:sp>
    </p:spTree>
    <p:extLst>
      <p:ext uri="{BB962C8B-B14F-4D97-AF65-F5344CB8AC3E}">
        <p14:creationId xmlns:p14="http://schemas.microsoft.com/office/powerpoint/2010/main" val="325468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Sharing (and protecting) Files</a:t>
            </a:r>
            <a:endParaRPr lang="en-GB" dirty="0"/>
          </a:p>
        </p:txBody>
      </p:sp>
    </p:spTree>
    <p:extLst>
      <p:ext uri="{BB962C8B-B14F-4D97-AF65-F5344CB8AC3E}">
        <p14:creationId xmlns:p14="http://schemas.microsoft.com/office/powerpoint/2010/main" val="2881355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Sharing and Protecting Files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Objectives:</a:t>
            </a:r>
          </a:p>
          <a:p>
            <a:pPr marL="514350" indent="-514350">
              <a:buFont typeface="+mj-lt"/>
              <a:buAutoNum type="arabicPeriod"/>
            </a:pPr>
            <a:r>
              <a:rPr lang="en-GB" dirty="0" smtClean="0"/>
              <a:t>Provide controlled access for a specific user.</a:t>
            </a:r>
          </a:p>
          <a:p>
            <a:pPr marL="514350" indent="-514350">
              <a:buFont typeface="+mj-lt"/>
              <a:buAutoNum type="arabicPeriod"/>
            </a:pPr>
            <a:endParaRPr lang="en-GB" dirty="0" smtClean="0"/>
          </a:p>
          <a:p>
            <a:pPr marL="514350" indent="-514350">
              <a:buFont typeface="+mj-lt"/>
              <a:buAutoNum type="arabicPeriod"/>
            </a:pPr>
            <a:r>
              <a:rPr lang="en-GB" dirty="0" smtClean="0"/>
              <a:t>Preserve the </a:t>
            </a:r>
            <a:r>
              <a:rPr lang="en-GB" i="1" dirty="0" smtClean="0"/>
              <a:t>Chain of Control.</a:t>
            </a:r>
          </a:p>
          <a:p>
            <a:pPr marL="514350" indent="-514350">
              <a:buFont typeface="+mj-lt"/>
              <a:buAutoNum type="arabicPeriod"/>
            </a:pPr>
            <a:endParaRPr lang="en-GB" i="1" dirty="0" smtClean="0"/>
          </a:p>
          <a:p>
            <a:pPr marL="514350" indent="-514350">
              <a:buFont typeface="+mj-lt"/>
              <a:buAutoNum type="arabicPeriod"/>
            </a:pPr>
            <a:r>
              <a:rPr lang="en-GB" dirty="0" smtClean="0"/>
              <a:t>Permit or prevent general sharing among users.</a:t>
            </a:r>
          </a:p>
          <a:p>
            <a:endParaRPr lang="en-GB" dirty="0" smtClean="0"/>
          </a:p>
          <a:p>
            <a:pPr marL="0" indent="0">
              <a:buNone/>
            </a:pPr>
            <a:r>
              <a:rPr lang="en-GB" dirty="0" smtClean="0"/>
              <a:t>Aims to prevent accidental and (some) malicious acts fro damaging files/processes.</a:t>
            </a:r>
          </a:p>
          <a:p>
            <a:endParaRPr lang="en-GB" dirty="0" smtClean="0"/>
          </a:p>
          <a:p>
            <a:endParaRPr lang="en-GB" dirty="0"/>
          </a:p>
        </p:txBody>
      </p:sp>
    </p:spTree>
    <p:extLst>
      <p:ext uri="{BB962C8B-B14F-4D97-AF65-F5344CB8AC3E}">
        <p14:creationId xmlns:p14="http://schemas.microsoft.com/office/powerpoint/2010/main" val="71538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3" y="0"/>
            <a:ext cx="10515600" cy="1325563"/>
          </a:xfrm>
        </p:spPr>
        <p:txBody>
          <a:bodyPr/>
          <a:lstStyle/>
          <a:p>
            <a:r>
              <a:rPr lang="en-GB" dirty="0" smtClean="0"/>
              <a:t>Global Policies</a:t>
            </a:r>
            <a:endParaRPr lang="en-GB" dirty="0"/>
          </a:p>
        </p:txBody>
      </p:sp>
      <p:sp>
        <p:nvSpPr>
          <p:cNvPr id="3" name="Content Placeholder 2"/>
          <p:cNvSpPr>
            <a:spLocks noGrp="1"/>
          </p:cNvSpPr>
          <p:nvPr>
            <p:ph idx="1"/>
          </p:nvPr>
        </p:nvSpPr>
        <p:spPr>
          <a:xfrm>
            <a:off x="164023" y="1104954"/>
            <a:ext cx="10515600" cy="4351338"/>
          </a:xfrm>
        </p:spPr>
        <p:txBody>
          <a:bodyPr>
            <a:normAutofit/>
          </a:bodyPr>
          <a:lstStyle/>
          <a:p>
            <a:r>
              <a:rPr lang="en-GB" dirty="0" smtClean="0"/>
              <a:t>File permissions to apply by default.</a:t>
            </a:r>
          </a:p>
          <a:p>
            <a:r>
              <a:rPr lang="en-GB" dirty="0" smtClean="0"/>
              <a:t>Determines the permissions to apply to new files.</a:t>
            </a:r>
          </a:p>
          <a:p>
            <a:r>
              <a:rPr lang="en-GB" dirty="0" smtClean="0"/>
              <a:t>Two types:</a:t>
            </a:r>
          </a:p>
          <a:p>
            <a:pPr lvl="1"/>
            <a:r>
              <a:rPr lang="en-GB" dirty="0" smtClean="0"/>
              <a:t>Isolation: No access granted to other user’s files.</a:t>
            </a:r>
          </a:p>
          <a:p>
            <a:pPr lvl="1"/>
            <a:r>
              <a:rPr lang="en-GB" dirty="0" smtClean="0"/>
              <a:t>File-sharing: Read access granted to other user’s files.</a:t>
            </a:r>
          </a:p>
          <a:p>
            <a:pPr marL="914400" lvl="2" indent="0">
              <a:buNone/>
            </a:pPr>
            <a:endParaRPr lang="en-GB" dirty="0" smtClean="0"/>
          </a:p>
          <a:p>
            <a:r>
              <a:rPr lang="en-GB" dirty="0" smtClean="0"/>
              <a:t>To maintain Chain of Control, file-sharing must avoid system files.</a:t>
            </a:r>
          </a:p>
          <a:p>
            <a:pPr marL="0" indent="0">
              <a:buNone/>
            </a:pPr>
            <a:r>
              <a:rPr lang="en-GB"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170" y="4315933"/>
            <a:ext cx="3921233" cy="2280717"/>
          </a:xfrm>
          <a:prstGeom prst="rect">
            <a:avLst/>
          </a:prstGeom>
        </p:spPr>
      </p:pic>
    </p:spTree>
    <p:extLst>
      <p:ext uri="{BB962C8B-B14F-4D97-AF65-F5344CB8AC3E}">
        <p14:creationId xmlns:p14="http://schemas.microsoft.com/office/powerpoint/2010/main" val="1036478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Tailored Policies</a:t>
            </a:r>
            <a:endParaRPr lang="en-GB" dirty="0"/>
          </a:p>
        </p:txBody>
      </p:sp>
      <p:sp>
        <p:nvSpPr>
          <p:cNvPr id="3" name="Content Placeholder 2"/>
          <p:cNvSpPr>
            <a:spLocks noGrp="1"/>
          </p:cNvSpPr>
          <p:nvPr>
            <p:ph idx="1"/>
          </p:nvPr>
        </p:nvSpPr>
        <p:spPr/>
        <p:txBody>
          <a:bodyPr/>
          <a:lstStyle/>
          <a:p>
            <a:r>
              <a:rPr lang="en-GB" dirty="0" smtClean="0"/>
              <a:t>According to specific cases (i.e. working on a common file).</a:t>
            </a:r>
          </a:p>
          <a:p>
            <a:r>
              <a:rPr lang="en-GB" dirty="0" smtClean="0"/>
              <a:t>Three types:</a:t>
            </a:r>
          </a:p>
          <a:p>
            <a:pPr lvl="1"/>
            <a:r>
              <a:rPr lang="en-GB" dirty="0" smtClean="0"/>
              <a:t>Privacy: Block all access to certain files in a sharing environment.</a:t>
            </a:r>
          </a:p>
          <a:p>
            <a:pPr lvl="1"/>
            <a:r>
              <a:rPr lang="en-GB" dirty="0" smtClean="0"/>
              <a:t>Shared reading: Grant read-only access to certain files in an isolation environment.</a:t>
            </a:r>
          </a:p>
          <a:p>
            <a:pPr lvl="1"/>
            <a:r>
              <a:rPr lang="en-GB" dirty="0" smtClean="0"/>
              <a:t>Shared updating: Grant full access to certain files in either environment.</a:t>
            </a:r>
          </a:p>
          <a:p>
            <a:pPr lvl="1"/>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813" y="4625975"/>
            <a:ext cx="1685925" cy="1685925"/>
          </a:xfrm>
          <a:prstGeom prst="rect">
            <a:avLst/>
          </a:prstGeom>
        </p:spPr>
      </p:pic>
    </p:spTree>
    <p:extLst>
      <p:ext uri="{BB962C8B-B14F-4D97-AF65-F5344CB8AC3E}">
        <p14:creationId xmlns:p14="http://schemas.microsoft.com/office/powerpoint/2010/main" val="4114943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Controls</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0276" y="374247"/>
            <a:ext cx="2891724" cy="2891724"/>
          </a:xfrm>
          <a:prstGeom prst="rect">
            <a:avLst/>
          </a:prstGeom>
        </p:spPr>
      </p:pic>
      <p:sp>
        <p:nvSpPr>
          <p:cNvPr id="3" name="Content Placeholder 2"/>
          <p:cNvSpPr>
            <a:spLocks noGrp="1"/>
          </p:cNvSpPr>
          <p:nvPr>
            <p:ph idx="1"/>
          </p:nvPr>
        </p:nvSpPr>
        <p:spPr>
          <a:xfrm>
            <a:off x="528233" y="1820109"/>
            <a:ext cx="10515600" cy="4351338"/>
          </a:xfrm>
        </p:spPr>
        <p:txBody>
          <a:bodyPr/>
          <a:lstStyle/>
          <a:p>
            <a:pPr>
              <a:defRPr/>
            </a:pPr>
            <a:r>
              <a:rPr lang="en-US" dirty="0" smtClean="0"/>
              <a:t>We can rely on the OS to protect </a:t>
            </a:r>
            <a:r>
              <a:rPr lang="en-US" dirty="0"/>
              <a:t>files as long as:</a:t>
            </a:r>
          </a:p>
          <a:p>
            <a:pPr marL="971550" lvl="1" indent="-514350">
              <a:buFont typeface="+mj-lt"/>
              <a:buAutoNum type="arabicPeriod"/>
              <a:defRPr/>
            </a:pPr>
            <a:r>
              <a:rPr lang="en-US" dirty="0"/>
              <a:t>The OS protections are always applied when we access our </a:t>
            </a:r>
            <a:r>
              <a:rPr lang="en-US" dirty="0" smtClean="0"/>
              <a:t>files</a:t>
            </a:r>
            <a:r>
              <a:rPr lang="en-US" dirty="0"/>
              <a:t>.</a:t>
            </a:r>
          </a:p>
          <a:p>
            <a:pPr marL="971550" lvl="1" indent="-514350">
              <a:buFont typeface="+mj-lt"/>
              <a:buAutoNum type="arabicPeriod"/>
              <a:defRPr/>
            </a:pPr>
            <a:r>
              <a:rPr lang="en-US" dirty="0"/>
              <a:t>There is no way to bypass the OS </a:t>
            </a:r>
            <a:r>
              <a:rPr lang="en-US" dirty="0" smtClean="0"/>
              <a:t>protections.</a:t>
            </a:r>
          </a:p>
          <a:p>
            <a:pPr marL="457200" lvl="1" indent="0">
              <a:buNone/>
              <a:defRPr/>
            </a:pPr>
            <a:endParaRPr lang="en-US" dirty="0" smtClean="0"/>
          </a:p>
          <a:p>
            <a:pPr>
              <a:defRPr/>
            </a:pPr>
            <a:r>
              <a:rPr lang="en-US" dirty="0" smtClean="0"/>
              <a:t>Basic </a:t>
            </a:r>
            <a:r>
              <a:rPr lang="en-US" dirty="0"/>
              <a:t>Principle: </a:t>
            </a:r>
            <a:r>
              <a:rPr lang="en-US" b="1" i="1" u="sng" dirty="0"/>
              <a:t>Deny by Default</a:t>
            </a:r>
          </a:p>
          <a:p>
            <a:pPr marL="971550" lvl="1" indent="-514350">
              <a:defRPr/>
            </a:pPr>
            <a:r>
              <a:rPr lang="en-US" dirty="0"/>
              <a:t>We always start by granting </a:t>
            </a:r>
            <a:r>
              <a:rPr lang="en-US" u="sng" dirty="0"/>
              <a:t>no</a:t>
            </a:r>
            <a:r>
              <a:rPr lang="en-US" dirty="0"/>
              <a:t> </a:t>
            </a:r>
            <a:r>
              <a:rPr lang="en-US" dirty="0" smtClean="0"/>
              <a:t>access.</a:t>
            </a:r>
            <a:endParaRPr lang="en-US" dirty="0"/>
          </a:p>
          <a:p>
            <a:pPr marL="971550" lvl="1" indent="-514350">
              <a:defRPr/>
            </a:pPr>
            <a:r>
              <a:rPr lang="en-US" dirty="0"/>
              <a:t>We </a:t>
            </a:r>
            <a:r>
              <a:rPr lang="en-US" u="sng" dirty="0"/>
              <a:t>add</a:t>
            </a:r>
            <a:r>
              <a:rPr lang="en-US" dirty="0"/>
              <a:t> access </a:t>
            </a:r>
            <a:r>
              <a:rPr lang="en-US" dirty="0" smtClean="0"/>
              <a:t>rights.</a:t>
            </a:r>
            <a:endParaRPr lang="en-US" dirty="0"/>
          </a:p>
          <a:p>
            <a:pPr marL="971550" lvl="1" indent="-514350">
              <a:defRPr/>
            </a:pPr>
            <a:r>
              <a:rPr lang="en-US" dirty="0"/>
              <a:t>This makes it easier to assign the right permissions and achieve Least </a:t>
            </a:r>
            <a:r>
              <a:rPr lang="en-US" dirty="0" smtClean="0"/>
              <a:t>Privilege.</a:t>
            </a:r>
            <a:endParaRPr lang="en-US" dirty="0"/>
          </a:p>
          <a:p>
            <a:endParaRPr lang="en-GB" dirty="0"/>
          </a:p>
        </p:txBody>
      </p:sp>
    </p:spTree>
    <p:extLst>
      <p:ext uri="{BB962C8B-B14F-4D97-AF65-F5344CB8AC3E}">
        <p14:creationId xmlns:p14="http://schemas.microsoft.com/office/powerpoint/2010/main" val="26857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254" y="93905"/>
            <a:ext cx="10515600" cy="1325563"/>
          </a:xfrm>
        </p:spPr>
        <p:txBody>
          <a:bodyPr/>
          <a:lstStyle/>
          <a:p>
            <a:r>
              <a:rPr lang="en-GB" dirty="0" smtClean="0"/>
              <a:t>Managing Access Rights</a:t>
            </a:r>
            <a:endParaRPr lang="en-GB" dirty="0"/>
          </a:p>
        </p:txBody>
      </p:sp>
      <p:sp>
        <p:nvSpPr>
          <p:cNvPr id="3" name="Content Placeholder 2"/>
          <p:cNvSpPr>
            <a:spLocks noGrp="1"/>
          </p:cNvSpPr>
          <p:nvPr>
            <p:ph idx="1"/>
          </p:nvPr>
        </p:nvSpPr>
        <p:spPr>
          <a:xfrm>
            <a:off x="342254" y="1600900"/>
            <a:ext cx="6066295" cy="4351338"/>
          </a:xfrm>
        </p:spPr>
        <p:txBody>
          <a:bodyPr>
            <a:normAutofit lnSpcReduction="10000"/>
          </a:bodyPr>
          <a:lstStyle/>
          <a:p>
            <a:r>
              <a:rPr lang="en-GB" dirty="0" smtClean="0"/>
              <a:t>A full matrix of all files (rows) vs users-processes (columns) can be very long.</a:t>
            </a:r>
          </a:p>
          <a:p>
            <a:pPr lvl="1"/>
            <a:r>
              <a:rPr lang="en-GB" dirty="0" smtClean="0"/>
              <a:t>Windows has 13’000 files just for OS components!</a:t>
            </a:r>
          </a:p>
          <a:p>
            <a:r>
              <a:rPr lang="en-GB" u="sng" dirty="0" smtClean="0"/>
              <a:t>Solution 1</a:t>
            </a:r>
            <a:r>
              <a:rPr lang="en-GB" dirty="0" smtClean="0"/>
              <a:t>: Cluster by row (associate rights to files). </a:t>
            </a:r>
            <a:r>
              <a:rPr lang="en-GB" dirty="0" smtClean="0">
                <a:sym typeface="Wingdings" panose="05000000000000000000" pitchFamily="2" charset="2"/>
              </a:rPr>
              <a:t> </a:t>
            </a:r>
            <a:r>
              <a:rPr lang="en-GB" b="1" i="1" dirty="0" smtClean="0">
                <a:sym typeface="Wingdings" panose="05000000000000000000" pitchFamily="2" charset="2"/>
              </a:rPr>
              <a:t>File Permissions</a:t>
            </a:r>
          </a:p>
          <a:p>
            <a:pPr lvl="1"/>
            <a:r>
              <a:rPr lang="es-ES" dirty="0" smtClean="0">
                <a:sym typeface="Wingdings" panose="05000000000000000000" pitchFamily="2" charset="2"/>
              </a:rPr>
              <a:t>POSIX Standard.</a:t>
            </a:r>
            <a:endParaRPr lang="en-GB" dirty="0" smtClean="0"/>
          </a:p>
          <a:p>
            <a:r>
              <a:rPr lang="en-GB" u="sng" dirty="0" smtClean="0"/>
              <a:t>Solution 2</a:t>
            </a:r>
            <a:r>
              <a:rPr lang="en-GB" dirty="0" smtClean="0"/>
              <a:t>: Cluster by column (associate rights to users or processes). </a:t>
            </a:r>
            <a:r>
              <a:rPr lang="en-GB" dirty="0" smtClean="0">
                <a:sym typeface="Wingdings" panose="05000000000000000000" pitchFamily="2" charset="2"/>
              </a:rPr>
              <a:t> </a:t>
            </a:r>
            <a:r>
              <a:rPr lang="en-GB" b="1" i="1" dirty="0" smtClean="0">
                <a:sym typeface="Wingdings" panose="05000000000000000000" pitchFamily="2" charset="2"/>
              </a:rPr>
              <a:t>Capability-based Security</a:t>
            </a:r>
          </a:p>
          <a:p>
            <a:pPr lvl="1"/>
            <a:r>
              <a:rPr lang="en-GB" dirty="0" smtClean="0">
                <a:sym typeface="Wingdings" panose="05000000000000000000" pitchFamily="2" charset="2"/>
              </a:rPr>
              <a:t>Examples: FreeBSD, the POSIX standard.</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7218" y="271218"/>
            <a:ext cx="4462118" cy="29756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71" y="3564607"/>
            <a:ext cx="4474426" cy="2975675"/>
          </a:xfrm>
          <a:prstGeom prst="rect">
            <a:avLst/>
          </a:prstGeom>
        </p:spPr>
      </p:pic>
      <p:sp>
        <p:nvSpPr>
          <p:cNvPr id="6" name="TextBox 5"/>
          <p:cNvSpPr txBox="1"/>
          <p:nvPr/>
        </p:nvSpPr>
        <p:spPr>
          <a:xfrm>
            <a:off x="1197630" y="5836423"/>
            <a:ext cx="2397836" cy="369332"/>
          </a:xfrm>
          <a:prstGeom prst="rect">
            <a:avLst/>
          </a:prstGeom>
          <a:noFill/>
        </p:spPr>
        <p:txBody>
          <a:bodyPr wrap="none" rtlCol="0">
            <a:spAutoFit/>
          </a:bodyPr>
          <a:lstStyle/>
          <a:p>
            <a:r>
              <a:rPr lang="en-GB" b="1" dirty="0" smtClean="0">
                <a:solidFill>
                  <a:srgbClr val="00B050"/>
                </a:solidFill>
              </a:rPr>
              <a:t>Which one is “easier”? </a:t>
            </a:r>
            <a:endParaRPr lang="en-GB" b="1" dirty="0">
              <a:solidFill>
                <a:srgbClr val="00B050"/>
              </a:solidFill>
            </a:endParaRPr>
          </a:p>
        </p:txBody>
      </p:sp>
      <p:sp>
        <p:nvSpPr>
          <p:cNvPr id="7" name="Rectangle 6"/>
          <p:cNvSpPr/>
          <p:nvPr/>
        </p:nvSpPr>
        <p:spPr>
          <a:xfrm>
            <a:off x="829458" y="6205755"/>
            <a:ext cx="3077574" cy="369332"/>
          </a:xfrm>
          <a:prstGeom prst="rect">
            <a:avLst/>
          </a:prstGeom>
        </p:spPr>
        <p:txBody>
          <a:bodyPr wrap="none">
            <a:spAutoFit/>
          </a:bodyPr>
          <a:lstStyle/>
          <a:p>
            <a:r>
              <a:rPr lang="en-GB" b="1" dirty="0">
                <a:solidFill>
                  <a:srgbClr val="00B050"/>
                </a:solidFill>
              </a:rPr>
              <a:t>Which is most common in OS?</a:t>
            </a:r>
          </a:p>
        </p:txBody>
      </p:sp>
    </p:spTree>
    <p:extLst>
      <p:ext uri="{BB962C8B-B14F-4D97-AF65-F5344CB8AC3E}">
        <p14:creationId xmlns:p14="http://schemas.microsoft.com/office/powerpoint/2010/main" val="190337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04" y="0"/>
            <a:ext cx="10515600" cy="1325563"/>
          </a:xfrm>
        </p:spPr>
        <p:txBody>
          <a:bodyPr/>
          <a:lstStyle/>
          <a:p>
            <a:r>
              <a:rPr lang="en-GB" dirty="0" smtClean="0"/>
              <a:t>Access Rights for Executable Programs</a:t>
            </a:r>
            <a:endParaRPr lang="en-GB" dirty="0"/>
          </a:p>
        </p:txBody>
      </p:sp>
      <p:sp>
        <p:nvSpPr>
          <p:cNvPr id="3" name="Content Placeholder 2"/>
          <p:cNvSpPr>
            <a:spLocks noGrp="1"/>
          </p:cNvSpPr>
          <p:nvPr>
            <p:ph idx="1"/>
          </p:nvPr>
        </p:nvSpPr>
        <p:spPr>
          <a:xfrm>
            <a:off x="435243" y="1325563"/>
            <a:ext cx="10894017" cy="4935752"/>
          </a:xfrm>
        </p:spPr>
        <p:txBody>
          <a:bodyPr/>
          <a:lstStyle/>
          <a:p>
            <a:r>
              <a:rPr lang="en-GB" dirty="0" smtClean="0"/>
              <a:t>File Permissions: </a:t>
            </a:r>
            <a:r>
              <a:rPr lang="en-GB" b="1" dirty="0" smtClean="0"/>
              <a:t>Permission flags </a:t>
            </a:r>
            <a:r>
              <a:rPr lang="en-GB" dirty="0" smtClean="0"/>
              <a:t>(Unix) or </a:t>
            </a:r>
            <a:r>
              <a:rPr lang="en-GB" b="1" dirty="0" smtClean="0"/>
              <a:t>Access Control Lists </a:t>
            </a:r>
            <a:r>
              <a:rPr lang="en-GB" dirty="0" smtClean="0"/>
              <a:t>(Win).</a:t>
            </a:r>
            <a:endParaRPr lang="en-GB"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640" y="2302952"/>
            <a:ext cx="6823196" cy="4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7111" y="2295395"/>
            <a:ext cx="3313112" cy="4288089"/>
          </a:xfrm>
          <a:prstGeom prst="rect">
            <a:avLst/>
          </a:prstGeom>
        </p:spPr>
      </p:pic>
    </p:spTree>
    <p:extLst>
      <p:ext uri="{BB962C8B-B14F-4D97-AF65-F5344CB8AC3E}">
        <p14:creationId xmlns:p14="http://schemas.microsoft.com/office/powerpoint/2010/main" val="715826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1" y="70657"/>
            <a:ext cx="10515600" cy="1325563"/>
          </a:xfrm>
        </p:spPr>
        <p:txBody>
          <a:bodyPr/>
          <a:lstStyle/>
          <a:p>
            <a:r>
              <a:rPr lang="en-GB" dirty="0" smtClean="0"/>
              <a:t>Permission Flags (Unix)</a:t>
            </a:r>
            <a:endParaRPr lang="en-GB" dirty="0"/>
          </a:p>
        </p:txBody>
      </p:sp>
      <p:sp>
        <p:nvSpPr>
          <p:cNvPr id="3" name="Content Placeholder 2"/>
          <p:cNvSpPr>
            <a:spLocks noGrp="1"/>
          </p:cNvSpPr>
          <p:nvPr>
            <p:ph idx="1"/>
          </p:nvPr>
        </p:nvSpPr>
        <p:spPr>
          <a:xfrm>
            <a:off x="303508" y="1151449"/>
            <a:ext cx="10515600" cy="5427582"/>
          </a:xfrm>
        </p:spPr>
        <p:txBody>
          <a:bodyPr>
            <a:normAutofit lnSpcReduction="10000"/>
          </a:bodyPr>
          <a:lstStyle/>
          <a:p>
            <a:r>
              <a:rPr lang="en-GB" dirty="0" smtClean="0"/>
              <a:t>Each file has </a:t>
            </a:r>
            <a:r>
              <a:rPr lang="en-GB" b="1" i="1" dirty="0" smtClean="0"/>
              <a:t>nine </a:t>
            </a:r>
            <a:r>
              <a:rPr lang="en-GB" i="1" dirty="0" smtClean="0"/>
              <a:t>flags:</a:t>
            </a:r>
          </a:p>
          <a:p>
            <a:pPr lvl="1"/>
            <a:r>
              <a:rPr lang="en-GB" dirty="0" smtClean="0"/>
              <a:t>1-3: Read, write and execute for the file’s owner (“u”).</a:t>
            </a:r>
          </a:p>
          <a:p>
            <a:pPr lvl="1"/>
            <a:r>
              <a:rPr lang="en-GB" dirty="0" smtClean="0"/>
              <a:t>4-6: for users belonging to the group associated to the file owner (“g”).</a:t>
            </a:r>
          </a:p>
          <a:p>
            <a:pPr lvl="1"/>
            <a:r>
              <a:rPr lang="en-GB" dirty="0" smtClean="0"/>
              <a:t>7-9: for other users (“o”).</a:t>
            </a:r>
          </a:p>
          <a:p>
            <a:pPr lvl="1"/>
            <a:endParaRPr lang="en-GB" dirty="0" smtClean="0"/>
          </a:p>
          <a:p>
            <a:pPr lvl="1"/>
            <a:endParaRPr lang="en-GB" dirty="0" smtClean="0"/>
          </a:p>
          <a:p>
            <a:pPr marL="457200" lvl="1" indent="0">
              <a:buNone/>
            </a:pPr>
            <a:endParaRPr lang="en-GB" dirty="0" smtClean="0"/>
          </a:p>
          <a:p>
            <a:pPr lvl="1"/>
            <a:endParaRPr lang="en-GB" dirty="0" smtClean="0"/>
          </a:p>
          <a:p>
            <a:pPr lvl="1"/>
            <a:endParaRPr lang="en-GB" dirty="0" smtClean="0"/>
          </a:p>
          <a:p>
            <a:pPr lvl="1"/>
            <a:endParaRPr lang="en-GB" dirty="0" smtClean="0"/>
          </a:p>
          <a:p>
            <a:pPr lvl="1"/>
            <a:endParaRPr lang="en-GB" dirty="0" smtClean="0"/>
          </a:p>
          <a:p>
            <a:r>
              <a:rPr lang="en-GB" dirty="0" smtClean="0"/>
              <a:t>A flag is indicated as “–” when is false, otherwise the corresponding letter is used.</a:t>
            </a:r>
          </a:p>
          <a:p>
            <a:r>
              <a:rPr lang="en-GB" dirty="0" smtClean="0"/>
              <a:t>The command CHMOD (change mode) allows to raise/lower flags.</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09" t="2484" r="7573" b="17012"/>
          <a:stretch/>
        </p:blipFill>
        <p:spPr>
          <a:xfrm>
            <a:off x="3153905" y="2838477"/>
            <a:ext cx="5098942" cy="2053526"/>
          </a:xfrm>
          <a:prstGeom prst="rect">
            <a:avLst/>
          </a:prstGeom>
          <a:ln>
            <a:solidFill>
              <a:schemeClr val="tx1"/>
            </a:solidFill>
          </a:ln>
        </p:spPr>
      </p:pic>
      <p:sp>
        <p:nvSpPr>
          <p:cNvPr id="5" name="TextBox 4"/>
          <p:cNvSpPr txBox="1"/>
          <p:nvPr/>
        </p:nvSpPr>
        <p:spPr>
          <a:xfrm>
            <a:off x="9475875" y="3680574"/>
            <a:ext cx="1627369" cy="646331"/>
          </a:xfrm>
          <a:prstGeom prst="rect">
            <a:avLst/>
          </a:prstGeom>
          <a:noFill/>
        </p:spPr>
        <p:txBody>
          <a:bodyPr wrap="none" rtlCol="0">
            <a:spAutoFit/>
          </a:bodyPr>
          <a:lstStyle/>
          <a:p>
            <a:pPr algn="ctr"/>
            <a:r>
              <a:rPr lang="en-GB" b="1" dirty="0" smtClean="0"/>
              <a:t>Other cases:</a:t>
            </a:r>
          </a:p>
          <a:p>
            <a:pPr algn="ctr"/>
            <a:r>
              <a:rPr lang="en-GB" b="1" dirty="0" smtClean="0"/>
              <a:t>OpenVMS: 4X4</a:t>
            </a:r>
            <a:endParaRPr lang="en-GB" b="1" dirty="0"/>
          </a:p>
        </p:txBody>
      </p:sp>
    </p:spTree>
    <p:extLst>
      <p:ext uri="{BB962C8B-B14F-4D97-AF65-F5344CB8AC3E}">
        <p14:creationId xmlns:p14="http://schemas.microsoft.com/office/powerpoint/2010/main" val="14473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Plan</a:t>
            </a:r>
            <a:endParaRPr lang="en-GB" dirty="0"/>
          </a:p>
        </p:txBody>
      </p:sp>
      <p:sp>
        <p:nvSpPr>
          <p:cNvPr id="3" name="Content Placeholder 2"/>
          <p:cNvSpPr>
            <a:spLocks noGrp="1"/>
          </p:cNvSpPr>
          <p:nvPr>
            <p:ph idx="1"/>
          </p:nvPr>
        </p:nvSpPr>
        <p:spPr/>
        <p:txBody>
          <a:bodyPr>
            <a:normAutofit/>
          </a:bodyPr>
          <a:lstStyle/>
          <a:p>
            <a:r>
              <a:rPr lang="en-GB" b="1" dirty="0" smtClean="0"/>
              <a:t>Controlling Files (Chapter </a:t>
            </a:r>
            <a:r>
              <a:rPr lang="en-GB" b="1" dirty="0" smtClean="0"/>
              <a:t>3, </a:t>
            </a:r>
            <a:r>
              <a:rPr lang="en-GB" b="1" dirty="0"/>
              <a:t>Elementary Information Security)</a:t>
            </a:r>
            <a:endParaRPr lang="en-GB" b="1" dirty="0" smtClean="0"/>
          </a:p>
          <a:p>
            <a:pPr lvl="1"/>
            <a:r>
              <a:rPr lang="en-GB" sz="2300" dirty="0" smtClean="0"/>
              <a:t>File system and access rights</a:t>
            </a:r>
          </a:p>
          <a:p>
            <a:pPr lvl="1"/>
            <a:r>
              <a:rPr lang="en-GB" sz="2300" dirty="0" smtClean="0"/>
              <a:t>Executable files</a:t>
            </a:r>
          </a:p>
          <a:p>
            <a:pPr lvl="1"/>
            <a:r>
              <a:rPr lang="en-GB" sz="2300" dirty="0" smtClean="0"/>
              <a:t>Viruses and malware</a:t>
            </a:r>
          </a:p>
          <a:p>
            <a:r>
              <a:rPr lang="en-GB" b="1" dirty="0" smtClean="0"/>
              <a:t>Sharing Files (</a:t>
            </a:r>
            <a:r>
              <a:rPr lang="en-GB" b="1" dirty="0" smtClean="0"/>
              <a:t>Chapters </a:t>
            </a:r>
            <a:r>
              <a:rPr lang="en-GB" b="1" dirty="0" smtClean="0"/>
              <a:t>3 and </a:t>
            </a:r>
            <a:r>
              <a:rPr lang="en-GB" b="1" dirty="0" smtClean="0"/>
              <a:t>4, Elementary Information Security)</a:t>
            </a:r>
            <a:endParaRPr lang="en-GB" b="1" dirty="0" smtClean="0"/>
          </a:p>
          <a:p>
            <a:pPr lvl="1"/>
            <a:r>
              <a:rPr lang="en-GB" altLang="en-US" sz="2300" dirty="0" smtClean="0"/>
              <a:t>Policies for file protection</a:t>
            </a:r>
          </a:p>
          <a:p>
            <a:pPr lvl="1"/>
            <a:r>
              <a:rPr lang="en-GB" sz="2300" dirty="0" smtClean="0"/>
              <a:t>File Permission Flags</a:t>
            </a:r>
          </a:p>
          <a:p>
            <a:pPr lvl="1"/>
            <a:r>
              <a:rPr lang="en-GB" sz="2300" dirty="0" smtClean="0"/>
              <a:t>Access Control Lists</a:t>
            </a:r>
          </a:p>
          <a:p>
            <a:r>
              <a:rPr lang="en-GB" dirty="0" smtClean="0"/>
              <a:t>DEMO/Intro to Python</a:t>
            </a:r>
          </a:p>
          <a:p>
            <a:r>
              <a:rPr lang="en-GB" dirty="0" smtClean="0"/>
              <a:t>Lab 4</a:t>
            </a:r>
          </a:p>
          <a:p>
            <a:pPr lvl="1"/>
            <a:endParaRPr lang="en-GB" dirty="0"/>
          </a:p>
        </p:txBody>
      </p:sp>
    </p:spTree>
    <p:extLst>
      <p:ext uri="{BB962C8B-B14F-4D97-AF65-F5344CB8AC3E}">
        <p14:creationId xmlns:p14="http://schemas.microsoft.com/office/powerpoint/2010/main" val="1652054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4" y="55158"/>
            <a:ext cx="11854912" cy="1325563"/>
          </a:xfrm>
        </p:spPr>
        <p:txBody>
          <a:bodyPr/>
          <a:lstStyle/>
          <a:p>
            <a:pPr algn="ctr"/>
            <a:r>
              <a:rPr lang="en-GB" dirty="0" smtClean="0"/>
              <a:t>Permission Flags (Unix): Examples</a:t>
            </a:r>
            <a:endParaRPr lang="en-GB" dirty="0"/>
          </a:p>
        </p:txBody>
      </p:sp>
      <p:sp>
        <p:nvSpPr>
          <p:cNvPr id="3" name="Content Placeholder 2"/>
          <p:cNvSpPr>
            <a:spLocks noGrp="1"/>
          </p:cNvSpPr>
          <p:nvPr>
            <p:ph idx="1"/>
          </p:nvPr>
        </p:nvSpPr>
        <p:spPr>
          <a:xfrm>
            <a:off x="102031" y="3311227"/>
            <a:ext cx="11668932" cy="3244557"/>
          </a:xfrm>
        </p:spPr>
        <p:txBody>
          <a:bodyPr>
            <a:normAutofit fontScale="92500" lnSpcReduction="20000"/>
          </a:bodyPr>
          <a:lstStyle/>
          <a:p>
            <a:r>
              <a:rPr lang="en-GB" dirty="0" smtClean="0"/>
              <a:t>Ignore first hyphen.</a:t>
            </a:r>
          </a:p>
          <a:p>
            <a:r>
              <a:rPr lang="en-GB" dirty="0" smtClean="0"/>
              <a:t>First file is owned by </a:t>
            </a:r>
            <a:r>
              <a:rPr lang="en-GB" i="1" dirty="0" smtClean="0"/>
              <a:t>rick</a:t>
            </a:r>
            <a:r>
              <a:rPr lang="en-GB" dirty="0" smtClean="0"/>
              <a:t> and is identified by the </a:t>
            </a:r>
            <a:r>
              <a:rPr lang="en-GB" i="1" dirty="0" smtClean="0"/>
              <a:t>ops</a:t>
            </a:r>
            <a:r>
              <a:rPr lang="en-GB" dirty="0" smtClean="0"/>
              <a:t> group. It has the identifier 4321, was created on Nov 23 @ 8:58 and is called “data1.txt”. It has </a:t>
            </a:r>
            <a:r>
              <a:rPr lang="en-GB" u="sng" dirty="0" smtClean="0"/>
              <a:t>default</a:t>
            </a:r>
            <a:r>
              <a:rPr lang="en-GB" dirty="0" smtClean="0"/>
              <a:t> flags (the </a:t>
            </a:r>
            <a:r>
              <a:rPr lang="en-GB" dirty="0"/>
              <a:t>user </a:t>
            </a:r>
            <a:r>
              <a:rPr lang="en-GB" dirty="0" smtClean="0"/>
              <a:t>that owns it can </a:t>
            </a:r>
            <a:r>
              <a:rPr lang="en-GB" dirty="0"/>
              <a:t>read and write, and </a:t>
            </a:r>
            <a:r>
              <a:rPr lang="en-GB" dirty="0" smtClean="0"/>
              <a:t>both its group </a:t>
            </a:r>
            <a:r>
              <a:rPr lang="en-GB" dirty="0"/>
              <a:t>and </a:t>
            </a:r>
            <a:r>
              <a:rPr lang="en-GB" dirty="0" smtClean="0"/>
              <a:t>other users </a:t>
            </a:r>
            <a:r>
              <a:rPr lang="en-GB" dirty="0"/>
              <a:t>can only read it</a:t>
            </a:r>
            <a:r>
              <a:rPr lang="en-GB" dirty="0" smtClean="0"/>
              <a:t>.).</a:t>
            </a:r>
          </a:p>
          <a:p>
            <a:r>
              <a:rPr lang="en-GB" dirty="0" smtClean="0"/>
              <a:t>Second file (an executable) has same owners, but rick can do anything to it while the group and the world can read it and execute it. This permission is set by using the command </a:t>
            </a:r>
            <a:r>
              <a:rPr lang="en-GB" dirty="0">
                <a:latin typeface="Courier" charset="0"/>
                <a:ea typeface="Courier" charset="0"/>
                <a:cs typeface="Courier" charset="0"/>
              </a:rPr>
              <a:t>CHMOD 755</a:t>
            </a:r>
            <a:r>
              <a:rPr lang="en-GB" dirty="0" smtClean="0"/>
              <a:t>.</a:t>
            </a:r>
          </a:p>
          <a:p>
            <a:r>
              <a:rPr lang="en-GB" dirty="0" smtClean="0"/>
              <a:t>Third file is owned by rick, and can only be written by him.</a:t>
            </a:r>
          </a:p>
        </p:txBody>
      </p:sp>
      <p:sp>
        <p:nvSpPr>
          <p:cNvPr id="4" name="Rectangle 3"/>
          <p:cNvSpPr/>
          <p:nvPr/>
        </p:nvSpPr>
        <p:spPr>
          <a:xfrm>
            <a:off x="164024" y="1110009"/>
            <a:ext cx="10185990" cy="1938992"/>
          </a:xfrm>
          <a:prstGeom prst="rect">
            <a:avLst/>
          </a:prstGeom>
        </p:spPr>
        <p:txBody>
          <a:bodyPr wrap="square">
            <a:spAutoFit/>
          </a:bodyPr>
          <a:lstStyle/>
          <a:p>
            <a:r>
              <a:rPr lang="en-US" sz="2400" dirty="0">
                <a:latin typeface="Courier" charset="0"/>
                <a:ea typeface="Courier" charset="0"/>
                <a:cs typeface="Courier" charset="0"/>
              </a:rPr>
              <a:t>$ ls -l</a:t>
            </a:r>
          </a:p>
          <a:p>
            <a:endParaRPr lang="en-US" sz="2400" dirty="0" smtClean="0">
              <a:latin typeface="Courier" charset="0"/>
              <a:ea typeface="Courier" charset="0"/>
              <a:cs typeface="Courier" charset="0"/>
            </a:endParaRPr>
          </a:p>
          <a:p>
            <a:r>
              <a:rPr lang="en-US" sz="2400" dirty="0" smtClean="0">
                <a:latin typeface="Courier" charset="0"/>
                <a:ea typeface="Courier" charset="0"/>
                <a:cs typeface="Courier" charset="0"/>
              </a:rPr>
              <a:t>-</a:t>
            </a:r>
            <a:r>
              <a:rPr lang="en-US" sz="2400" dirty="0" err="1">
                <a:latin typeface="Courier" charset="0"/>
                <a:ea typeface="Courier" charset="0"/>
                <a:cs typeface="Courier" charset="0"/>
              </a:rPr>
              <a:t>rw</a:t>
            </a:r>
            <a:r>
              <a:rPr lang="en-US" sz="2400" dirty="0">
                <a:latin typeface="Courier" charset="0"/>
                <a:ea typeface="Courier" charset="0"/>
                <a:cs typeface="Courier" charset="0"/>
              </a:rPr>
              <a:t>-r--r--@ 1 rick ops </a:t>
            </a:r>
            <a:r>
              <a:rPr lang="en-US" sz="2400" dirty="0" smtClean="0">
                <a:latin typeface="Courier" charset="0"/>
                <a:ea typeface="Courier" charset="0"/>
                <a:cs typeface="Courier" charset="0"/>
              </a:rPr>
              <a:t> 4321  Nov </a:t>
            </a:r>
            <a:r>
              <a:rPr lang="en-US" sz="2400" dirty="0">
                <a:latin typeface="Courier" charset="0"/>
                <a:ea typeface="Courier" charset="0"/>
                <a:cs typeface="Courier" charset="0"/>
              </a:rPr>
              <a:t>23 08:58 data1.txt</a:t>
            </a:r>
          </a:p>
          <a:p>
            <a:r>
              <a:rPr lang="en-US" sz="2400" dirty="0">
                <a:latin typeface="Courier" charset="0"/>
                <a:ea typeface="Courier" charset="0"/>
                <a:cs typeface="Courier" charset="0"/>
              </a:rPr>
              <a:t>-</a:t>
            </a:r>
            <a:r>
              <a:rPr lang="en-US" sz="2400" dirty="0" err="1">
                <a:latin typeface="Courier" charset="0"/>
                <a:ea typeface="Courier" charset="0"/>
                <a:cs typeface="Courier" charset="0"/>
              </a:rPr>
              <a:t>rwxr</a:t>
            </a:r>
            <a:r>
              <a:rPr lang="en-US" sz="2400" dirty="0">
                <a:latin typeface="Courier" charset="0"/>
                <a:ea typeface="Courier" charset="0"/>
                <a:cs typeface="Courier" charset="0"/>
              </a:rPr>
              <a:t>-</a:t>
            </a:r>
            <a:r>
              <a:rPr lang="en-US" sz="2400" dirty="0" err="1">
                <a:latin typeface="Courier" charset="0"/>
                <a:ea typeface="Courier" charset="0"/>
                <a:cs typeface="Courier" charset="0"/>
              </a:rPr>
              <a:t>xr</a:t>
            </a:r>
            <a:r>
              <a:rPr lang="en-US" sz="2400" dirty="0">
                <a:latin typeface="Courier" charset="0"/>
                <a:ea typeface="Courier" charset="0"/>
                <a:cs typeface="Courier" charset="0"/>
              </a:rPr>
              <a:t>-x </a:t>
            </a:r>
            <a:r>
              <a:rPr lang="en-US" sz="2400" dirty="0" smtClean="0">
                <a:latin typeface="Courier" charset="0"/>
                <a:ea typeface="Courier" charset="0"/>
                <a:cs typeface="Courier" charset="0"/>
              </a:rPr>
              <a:t> 1 </a:t>
            </a:r>
            <a:r>
              <a:rPr lang="en-US" sz="2400" dirty="0">
                <a:latin typeface="Courier" charset="0"/>
                <a:ea typeface="Courier" charset="0"/>
                <a:cs typeface="Courier" charset="0"/>
              </a:rPr>
              <a:t>rick ops </a:t>
            </a:r>
            <a:r>
              <a:rPr lang="en-US" sz="2400" dirty="0" smtClean="0">
                <a:latin typeface="Courier" charset="0"/>
                <a:ea typeface="Courier" charset="0"/>
                <a:cs typeface="Courier" charset="0"/>
              </a:rPr>
              <a:t> 12588 </a:t>
            </a:r>
            <a:r>
              <a:rPr lang="en-US" sz="2400" dirty="0">
                <a:latin typeface="Courier" charset="0"/>
                <a:ea typeface="Courier" charset="0"/>
                <a:cs typeface="Courier" charset="0"/>
              </a:rPr>
              <a:t>Nov 23 10:19 hello</a:t>
            </a:r>
          </a:p>
          <a:p>
            <a:r>
              <a:rPr lang="en-US" sz="2400" dirty="0">
                <a:latin typeface="Courier" charset="0"/>
                <a:ea typeface="Courier" charset="0"/>
                <a:cs typeface="Courier" charset="0"/>
              </a:rPr>
              <a:t>-</a:t>
            </a:r>
            <a:r>
              <a:rPr lang="en-US" sz="2400" dirty="0" err="1">
                <a:latin typeface="Courier" charset="0"/>
                <a:ea typeface="Courier" charset="0"/>
                <a:cs typeface="Courier" charset="0"/>
              </a:rPr>
              <a:t>rw</a:t>
            </a:r>
            <a:r>
              <a:rPr lang="en-US" sz="2400" dirty="0">
                <a:latin typeface="Courier" charset="0"/>
                <a:ea typeface="Courier" charset="0"/>
                <a:cs typeface="Courier" charset="0"/>
              </a:rPr>
              <a:t>-r--r--@ 1 rick rick 59 </a:t>
            </a:r>
            <a:r>
              <a:rPr lang="en-US" sz="2400" dirty="0" smtClean="0">
                <a:latin typeface="Courier" charset="0"/>
                <a:ea typeface="Courier" charset="0"/>
                <a:cs typeface="Courier" charset="0"/>
              </a:rPr>
              <a:t>   Nov </a:t>
            </a:r>
            <a:r>
              <a:rPr lang="en-US" sz="2400" dirty="0">
                <a:latin typeface="Courier" charset="0"/>
                <a:ea typeface="Courier" charset="0"/>
                <a:cs typeface="Courier" charset="0"/>
              </a:rPr>
              <a:t>23 10:18 hello.c</a:t>
            </a:r>
          </a:p>
        </p:txBody>
      </p:sp>
    </p:spTree>
    <p:extLst>
      <p:ext uri="{BB962C8B-B14F-4D97-AF65-F5344CB8AC3E}">
        <p14:creationId xmlns:p14="http://schemas.microsoft.com/office/powerpoint/2010/main" val="26912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36" y="202393"/>
            <a:ext cx="10515600" cy="1325563"/>
          </a:xfrm>
        </p:spPr>
        <p:txBody>
          <a:bodyPr/>
          <a:lstStyle/>
          <a:p>
            <a:r>
              <a:rPr lang="en-GB" dirty="0" smtClean="0"/>
              <a:t>Access Control Lists</a:t>
            </a:r>
            <a:endParaRPr lang="en-GB" dirty="0"/>
          </a:p>
        </p:txBody>
      </p:sp>
      <p:sp>
        <p:nvSpPr>
          <p:cNvPr id="3" name="Content Placeholder 2"/>
          <p:cNvSpPr>
            <a:spLocks noGrp="1"/>
          </p:cNvSpPr>
          <p:nvPr>
            <p:ph idx="1"/>
          </p:nvPr>
        </p:nvSpPr>
        <p:spPr>
          <a:xfrm>
            <a:off x="512736" y="1527955"/>
            <a:ext cx="10515600" cy="4717861"/>
          </a:xfrm>
        </p:spPr>
        <p:txBody>
          <a:bodyPr/>
          <a:lstStyle/>
          <a:p>
            <a:r>
              <a:rPr lang="en-US" altLang="en-US" dirty="0">
                <a:latin typeface="Arial" charset="0"/>
              </a:rPr>
              <a:t>The </a:t>
            </a:r>
            <a:r>
              <a:rPr lang="en-US" altLang="en-US" dirty="0" smtClean="0">
                <a:latin typeface="Arial" charset="0"/>
              </a:rPr>
              <a:t>general purpose technique is to </a:t>
            </a:r>
            <a:r>
              <a:rPr lang="en-US" altLang="en-US" dirty="0">
                <a:latin typeface="Arial" charset="0"/>
              </a:rPr>
              <a:t>cluster access rights by </a:t>
            </a:r>
            <a:r>
              <a:rPr lang="en-US" altLang="en-US" dirty="0" smtClean="0">
                <a:latin typeface="Arial" charset="0"/>
              </a:rPr>
              <a:t>row.</a:t>
            </a:r>
          </a:p>
          <a:p>
            <a:r>
              <a:rPr lang="en-US" altLang="en-US" dirty="0">
                <a:latin typeface="Arial" charset="0"/>
              </a:rPr>
              <a:t>P</a:t>
            </a:r>
            <a:r>
              <a:rPr lang="en-US" altLang="en-US" dirty="0" smtClean="0">
                <a:latin typeface="Arial" charset="0"/>
              </a:rPr>
              <a:t>ermission </a:t>
            </a:r>
            <a:r>
              <a:rPr lang="en-US" altLang="en-US" dirty="0">
                <a:latin typeface="Arial" charset="0"/>
              </a:rPr>
              <a:t>flags require a small, fixed amount of storage for each </a:t>
            </a:r>
            <a:r>
              <a:rPr lang="en-US" altLang="en-US" dirty="0" smtClean="0">
                <a:latin typeface="Arial" charset="0"/>
              </a:rPr>
              <a:t>file.</a:t>
            </a:r>
            <a:endParaRPr lang="en-US" altLang="en-US" dirty="0">
              <a:latin typeface="Arial" charset="0"/>
            </a:endParaRPr>
          </a:p>
          <a:p>
            <a:r>
              <a:rPr lang="en-US" altLang="en-US" dirty="0" smtClean="0">
                <a:latin typeface="Arial" charset="0"/>
              </a:rPr>
              <a:t>ACLs are an </a:t>
            </a:r>
            <a:r>
              <a:rPr lang="en-US" altLang="en-US" dirty="0">
                <a:latin typeface="Arial" charset="0"/>
              </a:rPr>
              <a:t>alternative to </a:t>
            </a:r>
            <a:r>
              <a:rPr lang="en-US" altLang="en-US" dirty="0" smtClean="0">
                <a:latin typeface="Arial" charset="0"/>
              </a:rPr>
              <a:t>user groups:</a:t>
            </a:r>
            <a:endParaRPr lang="en-US" altLang="en-US" dirty="0">
              <a:latin typeface="Arial" charset="0"/>
            </a:endParaRPr>
          </a:p>
          <a:p>
            <a:pPr lvl="1"/>
            <a:r>
              <a:rPr lang="en-US" altLang="en-US" dirty="0">
                <a:latin typeface="Arial" charset="0"/>
              </a:rPr>
              <a:t>We simply keep a list of individuals with the right to access a particular file or </a:t>
            </a:r>
            <a:r>
              <a:rPr lang="en-US" altLang="en-US" dirty="0" smtClean="0">
                <a:latin typeface="Arial" charset="0"/>
              </a:rPr>
              <a:t>folder.</a:t>
            </a:r>
            <a:endParaRPr lang="en-US" altLang="en-US" dirty="0">
              <a:latin typeface="Arial" charset="0"/>
            </a:endParaRPr>
          </a:p>
          <a:p>
            <a:pPr lvl="1"/>
            <a:r>
              <a:rPr lang="en-US" altLang="en-US" dirty="0">
                <a:latin typeface="Arial" charset="0"/>
              </a:rPr>
              <a:t>Efficient if each file needs its own tailored </a:t>
            </a:r>
            <a:r>
              <a:rPr lang="en-US" altLang="en-US" dirty="0" smtClean="0">
                <a:latin typeface="Arial" charset="0"/>
              </a:rPr>
              <a:t>list.</a:t>
            </a:r>
          </a:p>
          <a:p>
            <a:pPr lvl="1"/>
            <a:endParaRPr lang="en-US" altLang="en-US" dirty="0">
              <a:latin typeface="Arial" charset="0"/>
            </a:endParaRPr>
          </a:p>
          <a:p>
            <a:r>
              <a:rPr lang="en-US" altLang="en-US" dirty="0" smtClean="0">
                <a:solidFill>
                  <a:srgbClr val="C00000"/>
                </a:solidFill>
                <a:latin typeface="Arial" charset="0"/>
              </a:rPr>
              <a:t>Problem: ACLs </a:t>
            </a:r>
            <a:r>
              <a:rPr lang="en-US" altLang="en-US" dirty="0">
                <a:solidFill>
                  <a:srgbClr val="C00000"/>
                </a:solidFill>
                <a:latin typeface="Arial" charset="0"/>
              </a:rPr>
              <a:t>may be arbitrarily </a:t>
            </a:r>
            <a:r>
              <a:rPr lang="en-US" altLang="en-US" dirty="0" smtClean="0">
                <a:solidFill>
                  <a:srgbClr val="C00000"/>
                </a:solidFill>
                <a:latin typeface="Arial" charset="0"/>
              </a:rPr>
              <a:t>long (challenge for the OS).</a:t>
            </a:r>
            <a:endParaRPr lang="en-US" altLang="en-US" dirty="0">
              <a:solidFill>
                <a:srgbClr val="C00000"/>
              </a:solidFill>
              <a:latin typeface="Arial" charset="0"/>
            </a:endParaRPr>
          </a:p>
          <a:p>
            <a:pPr lvl="1"/>
            <a:endParaRPr lang="en-US" altLang="en-US" dirty="0">
              <a:latin typeface="Arial" charset="0"/>
            </a:endParaRPr>
          </a:p>
          <a:p>
            <a:endParaRPr lang="en-GB" dirty="0"/>
          </a:p>
        </p:txBody>
      </p:sp>
    </p:spTree>
    <p:extLst>
      <p:ext uri="{BB962C8B-B14F-4D97-AF65-F5344CB8AC3E}">
        <p14:creationId xmlns:p14="http://schemas.microsoft.com/office/powerpoint/2010/main" val="74078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75" y="279884"/>
            <a:ext cx="10515600" cy="1325563"/>
          </a:xfrm>
        </p:spPr>
        <p:txBody>
          <a:bodyPr/>
          <a:lstStyle/>
          <a:p>
            <a:r>
              <a:rPr lang="en-GB" dirty="0" smtClean="0"/>
              <a:t>Windows ACLs</a:t>
            </a:r>
            <a:endParaRPr lang="en-GB" dirty="0"/>
          </a:p>
        </p:txBody>
      </p:sp>
      <p:sp>
        <p:nvSpPr>
          <p:cNvPr id="3" name="Content Placeholder 2"/>
          <p:cNvSpPr>
            <a:spLocks noGrp="1"/>
          </p:cNvSpPr>
          <p:nvPr>
            <p:ph idx="1"/>
          </p:nvPr>
        </p:nvSpPr>
        <p:spPr>
          <a:xfrm>
            <a:off x="301213" y="1690688"/>
            <a:ext cx="7325959" cy="4351338"/>
          </a:xfrm>
        </p:spPr>
        <p:txBody>
          <a:bodyPr>
            <a:normAutofit/>
          </a:bodyPr>
          <a:lstStyle/>
          <a:p>
            <a:r>
              <a:rPr lang="en-US" altLang="en-US" sz="2400" dirty="0">
                <a:latin typeface="Arial" charset="0"/>
              </a:rPr>
              <a:t>Present in “Professional,” “</a:t>
            </a:r>
            <a:r>
              <a:rPr lang="en-US" altLang="en-US" sz="2400" dirty="0" smtClean="0">
                <a:latin typeface="Arial" charset="0"/>
              </a:rPr>
              <a:t>Business”, or “Enterprise” versions </a:t>
            </a:r>
            <a:r>
              <a:rPr lang="en-US" altLang="en-US" sz="2400" dirty="0">
                <a:latin typeface="Arial" charset="0"/>
              </a:rPr>
              <a:t>of </a:t>
            </a:r>
            <a:r>
              <a:rPr lang="en-US" altLang="en-US" sz="2400" dirty="0" smtClean="0">
                <a:latin typeface="Arial" charset="0"/>
              </a:rPr>
              <a:t>Windows:</a:t>
            </a:r>
            <a:endParaRPr lang="en-US" altLang="en-US" sz="2400" dirty="0">
              <a:latin typeface="Arial" charset="0"/>
            </a:endParaRPr>
          </a:p>
          <a:p>
            <a:pPr lvl="1"/>
            <a:r>
              <a:rPr lang="en-US" altLang="en-US" dirty="0">
                <a:latin typeface="Arial" charset="0"/>
              </a:rPr>
              <a:t>“Home” and “Basic” versions use </a:t>
            </a:r>
            <a:r>
              <a:rPr lang="en-US" altLang="en-US" dirty="0" smtClean="0">
                <a:latin typeface="Arial" charset="0"/>
              </a:rPr>
              <a:t>simpler </a:t>
            </a:r>
            <a:r>
              <a:rPr lang="en-US" altLang="en-US" dirty="0">
                <a:latin typeface="Arial" charset="0"/>
              </a:rPr>
              <a:t>access </a:t>
            </a:r>
            <a:r>
              <a:rPr lang="en-US" altLang="en-US" dirty="0" smtClean="0">
                <a:latin typeface="Arial" charset="0"/>
              </a:rPr>
              <a:t>lists.</a:t>
            </a:r>
            <a:endParaRPr lang="en-US" altLang="en-US" dirty="0">
              <a:latin typeface="Arial" charset="0"/>
            </a:endParaRPr>
          </a:p>
          <a:p>
            <a:r>
              <a:rPr lang="en-US" altLang="en-US" sz="2400" dirty="0">
                <a:latin typeface="Arial" charset="0"/>
              </a:rPr>
              <a:t>Each ACL entry gives permission for a specific user or </a:t>
            </a:r>
            <a:r>
              <a:rPr lang="en-US" altLang="en-US" sz="2400" dirty="0" smtClean="0">
                <a:latin typeface="Arial" charset="0"/>
              </a:rPr>
              <a:t>group:</a:t>
            </a:r>
            <a:endParaRPr lang="en-US" altLang="en-US" sz="2400" dirty="0">
              <a:latin typeface="Arial" charset="0"/>
            </a:endParaRPr>
          </a:p>
          <a:p>
            <a:pPr lvl="1"/>
            <a:r>
              <a:rPr lang="en-US" altLang="en-US" dirty="0">
                <a:latin typeface="Arial" charset="0"/>
              </a:rPr>
              <a:t>Users and groups are defined on the computer or by a network-wide “Domain</a:t>
            </a:r>
            <a:r>
              <a:rPr lang="en-US" altLang="en-US" dirty="0" smtClean="0">
                <a:latin typeface="Arial" charset="0"/>
              </a:rPr>
              <a:t>”.</a:t>
            </a:r>
            <a:endParaRPr lang="en-US" altLang="en-US" dirty="0">
              <a:latin typeface="Arial" charset="0"/>
            </a:endParaRPr>
          </a:p>
          <a:p>
            <a:pPr lvl="1"/>
            <a:r>
              <a:rPr lang="en-US" altLang="en-US" dirty="0">
                <a:latin typeface="Arial" charset="0"/>
              </a:rPr>
              <a:t>Each entry specifies a list of </a:t>
            </a:r>
            <a:r>
              <a:rPr lang="en-US" altLang="en-US" dirty="0" smtClean="0">
                <a:latin typeface="Arial" charset="0"/>
              </a:rPr>
              <a:t>permissions.</a:t>
            </a:r>
            <a:endParaRPr lang="en-US" altLang="en-US" dirty="0">
              <a:latin typeface="Arial" charset="0"/>
            </a:endParaRPr>
          </a:p>
          <a:p>
            <a:pPr lvl="1"/>
            <a:r>
              <a:rPr lang="en-US" altLang="en-US" dirty="0">
                <a:latin typeface="Arial" charset="0"/>
              </a:rPr>
              <a:t>Each permission </a:t>
            </a:r>
            <a:r>
              <a:rPr lang="en-US" altLang="en-US" dirty="0" smtClean="0">
                <a:latin typeface="Arial" charset="0"/>
              </a:rPr>
              <a:t>can be “Allowed” </a:t>
            </a:r>
            <a:r>
              <a:rPr lang="en-US" altLang="en-US" dirty="0">
                <a:latin typeface="Arial" charset="0"/>
              </a:rPr>
              <a:t>or “</a:t>
            </a:r>
            <a:r>
              <a:rPr lang="en-US" altLang="en-US" dirty="0" smtClean="0">
                <a:latin typeface="Arial" charset="0"/>
              </a:rPr>
              <a:t>Denied”.</a:t>
            </a:r>
            <a:endParaRPr lang="en-US" altLang="en-US" dirty="0">
              <a:latin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7706" y="1236106"/>
            <a:ext cx="3996816" cy="480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65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Effective ACLs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altLang="en-US" u="sng" dirty="0">
                <a:latin typeface="Arial" charset="0"/>
              </a:rPr>
              <a:t>Deny by </a:t>
            </a:r>
            <a:r>
              <a:rPr lang="en-US" altLang="en-US" u="sng" dirty="0" smtClean="0">
                <a:latin typeface="Arial" charset="0"/>
              </a:rPr>
              <a:t>Default</a:t>
            </a:r>
            <a:r>
              <a:rPr lang="en-US" altLang="en-US" dirty="0" smtClean="0">
                <a:latin typeface="Arial" charset="0"/>
              </a:rPr>
              <a:t>:</a:t>
            </a:r>
            <a:endParaRPr lang="en-US" altLang="en-US" dirty="0">
              <a:latin typeface="Arial" charset="0"/>
            </a:endParaRPr>
          </a:p>
          <a:p>
            <a:pPr lvl="1"/>
            <a:r>
              <a:rPr lang="en-US" altLang="en-US" dirty="0">
                <a:latin typeface="Arial" charset="0"/>
              </a:rPr>
              <a:t>Start with </a:t>
            </a:r>
            <a:r>
              <a:rPr lang="en-US" altLang="en-US" u="sng" dirty="0">
                <a:latin typeface="Arial" charset="0"/>
              </a:rPr>
              <a:t>no</a:t>
            </a:r>
            <a:r>
              <a:rPr lang="en-US" altLang="en-US" dirty="0">
                <a:latin typeface="Arial" charset="0"/>
              </a:rPr>
              <a:t> rights, or a small set of </a:t>
            </a:r>
            <a:r>
              <a:rPr lang="en-US" altLang="en-US" dirty="0" smtClean="0">
                <a:latin typeface="Arial" charset="0"/>
              </a:rPr>
              <a:t>default ones.</a:t>
            </a:r>
            <a:endParaRPr lang="en-US" altLang="en-US" dirty="0">
              <a:latin typeface="Arial" charset="0"/>
            </a:endParaRPr>
          </a:p>
          <a:p>
            <a:pPr lvl="2"/>
            <a:r>
              <a:rPr lang="en-US" altLang="en-US" dirty="0">
                <a:latin typeface="Arial" charset="0"/>
              </a:rPr>
              <a:t>Permissions to owner and </a:t>
            </a:r>
            <a:r>
              <a:rPr lang="en-US" altLang="en-US" dirty="0" smtClean="0">
                <a:latin typeface="Arial" charset="0"/>
              </a:rPr>
              <a:t>administrators.</a:t>
            </a:r>
            <a:endParaRPr lang="en-US" altLang="en-US" dirty="0">
              <a:latin typeface="Arial" charset="0"/>
            </a:endParaRPr>
          </a:p>
          <a:p>
            <a:pPr lvl="1"/>
            <a:r>
              <a:rPr lang="en-US" altLang="en-US" dirty="0">
                <a:latin typeface="Arial" charset="0"/>
              </a:rPr>
              <a:t>Add “Allow” rights as </a:t>
            </a:r>
            <a:r>
              <a:rPr lang="en-US" altLang="en-US" dirty="0" smtClean="0">
                <a:latin typeface="Arial" charset="0"/>
              </a:rPr>
              <a:t>needed.</a:t>
            </a:r>
            <a:endParaRPr lang="en-US" altLang="en-US" dirty="0">
              <a:latin typeface="Arial" charset="0"/>
            </a:endParaRPr>
          </a:p>
          <a:p>
            <a:pPr marL="514350" indent="-514350">
              <a:buFont typeface="+mj-lt"/>
              <a:buAutoNum type="arabicPeriod"/>
            </a:pPr>
            <a:r>
              <a:rPr lang="en-US" altLang="en-US" dirty="0">
                <a:latin typeface="Arial" charset="0"/>
              </a:rPr>
              <a:t>Keep the rules as simple as </a:t>
            </a:r>
            <a:r>
              <a:rPr lang="en-US" altLang="en-US" dirty="0" smtClean="0">
                <a:latin typeface="Arial" charset="0"/>
              </a:rPr>
              <a:t>possible.</a:t>
            </a:r>
            <a:r>
              <a:rPr lang="en-US" altLang="en-US" dirty="0">
                <a:latin typeface="Arial" charset="0"/>
              </a:rPr>
              <a:t>	</a:t>
            </a:r>
          </a:p>
          <a:p>
            <a:pPr marL="514350" indent="-514350">
              <a:buFont typeface="+mj-lt"/>
              <a:buAutoNum type="arabicPeriod"/>
            </a:pPr>
            <a:r>
              <a:rPr lang="en-US" altLang="en-US" dirty="0">
                <a:latin typeface="Arial" charset="0"/>
              </a:rPr>
              <a:t>Example that needs a “Deny” </a:t>
            </a:r>
            <a:r>
              <a:rPr lang="en-US" altLang="en-US" dirty="0" smtClean="0">
                <a:latin typeface="Arial" charset="0"/>
              </a:rPr>
              <a:t>right.</a:t>
            </a:r>
            <a:endParaRPr lang="en-US" altLang="en-US" dirty="0">
              <a:latin typeface="Arial" charset="0"/>
            </a:endParaRPr>
          </a:p>
          <a:p>
            <a:pPr lvl="1"/>
            <a:r>
              <a:rPr lang="en-US" altLang="en-US" dirty="0">
                <a:latin typeface="Arial" charset="0"/>
              </a:rPr>
              <a:t>A group of all students called “Students</a:t>
            </a:r>
            <a:r>
              <a:rPr lang="en-US" altLang="en-US" dirty="0" smtClean="0">
                <a:latin typeface="Arial" charset="0"/>
              </a:rPr>
              <a:t>”.</a:t>
            </a:r>
            <a:endParaRPr lang="en-US" altLang="en-US" dirty="0">
              <a:latin typeface="Arial" charset="0"/>
            </a:endParaRPr>
          </a:p>
          <a:p>
            <a:pPr lvl="1"/>
            <a:r>
              <a:rPr lang="en-US" altLang="en-US" dirty="0">
                <a:latin typeface="Arial" charset="0"/>
              </a:rPr>
              <a:t>Need a group “Students Minus Freshmen</a:t>
            </a:r>
            <a:r>
              <a:rPr lang="en-US" altLang="en-US" dirty="0" smtClean="0">
                <a:latin typeface="Arial" charset="0"/>
              </a:rPr>
              <a:t>”?</a:t>
            </a:r>
            <a:endParaRPr lang="en-US" altLang="en-US" dirty="0">
              <a:latin typeface="Arial" charset="0"/>
            </a:endParaRPr>
          </a:p>
          <a:p>
            <a:pPr lvl="1"/>
            <a:r>
              <a:rPr lang="en-US" altLang="en-US" dirty="0">
                <a:latin typeface="Arial" charset="0"/>
              </a:rPr>
              <a:t>Easiest approach: Deny “Freshmen” </a:t>
            </a:r>
            <a:r>
              <a:rPr lang="en-US" altLang="en-US" dirty="0" smtClean="0">
                <a:latin typeface="Arial" charset="0"/>
              </a:rPr>
              <a:t>group!</a:t>
            </a:r>
            <a:endParaRPr lang="en-US" altLang="en-US" dirty="0">
              <a:latin typeface="Arial" charset="0"/>
            </a:endParaRPr>
          </a:p>
          <a:p>
            <a:endParaRPr lang="en-GB" dirty="0"/>
          </a:p>
        </p:txBody>
      </p:sp>
    </p:spTree>
    <p:extLst>
      <p:ext uri="{BB962C8B-B14F-4D97-AF65-F5344CB8AC3E}">
        <p14:creationId xmlns:p14="http://schemas.microsoft.com/office/powerpoint/2010/main" val="173699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
            </a:r>
            <a:r>
              <a:rPr lang="en-GB" dirty="0" smtClean="0"/>
              <a:t>ermission flags (UNIX) vs ACLs (Windows)</a:t>
            </a:r>
            <a:endParaRPr lang="en-GB" dirty="0"/>
          </a:p>
        </p:txBody>
      </p:sp>
      <p:sp>
        <p:nvSpPr>
          <p:cNvPr id="3" name="Content Placeholder 2"/>
          <p:cNvSpPr>
            <a:spLocks noGrp="1"/>
          </p:cNvSpPr>
          <p:nvPr>
            <p:ph idx="1"/>
          </p:nvPr>
        </p:nvSpPr>
        <p:spPr/>
        <p:txBody>
          <a:bodyPr/>
          <a:lstStyle/>
          <a:p>
            <a:r>
              <a:rPr lang="en-GB" i="1" dirty="0" smtClean="0"/>
              <a:t>user_1</a:t>
            </a:r>
            <a:r>
              <a:rPr lang="en-GB" dirty="0" smtClean="0"/>
              <a:t> from the Local group sets the following rights:</a:t>
            </a:r>
          </a:p>
          <a:p>
            <a:pPr lvl="1"/>
            <a:r>
              <a:rPr lang="en-GB" dirty="0" smtClean="0"/>
              <a:t>User </a:t>
            </a:r>
            <a:r>
              <a:rPr lang="en-GB" i="1" dirty="0" smtClean="0"/>
              <a:t>user_1</a:t>
            </a:r>
            <a:r>
              <a:rPr lang="en-GB" dirty="0" smtClean="0"/>
              <a:t> has full access to the file.</a:t>
            </a:r>
          </a:p>
          <a:p>
            <a:pPr lvl="1"/>
            <a:r>
              <a:rPr lang="en-GB" dirty="0" smtClean="0"/>
              <a:t>Group Local has unspecified access.</a:t>
            </a:r>
          </a:p>
          <a:p>
            <a:pPr lvl="1"/>
            <a:r>
              <a:rPr lang="en-GB" dirty="0" smtClean="0"/>
              <a:t>Others have read-only access.</a:t>
            </a:r>
          </a:p>
          <a:p>
            <a:r>
              <a:rPr lang="en-GB" dirty="0" smtClean="0"/>
              <a:t>What will </a:t>
            </a:r>
            <a:r>
              <a:rPr lang="en-GB" i="1" dirty="0" smtClean="0"/>
              <a:t>user_2</a:t>
            </a:r>
            <a:r>
              <a:rPr lang="en-GB" dirty="0" smtClean="0"/>
              <a:t> from the Local group be capable to do?</a:t>
            </a:r>
          </a:p>
          <a:p>
            <a:endParaRPr lang="en-GB" dirty="0" smtClean="0"/>
          </a:p>
          <a:p>
            <a:endParaRPr lang="en-GB" dirty="0"/>
          </a:p>
        </p:txBody>
      </p:sp>
    </p:spTree>
    <p:extLst>
      <p:ext uri="{BB962C8B-B14F-4D97-AF65-F5344CB8AC3E}">
        <p14:creationId xmlns:p14="http://schemas.microsoft.com/office/powerpoint/2010/main" val="242669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DEMO/Intro to Python</a:t>
            </a:r>
            <a:endParaRPr lang="en-GB" dirty="0"/>
          </a:p>
        </p:txBody>
      </p:sp>
    </p:spTree>
    <p:extLst>
      <p:ext uri="{BB962C8B-B14F-4D97-AF65-F5344CB8AC3E}">
        <p14:creationId xmlns:p14="http://schemas.microsoft.com/office/powerpoint/2010/main" val="4021684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Lab </a:t>
            </a:r>
            <a:r>
              <a:rPr lang="en-GB" dirty="0" smtClean="0"/>
              <a:t>4: </a:t>
            </a:r>
            <a:r>
              <a:rPr lang="en-GB" dirty="0"/>
              <a:t>Creating </a:t>
            </a:r>
            <a:r>
              <a:rPr lang="en-GB" dirty="0" smtClean="0"/>
              <a:t>Nested Virtual Machines</a:t>
            </a:r>
            <a:endParaRPr lang="en-GB" dirty="0"/>
          </a:p>
        </p:txBody>
      </p:sp>
      <p:sp>
        <p:nvSpPr>
          <p:cNvPr id="3" name="Content Placeholder 2">
            <a:extLst>
              <a:ext uri="{FF2B5EF4-FFF2-40B4-BE49-F238E27FC236}">
                <a16:creationId xmlns="" xmlns:a16="http://schemas.microsoft.com/office/drawing/2014/main" id="{B8EF296D-811B-47FB-807D-6A8EC4FEEB6A}"/>
              </a:ext>
            </a:extLst>
          </p:cNvPr>
          <p:cNvSpPr txBox="1">
            <a:spLocks/>
          </p:cNvSpPr>
          <p:nvPr/>
        </p:nvSpPr>
        <p:spPr>
          <a:xfrm>
            <a:off x="596685" y="3977727"/>
            <a:ext cx="11267267" cy="26013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smtClean="0"/>
              <a:t>ADDITIONAL RECOMMENDATIONS FOR THIS WEEK</a:t>
            </a:r>
          </a:p>
          <a:p>
            <a:pPr marL="342900" indent="-342900" algn="l">
              <a:buFont typeface="Arial" panose="020B0604020202020204" pitchFamily="34" charset="0"/>
              <a:buChar char="•"/>
            </a:pPr>
            <a:r>
              <a:rPr lang="en-GB" dirty="0" smtClean="0"/>
              <a:t>Shell scripting.</a:t>
            </a:r>
          </a:p>
          <a:p>
            <a:pPr marL="342900" indent="-342900" algn="l">
              <a:buFont typeface="Arial" panose="020B0604020202020204" pitchFamily="34" charset="0"/>
              <a:buChar char="•"/>
            </a:pPr>
            <a:r>
              <a:rPr lang="en-GB" dirty="0" smtClean="0"/>
              <a:t>Read Chapters 3 – 4 from the text book.</a:t>
            </a:r>
          </a:p>
          <a:p>
            <a:pPr marL="342900" indent="-342900" algn="l">
              <a:buFont typeface="Arial" panose="020B0604020202020204" pitchFamily="34" charset="0"/>
              <a:buChar char="•"/>
            </a:pPr>
            <a:r>
              <a:rPr lang="en-GB" dirty="0" smtClean="0"/>
              <a:t>Play with permission flags for files in Linux (i.e. use lab 3 files).</a:t>
            </a:r>
          </a:p>
          <a:p>
            <a:pPr marL="342900" indent="-342900" algn="l">
              <a:buFont typeface="Arial" panose="020B0604020202020204" pitchFamily="34" charset="0"/>
              <a:buChar char="•"/>
            </a:pPr>
            <a:r>
              <a:rPr lang="en-GB" dirty="0" smtClean="0"/>
              <a:t>Download Python/Anaconda + find tutorials.</a:t>
            </a:r>
          </a:p>
        </p:txBody>
      </p:sp>
    </p:spTree>
    <p:extLst>
      <p:ext uri="{BB962C8B-B14F-4D97-AF65-F5344CB8AC3E}">
        <p14:creationId xmlns:p14="http://schemas.microsoft.com/office/powerpoint/2010/main" val="3292207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Controlling (accessing) Files</a:t>
            </a:r>
            <a:endParaRPr lang="en-GB" dirty="0"/>
          </a:p>
        </p:txBody>
      </p:sp>
    </p:spTree>
    <p:extLst>
      <p:ext uri="{BB962C8B-B14F-4D97-AF65-F5344CB8AC3E}">
        <p14:creationId xmlns:p14="http://schemas.microsoft.com/office/powerpoint/2010/main" val="117555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File System</a:t>
            </a:r>
            <a:endParaRPr lang="en-GB" dirty="0"/>
          </a:p>
        </p:txBody>
      </p:sp>
      <p:sp>
        <p:nvSpPr>
          <p:cNvPr id="3" name="Content Placeholder 2"/>
          <p:cNvSpPr>
            <a:spLocks noGrp="1"/>
          </p:cNvSpPr>
          <p:nvPr>
            <p:ph idx="1"/>
          </p:nvPr>
        </p:nvSpPr>
        <p:spPr>
          <a:xfrm>
            <a:off x="838199" y="1825625"/>
            <a:ext cx="10787743" cy="4351338"/>
          </a:xfrm>
        </p:spPr>
        <p:txBody>
          <a:bodyPr>
            <a:normAutofit fontScale="92500" lnSpcReduction="20000"/>
          </a:bodyPr>
          <a:lstStyle/>
          <a:p>
            <a:r>
              <a:rPr lang="en-GB" dirty="0" smtClean="0"/>
              <a:t>How we guarantee users a proper restricted access?</a:t>
            </a:r>
          </a:p>
          <a:p>
            <a:endParaRPr lang="en-GB" dirty="0" smtClean="0"/>
          </a:p>
          <a:p>
            <a:r>
              <a:rPr lang="en-GB" dirty="0" smtClean="0"/>
              <a:t>Similar problem to RAM access (weeks 2&amp;3).</a:t>
            </a:r>
          </a:p>
          <a:p>
            <a:endParaRPr lang="en-GB" dirty="0" smtClean="0"/>
          </a:p>
          <a:p>
            <a:r>
              <a:rPr lang="en-GB" dirty="0" smtClean="0"/>
              <a:t>Solution: </a:t>
            </a:r>
            <a:r>
              <a:rPr lang="en-GB" u="sng" dirty="0" smtClean="0"/>
              <a:t>hierarchical directories</a:t>
            </a:r>
          </a:p>
          <a:p>
            <a:pPr lvl="1"/>
            <a:r>
              <a:rPr lang="en-GB" dirty="0" smtClean="0"/>
              <a:t>Organise files in groups</a:t>
            </a:r>
          </a:p>
          <a:p>
            <a:pPr lvl="1"/>
            <a:r>
              <a:rPr lang="en-GB" dirty="0" smtClean="0"/>
              <a:t>Tree structure with the </a:t>
            </a:r>
            <a:r>
              <a:rPr lang="en-GB" b="1" dirty="0" smtClean="0"/>
              <a:t>root</a:t>
            </a:r>
            <a:r>
              <a:rPr lang="en-GB" dirty="0" smtClean="0"/>
              <a:t> </a:t>
            </a:r>
            <a:r>
              <a:rPr lang="en-GB" b="1" dirty="0" smtClean="0"/>
              <a:t>directory</a:t>
            </a:r>
            <a:r>
              <a:rPr lang="en-GB" dirty="0" smtClean="0"/>
              <a:t> as parent</a:t>
            </a:r>
          </a:p>
          <a:p>
            <a:pPr lvl="2"/>
            <a:r>
              <a:rPr lang="en-GB" dirty="0" smtClean="0"/>
              <a:t>In Windows, each driver has its own root (C:\, D:\, …).</a:t>
            </a:r>
          </a:p>
          <a:p>
            <a:pPr lvl="2"/>
            <a:r>
              <a:rPr lang="en-GB" dirty="0" smtClean="0"/>
              <a:t>In Unix-based, the system provides the root.</a:t>
            </a:r>
          </a:p>
          <a:p>
            <a:pPr lvl="2"/>
            <a:endParaRPr lang="en-GB" dirty="0" smtClean="0"/>
          </a:p>
          <a:p>
            <a:r>
              <a:rPr lang="en-GB" dirty="0" smtClean="0"/>
              <a:t>If a file is not in the root, then it we need a </a:t>
            </a:r>
            <a:r>
              <a:rPr lang="en-GB" b="1" dirty="0" smtClean="0"/>
              <a:t>directory path</a:t>
            </a:r>
            <a:r>
              <a:rPr lang="en-GB" dirty="0" smtClean="0"/>
              <a:t> to find it (C:\Documents\...)</a:t>
            </a:r>
          </a:p>
          <a:p>
            <a:endParaRPr lang="en-GB" dirty="0"/>
          </a:p>
        </p:txBody>
      </p:sp>
    </p:spTree>
    <p:extLst>
      <p:ext uri="{BB962C8B-B14F-4D97-AF65-F5344CB8AC3E}">
        <p14:creationId xmlns:p14="http://schemas.microsoft.com/office/powerpoint/2010/main" val="381410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148"/>
            <a:ext cx="10515600" cy="1325563"/>
          </a:xfrm>
        </p:spPr>
        <p:txBody>
          <a:bodyPr/>
          <a:lstStyle/>
          <a:p>
            <a:r>
              <a:rPr lang="en-GB" dirty="0" smtClean="0"/>
              <a:t>File Ownership and Access Rights</a:t>
            </a:r>
            <a:endParaRPr lang="en-GB" dirty="0"/>
          </a:p>
        </p:txBody>
      </p:sp>
      <p:sp>
        <p:nvSpPr>
          <p:cNvPr id="3" name="Content Placeholder 2"/>
          <p:cNvSpPr>
            <a:spLocks noGrp="1"/>
          </p:cNvSpPr>
          <p:nvPr>
            <p:ph idx="1"/>
          </p:nvPr>
        </p:nvSpPr>
        <p:spPr>
          <a:xfrm>
            <a:off x="93616" y="1257391"/>
            <a:ext cx="11682549" cy="4351338"/>
          </a:xfrm>
        </p:spPr>
        <p:txBody>
          <a:bodyPr/>
          <a:lstStyle/>
          <a:p>
            <a:pPr algn="just"/>
            <a:r>
              <a:rPr lang="en-GB" dirty="0" smtClean="0"/>
              <a:t>If Bob has an essay in his computer, how can he access it without other users to interfere?</a:t>
            </a:r>
          </a:p>
          <a:p>
            <a:pPr algn="just"/>
            <a:r>
              <a:rPr lang="en-GB" dirty="0" smtClean="0"/>
              <a:t>The word processor takes on Bob’s user identity to create and modify files in his behalf. </a:t>
            </a:r>
            <a:endParaRPr lang="en-GB"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9288" y="3005793"/>
            <a:ext cx="6447938" cy="366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9117875" y="5251268"/>
            <a:ext cx="470263" cy="267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0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 Access Rights</a:t>
            </a:r>
            <a:endParaRPr lang="en-GB" dirty="0"/>
          </a:p>
        </p:txBody>
      </p:sp>
      <p:sp>
        <p:nvSpPr>
          <p:cNvPr id="3" name="Content Placeholder 2"/>
          <p:cNvSpPr>
            <a:spLocks noGrp="1"/>
          </p:cNvSpPr>
          <p:nvPr>
            <p:ph idx="1"/>
          </p:nvPr>
        </p:nvSpPr>
        <p:spPr/>
        <p:txBody>
          <a:bodyPr/>
          <a:lstStyle/>
          <a:p>
            <a:r>
              <a:rPr lang="en-GB" dirty="0" smtClean="0"/>
              <a:t>CRUD </a:t>
            </a:r>
            <a:r>
              <a:rPr lang="en-GB" dirty="0" smtClean="0">
                <a:sym typeface="Wingdings" panose="05000000000000000000" pitchFamily="2" charset="2"/>
              </a:rPr>
              <a:t> </a:t>
            </a:r>
            <a:r>
              <a:rPr lang="en-GB" dirty="0" smtClean="0"/>
              <a:t>Four types of rights:</a:t>
            </a:r>
          </a:p>
          <a:p>
            <a:pPr lvl="1"/>
            <a:r>
              <a:rPr lang="en-GB" dirty="0" smtClean="0"/>
              <a:t>Create</a:t>
            </a:r>
          </a:p>
          <a:p>
            <a:pPr lvl="1"/>
            <a:r>
              <a:rPr lang="en-GB" dirty="0" smtClean="0"/>
              <a:t>Read</a:t>
            </a:r>
          </a:p>
          <a:p>
            <a:pPr lvl="1"/>
            <a:r>
              <a:rPr lang="en-GB" dirty="0" smtClean="0"/>
              <a:t>Update (or write)</a:t>
            </a:r>
          </a:p>
          <a:p>
            <a:pPr lvl="1"/>
            <a:r>
              <a:rPr lang="en-GB" dirty="0" smtClean="0"/>
              <a:t>Delete</a:t>
            </a:r>
          </a:p>
          <a:p>
            <a:r>
              <a:rPr lang="en-GB" dirty="0" smtClean="0"/>
              <a:t>Plus append and execute.</a:t>
            </a:r>
          </a:p>
          <a:p>
            <a:r>
              <a:rPr lang="en-GB" dirty="0" smtClean="0"/>
              <a:t>To protect a newly created file, an OS tends to implement one of the following strategies:</a:t>
            </a:r>
          </a:p>
          <a:p>
            <a:pPr marL="914400" lvl="1" indent="-457200">
              <a:buFont typeface="+mj-lt"/>
              <a:buAutoNum type="arabicPeriod"/>
            </a:pPr>
            <a:r>
              <a:rPr lang="en-GB" dirty="0" smtClean="0"/>
              <a:t>Default rights — Apply the same access rights to all new files).</a:t>
            </a:r>
          </a:p>
          <a:p>
            <a:pPr marL="914400" lvl="1" indent="-457200">
              <a:buFont typeface="+mj-lt"/>
              <a:buAutoNum type="arabicPeriod"/>
            </a:pPr>
            <a:r>
              <a:rPr lang="en-GB" dirty="0" smtClean="0"/>
              <a:t>Inherited rights — Apply based on the enclosing directory. </a:t>
            </a:r>
            <a:endParaRPr lang="en-GB" dirty="0"/>
          </a:p>
        </p:txBody>
      </p:sp>
    </p:spTree>
    <p:extLst>
      <p:ext uri="{BB962C8B-B14F-4D97-AF65-F5344CB8AC3E}">
        <p14:creationId xmlns:p14="http://schemas.microsoft.com/office/powerpoint/2010/main" val="31190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69" y="34384"/>
            <a:ext cx="10515600" cy="1325563"/>
          </a:xfrm>
        </p:spPr>
        <p:txBody>
          <a:bodyPr/>
          <a:lstStyle/>
          <a:p>
            <a:r>
              <a:rPr lang="en-GB" dirty="0" smtClean="0"/>
              <a:t>Directory Access Rights</a:t>
            </a:r>
            <a:endParaRPr lang="en-GB" dirty="0"/>
          </a:p>
        </p:txBody>
      </p:sp>
      <p:sp>
        <p:nvSpPr>
          <p:cNvPr id="3" name="Content Placeholder 2"/>
          <p:cNvSpPr>
            <a:spLocks noGrp="1"/>
          </p:cNvSpPr>
          <p:nvPr>
            <p:ph idx="1"/>
          </p:nvPr>
        </p:nvSpPr>
        <p:spPr>
          <a:xfrm>
            <a:off x="198525" y="1463817"/>
            <a:ext cx="5777732" cy="5341932"/>
          </a:xfrm>
        </p:spPr>
        <p:txBody>
          <a:bodyPr/>
          <a:lstStyle/>
          <a:p>
            <a:r>
              <a:rPr lang="en-GB" dirty="0" smtClean="0"/>
              <a:t>We don’t have full control over a file unless we have the right to change its directory entry.</a:t>
            </a:r>
          </a:p>
          <a:p>
            <a:endParaRPr lang="en-GB" dirty="0" smtClean="0"/>
          </a:p>
          <a:p>
            <a:r>
              <a:rPr lang="en-GB" dirty="0" smtClean="0"/>
              <a:t>Bob’s essay location.</a:t>
            </a:r>
          </a:p>
          <a:p>
            <a:endParaRPr lang="en-GB" dirty="0" smtClean="0"/>
          </a:p>
          <a:p>
            <a:r>
              <a:rPr lang="en-GB" dirty="0" smtClean="0">
                <a:solidFill>
                  <a:srgbClr val="FF0000"/>
                </a:solidFill>
              </a:rPr>
              <a:t>Bob’s personal directory (in root).</a:t>
            </a:r>
            <a:endParaRPr lang="en-GB" dirty="0" smtClean="0"/>
          </a:p>
          <a:p>
            <a:endParaRPr lang="en-GB" dirty="0" smtClean="0">
              <a:solidFill>
                <a:srgbClr val="FF0000"/>
              </a:solidFill>
            </a:endParaRPr>
          </a:p>
          <a:p>
            <a:r>
              <a:rPr lang="en-GB" dirty="0" smtClean="0"/>
              <a:t>To find file, Bob starts at root. Then, process looks for </a:t>
            </a:r>
            <a:r>
              <a:rPr lang="en-GB" i="1" dirty="0" smtClean="0"/>
              <a:t>bob</a:t>
            </a:r>
            <a:r>
              <a:rPr lang="en-GB" dirty="0" smtClean="0"/>
              <a:t>, and finds the file inside. </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7715" y="1893782"/>
            <a:ext cx="5328512" cy="349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9019903" y="3108961"/>
            <a:ext cx="620486" cy="3135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15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Directory Access Rights</a:t>
            </a:r>
            <a:endParaRPr lang="en-GB" dirty="0"/>
          </a:p>
        </p:txBody>
      </p:sp>
      <p:sp>
        <p:nvSpPr>
          <p:cNvPr id="3" name="Content Placeholder 2"/>
          <p:cNvSpPr>
            <a:spLocks noGrp="1"/>
          </p:cNvSpPr>
          <p:nvPr>
            <p:ph idx="1"/>
          </p:nvPr>
        </p:nvSpPr>
        <p:spPr>
          <a:xfrm>
            <a:off x="838200" y="1825625"/>
            <a:ext cx="10515600" cy="4753406"/>
          </a:xfrm>
        </p:spPr>
        <p:txBody>
          <a:bodyPr>
            <a:normAutofit fontScale="85000" lnSpcReduction="20000"/>
          </a:bodyPr>
          <a:lstStyle/>
          <a:p>
            <a:r>
              <a:rPr lang="en-GB" dirty="0" smtClean="0"/>
              <a:t>Three basic access rights:</a:t>
            </a:r>
          </a:p>
          <a:p>
            <a:pPr lvl="1"/>
            <a:r>
              <a:rPr lang="en-GB" i="1" dirty="0" smtClean="0"/>
              <a:t>Read</a:t>
            </a:r>
            <a:r>
              <a:rPr lang="en-GB" dirty="0" smtClean="0"/>
              <a:t>, </a:t>
            </a:r>
            <a:r>
              <a:rPr lang="en-GB" i="1" dirty="0" smtClean="0"/>
              <a:t>Write</a:t>
            </a:r>
            <a:r>
              <a:rPr lang="en-GB" dirty="0" smtClean="0"/>
              <a:t> and </a:t>
            </a:r>
            <a:r>
              <a:rPr lang="en-GB" i="1" dirty="0" smtClean="0"/>
              <a:t>Seek</a:t>
            </a:r>
            <a:r>
              <a:rPr lang="en-GB" dirty="0" smtClean="0"/>
              <a:t>.</a:t>
            </a:r>
          </a:p>
          <a:p>
            <a:endParaRPr lang="en-GB" dirty="0" smtClean="0"/>
          </a:p>
          <a:p>
            <a:r>
              <a:rPr lang="en-GB" dirty="0" smtClean="0"/>
              <a:t>Bob can ______ in his directory.</a:t>
            </a:r>
          </a:p>
          <a:p>
            <a:endParaRPr lang="en-GB" dirty="0" smtClean="0"/>
          </a:p>
          <a:p>
            <a:r>
              <a:rPr lang="en-GB" dirty="0" smtClean="0"/>
              <a:t>Bob can ______ in the root, but may not _____.</a:t>
            </a:r>
          </a:p>
          <a:p>
            <a:endParaRPr lang="en-GB" dirty="0" smtClean="0"/>
          </a:p>
          <a:p>
            <a:r>
              <a:rPr lang="en-GB" i="1" dirty="0" smtClean="0"/>
              <a:t>Six specific rights:</a:t>
            </a:r>
          </a:p>
          <a:p>
            <a:pPr lvl="1"/>
            <a:r>
              <a:rPr lang="en-GB" i="1" dirty="0" smtClean="0"/>
              <a:t>Create (Dir/File)</a:t>
            </a:r>
          </a:p>
          <a:p>
            <a:pPr lvl="1"/>
            <a:r>
              <a:rPr lang="en-GB" i="1" dirty="0" smtClean="0"/>
              <a:t>Delete (Dir/File)</a:t>
            </a:r>
          </a:p>
          <a:p>
            <a:pPr lvl="1"/>
            <a:r>
              <a:rPr lang="en-GB" i="1" dirty="0" smtClean="0"/>
              <a:t>Read</a:t>
            </a:r>
            <a:endParaRPr lang="en-GB" dirty="0" smtClean="0"/>
          </a:p>
          <a:p>
            <a:pPr lvl="1"/>
            <a:r>
              <a:rPr lang="en-GB" i="1" dirty="0" smtClean="0"/>
              <a:t>Seek</a:t>
            </a:r>
            <a:r>
              <a:rPr lang="en-GB" dirty="0" smtClean="0"/>
              <a:t>.</a:t>
            </a:r>
          </a:p>
          <a:p>
            <a:pPr lvl="1"/>
            <a:endParaRPr lang="en-GB" dirty="0" smtClean="0"/>
          </a:p>
          <a:p>
            <a:r>
              <a:rPr lang="en-GB" dirty="0" smtClean="0"/>
              <a:t>If the six are implemented, the system can achieve a </a:t>
            </a:r>
            <a:r>
              <a:rPr lang="en-GB" b="1" i="1" dirty="0" smtClean="0"/>
              <a:t>Least Privilege </a:t>
            </a:r>
            <a:r>
              <a:rPr lang="en-GB" dirty="0" smtClean="0"/>
              <a:t>high degree.</a:t>
            </a:r>
          </a:p>
          <a:p>
            <a:pPr marL="0" indent="0">
              <a:buNone/>
            </a:pPr>
            <a:endParaRPr lang="en-GB" dirty="0" smtClean="0"/>
          </a:p>
        </p:txBody>
      </p:sp>
    </p:spTree>
    <p:extLst>
      <p:ext uri="{BB962C8B-B14F-4D97-AF65-F5344CB8AC3E}">
        <p14:creationId xmlns:p14="http://schemas.microsoft.com/office/powerpoint/2010/main" val="29788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Executable Files</a:t>
            </a:r>
            <a:endParaRPr lang="en-GB" dirty="0"/>
          </a:p>
        </p:txBody>
      </p:sp>
      <p:sp>
        <p:nvSpPr>
          <p:cNvPr id="3" name="Content Placeholder 2"/>
          <p:cNvSpPr>
            <a:spLocks noGrp="1"/>
          </p:cNvSpPr>
          <p:nvPr>
            <p:ph idx="1"/>
          </p:nvPr>
        </p:nvSpPr>
        <p:spPr>
          <a:xfrm>
            <a:off x="838200" y="1825625"/>
            <a:ext cx="10515600" cy="1451274"/>
          </a:xfrm>
        </p:spPr>
        <p:txBody>
          <a:bodyPr>
            <a:normAutofit lnSpcReduction="10000"/>
          </a:bodyPr>
          <a:lstStyle/>
          <a:p>
            <a:r>
              <a:rPr lang="en-GB" dirty="0" smtClean="0"/>
              <a:t>Contain application programs or other programs.</a:t>
            </a:r>
          </a:p>
          <a:p>
            <a:r>
              <a:rPr lang="en-GB" dirty="0" smtClean="0"/>
              <a:t>Instructions to be executed by the CPU (RAM control section).</a:t>
            </a:r>
          </a:p>
          <a:p>
            <a:r>
              <a:rPr lang="en-GB" dirty="0" smtClean="0"/>
              <a:t>Typical structure of an exe:</a:t>
            </a:r>
          </a:p>
          <a:p>
            <a:endParaRPr lang="en-GB"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1947" y="3442384"/>
            <a:ext cx="6462473" cy="295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2688956" y="3562323"/>
            <a:ext cx="1301858" cy="48044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50"/>
              </a:solidFill>
            </a:endParaRPr>
          </a:p>
        </p:txBody>
      </p:sp>
      <p:sp>
        <p:nvSpPr>
          <p:cNvPr id="6" name="TextBox 5"/>
          <p:cNvSpPr txBox="1"/>
          <p:nvPr/>
        </p:nvSpPr>
        <p:spPr>
          <a:xfrm>
            <a:off x="65972" y="3617881"/>
            <a:ext cx="2213683" cy="369332"/>
          </a:xfrm>
          <a:prstGeom prst="rect">
            <a:avLst/>
          </a:prstGeom>
          <a:noFill/>
        </p:spPr>
        <p:txBody>
          <a:bodyPr wrap="none" rtlCol="0">
            <a:spAutoFit/>
          </a:bodyPr>
          <a:lstStyle/>
          <a:p>
            <a:r>
              <a:rPr lang="en-GB" dirty="0" smtClean="0">
                <a:solidFill>
                  <a:srgbClr val="00B050"/>
                </a:solidFill>
              </a:rPr>
              <a:t>Structure and format.</a:t>
            </a:r>
            <a:endParaRPr lang="en-GB" dirty="0">
              <a:solidFill>
                <a:srgbClr val="00B050"/>
              </a:solidFill>
            </a:endParaRPr>
          </a:p>
        </p:txBody>
      </p:sp>
      <p:sp>
        <p:nvSpPr>
          <p:cNvPr id="7" name="Oval 6"/>
          <p:cNvSpPr/>
          <p:nvPr/>
        </p:nvSpPr>
        <p:spPr>
          <a:xfrm>
            <a:off x="4579749" y="3404346"/>
            <a:ext cx="873434" cy="796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5972" y="4272637"/>
            <a:ext cx="2050690" cy="646331"/>
          </a:xfrm>
          <a:prstGeom prst="rect">
            <a:avLst/>
          </a:prstGeom>
          <a:noFill/>
        </p:spPr>
        <p:txBody>
          <a:bodyPr wrap="none" rtlCol="0">
            <a:spAutoFit/>
          </a:bodyPr>
          <a:lstStyle/>
          <a:p>
            <a:r>
              <a:rPr lang="en-GB" dirty="0" smtClean="0">
                <a:solidFill>
                  <a:srgbClr val="FF0000"/>
                </a:solidFill>
              </a:rPr>
              <a:t>Standard data value</a:t>
            </a:r>
          </a:p>
          <a:p>
            <a:r>
              <a:rPr lang="en-GB" dirty="0" smtClean="0">
                <a:solidFill>
                  <a:srgbClr val="FF0000"/>
                </a:solidFill>
              </a:rPr>
              <a:t>(check).</a:t>
            </a:r>
            <a:endParaRPr lang="en-GB" dirty="0">
              <a:solidFill>
                <a:srgbClr val="FF0000"/>
              </a:solidFill>
            </a:endParaRPr>
          </a:p>
        </p:txBody>
      </p:sp>
      <p:sp>
        <p:nvSpPr>
          <p:cNvPr id="9" name="Oval 8"/>
          <p:cNvSpPr/>
          <p:nvPr/>
        </p:nvSpPr>
        <p:spPr>
          <a:xfrm>
            <a:off x="5570615" y="3404346"/>
            <a:ext cx="873434" cy="796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495913" y="3392996"/>
            <a:ext cx="2240371" cy="796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5973" y="5204392"/>
            <a:ext cx="2050690" cy="646331"/>
          </a:xfrm>
          <a:prstGeom prst="rect">
            <a:avLst/>
          </a:prstGeom>
          <a:noFill/>
        </p:spPr>
        <p:txBody>
          <a:bodyPr wrap="square" rtlCol="0">
            <a:spAutoFit/>
          </a:bodyPr>
          <a:lstStyle/>
          <a:p>
            <a:r>
              <a:rPr lang="en-GB" dirty="0" smtClean="0">
                <a:solidFill>
                  <a:srgbClr val="FF0000"/>
                </a:solidFill>
              </a:rPr>
              <a:t>Size of machine instructions.</a:t>
            </a:r>
            <a:endParaRPr lang="en-GB" dirty="0">
              <a:solidFill>
                <a:srgbClr val="FF0000"/>
              </a:solidFill>
            </a:endParaRPr>
          </a:p>
        </p:txBody>
      </p:sp>
      <p:sp>
        <p:nvSpPr>
          <p:cNvPr id="12" name="TextBox 11"/>
          <p:cNvSpPr txBox="1"/>
          <p:nvPr/>
        </p:nvSpPr>
        <p:spPr>
          <a:xfrm>
            <a:off x="9052406" y="3366995"/>
            <a:ext cx="2912286" cy="1200329"/>
          </a:xfrm>
          <a:prstGeom prst="rect">
            <a:avLst/>
          </a:prstGeom>
          <a:noFill/>
        </p:spPr>
        <p:txBody>
          <a:bodyPr wrap="square" rtlCol="0">
            <a:spAutoFit/>
          </a:bodyPr>
          <a:lstStyle/>
          <a:p>
            <a:r>
              <a:rPr lang="en-GB" dirty="0" smtClean="0">
                <a:solidFill>
                  <a:srgbClr val="FF0000"/>
                </a:solidFill>
              </a:rPr>
              <a:t>Addresses and offsets to lay out variables and stack locations in the program’s data section.</a:t>
            </a:r>
            <a:endParaRPr lang="en-GB" dirty="0">
              <a:solidFill>
                <a:srgbClr val="FF0000"/>
              </a:solidFill>
            </a:endParaRPr>
          </a:p>
        </p:txBody>
      </p:sp>
      <p:sp>
        <p:nvSpPr>
          <p:cNvPr id="13" name="Oval 12"/>
          <p:cNvSpPr/>
          <p:nvPr/>
        </p:nvSpPr>
        <p:spPr>
          <a:xfrm>
            <a:off x="4294856" y="4189398"/>
            <a:ext cx="4402114" cy="79250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9052406" y="4714913"/>
            <a:ext cx="2653491" cy="1200329"/>
          </a:xfrm>
          <a:prstGeom prst="rect">
            <a:avLst/>
          </a:prstGeom>
          <a:noFill/>
        </p:spPr>
        <p:txBody>
          <a:bodyPr wrap="square" rtlCol="0">
            <a:spAutoFit/>
          </a:bodyPr>
          <a:lstStyle/>
          <a:p>
            <a:r>
              <a:rPr lang="en-GB" dirty="0" smtClean="0">
                <a:solidFill>
                  <a:srgbClr val="0070C0"/>
                </a:solidFill>
              </a:rPr>
              <a:t>When executing the program in a file, OS loads this instructions in the control section.</a:t>
            </a:r>
          </a:p>
        </p:txBody>
      </p:sp>
    </p:spTree>
    <p:extLst>
      <p:ext uri="{BB962C8B-B14F-4D97-AF65-F5344CB8AC3E}">
        <p14:creationId xmlns:p14="http://schemas.microsoft.com/office/powerpoint/2010/main" val="226021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7" grpId="0" animBg="1"/>
      <p:bldP spid="7" grpId="1" animBg="1"/>
      <p:bldP spid="8" grpId="0"/>
      <p:bldP spid="8" grpId="1"/>
      <p:bldP spid="9" grpId="0" animBg="1"/>
      <p:bldP spid="9" grpId="1" animBg="1"/>
      <p:bldP spid="10" grpId="0" animBg="1"/>
      <p:bldP spid="10" grpId="1" animBg="1"/>
      <p:bldP spid="11" grpId="0"/>
      <p:bldP spid="11" grpId="1"/>
      <p:bldP spid="12" grpId="0"/>
      <p:bldP spid="12" grpId="1"/>
      <p:bldP spid="13" grpId="0" animBg="1"/>
      <p:bldP spid="13" grpId="1" animBg="1"/>
      <p:bldP spid="14" grpId="0"/>
      <p:bldP spid="1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1796</Words>
  <Application>Microsoft Office PowerPoint</Application>
  <PresentationFormat>Widescreen</PresentationFormat>
  <Paragraphs>227</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vt:lpstr>
      <vt:lpstr>Wingdings</vt:lpstr>
      <vt:lpstr>Office Theme</vt:lpstr>
      <vt:lpstr>Managing Files</vt:lpstr>
      <vt:lpstr>Today’s Plan</vt:lpstr>
      <vt:lpstr>Controlling (accessing) Files</vt:lpstr>
      <vt:lpstr>The File System</vt:lpstr>
      <vt:lpstr>File Ownership and Access Rights</vt:lpstr>
      <vt:lpstr>File Access Rights</vt:lpstr>
      <vt:lpstr>Directory Access Rights</vt:lpstr>
      <vt:lpstr>Directory Access Rights</vt:lpstr>
      <vt:lpstr>Executable Files</vt:lpstr>
      <vt:lpstr>Execution Access Rights</vt:lpstr>
      <vt:lpstr>Viruses and Malware</vt:lpstr>
      <vt:lpstr>Sharing (and protecting) Files</vt:lpstr>
      <vt:lpstr>Sharing and Protecting Files</vt:lpstr>
      <vt:lpstr>Global Policies</vt:lpstr>
      <vt:lpstr>Tailored Policies</vt:lpstr>
      <vt:lpstr>Security Controls</vt:lpstr>
      <vt:lpstr>Managing Access Rights</vt:lpstr>
      <vt:lpstr>Access Rights for Executable Programs</vt:lpstr>
      <vt:lpstr>Permission Flags (Unix)</vt:lpstr>
      <vt:lpstr>Permission Flags (Unix): Examples</vt:lpstr>
      <vt:lpstr>Access Control Lists</vt:lpstr>
      <vt:lpstr>Windows ACLs</vt:lpstr>
      <vt:lpstr>Building Effective ACLs</vt:lpstr>
      <vt:lpstr>Permission flags (UNIX) vs ACLs (Windows)</vt:lpstr>
      <vt:lpstr>DEMO/Intro to Python</vt:lpstr>
      <vt:lpstr>Lab 4: Creating Nested Virtual Machines</vt:lpstr>
    </vt:vector>
  </TitlesOfParts>
  <Company>Robert Gordon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Files</dc:title>
  <dc:creator>carlos</dc:creator>
  <cp:lastModifiedBy>carlos</cp:lastModifiedBy>
  <cp:revision>94</cp:revision>
  <dcterms:created xsi:type="dcterms:W3CDTF">2018-09-11T10:03:57Z</dcterms:created>
  <dcterms:modified xsi:type="dcterms:W3CDTF">2018-10-22T09:47:17Z</dcterms:modified>
</cp:coreProperties>
</file>