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53"/>
  </p:notesMasterIdLst>
  <p:sldIdLst>
    <p:sldId id="256" r:id="rId2"/>
    <p:sldId id="259" r:id="rId3"/>
    <p:sldId id="489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5" r:id="rId14"/>
    <p:sldId id="446" r:id="rId15"/>
    <p:sldId id="447" r:id="rId16"/>
    <p:sldId id="448" r:id="rId17"/>
    <p:sldId id="450" r:id="rId18"/>
    <p:sldId id="449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90" r:id="rId30"/>
    <p:sldId id="464" r:id="rId31"/>
    <p:sldId id="465" r:id="rId32"/>
    <p:sldId id="466" r:id="rId33"/>
    <p:sldId id="467" r:id="rId34"/>
    <p:sldId id="469" r:id="rId35"/>
    <p:sldId id="470" r:id="rId36"/>
    <p:sldId id="472" r:id="rId37"/>
    <p:sldId id="473" r:id="rId38"/>
    <p:sldId id="474" r:id="rId39"/>
    <p:sldId id="475" r:id="rId40"/>
    <p:sldId id="476" r:id="rId41"/>
    <p:sldId id="477" r:id="rId42"/>
    <p:sldId id="478" r:id="rId43"/>
    <p:sldId id="479" r:id="rId44"/>
    <p:sldId id="481" r:id="rId45"/>
    <p:sldId id="482" r:id="rId46"/>
    <p:sldId id="483" r:id="rId47"/>
    <p:sldId id="484" r:id="rId48"/>
    <p:sldId id="485" r:id="rId49"/>
    <p:sldId id="486" r:id="rId50"/>
    <p:sldId id="487" r:id="rId51"/>
    <p:sldId id="48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9" autoAdjust="0"/>
    <p:restoredTop sz="89556" autoAdjust="0"/>
  </p:normalViewPr>
  <p:slideViewPr>
    <p:cSldViewPr snapToGrid="0" snapToObjects="1">
      <p:cViewPr varScale="1">
        <p:scale>
          <a:sx n="83" d="100"/>
          <a:sy n="83" d="100"/>
        </p:scale>
        <p:origin x="3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A1CF5-CE80-5D45-9370-F36850A7C75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2AFD4-8F1A-8148-922D-AECEF72C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8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AFD4-8F1A-8148-922D-AECEF72C19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50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AFD4-8F1A-8148-922D-AECEF72C19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28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AFD4-8F1A-8148-922D-AECEF72C19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4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AFD4-8F1A-8148-922D-AECEF72C19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21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AFD4-8F1A-8148-922D-AECEF72C19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4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AFD4-8F1A-8148-922D-AECEF72C197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07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85475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AFD4-8F1A-8148-922D-AECEF72C19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53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AFD4-8F1A-8148-922D-AECEF72C19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09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AFD4-8F1A-8148-922D-AECEF72C19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44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AFD4-8F1A-8148-922D-AECEF72C19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03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AFD4-8F1A-8148-922D-AECEF72C19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97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AFD4-8F1A-8148-922D-AECEF72C19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28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AFD4-8F1A-8148-922D-AECEF72C19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0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CM3020 – Operating Systems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  <a:prstGeom prst="rect">
            <a:avLst/>
          </a:prstGeo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AC648D8D-735A-0A4D-B949-C28657477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31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544513" indent="-271463">
              <a:defRPr sz="2000"/>
            </a:lvl2pPr>
            <a:lvl3pPr marL="544513" indent="-193675">
              <a:defRPr sz="1800"/>
            </a:lvl3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2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5716DEDF-8E03-4BFB-A8F9-C2A3E989BDEC}" type="datetime1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1305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>
            <a:lvl2pPr marL="363538" indent="-188913">
              <a:defRPr/>
            </a:lvl2pPr>
            <a:lvl3pPr marL="449263" indent="-449263">
              <a:defRPr/>
            </a:lvl3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4345" y="5930060"/>
            <a:ext cx="3814856" cy="365125"/>
          </a:xfrm>
          <a:prstGeom prst="rect">
            <a:avLst/>
          </a:prstGeom>
        </p:spPr>
        <p:txBody>
          <a:bodyPr/>
          <a:lstStyle/>
          <a:p>
            <a:fld id="{70202382-E17C-4134-81DB-69345B6F2553}" type="datetime1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6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14345" y="5930060"/>
            <a:ext cx="3814856" cy="365125"/>
          </a:xfrm>
          <a:prstGeom prst="rect">
            <a:avLst/>
          </a:prstGeom>
        </p:spPr>
        <p:txBody>
          <a:bodyPr/>
          <a:lstStyle/>
          <a:p>
            <a:fld id="{274F5481-B221-4E55-BFD3-FD428865344F}" type="datetime1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2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14345" y="5930060"/>
            <a:ext cx="3814856" cy="365125"/>
          </a:xfrm>
          <a:prstGeom prst="rect">
            <a:avLst/>
          </a:prstGeom>
        </p:spPr>
        <p:txBody>
          <a:bodyPr/>
          <a:lstStyle/>
          <a:p>
            <a:fld id="{15B6D88E-FD6A-4D82-B2B1-0417CEECC103}" type="datetime1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9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14345" y="5930060"/>
            <a:ext cx="3814856" cy="365125"/>
          </a:xfrm>
          <a:prstGeom prst="rect">
            <a:avLst/>
          </a:prstGeom>
        </p:spPr>
        <p:txBody>
          <a:bodyPr/>
          <a:lstStyle/>
          <a:p>
            <a:fld id="{6E068E6E-C597-44CC-8E6B-D7945B392BCB}" type="datetime1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474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AC648D8D-735A-0A4D-B949-C28657477EF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348343" y="5899897"/>
            <a:ext cx="447924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000" b="0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CMM530 – System</a:t>
            </a:r>
            <a:r>
              <a:rPr lang="en-US" sz="1400" baseline="0" dirty="0" smtClean="0"/>
              <a:t> Programming and Security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200" b="1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School of Computing Science and DM, RGU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9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4"/>
            <a:ext cx="9822928" cy="3562610"/>
          </a:xfrm>
        </p:spPr>
        <p:txBody>
          <a:bodyPr>
            <a:normAutofit/>
          </a:bodyPr>
          <a:lstStyle/>
          <a:p>
            <a:r>
              <a:rPr lang="en-GB" sz="6600" dirty="0" smtClean="0"/>
              <a:t>Managing data: </a:t>
            </a:r>
            <a:r>
              <a:rPr lang="en-GB" sz="5400" dirty="0" smtClean="0"/>
              <a:t>files and directories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891102"/>
            <a:ext cx="4664186" cy="706355"/>
          </a:xfrm>
        </p:spPr>
        <p:txBody>
          <a:bodyPr/>
          <a:lstStyle/>
          <a:p>
            <a:r>
              <a:rPr lang="en-US" dirty="0" smtClean="0"/>
              <a:t>CM530– System Programming and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88914" y="4381501"/>
            <a:ext cx="4664186" cy="103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Andrei Petrovski</a:t>
            </a:r>
          </a:p>
          <a:p>
            <a:r>
              <a:rPr lang="en-GB" dirty="0" smtClean="0"/>
              <a:t>( </a:t>
            </a:r>
            <a:r>
              <a:rPr lang="en-GB" dirty="0"/>
              <a:t>a.petrovski@rgu.ac.uk)</a:t>
            </a:r>
          </a:p>
        </p:txBody>
      </p:sp>
    </p:spTree>
    <p:extLst>
      <p:ext uri="{BB962C8B-B14F-4D97-AF65-F5344CB8AC3E}">
        <p14:creationId xmlns:p14="http://schemas.microsoft.com/office/powerpoint/2010/main" val="209072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Format of a Binary Executable File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137" y="1559340"/>
            <a:ext cx="6462473" cy="2953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32390" y="2594816"/>
            <a:ext cx="3291068" cy="242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513" indent="-271463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4513" indent="-193675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6600"/>
                </a:solidFill>
              </a:rPr>
              <a:t>Application programs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OS kernel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Device drivers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Shared libraries</a:t>
            </a:r>
          </a:p>
        </p:txBody>
      </p:sp>
    </p:spTree>
    <p:extLst>
      <p:ext uri="{BB962C8B-B14F-4D97-AF65-F5344CB8AC3E}">
        <p14:creationId xmlns:p14="http://schemas.microsoft.com/office/powerpoint/2010/main" val="53463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 Access Rights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421" y="1770880"/>
            <a:ext cx="7042154" cy="31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3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Viruses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</a:rPr>
              <a:t>A type of </a:t>
            </a:r>
            <a:r>
              <a:rPr lang="en-US" altLang="en-US" i="1" dirty="0">
                <a:latin typeface="Arial" charset="0"/>
              </a:rPr>
              <a:t>malware</a:t>
            </a:r>
            <a:r>
              <a:rPr lang="en-US" altLang="en-US" dirty="0">
                <a:latin typeface="Arial" charset="0"/>
              </a:rPr>
              <a:t> that enters computer systems.</a:t>
            </a:r>
          </a:p>
          <a:p>
            <a:pPr lvl="1"/>
            <a:r>
              <a:rPr lang="en-US" altLang="en-US" dirty="0">
                <a:latin typeface="Arial" charset="0"/>
              </a:rPr>
              <a:t>Malware = malicious software</a:t>
            </a:r>
          </a:p>
          <a:p>
            <a:r>
              <a:rPr lang="en-US" altLang="en-US" dirty="0">
                <a:latin typeface="Arial" charset="0"/>
              </a:rPr>
              <a:t>Viruses are carried by programs</a:t>
            </a:r>
          </a:p>
          <a:p>
            <a:pPr lvl="1"/>
            <a:r>
              <a:rPr lang="en-US" altLang="en-US" dirty="0">
                <a:latin typeface="Arial" charset="0"/>
              </a:rPr>
              <a:t>When the program executes, the virus spreads to other programs on the computer</a:t>
            </a:r>
          </a:p>
          <a:p>
            <a:r>
              <a:rPr lang="en-US" altLang="en-US" dirty="0">
                <a:latin typeface="Arial" charset="0"/>
              </a:rPr>
              <a:t>Types of virus infection</a:t>
            </a:r>
          </a:p>
          <a:p>
            <a:pPr lvl="1"/>
            <a:r>
              <a:rPr lang="en-US" altLang="en-US" dirty="0">
                <a:latin typeface="Arial" charset="0"/>
              </a:rPr>
              <a:t>Application program infects when it is run</a:t>
            </a:r>
          </a:p>
          <a:p>
            <a:pPr lvl="1"/>
            <a:r>
              <a:rPr lang="en-US" altLang="en-US" dirty="0">
                <a:latin typeface="Arial" charset="0"/>
              </a:rPr>
              <a:t>Boot sector virus infects when bootstrapped</a:t>
            </a:r>
          </a:p>
          <a:p>
            <a:pPr lvl="1"/>
            <a:r>
              <a:rPr lang="en-US" altLang="en-US" dirty="0">
                <a:latin typeface="Arial" charset="0"/>
              </a:rPr>
              <a:t>USB virus infects when plugged in</a:t>
            </a:r>
          </a:p>
          <a:p>
            <a:pPr lvl="1"/>
            <a:r>
              <a:rPr lang="en-US" altLang="en-US" dirty="0">
                <a:latin typeface="Arial" charset="0"/>
              </a:rPr>
              <a:t>Email virus infects if attachment is run</a:t>
            </a:r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6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Infected Application Program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472" y="333074"/>
            <a:ext cx="6736151" cy="246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897" y="3012714"/>
            <a:ext cx="6680726" cy="381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Modern 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err="1">
                <a:latin typeface="Arial" charset="0"/>
              </a:rPr>
              <a:t>Waledac</a:t>
            </a:r>
            <a:r>
              <a:rPr lang="en-US" altLang="en-US" dirty="0">
                <a:latin typeface="Arial" charset="0"/>
              </a:rPr>
              <a:t> – spreads through email – creates a botnet that spreads spam and more malware.</a:t>
            </a:r>
          </a:p>
          <a:p>
            <a:r>
              <a:rPr lang="en-US" altLang="en-US" dirty="0" err="1">
                <a:latin typeface="Arial" charset="0"/>
              </a:rPr>
              <a:t>Conficker</a:t>
            </a:r>
            <a:r>
              <a:rPr lang="en-US" altLang="en-US" dirty="0">
                <a:latin typeface="Arial" charset="0"/>
              </a:rPr>
              <a:t> or </a:t>
            </a:r>
            <a:r>
              <a:rPr lang="en-US" altLang="en-US" dirty="0" err="1">
                <a:latin typeface="Arial" charset="0"/>
              </a:rPr>
              <a:t>Downadup</a:t>
            </a:r>
            <a:r>
              <a:rPr lang="en-US" altLang="en-US" dirty="0">
                <a:latin typeface="Arial" charset="0"/>
              </a:rPr>
              <a:t> – spread through Internet via Windows vulnerabilities – created a botnet used for spam and malware distribution.</a:t>
            </a:r>
          </a:p>
          <a:p>
            <a:r>
              <a:rPr lang="en-US" altLang="en-US" dirty="0" err="1">
                <a:latin typeface="Arial" charset="0"/>
              </a:rPr>
              <a:t>Pushdo</a:t>
            </a:r>
            <a:r>
              <a:rPr lang="en-US" altLang="en-US" dirty="0">
                <a:latin typeface="Arial" charset="0"/>
              </a:rPr>
              <a:t>/</a:t>
            </a:r>
            <a:r>
              <a:rPr lang="en-US" altLang="en-US" dirty="0" err="1">
                <a:latin typeface="Arial" charset="0"/>
              </a:rPr>
              <a:t>Cutwail</a:t>
            </a:r>
            <a:r>
              <a:rPr lang="en-US" altLang="en-US" dirty="0">
                <a:latin typeface="Arial" charset="0"/>
              </a:rPr>
              <a:t> – A botnet and spam package that used to produce 7 million messages a </a:t>
            </a:r>
            <a:r>
              <a:rPr lang="en-US" altLang="en-US" i="1" dirty="0">
                <a:latin typeface="Arial" charset="0"/>
              </a:rPr>
              <a:t>day</a:t>
            </a:r>
            <a:r>
              <a:rPr lang="en-US" altLang="en-US" dirty="0">
                <a:latin typeface="Arial" charset="0"/>
              </a:rPr>
              <a:t>.</a:t>
            </a:r>
          </a:p>
          <a:p>
            <a:r>
              <a:rPr lang="en-US" altLang="en-US" dirty="0" err="1">
                <a:latin typeface="Arial" charset="0"/>
              </a:rPr>
              <a:t>ZeuS</a:t>
            </a:r>
            <a:r>
              <a:rPr lang="en-US" altLang="en-US" dirty="0">
                <a:latin typeface="Arial" charset="0"/>
              </a:rPr>
              <a:t> – creates botnet focused on financial fraud</a:t>
            </a:r>
          </a:p>
          <a:p>
            <a:r>
              <a:rPr lang="en-US" altLang="en-US" dirty="0" err="1">
                <a:latin typeface="Arial" charset="0"/>
              </a:rPr>
              <a:t>Stuxnet</a:t>
            </a:r>
            <a:r>
              <a:rPr lang="en-US" altLang="en-US" dirty="0">
                <a:latin typeface="Arial" charset="0"/>
              </a:rPr>
              <a:t> – attacks control logic in industrial plants; probable target was Iranian nuclear sites</a:t>
            </a:r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4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and Protecting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285704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2800" dirty="0"/>
              <a:t>Objectives for sharing files</a:t>
            </a:r>
          </a:p>
          <a:p>
            <a:pPr lvl="1">
              <a:defRPr/>
            </a:pPr>
            <a:r>
              <a:rPr lang="en-US" sz="2400" dirty="0"/>
              <a:t>Provide </a:t>
            </a:r>
            <a:r>
              <a:rPr lang="en-US" sz="2400" dirty="0" smtClean="0"/>
              <a:t>computing facilities for </a:t>
            </a:r>
            <a:r>
              <a:rPr lang="en-US" sz="2400" dirty="0"/>
              <a:t>authorized users</a:t>
            </a:r>
          </a:p>
          <a:p>
            <a:pPr lvl="1">
              <a:defRPr/>
            </a:pPr>
            <a:r>
              <a:rPr lang="en-US" sz="2400" dirty="0"/>
              <a:t>Preserve the Chain of Control</a:t>
            </a:r>
          </a:p>
          <a:p>
            <a:pPr lvl="1">
              <a:defRPr/>
            </a:pPr>
            <a:r>
              <a:rPr lang="en-US" sz="2400" dirty="0"/>
              <a:t>Permit/prevent general sharing among </a:t>
            </a:r>
            <a:r>
              <a:rPr lang="en-US" sz="2400" dirty="0" smtClean="0"/>
              <a:t>users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5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</a:rPr>
              <a:t>Global Policies – applied to all users by default</a:t>
            </a:r>
          </a:p>
          <a:p>
            <a:pPr lvl="1"/>
            <a:r>
              <a:rPr lang="en-US" altLang="en-US" dirty="0">
                <a:latin typeface="Arial" charset="0"/>
              </a:rPr>
              <a:t>Isolation Policy – keep users separate</a:t>
            </a:r>
          </a:p>
          <a:p>
            <a:pPr lvl="1"/>
            <a:r>
              <a:rPr lang="en-US" altLang="en-US" dirty="0">
                <a:latin typeface="Arial" charset="0"/>
              </a:rPr>
              <a:t>Sharing Policy – let users share their files</a:t>
            </a:r>
          </a:p>
          <a:p>
            <a:r>
              <a:rPr lang="en-US" altLang="en-US" dirty="0">
                <a:latin typeface="Arial" charset="0"/>
              </a:rPr>
              <a:t>Tailored Policies</a:t>
            </a:r>
          </a:p>
          <a:p>
            <a:pPr lvl="1"/>
            <a:r>
              <a:rPr lang="en-US" altLang="en-US" dirty="0">
                <a:latin typeface="Arial" charset="0"/>
              </a:rPr>
              <a:t>Modify rights for specific sets of files</a:t>
            </a:r>
          </a:p>
          <a:p>
            <a:pPr lvl="1"/>
            <a:r>
              <a:rPr lang="en-US" altLang="en-US" dirty="0">
                <a:latin typeface="Arial" charset="0"/>
              </a:rPr>
              <a:t>Specific </a:t>
            </a:r>
            <a:r>
              <a:rPr lang="en-US" altLang="en-US" dirty="0" smtClean="0">
                <a:latin typeface="Arial" charset="0"/>
              </a:rPr>
              <a:t>tailoring</a:t>
            </a:r>
            <a:endParaRPr lang="en-US" altLang="en-US" dirty="0">
              <a:latin typeface="Arial" charset="0"/>
            </a:endParaRPr>
          </a:p>
          <a:p>
            <a:pPr lvl="2"/>
            <a:r>
              <a:rPr lang="en-US" altLang="en-US" dirty="0">
                <a:latin typeface="Arial" charset="0"/>
              </a:rPr>
              <a:t>Privacy – block some files from sharing</a:t>
            </a:r>
          </a:p>
          <a:p>
            <a:pPr lvl="2"/>
            <a:r>
              <a:rPr lang="en-US" altLang="en-US" dirty="0">
                <a:latin typeface="Arial" charset="0"/>
              </a:rPr>
              <a:t>Shared reading – share some blocked files</a:t>
            </a:r>
          </a:p>
          <a:p>
            <a:pPr lvl="2"/>
            <a:r>
              <a:rPr lang="en-US" altLang="en-US" dirty="0">
                <a:latin typeface="Arial" charset="0"/>
              </a:rPr>
              <a:t>Shared updating – full rights for some users</a:t>
            </a:r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8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 operating system can protect files as long as: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/>
              <a:t>The OS protections are always applied when we access our files, and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/>
              <a:t>There is no way to bypass the OS protections</a:t>
            </a:r>
          </a:p>
          <a:p>
            <a:pPr marL="571500" indent="-514350">
              <a:defRPr/>
            </a:pPr>
            <a:r>
              <a:rPr lang="en-US" dirty="0"/>
              <a:t>Basic Principle: </a:t>
            </a:r>
            <a:r>
              <a:rPr lang="en-US" i="1" u="sng" dirty="0">
                <a:solidFill>
                  <a:srgbClr val="006600"/>
                </a:solidFill>
              </a:rPr>
              <a:t>Deny by Default</a:t>
            </a:r>
          </a:p>
          <a:p>
            <a:pPr marL="971550" lvl="1" indent="-514350">
              <a:defRPr/>
            </a:pPr>
            <a:r>
              <a:rPr lang="en-US" dirty="0"/>
              <a:t>We always start by granting </a:t>
            </a:r>
            <a:r>
              <a:rPr lang="en-US" u="sng" dirty="0"/>
              <a:t>no</a:t>
            </a:r>
            <a:r>
              <a:rPr lang="en-US" dirty="0"/>
              <a:t> access</a:t>
            </a:r>
          </a:p>
          <a:p>
            <a:pPr marL="971550" lvl="1" indent="-514350">
              <a:defRPr/>
            </a:pPr>
            <a:r>
              <a:rPr lang="en-US" dirty="0"/>
              <a:t>We </a:t>
            </a:r>
            <a:r>
              <a:rPr lang="en-US" u="sng" dirty="0"/>
              <a:t>add</a:t>
            </a:r>
            <a:r>
              <a:rPr lang="en-US" dirty="0"/>
              <a:t> access rights</a:t>
            </a:r>
          </a:p>
          <a:p>
            <a:pPr marL="971550" lvl="1" indent="-514350">
              <a:defRPr/>
            </a:pPr>
            <a:r>
              <a:rPr lang="en-US" dirty="0"/>
              <a:t>This makes it easier to assign the right permissions and achieve Least Privilege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 Access Rights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77" y="976200"/>
            <a:ext cx="6823196" cy="411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6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Access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</a:rPr>
              <a:t>Access Matrix contains two dimensions</a:t>
            </a:r>
          </a:p>
          <a:p>
            <a:pPr lvl="1"/>
            <a:r>
              <a:rPr lang="en-US" altLang="en-US" dirty="0">
                <a:latin typeface="Arial" charset="0"/>
              </a:rPr>
              <a:t>A full matrix is too large for practical use</a:t>
            </a:r>
          </a:p>
          <a:p>
            <a:pPr lvl="1"/>
            <a:r>
              <a:rPr lang="en-US" altLang="en-US" dirty="0">
                <a:latin typeface="Arial" charset="0"/>
              </a:rPr>
              <a:t>We can organize access rights by clustering in one dimension or the other</a:t>
            </a:r>
          </a:p>
          <a:p>
            <a:r>
              <a:rPr lang="en-US" altLang="en-US" dirty="0">
                <a:latin typeface="Arial" charset="0"/>
              </a:rPr>
              <a:t>Cluster by Column = </a:t>
            </a:r>
            <a:r>
              <a:rPr lang="en-US" altLang="en-US" u="sng" dirty="0">
                <a:latin typeface="Arial" charset="0"/>
              </a:rPr>
              <a:t>Capability-Based Security</a:t>
            </a:r>
            <a:endParaRPr lang="en-US" altLang="en-US" dirty="0">
              <a:latin typeface="Arial" charset="0"/>
            </a:endParaRPr>
          </a:p>
          <a:p>
            <a:pPr lvl="1"/>
            <a:r>
              <a:rPr lang="en-US" altLang="en-US" dirty="0">
                <a:latin typeface="Arial" charset="0"/>
              </a:rPr>
              <a:t>We associate rights with users, processes, or other active entities</a:t>
            </a:r>
          </a:p>
          <a:p>
            <a:pPr lvl="1"/>
            <a:r>
              <a:rPr lang="en-US" altLang="en-US" dirty="0">
                <a:latin typeface="Arial" charset="0"/>
              </a:rPr>
              <a:t>A key-ring is a set of capabilities: ownership grants access to the locked items</a:t>
            </a:r>
          </a:p>
          <a:p>
            <a:pPr lvl="1"/>
            <a:r>
              <a:rPr lang="en-US" altLang="en-US" dirty="0">
                <a:latin typeface="Arial" charset="0"/>
              </a:rPr>
              <a:t>Tickets provide capabilities</a:t>
            </a:r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8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pitchFamily="2" charset="-122"/>
              </a:rPr>
              <a:t>Overview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/>
              <a:t>Controlling Files </a:t>
            </a:r>
            <a:r>
              <a:rPr lang="en-US" dirty="0"/>
              <a:t>(Elementary Information </a:t>
            </a:r>
            <a:r>
              <a:rPr lang="en-US" dirty="0" smtClean="0"/>
              <a:t>Security - Chapter </a:t>
            </a:r>
            <a:r>
              <a:rPr lang="en-US" dirty="0"/>
              <a:t>3)</a:t>
            </a:r>
          </a:p>
          <a:p>
            <a:pPr lvl="1"/>
            <a:r>
              <a:rPr lang="en-US" b="1" dirty="0"/>
              <a:t>Sharing Files </a:t>
            </a:r>
            <a:r>
              <a:rPr lang="en-US" dirty="0"/>
              <a:t>(Elementary Information Security </a:t>
            </a:r>
            <a:r>
              <a:rPr lang="en-US" dirty="0" smtClean="0"/>
              <a:t> - Chapter </a:t>
            </a:r>
            <a:r>
              <a:rPr lang="en-US" dirty="0"/>
              <a:t>4)</a:t>
            </a:r>
          </a:p>
          <a:p>
            <a:pPr lvl="1"/>
            <a:r>
              <a:rPr lang="en-US" b="1" dirty="0"/>
              <a:t>Storing Files </a:t>
            </a:r>
            <a:r>
              <a:rPr lang="en-US" dirty="0"/>
              <a:t>(Elementary Information Security </a:t>
            </a:r>
            <a:r>
              <a:rPr lang="en-US" dirty="0" smtClean="0"/>
              <a:t> - Chapter </a:t>
            </a:r>
            <a:r>
              <a:rPr lang="en-US" dirty="0"/>
              <a:t>5)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200" b="1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School of Computing Science and DM, RGU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6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by Row = File Permission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</a:rPr>
              <a:t>Currently the most popular strategy in </a:t>
            </a:r>
            <a:r>
              <a:rPr lang="en-US" altLang="en-US" dirty="0" err="1">
                <a:latin typeface="Arial" charset="0"/>
              </a:rPr>
              <a:t>OSes</a:t>
            </a:r>
            <a:endParaRPr lang="en-US" altLang="en-US" dirty="0">
              <a:latin typeface="Arial" charset="0"/>
            </a:endParaRPr>
          </a:p>
          <a:p>
            <a:pPr lvl="1"/>
            <a:r>
              <a:rPr lang="en-US" altLang="en-US" dirty="0">
                <a:latin typeface="Arial" charset="0"/>
              </a:rPr>
              <a:t>Access rights are associated with resources like files, devices, storage areas, etc.</a:t>
            </a:r>
          </a:p>
          <a:p>
            <a:pPr lvl="1"/>
            <a:r>
              <a:rPr lang="en-US" altLang="en-US" dirty="0">
                <a:latin typeface="Arial" charset="0"/>
              </a:rPr>
              <a:t>The list of rights tells which users/processes have which access rights.</a:t>
            </a:r>
          </a:p>
          <a:p>
            <a:r>
              <a:rPr lang="en-US" altLang="en-US" dirty="0" smtClean="0">
                <a:latin typeface="Arial" charset="0"/>
              </a:rPr>
              <a:t>Implementations:</a:t>
            </a:r>
            <a:endParaRPr lang="en-US" altLang="en-US" dirty="0">
              <a:latin typeface="Arial" charset="0"/>
            </a:endParaRPr>
          </a:p>
          <a:p>
            <a:pPr lvl="1"/>
            <a:r>
              <a:rPr lang="en-US" altLang="en-US" dirty="0">
                <a:latin typeface="Arial" charset="0"/>
              </a:rPr>
              <a:t>File Permission Flags – Unix</a:t>
            </a:r>
          </a:p>
          <a:p>
            <a:pPr lvl="1"/>
            <a:r>
              <a:rPr lang="en-US" altLang="en-US" dirty="0">
                <a:latin typeface="Arial" charset="0"/>
              </a:rPr>
              <a:t>Access Control Lists – Windows, OS </a:t>
            </a:r>
            <a:r>
              <a:rPr lang="en-US" altLang="en-US" dirty="0" smtClean="0">
                <a:latin typeface="Arial" charset="0"/>
              </a:rPr>
              <a:t>X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4432400"/>
              </p:ext>
            </p:extLst>
          </p:nvPr>
        </p:nvGraphicFramePr>
        <p:xfrm>
          <a:off x="174171" y="2877584"/>
          <a:ext cx="4653416" cy="286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522"/>
                <a:gridCol w="1016304"/>
                <a:gridCol w="976420"/>
                <a:gridCol w="833170"/>
              </a:tblGrid>
              <a:tr h="77428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or Data 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#1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#2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OS</a:t>
                      </a:r>
                      <a:endParaRPr lang="en-US" dirty="0"/>
                    </a:p>
                  </a:txBody>
                  <a:tcPr/>
                </a:tc>
              </a:tr>
              <a:tr h="542001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</a:t>
                      </a:r>
                      <a:endParaRPr lang="en-US" dirty="0"/>
                    </a:p>
                  </a:txBody>
                  <a:tcPr/>
                </a:tc>
              </a:tr>
              <a:tr h="774286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#1</a:t>
                      </a:r>
                      <a:r>
                        <a:rPr lang="en-US" baseline="0" dirty="0" smtClean="0"/>
                        <a:t> Data 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</a:t>
                      </a:r>
                      <a:endParaRPr lang="en-US" dirty="0"/>
                    </a:p>
                  </a:txBody>
                  <a:tcPr/>
                </a:tc>
              </a:tr>
              <a:tr h="774286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#2</a:t>
                      </a:r>
                      <a:r>
                        <a:rPr lang="en-US" baseline="0" dirty="0" smtClean="0"/>
                        <a:t> Data 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89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 Flags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</a:rPr>
              <a:t>Sets of flags to specify access rights. Example:</a:t>
            </a:r>
          </a:p>
          <a:p>
            <a:pPr lvl="1"/>
            <a:r>
              <a:rPr lang="en-US" altLang="en-US" dirty="0">
                <a:latin typeface="Arial" charset="0"/>
              </a:rPr>
              <a:t>RWX = Read, Write, Execute access rights</a:t>
            </a:r>
          </a:p>
          <a:p>
            <a:r>
              <a:rPr lang="en-US" altLang="en-US" dirty="0">
                <a:latin typeface="Arial" charset="0"/>
              </a:rPr>
              <a:t>A set of flags for each type of process</a:t>
            </a:r>
          </a:p>
          <a:p>
            <a:pPr lvl="1"/>
            <a:r>
              <a:rPr lang="en-US" altLang="en-US" dirty="0">
                <a:latin typeface="Arial" charset="0"/>
              </a:rPr>
              <a:t>Processes belonging to the file’s </a:t>
            </a:r>
            <a:r>
              <a:rPr lang="en-US" altLang="en-US" u="sng" dirty="0">
                <a:latin typeface="Arial" charset="0"/>
              </a:rPr>
              <a:t>owner</a:t>
            </a:r>
          </a:p>
          <a:p>
            <a:pPr lvl="1"/>
            <a:r>
              <a:rPr lang="en-US" altLang="en-US" dirty="0">
                <a:latin typeface="Arial" charset="0"/>
              </a:rPr>
              <a:t>Processes belonging to the </a:t>
            </a:r>
            <a:r>
              <a:rPr lang="en-US" altLang="en-US" u="sng" dirty="0">
                <a:latin typeface="Arial" charset="0"/>
              </a:rPr>
              <a:t>system</a:t>
            </a:r>
            <a:endParaRPr lang="en-US" altLang="en-US" dirty="0">
              <a:latin typeface="Arial" charset="0"/>
            </a:endParaRPr>
          </a:p>
          <a:p>
            <a:pPr lvl="1"/>
            <a:r>
              <a:rPr lang="en-US" altLang="en-US" dirty="0">
                <a:latin typeface="Arial" charset="0"/>
              </a:rPr>
              <a:t>Processes belonging to others – the </a:t>
            </a:r>
            <a:r>
              <a:rPr lang="en-US" altLang="en-US" u="sng" dirty="0">
                <a:latin typeface="Arial" charset="0"/>
              </a:rPr>
              <a:t>world</a:t>
            </a:r>
            <a:r>
              <a:rPr lang="en-US" altLang="en-US" dirty="0">
                <a:latin typeface="Arial" charset="0"/>
              </a:rPr>
              <a:t> </a:t>
            </a:r>
          </a:p>
          <a:p>
            <a:r>
              <a:rPr lang="en-US" altLang="en-US" dirty="0">
                <a:latin typeface="Arial" charset="0"/>
              </a:rPr>
              <a:t>Still too redundant: </a:t>
            </a:r>
            <a:r>
              <a:rPr lang="en-US" altLang="en-US" u="sng" dirty="0">
                <a:latin typeface="Arial" charset="0"/>
              </a:rPr>
              <a:t>owner</a:t>
            </a:r>
            <a:r>
              <a:rPr lang="en-US" altLang="en-US" dirty="0">
                <a:latin typeface="Arial" charset="0"/>
              </a:rPr>
              <a:t> and </a:t>
            </a:r>
            <a:r>
              <a:rPr lang="en-US" altLang="en-US" u="sng" dirty="0">
                <a:latin typeface="Arial" charset="0"/>
              </a:rPr>
              <a:t>system</a:t>
            </a:r>
            <a:r>
              <a:rPr lang="en-US" altLang="en-US" dirty="0">
                <a:latin typeface="Arial" charset="0"/>
              </a:rPr>
              <a:t> often have full access to the files anyway</a:t>
            </a:r>
          </a:p>
          <a:p>
            <a:r>
              <a:rPr lang="en-US" altLang="en-US" u="sng" dirty="0">
                <a:latin typeface="Arial" charset="0"/>
              </a:rPr>
              <a:t>Compact</a:t>
            </a:r>
            <a:r>
              <a:rPr lang="en-US" altLang="en-US" dirty="0">
                <a:latin typeface="Arial" charset="0"/>
              </a:rPr>
              <a:t> access rules specify </a:t>
            </a:r>
            <a:r>
              <a:rPr lang="en-US" altLang="en-US" u="sng" dirty="0">
                <a:latin typeface="Arial" charset="0"/>
              </a:rPr>
              <a:t>world</a:t>
            </a:r>
            <a:r>
              <a:rPr lang="en-US" altLang="en-US" dirty="0">
                <a:latin typeface="Arial" charset="0"/>
              </a:rPr>
              <a:t> rights only.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8613" y="3950208"/>
            <a:ext cx="31806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CHMOD should ring a bell here:</a:t>
            </a:r>
          </a:p>
          <a:p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hmod</a:t>
            </a:r>
            <a:r>
              <a:rPr lang="en-US" dirty="0" smtClean="0"/>
              <a:t> 755 </a:t>
            </a:r>
            <a:r>
              <a:rPr lang="en-US" dirty="0" err="1" smtClean="0"/>
              <a:t>thisfile.doc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are there 3 numbers?</a:t>
            </a:r>
          </a:p>
          <a:p>
            <a:r>
              <a:rPr lang="en-US" dirty="0" smtClean="0"/>
              <a:t>What do the 3 numbers mean?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and State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</a:rPr>
              <a:t>A technique to illustrate a system’s behavior</a:t>
            </a:r>
          </a:p>
          <a:p>
            <a:pPr lvl="1"/>
            <a:r>
              <a:rPr lang="en-US" altLang="en-US" dirty="0">
                <a:latin typeface="Arial" charset="0"/>
              </a:rPr>
              <a:t>Each </a:t>
            </a:r>
            <a:r>
              <a:rPr lang="en-US" altLang="en-US" u="sng" dirty="0">
                <a:latin typeface="Arial" charset="0"/>
              </a:rPr>
              <a:t>state</a:t>
            </a:r>
            <a:r>
              <a:rPr lang="en-US" altLang="en-US" dirty="0">
                <a:latin typeface="Arial" charset="0"/>
              </a:rPr>
              <a:t> is a separate situation</a:t>
            </a:r>
          </a:p>
          <a:p>
            <a:pPr lvl="1"/>
            <a:r>
              <a:rPr lang="en-US" altLang="en-US" dirty="0">
                <a:latin typeface="Arial" charset="0"/>
              </a:rPr>
              <a:t>Arrows between states show </a:t>
            </a:r>
            <a:r>
              <a:rPr lang="en-US" altLang="en-US" u="sng" dirty="0">
                <a:latin typeface="Arial" charset="0"/>
              </a:rPr>
              <a:t>transitions</a:t>
            </a:r>
            <a:r>
              <a:rPr lang="en-US" altLang="en-US" dirty="0">
                <a:latin typeface="Arial" charset="0"/>
              </a:rPr>
              <a:t> </a:t>
            </a:r>
          </a:p>
          <a:p>
            <a:pPr lvl="2"/>
            <a:r>
              <a:rPr lang="en-US" altLang="en-US" dirty="0">
                <a:latin typeface="Arial" charset="0"/>
              </a:rPr>
              <a:t>A transition indicates both cause and effect</a:t>
            </a:r>
          </a:p>
          <a:p>
            <a:pPr lvl="2"/>
            <a:r>
              <a:rPr lang="en-US" altLang="en-US" dirty="0">
                <a:latin typeface="Arial" charset="0"/>
              </a:rPr>
              <a:t>An </a:t>
            </a:r>
            <a:r>
              <a:rPr lang="en-US" altLang="en-US" u="sng" dirty="0">
                <a:latin typeface="Arial" charset="0"/>
              </a:rPr>
              <a:t>event</a:t>
            </a:r>
            <a:r>
              <a:rPr lang="en-US" altLang="en-US" dirty="0">
                <a:latin typeface="Arial" charset="0"/>
              </a:rPr>
              <a:t> causes the transition</a:t>
            </a:r>
          </a:p>
          <a:p>
            <a:pPr lvl="2"/>
            <a:r>
              <a:rPr lang="en-US" altLang="en-US" dirty="0">
                <a:latin typeface="Arial" charset="0"/>
              </a:rPr>
              <a:t>An </a:t>
            </a:r>
            <a:r>
              <a:rPr lang="en-US" altLang="en-US" u="sng" dirty="0">
                <a:latin typeface="Arial" charset="0"/>
              </a:rPr>
              <a:t>action</a:t>
            </a:r>
            <a:r>
              <a:rPr lang="en-US" altLang="en-US" dirty="0">
                <a:latin typeface="Arial" charset="0"/>
              </a:rPr>
              <a:t> may take place at the transition</a:t>
            </a:r>
          </a:p>
          <a:p>
            <a:r>
              <a:rPr lang="en-US" altLang="en-US" dirty="0">
                <a:latin typeface="Arial" charset="0"/>
              </a:rPr>
              <a:t>A door may be </a:t>
            </a:r>
            <a:r>
              <a:rPr lang="en-US" altLang="en-US" u="sng" dirty="0">
                <a:latin typeface="Arial" charset="0"/>
              </a:rPr>
              <a:t>Open</a:t>
            </a:r>
            <a:r>
              <a:rPr lang="en-US" altLang="en-US" dirty="0">
                <a:latin typeface="Arial" charset="0"/>
              </a:rPr>
              <a:t> or </a:t>
            </a:r>
            <a:r>
              <a:rPr lang="en-US" altLang="en-US" u="sng" dirty="0">
                <a:latin typeface="Arial" charset="0"/>
              </a:rPr>
              <a:t>Closed</a:t>
            </a:r>
            <a:r>
              <a:rPr lang="en-US" altLang="en-US" dirty="0">
                <a:latin typeface="Arial" charset="0"/>
              </a:rPr>
              <a:t> – two states</a:t>
            </a:r>
          </a:p>
          <a:p>
            <a:r>
              <a:rPr lang="en-US" altLang="en-US" dirty="0">
                <a:latin typeface="Arial" charset="0"/>
              </a:rPr>
              <a:t>The events </a:t>
            </a:r>
            <a:r>
              <a:rPr lang="en-US" altLang="en-US" u="sng" dirty="0">
                <a:latin typeface="Arial" charset="0"/>
              </a:rPr>
              <a:t>Opening</a:t>
            </a:r>
            <a:r>
              <a:rPr lang="en-US" altLang="en-US" dirty="0">
                <a:latin typeface="Arial" charset="0"/>
              </a:rPr>
              <a:t> or </a:t>
            </a:r>
            <a:r>
              <a:rPr lang="en-US" altLang="en-US" u="sng" dirty="0">
                <a:latin typeface="Arial" charset="0"/>
              </a:rPr>
              <a:t>Closing</a:t>
            </a:r>
            <a:r>
              <a:rPr lang="en-US" altLang="en-US" dirty="0">
                <a:latin typeface="Arial" charset="0"/>
              </a:rPr>
              <a:t> cause the transition between the states</a:t>
            </a:r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2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</a:rPr>
              <a:t>Data or information may be in these basic states</a:t>
            </a:r>
          </a:p>
          <a:p>
            <a:pPr lvl="1"/>
            <a:r>
              <a:rPr lang="en-US" altLang="en-US" dirty="0">
                <a:solidFill>
                  <a:srgbClr val="006600"/>
                </a:solidFill>
                <a:latin typeface="Arial" charset="0"/>
              </a:rPr>
              <a:t>Storage state</a:t>
            </a:r>
          </a:p>
          <a:p>
            <a:pPr lvl="2"/>
            <a:r>
              <a:rPr lang="en-US" altLang="en-US" dirty="0">
                <a:latin typeface="Arial" charset="0"/>
              </a:rPr>
              <a:t>Stored in a computer, not being processed</a:t>
            </a:r>
          </a:p>
          <a:p>
            <a:pPr lvl="2"/>
            <a:r>
              <a:rPr lang="en-US" altLang="en-US" dirty="0">
                <a:latin typeface="Arial" charset="0"/>
              </a:rPr>
              <a:t>“Data at rest”</a:t>
            </a:r>
          </a:p>
          <a:p>
            <a:pPr lvl="1"/>
            <a:r>
              <a:rPr lang="en-US" altLang="en-US" dirty="0">
                <a:solidFill>
                  <a:srgbClr val="006600"/>
                </a:solidFill>
                <a:latin typeface="Arial" charset="0"/>
              </a:rPr>
              <a:t>Processing state</a:t>
            </a:r>
          </a:p>
          <a:p>
            <a:pPr lvl="2"/>
            <a:r>
              <a:rPr lang="en-US" altLang="en-US" dirty="0">
                <a:latin typeface="Arial" charset="0"/>
              </a:rPr>
              <a:t>Being used by an active process</a:t>
            </a:r>
          </a:p>
          <a:p>
            <a:pPr lvl="2"/>
            <a:r>
              <a:rPr lang="en-US" altLang="en-US" dirty="0">
                <a:latin typeface="Arial" charset="0"/>
              </a:rPr>
              <a:t>Usually stored in RAM</a:t>
            </a:r>
          </a:p>
          <a:p>
            <a:pPr lvl="1"/>
            <a:r>
              <a:rPr lang="en-US" altLang="en-US" dirty="0">
                <a:solidFill>
                  <a:srgbClr val="006600"/>
                </a:solidFill>
                <a:latin typeface="Arial" charset="0"/>
              </a:rPr>
              <a:t>Transmission state</a:t>
            </a:r>
          </a:p>
          <a:p>
            <a:pPr lvl="2"/>
            <a:r>
              <a:rPr lang="en-US" altLang="en-US" dirty="0">
                <a:latin typeface="Arial" charset="0"/>
              </a:rPr>
              <a:t>Being moved from one place to another</a:t>
            </a:r>
          </a:p>
          <a:p>
            <a:pPr lvl="2"/>
            <a:r>
              <a:rPr lang="en-US" altLang="en-US" dirty="0">
                <a:latin typeface="Arial" charset="0"/>
              </a:rPr>
              <a:t>“Data in motion”</a:t>
            </a:r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3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89" y="1463669"/>
            <a:ext cx="6844532" cy="424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</a:rPr>
              <a:t>A race begins when a security problem arises</a:t>
            </a:r>
          </a:p>
          <a:p>
            <a:pPr lvl="1"/>
            <a:r>
              <a:rPr lang="en-US" altLang="en-US" dirty="0">
                <a:latin typeface="Arial" charset="0"/>
              </a:rPr>
              <a:t>The software developer races to develop a fix to eliminate the problem</a:t>
            </a:r>
          </a:p>
          <a:p>
            <a:pPr lvl="1"/>
            <a:r>
              <a:rPr lang="en-US" altLang="en-US" dirty="0">
                <a:latin typeface="Arial" charset="0"/>
              </a:rPr>
              <a:t>Attackers race to write software that exploits the problem and lets them attack computers</a:t>
            </a:r>
          </a:p>
          <a:p>
            <a:pPr lvl="2"/>
            <a:r>
              <a:rPr lang="en-US" altLang="en-US" dirty="0">
                <a:latin typeface="Arial" charset="0"/>
              </a:rPr>
              <a:t>Attack software is called an </a:t>
            </a:r>
            <a:r>
              <a:rPr lang="en-US" altLang="en-US" u="sng" dirty="0">
                <a:latin typeface="Arial" charset="0"/>
              </a:rPr>
              <a:t>exploit</a:t>
            </a:r>
            <a:r>
              <a:rPr lang="en-US" altLang="en-US" dirty="0">
                <a:latin typeface="Arial" charset="0"/>
              </a:rPr>
              <a:t> </a:t>
            </a:r>
          </a:p>
          <a:p>
            <a:r>
              <a:rPr lang="en-US" altLang="en-US" dirty="0">
                <a:latin typeface="Arial" charset="0"/>
              </a:rPr>
              <a:t>Any computer that </a:t>
            </a:r>
            <a:r>
              <a:rPr lang="en-US" altLang="en-US" dirty="0" smtClean="0">
                <a:latin typeface="Arial" charset="0"/>
              </a:rPr>
              <a:t>does not </a:t>
            </a:r>
            <a:r>
              <a:rPr lang="en-US" altLang="en-US" dirty="0">
                <a:latin typeface="Arial" charset="0"/>
              </a:rPr>
              <a:t>patch the problem may be vulnerable to the exploit</a:t>
            </a:r>
          </a:p>
          <a:p>
            <a:r>
              <a:rPr lang="en-US" altLang="en-US" u="sng" dirty="0">
                <a:latin typeface="Arial" charset="0"/>
              </a:rPr>
              <a:t>Window of vulnerability</a:t>
            </a:r>
            <a:r>
              <a:rPr lang="en-US" altLang="en-US" dirty="0">
                <a:latin typeface="Arial" charset="0"/>
              </a:rPr>
              <a:t> = time during which an exploit exists but computers aren’t patched</a:t>
            </a:r>
            <a:endParaRPr lang="en-US" altLang="en-US" u="sng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4" y="3024919"/>
            <a:ext cx="4366469" cy="1781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21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Patching Security Flaws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The Patching Process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 error reports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Prioritize errors and assign to engineers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Engineer develops software to fix the error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fixes are chosen for a patch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patch is tested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patch is released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This applies to all flaws including security flaws</a:t>
            </a:r>
          </a:p>
          <a:p>
            <a:pPr marL="971550" lvl="1" indent="-514350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Security fixes may have higher priority</a:t>
            </a:r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4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9464842" cy="83598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The Risk of Delaying Patching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33542"/>
            <a:ext cx="4366469" cy="1781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State Model of Patching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77" y="1120024"/>
            <a:ext cx="7036769" cy="419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1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904962" cy="4268965"/>
          </a:xfrm>
        </p:spPr>
        <p:txBody>
          <a:bodyPr/>
          <a:lstStyle/>
          <a:p>
            <a:r>
              <a:rPr lang="en-US" dirty="0" smtClean="0"/>
              <a:t>sharing </a:t>
            </a:r>
            <a:r>
              <a:rPr lang="en-US" dirty="0"/>
              <a:t>files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/>
          <a:p>
            <a:fld id="{AC648D8D-735A-0A4D-B949-C28657477EF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3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904962" cy="4268965"/>
          </a:xfrm>
        </p:spPr>
        <p:txBody>
          <a:bodyPr/>
          <a:lstStyle/>
          <a:p>
            <a:r>
              <a:rPr lang="en-US" dirty="0"/>
              <a:t>Controlling files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/>
          <a:p>
            <a:fld id="{AC648D8D-735A-0A4D-B949-C28657477EF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4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Tailored File Sharing</a:t>
            </a:r>
          </a:p>
          <a:p>
            <a:r>
              <a:rPr lang="en-US" dirty="0">
                <a:solidFill>
                  <a:srgbClr val="006600"/>
                </a:solidFill>
              </a:rPr>
              <a:t>User Groups</a:t>
            </a:r>
          </a:p>
          <a:p>
            <a:r>
              <a:rPr lang="en-US" dirty="0"/>
              <a:t>File Permission Flags</a:t>
            </a:r>
          </a:p>
          <a:p>
            <a:r>
              <a:rPr lang="en-US" dirty="0">
                <a:solidFill>
                  <a:srgbClr val="006600"/>
                </a:solidFill>
              </a:rPr>
              <a:t>Access Control Lists</a:t>
            </a:r>
          </a:p>
          <a:p>
            <a:pPr lvl="1"/>
            <a:r>
              <a:rPr lang="en-US" dirty="0" smtClean="0"/>
              <a:t>Windows </a:t>
            </a:r>
            <a:r>
              <a:rPr lang="en-US" dirty="0"/>
              <a:t>Access Control 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Tailored File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Bob and Tina shall be able to read and modify the survey data</a:t>
            </a:r>
          </a:p>
          <a:p>
            <a:pPr lvl="1"/>
            <a:r>
              <a:rPr lang="en-US" dirty="0"/>
              <a:t>No one except Bob and Tina have access to the survey data</a:t>
            </a:r>
          </a:p>
          <a:p>
            <a:r>
              <a:rPr lang="en-US" dirty="0"/>
              <a:t>When tailoring, we answer 4 questions</a:t>
            </a:r>
          </a:p>
          <a:p>
            <a:pPr lvl="1"/>
            <a:r>
              <a:rPr lang="en-US" dirty="0"/>
              <a:t>Which resources are we managing?</a:t>
            </a:r>
          </a:p>
          <a:p>
            <a:pPr lvl="1"/>
            <a:r>
              <a:rPr lang="en-US" dirty="0"/>
              <a:t>Which users have access?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Deny by Default </a:t>
            </a:r>
            <a:r>
              <a:rPr lang="en-US" dirty="0"/>
              <a:t>or modify the existing rights?</a:t>
            </a:r>
          </a:p>
          <a:p>
            <a:pPr lvl="1"/>
            <a:r>
              <a:rPr lang="en-US" dirty="0"/>
              <a:t>What access rights do non-owners have?</a:t>
            </a:r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1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tailor the access rights?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</a:t>
            </a:r>
            <a:r>
              <a:rPr lang="en-US" dirty="0"/>
              <a:t>do it with simple permission flags or with compact access rules</a:t>
            </a:r>
          </a:p>
          <a:p>
            <a:pPr lvl="1"/>
            <a:r>
              <a:rPr lang="en-US" dirty="0"/>
              <a:t>We need more than just Owner, System, or World</a:t>
            </a:r>
          </a:p>
          <a:p>
            <a:r>
              <a:rPr lang="en-US" dirty="0"/>
              <a:t>Simple File Sharing on Windows</a:t>
            </a:r>
          </a:p>
          <a:p>
            <a:pPr lvl="1"/>
            <a:r>
              <a:rPr lang="en-US" dirty="0"/>
              <a:t>Keeps a list of users granted access to a particular directory </a:t>
            </a:r>
            <a:r>
              <a:rPr lang="en-US" dirty="0" smtClean="0"/>
              <a:t>tree</a:t>
            </a:r>
            <a:endParaRPr lang="en-US" dirty="0"/>
          </a:p>
          <a:p>
            <a:pPr lvl="1"/>
            <a:r>
              <a:rPr lang="en-US" dirty="0"/>
              <a:t>Access Options:</a:t>
            </a:r>
          </a:p>
          <a:p>
            <a:pPr lvl="2"/>
            <a:r>
              <a:rPr lang="en-US" dirty="0"/>
              <a:t>Co-owner access, Owner access</a:t>
            </a:r>
          </a:p>
          <a:p>
            <a:pPr lvl="2"/>
            <a:r>
              <a:rPr lang="en-US" dirty="0" smtClean="0"/>
              <a:t>Read-only access</a:t>
            </a:r>
          </a:p>
          <a:p>
            <a:pPr lvl="2"/>
            <a:r>
              <a:rPr lang="en-US" dirty="0" smtClean="0"/>
              <a:t>Read/write access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0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file has a set of group access rights, and the ID of an established group of users</a:t>
            </a:r>
          </a:p>
          <a:p>
            <a:pPr lvl="1"/>
            <a:r>
              <a:rPr lang="en-US" dirty="0"/>
              <a:t>“World” is a group that contains all users</a:t>
            </a:r>
          </a:p>
          <a:p>
            <a:pPr lvl="1"/>
            <a:r>
              <a:rPr lang="en-US" dirty="0"/>
              <a:t>Other groups must have a file that lists the users in each group</a:t>
            </a:r>
          </a:p>
          <a:p>
            <a:r>
              <a:rPr lang="en-US" dirty="0"/>
              <a:t>The OS applies group rights, as well as other rights, when deciding whether a process is allowed access to a resource.</a:t>
            </a:r>
          </a:p>
          <a:p>
            <a:r>
              <a:rPr lang="en-US" dirty="0"/>
              <a:t>We create a group by creating a list of users in that group, and then giving the group a name.</a:t>
            </a:r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68" y="2123660"/>
            <a:ext cx="3211938" cy="3618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42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Administrative Groups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056230"/>
          </a:xfrm>
        </p:spPr>
        <p:txBody>
          <a:bodyPr/>
          <a:lstStyle/>
          <a:p>
            <a:r>
              <a:rPr lang="en-US" dirty="0"/>
              <a:t>Many systems have a separate “Admin” group</a:t>
            </a:r>
          </a:p>
          <a:p>
            <a:pPr lvl="1"/>
            <a:r>
              <a:rPr lang="en-US" dirty="0"/>
              <a:t>User IDs who are part of the group may perform administrative tasks</a:t>
            </a:r>
          </a:p>
          <a:p>
            <a:pPr lvl="1"/>
            <a:r>
              <a:rPr lang="en-US" dirty="0"/>
              <a:t>Restrict access to administrative functions by blocking the right to execute the programs</a:t>
            </a:r>
          </a:p>
          <a:p>
            <a:pPr lvl="1"/>
            <a:r>
              <a:rPr lang="en-US" dirty="0"/>
              <a:t>Windows also associates other privileges with user groups, including administrative rights</a:t>
            </a:r>
          </a:p>
          <a:p>
            <a:r>
              <a:rPr lang="en-US" dirty="0"/>
              <a:t>If a user is in the “Admin” group, they automatically have access to administrative functions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995" y="2219074"/>
            <a:ext cx="3225911" cy="266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75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Privileged User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Classic Unix had a “root” user ID</a:t>
            </a:r>
          </a:p>
          <a:p>
            <a:r>
              <a:rPr lang="en-US" dirty="0"/>
              <a:t>Admins logged in as “root” to perform administrative tasks</a:t>
            </a:r>
          </a:p>
          <a:p>
            <a:pPr lvl="1"/>
            <a:r>
              <a:rPr lang="en-US" dirty="0"/>
              <a:t>Problem: the system couldn’t tell which admin performed a particular </a:t>
            </a:r>
            <a:r>
              <a:rPr lang="en-US" dirty="0" smtClean="0"/>
              <a:t>task - </a:t>
            </a:r>
            <a:r>
              <a:rPr lang="en-US" i="1" dirty="0" smtClean="0">
                <a:solidFill>
                  <a:srgbClr val="C00000"/>
                </a:solidFill>
              </a:rPr>
              <a:t>Accountability</a:t>
            </a:r>
            <a:endParaRPr lang="en-US" i="1" dirty="0">
              <a:solidFill>
                <a:srgbClr val="C00000"/>
              </a:solidFill>
            </a:endParaRPr>
          </a:p>
          <a:p>
            <a:r>
              <a:rPr lang="en-US" dirty="0"/>
              <a:t>Modern Unix has “SUDO” and “</a:t>
            </a:r>
            <a:r>
              <a:rPr lang="en-US" dirty="0" err="1"/>
              <a:t>SetUID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User with administrative role uses one of these commands to execute a privileged operation as “root”</a:t>
            </a:r>
          </a:p>
          <a:p>
            <a:pPr lvl="1"/>
            <a:r>
              <a:rPr lang="en-US" dirty="0"/>
              <a:t>Similar to OS-X “unlock” and Windows UAC</a:t>
            </a:r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6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Administration and Least Privilege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Administrative roles pose a danger</a:t>
            </a:r>
          </a:p>
          <a:p>
            <a:pPr lvl="1"/>
            <a:r>
              <a:rPr lang="en-US" dirty="0"/>
              <a:t>If an admin user executes a Trojan horse program or a virus, the malware can use the administrative rights to modify the OS itself</a:t>
            </a:r>
          </a:p>
          <a:p>
            <a:pPr lvl="1"/>
            <a:r>
              <a:rPr lang="en-US" dirty="0"/>
              <a:t>This risk applies to “root” users and to members of “admin” user groups</a:t>
            </a:r>
          </a:p>
          <a:p>
            <a:r>
              <a:rPr lang="en-US" dirty="0"/>
              <a:t>Safe alternative: temporary rights (UAC)</a:t>
            </a:r>
          </a:p>
          <a:p>
            <a:r>
              <a:rPr lang="en-US" dirty="0"/>
              <a:t>Safe alternative: Have two User IDs</a:t>
            </a:r>
          </a:p>
          <a:p>
            <a:pPr lvl="1"/>
            <a:r>
              <a:rPr lang="en-US" dirty="0"/>
              <a:t>Regular user ID has no special privileges</a:t>
            </a:r>
          </a:p>
          <a:p>
            <a:pPr lvl="1"/>
            <a:r>
              <a:rPr lang="en-US" dirty="0"/>
              <a:t>Special user ID has administrative privileges</a:t>
            </a:r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9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Permission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Unix uses file permission flags to indicate access rights</a:t>
            </a:r>
          </a:p>
          <a:p>
            <a:pPr lvl="1"/>
            <a:r>
              <a:rPr lang="en-US" dirty="0"/>
              <a:t>Modern Unix systems may also use access control lists (ACLs) – will discuss later</a:t>
            </a:r>
          </a:p>
          <a:p>
            <a:r>
              <a:rPr lang="en-US" dirty="0"/>
              <a:t>Three sets of RWX flags</a:t>
            </a:r>
          </a:p>
          <a:p>
            <a:pPr lvl="1"/>
            <a:r>
              <a:rPr lang="en-US" dirty="0"/>
              <a:t>Owner Rights (called “user rights” or “u”)</a:t>
            </a:r>
          </a:p>
          <a:p>
            <a:pPr lvl="1"/>
            <a:r>
              <a:rPr lang="en-US" dirty="0"/>
              <a:t>Group Rights (called “group rights” or “g”)</a:t>
            </a:r>
          </a:p>
          <a:p>
            <a:pPr lvl="1"/>
            <a:r>
              <a:rPr lang="en-US" dirty="0"/>
              <a:t>World Rights (called “other rights” or “o”)</a:t>
            </a:r>
          </a:p>
          <a:p>
            <a:r>
              <a:rPr lang="en-US" dirty="0"/>
              <a:t>Specified in that order: owner-group-world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rwxrwxrwx</a:t>
            </a:r>
            <a:r>
              <a:rPr lang="en-US" dirty="0"/>
              <a:t>” gives everyone full access rights</a:t>
            </a:r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4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Permission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Unix keyboard commands use these codes to specify and report on file access rights</a:t>
            </a:r>
          </a:p>
          <a:p>
            <a:r>
              <a:rPr lang="en-US" dirty="0"/>
              <a:t>Example: “</a:t>
            </a:r>
            <a:r>
              <a:rPr lang="en-US" dirty="0" err="1"/>
              <a:t>ls</a:t>
            </a:r>
            <a:r>
              <a:rPr lang="en-US" dirty="0"/>
              <a:t>” the list directory command:</a:t>
            </a:r>
          </a:p>
          <a:p>
            <a:endParaRPr lang="en-US" dirty="0" smtClean="0"/>
          </a:p>
          <a:p>
            <a:r>
              <a:rPr lang="en-US" dirty="0" smtClean="0"/>
              <a:t>data1.txt </a:t>
            </a:r>
            <a:r>
              <a:rPr lang="en-US" dirty="0"/>
              <a:t>and </a:t>
            </a:r>
            <a:r>
              <a:rPr lang="en-US" dirty="0" err="1"/>
              <a:t>hello.c</a:t>
            </a:r>
            <a:r>
              <a:rPr lang="en-US" dirty="0"/>
              <a:t> are text files</a:t>
            </a:r>
          </a:p>
          <a:p>
            <a:r>
              <a:rPr lang="en-US" dirty="0"/>
              <a:t>hello is an executable file, owned by “rick”</a:t>
            </a:r>
          </a:p>
          <a:p>
            <a:r>
              <a:rPr lang="en-US" dirty="0"/>
              <a:t>Everyone can read them, owner can write them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5666" y="3915898"/>
            <a:ext cx="10185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-l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total 56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-r--r--@ 1 rick ops 4321 Nov 23 08:58 data1.txt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rwxr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xr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-x 1 rick ops 12588 Nov 23 10:19 hello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-r--r--@ 1 rick rick 59 Nov 23 10:18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hello.c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 and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Tina read a file with these permissions:</a:t>
            </a:r>
          </a:p>
          <a:p>
            <a:pPr lvl="1"/>
            <a:r>
              <a:rPr lang="en-US" dirty="0"/>
              <a:t>Owner: Bob – RWX</a:t>
            </a:r>
          </a:p>
          <a:p>
            <a:pPr lvl="1"/>
            <a:r>
              <a:rPr lang="en-US" dirty="0"/>
              <a:t>Group: Survey (Bob and Tina) – no access</a:t>
            </a:r>
          </a:p>
          <a:p>
            <a:pPr lvl="1"/>
            <a:r>
              <a:rPr lang="en-US" dirty="0"/>
              <a:t>World: R—</a:t>
            </a:r>
          </a:p>
          <a:p>
            <a:r>
              <a:rPr lang="en-US" dirty="0"/>
              <a:t>Answer: depends on the operating system</a:t>
            </a:r>
          </a:p>
          <a:p>
            <a:pPr lvl="1"/>
            <a:r>
              <a:rPr lang="en-US" dirty="0"/>
              <a:t>On </a:t>
            </a:r>
            <a:r>
              <a:rPr lang="en-US" dirty="0" smtClean="0"/>
              <a:t>Windows: </a:t>
            </a:r>
            <a:r>
              <a:rPr lang="en-US" dirty="0"/>
              <a:t>YES</a:t>
            </a:r>
          </a:p>
          <a:p>
            <a:pPr lvl="2"/>
            <a:r>
              <a:rPr lang="en-US" dirty="0"/>
              <a:t>Permissions are combined, then checked</a:t>
            </a:r>
          </a:p>
          <a:p>
            <a:pPr lvl="1"/>
            <a:r>
              <a:rPr lang="en-US" dirty="0"/>
              <a:t>On Unix: NO</a:t>
            </a:r>
          </a:p>
          <a:p>
            <a:pPr lvl="2"/>
            <a:r>
              <a:rPr lang="en-US" dirty="0"/>
              <a:t>Applies the list that applies closest to Tina: the group permissions</a:t>
            </a:r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9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</a:rPr>
              <a:t>The file system and file access rights</a:t>
            </a:r>
          </a:p>
          <a:p>
            <a:r>
              <a:rPr lang="en-US" altLang="en-US" dirty="0">
                <a:latin typeface="Arial" charset="0"/>
              </a:rPr>
              <a:t>Executable files</a:t>
            </a:r>
          </a:p>
          <a:p>
            <a:r>
              <a:rPr lang="en-US" altLang="en-US" dirty="0">
                <a:latin typeface="Arial" charset="0"/>
              </a:rPr>
              <a:t>Computer viruses and malware</a:t>
            </a:r>
          </a:p>
          <a:p>
            <a:r>
              <a:rPr lang="en-US" altLang="en-US" dirty="0">
                <a:latin typeface="Arial" charset="0"/>
              </a:rPr>
              <a:t>Policies for file protection</a:t>
            </a:r>
          </a:p>
          <a:p>
            <a:r>
              <a:rPr lang="en-US" altLang="en-US" dirty="0">
                <a:latin typeface="Arial" charset="0"/>
              </a:rPr>
              <a:t>Security controls and file permission flags</a:t>
            </a:r>
          </a:p>
          <a:p>
            <a:r>
              <a:rPr lang="en-US" altLang="en-US" dirty="0">
                <a:latin typeface="Arial" charset="0"/>
              </a:rPr>
              <a:t>Information states</a:t>
            </a:r>
          </a:p>
          <a:p>
            <a:r>
              <a:rPr lang="en-US" altLang="en-US" dirty="0">
                <a:latin typeface="Arial" charset="0"/>
              </a:rPr>
              <a:t>Security patching</a:t>
            </a:r>
          </a:p>
          <a:p>
            <a:r>
              <a:rPr lang="en-US" altLang="en-US" dirty="0">
                <a:latin typeface="Arial" charset="0"/>
              </a:rPr>
              <a:t>Process example: the Trojan </a:t>
            </a:r>
            <a:r>
              <a:rPr lang="en-US" altLang="en-US" dirty="0" smtClean="0">
                <a:latin typeface="Arial" charset="0"/>
              </a:rPr>
              <a:t>horse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 (ACLs)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</a:rPr>
              <a:t>The general-purpose technique cluster access rights by row (by resource, by file)</a:t>
            </a:r>
          </a:p>
          <a:p>
            <a:pPr lvl="1"/>
            <a:r>
              <a:rPr lang="en-US" altLang="en-US" dirty="0">
                <a:latin typeface="Arial" charset="0"/>
              </a:rPr>
              <a:t>Simple permission flags require a small, fixed amount of storage for each file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Arial" charset="0"/>
              </a:rPr>
              <a:t>ACLs may be arbitrarily long</a:t>
            </a:r>
          </a:p>
          <a:p>
            <a:pPr lvl="2"/>
            <a:r>
              <a:rPr lang="en-US" altLang="en-US" dirty="0">
                <a:latin typeface="Arial" charset="0"/>
              </a:rPr>
              <a:t>Poses a challenge for the OS</a:t>
            </a:r>
          </a:p>
          <a:p>
            <a:r>
              <a:rPr lang="en-US" altLang="en-US" dirty="0">
                <a:latin typeface="Arial" charset="0"/>
              </a:rPr>
              <a:t>An alternative to User Groups</a:t>
            </a:r>
          </a:p>
          <a:p>
            <a:pPr lvl="1"/>
            <a:r>
              <a:rPr lang="en-US" altLang="en-US" dirty="0">
                <a:latin typeface="Arial" charset="0"/>
              </a:rPr>
              <a:t>We simply keep a list of individuals with the right to access a particular file or folder</a:t>
            </a:r>
          </a:p>
          <a:p>
            <a:pPr lvl="1"/>
            <a:r>
              <a:rPr lang="en-US" altLang="en-US" dirty="0">
                <a:latin typeface="Arial" charset="0"/>
              </a:rPr>
              <a:t>Efficient if each file needs its own tailored list</a:t>
            </a:r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1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OS-X ACLs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</a:rPr>
              <a:t>Based on Unix permission flags</a:t>
            </a:r>
          </a:p>
          <a:p>
            <a:pPr lvl="1"/>
            <a:r>
              <a:rPr lang="en-US" altLang="en-US" dirty="0">
                <a:latin typeface="Arial" charset="0"/>
              </a:rPr>
              <a:t>Provides owner/group/ world rights by default</a:t>
            </a:r>
          </a:p>
          <a:p>
            <a:r>
              <a:rPr lang="en-US" altLang="en-US" dirty="0">
                <a:latin typeface="Arial" charset="0"/>
              </a:rPr>
              <a:t>GUI only provides RW access controls</a:t>
            </a:r>
          </a:p>
          <a:p>
            <a:r>
              <a:rPr lang="en-US" altLang="en-US" dirty="0">
                <a:latin typeface="Arial" charset="0"/>
              </a:rPr>
              <a:t>Keyboard commands provide more sophisticated controls</a:t>
            </a:r>
          </a:p>
          <a:p>
            <a:endParaRPr lang="en-US" dirty="0"/>
          </a:p>
        </p:txBody>
      </p:sp>
      <p:pic>
        <p:nvPicPr>
          <p:cNvPr id="4" name="Picture 2" descr="\\vmware-host\Shared Folders\alib\cw\textbook\figs\osx-perms\mac-survey-ac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006" y="1437073"/>
            <a:ext cx="2740865" cy="407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8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OS-X Groups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979" y="831712"/>
            <a:ext cx="6057864" cy="4812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8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Microsoft Windows ACLs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</a:rPr>
              <a:t>Present in “Professional,” “Business,” and other sophisticated versions of Windows</a:t>
            </a:r>
          </a:p>
          <a:p>
            <a:pPr lvl="1"/>
            <a:r>
              <a:rPr lang="en-US" altLang="en-US" dirty="0">
                <a:latin typeface="Arial" charset="0"/>
              </a:rPr>
              <a:t>“Home” and “Basic” versions use the simple access lists described earlier</a:t>
            </a:r>
          </a:p>
          <a:p>
            <a:r>
              <a:rPr lang="en-US" altLang="en-US" dirty="0">
                <a:latin typeface="Arial" charset="0"/>
              </a:rPr>
              <a:t>Each ACL entry gives permission for a specific user or group</a:t>
            </a:r>
          </a:p>
          <a:p>
            <a:pPr lvl="1"/>
            <a:r>
              <a:rPr lang="en-US" altLang="en-US" dirty="0">
                <a:latin typeface="Arial" charset="0"/>
              </a:rPr>
              <a:t>Users and groups are defined on the computer or by a network-wide “Domain”</a:t>
            </a:r>
          </a:p>
          <a:p>
            <a:pPr lvl="1"/>
            <a:r>
              <a:rPr lang="en-US" altLang="en-US" dirty="0">
                <a:latin typeface="Arial" charset="0"/>
              </a:rPr>
              <a:t>Each entry specifies a list of permissions</a:t>
            </a:r>
          </a:p>
          <a:p>
            <a:pPr lvl="1"/>
            <a:r>
              <a:rPr lang="en-US" altLang="en-US" dirty="0">
                <a:latin typeface="Arial" charset="0"/>
              </a:rPr>
              <a:t>Each permission may be “Permit” or “Deny”</a:t>
            </a:r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103" y="1802293"/>
            <a:ext cx="3276803" cy="39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46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a Windows ACL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Permissions are applied in a specific order: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/>
              <a:t>Permissions specifically assigned to that file or directory are applied first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/>
              <a:t>Next, apply those inherited from the enclosing directory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/>
              <a:t>If more permissions inherited, apply them in inheritance order: most recent to least recent</a:t>
            </a:r>
          </a:p>
          <a:p>
            <a:pPr marL="571500" indent="-514350">
              <a:defRPr/>
            </a:pPr>
            <a:r>
              <a:rPr lang="en-US" dirty="0"/>
              <a:t>For each set, we apply Deny rules first</a:t>
            </a:r>
          </a:p>
          <a:p>
            <a:pPr marL="571500" indent="-514350">
              <a:defRPr/>
            </a:pPr>
            <a:r>
              <a:rPr lang="en-US" dirty="0"/>
              <a:t>As soon as we find a permission that matches this user or process, we stop and apply it</a:t>
            </a:r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6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Effective ACLs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</a:rPr>
              <a:t>Deny by Default is the best general approach</a:t>
            </a:r>
          </a:p>
          <a:p>
            <a:pPr lvl="1"/>
            <a:r>
              <a:rPr lang="en-US" altLang="en-US" dirty="0">
                <a:latin typeface="Arial" charset="0"/>
              </a:rPr>
              <a:t>Start with </a:t>
            </a:r>
            <a:r>
              <a:rPr lang="en-US" altLang="en-US" u="sng" dirty="0">
                <a:latin typeface="Arial" charset="0"/>
              </a:rPr>
              <a:t>no</a:t>
            </a:r>
            <a:r>
              <a:rPr lang="en-US" altLang="en-US" dirty="0">
                <a:latin typeface="Arial" charset="0"/>
              </a:rPr>
              <a:t> rights, or a small set of defaults</a:t>
            </a:r>
          </a:p>
          <a:p>
            <a:pPr lvl="2"/>
            <a:r>
              <a:rPr lang="en-US" altLang="en-US" dirty="0">
                <a:latin typeface="Arial" charset="0"/>
              </a:rPr>
              <a:t>Permissions to owner and administrators</a:t>
            </a:r>
          </a:p>
          <a:p>
            <a:pPr lvl="1"/>
            <a:r>
              <a:rPr lang="en-US" altLang="en-US" dirty="0">
                <a:latin typeface="Arial" charset="0"/>
              </a:rPr>
              <a:t>Add “Allow” rights as needed</a:t>
            </a:r>
          </a:p>
          <a:p>
            <a:r>
              <a:rPr lang="en-US" altLang="en-US" dirty="0">
                <a:latin typeface="Arial" charset="0"/>
              </a:rPr>
              <a:t>Keep the rules as simple as possible	</a:t>
            </a:r>
          </a:p>
          <a:p>
            <a:r>
              <a:rPr lang="en-US" altLang="en-US" dirty="0">
                <a:latin typeface="Arial" charset="0"/>
              </a:rPr>
              <a:t>Example that needs a “Deny” right</a:t>
            </a:r>
          </a:p>
          <a:p>
            <a:pPr lvl="1"/>
            <a:r>
              <a:rPr lang="en-US" altLang="en-US" dirty="0">
                <a:latin typeface="Arial" charset="0"/>
              </a:rPr>
              <a:t>A group of all students called “Students”</a:t>
            </a:r>
          </a:p>
          <a:p>
            <a:pPr lvl="1"/>
            <a:r>
              <a:rPr lang="en-US" altLang="en-US" dirty="0">
                <a:latin typeface="Arial" charset="0"/>
              </a:rPr>
              <a:t>Need a group “Students Minus Freshmen”</a:t>
            </a:r>
          </a:p>
          <a:p>
            <a:pPr lvl="1"/>
            <a:r>
              <a:rPr lang="en-US" altLang="en-US" dirty="0">
                <a:latin typeface="Arial" charset="0"/>
              </a:rPr>
              <a:t>Easiest approach: Deny “Freshmen” group</a:t>
            </a:r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2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File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</a:rPr>
              <a:t>Windows uses device, directory, and folder rights to establish default protections</a:t>
            </a:r>
          </a:p>
          <a:p>
            <a:pPr lvl="1"/>
            <a:r>
              <a:rPr lang="en-US" altLang="en-US" dirty="0">
                <a:latin typeface="Arial" charset="0"/>
              </a:rPr>
              <a:t>The rights are </a:t>
            </a:r>
            <a:r>
              <a:rPr lang="en-US" altLang="en-US" u="sng" dirty="0">
                <a:latin typeface="Arial" charset="0"/>
              </a:rPr>
              <a:t>inherited</a:t>
            </a:r>
            <a:r>
              <a:rPr lang="en-US" altLang="en-US" dirty="0">
                <a:latin typeface="Arial" charset="0"/>
              </a:rPr>
              <a:t> from enclosing folders</a:t>
            </a:r>
          </a:p>
          <a:p>
            <a:pPr lvl="1"/>
            <a:r>
              <a:rPr lang="en-US" altLang="en-US" dirty="0">
                <a:latin typeface="Arial" charset="0"/>
              </a:rPr>
              <a:t>Inheritance is </a:t>
            </a:r>
            <a:r>
              <a:rPr lang="en-US" altLang="en-US" u="sng" dirty="0">
                <a:latin typeface="Arial" charset="0"/>
              </a:rPr>
              <a:t>dynamic</a:t>
            </a:r>
            <a:r>
              <a:rPr lang="en-US" altLang="en-US" dirty="0">
                <a:latin typeface="Arial" charset="0"/>
              </a:rPr>
              <a:t> </a:t>
            </a:r>
          </a:p>
          <a:p>
            <a:pPr lvl="2"/>
            <a:r>
              <a:rPr lang="en-US" altLang="en-US" dirty="0">
                <a:latin typeface="Arial" charset="0"/>
              </a:rPr>
              <a:t>If we change rights on an outer folder, it may change rights on an inner folder</a:t>
            </a:r>
          </a:p>
          <a:p>
            <a:pPr lvl="2"/>
            <a:r>
              <a:rPr lang="en-US" altLang="en-US" dirty="0">
                <a:latin typeface="Arial" charset="0"/>
              </a:rPr>
              <a:t>Most other ACL implementations are </a:t>
            </a:r>
            <a:r>
              <a:rPr lang="en-US" altLang="en-US" u="sng" dirty="0">
                <a:latin typeface="Arial" charset="0"/>
              </a:rPr>
              <a:t>static</a:t>
            </a:r>
            <a:r>
              <a:rPr lang="en-US" altLang="en-US" dirty="0">
                <a:latin typeface="Arial" charset="0"/>
              </a:rPr>
              <a:t> </a:t>
            </a:r>
          </a:p>
          <a:p>
            <a:pPr marL="806450" lvl="3" indent="-265113"/>
            <a:r>
              <a:rPr lang="en-US" altLang="en-US" dirty="0">
                <a:latin typeface="Arial" charset="0"/>
              </a:rPr>
              <a:t>Changes do not affect existing rights</a:t>
            </a:r>
          </a:p>
          <a:p>
            <a:r>
              <a:rPr lang="en-US" altLang="en-US" dirty="0">
                <a:latin typeface="Arial" charset="0"/>
              </a:rPr>
              <a:t>We can enable and disable inheritance</a:t>
            </a:r>
          </a:p>
          <a:p>
            <a:pPr lvl="1"/>
            <a:r>
              <a:rPr lang="en-US" altLang="en-US" dirty="0">
                <a:latin typeface="Arial" charset="0"/>
              </a:rPr>
              <a:t>Often disabled to apply special rights</a:t>
            </a:r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Trojan Horse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</a:rPr>
              <a:t>Bob plays a video game that someone has installed in the Suitemates folder.</a:t>
            </a:r>
          </a:p>
          <a:p>
            <a:r>
              <a:rPr lang="en-US" altLang="en-US" dirty="0">
                <a:latin typeface="Arial" charset="0"/>
              </a:rPr>
              <a:t>Bob then discovers that someone has copied his protected files into the Suitemates folder. </a:t>
            </a:r>
          </a:p>
          <a:p>
            <a:pPr lvl="1"/>
            <a:r>
              <a:rPr lang="en-US" altLang="en-US" dirty="0">
                <a:latin typeface="Arial" charset="0"/>
              </a:rPr>
              <a:t>How did this happen?</a:t>
            </a:r>
          </a:p>
          <a:p>
            <a:pPr lvl="1"/>
            <a:endParaRPr lang="en-US" altLang="en-US" dirty="0">
              <a:latin typeface="Arial" charset="0"/>
            </a:endParaRPr>
          </a:p>
          <a:p>
            <a:r>
              <a:rPr lang="en-US" altLang="en-US" dirty="0">
                <a:latin typeface="Arial" charset="0"/>
              </a:rPr>
              <a:t>The game was a </a:t>
            </a:r>
            <a:r>
              <a:rPr lang="en-US" altLang="en-US" u="sng" dirty="0">
                <a:latin typeface="Arial" charset="0"/>
              </a:rPr>
              <a:t>Trojan horse</a:t>
            </a:r>
            <a:r>
              <a:rPr lang="en-US" altLang="en-US" dirty="0">
                <a:latin typeface="Arial" charset="0"/>
              </a:rPr>
              <a:t> program</a:t>
            </a:r>
          </a:p>
          <a:p>
            <a:pPr lvl="1"/>
            <a:r>
              <a:rPr lang="en-US" altLang="en-US" dirty="0">
                <a:latin typeface="Arial" charset="0"/>
              </a:rPr>
              <a:t>In addition to implementing the game, the program also copied files that Bob owned</a:t>
            </a:r>
          </a:p>
          <a:p>
            <a:pPr lvl="1"/>
            <a:r>
              <a:rPr lang="en-US" altLang="en-US" dirty="0">
                <a:latin typeface="Arial" charset="0"/>
              </a:rPr>
              <a:t>It used Bob’s access rights to copy his files</a:t>
            </a:r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0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attach worked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599" y="569066"/>
            <a:ext cx="6602411" cy="5655156"/>
          </a:xfrm>
        </p:spPr>
        <p:txBody>
          <a:bodyPr/>
          <a:lstStyle/>
          <a:p>
            <a:r>
              <a:rPr lang="en-US" altLang="en-US" dirty="0">
                <a:latin typeface="Arial" charset="0"/>
              </a:rPr>
              <a:t>Transitive Trust – a basic principle</a:t>
            </a:r>
          </a:p>
          <a:p>
            <a:pPr lvl="1"/>
            <a:r>
              <a:rPr lang="en-US" altLang="en-US" dirty="0">
                <a:latin typeface="Arial" charset="0"/>
              </a:rPr>
              <a:t>If we trust Program 1, and it trusts Program 2, then we are also trusting Program 2</a:t>
            </a:r>
          </a:p>
          <a:p>
            <a:pPr lvl="1"/>
            <a:r>
              <a:rPr lang="en-US" altLang="en-US" dirty="0">
                <a:latin typeface="Arial" charset="0"/>
              </a:rPr>
              <a:t>If we run a program, then we trust its author</a:t>
            </a:r>
          </a:p>
          <a:p>
            <a:r>
              <a:rPr lang="en-US" altLang="en-US" dirty="0">
                <a:latin typeface="Arial" charset="0"/>
              </a:rPr>
              <a:t>Bob trusted the game program: the program copied Bob’s files to Suitemates’ folder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0453234"/>
              </p:ext>
            </p:extLst>
          </p:nvPr>
        </p:nvGraphicFramePr>
        <p:xfrm>
          <a:off x="3316407" y="3248167"/>
          <a:ext cx="7275684" cy="256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477"/>
                <a:gridCol w="1255411"/>
                <a:gridCol w="1616819"/>
                <a:gridCol w="1535977"/>
              </a:tblGrid>
              <a:tr h="11416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Resources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World </a:t>
                      </a:r>
                    </a:p>
                    <a:p>
                      <a:pPr algn="ctr"/>
                      <a:r>
                        <a:rPr lang="en-US" sz="1800" dirty="0" smtClean="0"/>
                        <a:t>access rights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Effective Access</a:t>
                      </a:r>
                      <a:r>
                        <a:rPr lang="en-US" sz="18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800" baseline="0" dirty="0" smtClean="0"/>
                        <a:t>By Bob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Effective Access</a:t>
                      </a:r>
                    </a:p>
                    <a:p>
                      <a:pPr algn="ctr"/>
                      <a:r>
                        <a:rPr lang="en-US" sz="1800" dirty="0" smtClean="0"/>
                        <a:t>By</a:t>
                      </a:r>
                      <a:r>
                        <a:rPr lang="en-US" sz="1800" baseline="0" dirty="0" smtClean="0"/>
                        <a:t> Suitemates</a:t>
                      </a:r>
                      <a:endParaRPr lang="en-US" sz="1800" dirty="0"/>
                    </a:p>
                  </a:txBody>
                  <a:tcPr marT="45734" marB="45734"/>
                </a:tc>
              </a:tr>
              <a:tr h="35131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Bob’s secret files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---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RW-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---</a:t>
                      </a:r>
                      <a:endParaRPr lang="en-US" sz="1800" dirty="0"/>
                    </a:p>
                  </a:txBody>
                  <a:tcPr marT="45734" marB="45734"/>
                </a:tc>
              </a:tr>
              <a:tr h="35131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Suitemates’ game file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R-X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R-X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RWX</a:t>
                      </a:r>
                      <a:endParaRPr lang="en-US" sz="1800" dirty="0"/>
                    </a:p>
                  </a:txBody>
                  <a:tcPr marT="45734" marB="45734"/>
                </a:tc>
              </a:tr>
              <a:tr h="61477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Suitemates’ copy of Bob’s </a:t>
                      </a:r>
                    </a:p>
                    <a:p>
                      <a:r>
                        <a:rPr lang="en-US" sz="1800" dirty="0" smtClean="0"/>
                        <a:t>secret files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RW-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RW-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RW-</a:t>
                      </a:r>
                      <a:endParaRPr lang="en-US" sz="1800" dirty="0"/>
                    </a:p>
                  </a:txBody>
                  <a:tcPr marT="45734" marB="45734"/>
                </a:tc>
              </a:tr>
            </a:tbl>
          </a:graphicData>
        </a:graphic>
      </p:graphicFrame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55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559678"/>
            <a:ext cx="4145530" cy="4952492"/>
          </a:xfrm>
        </p:spPr>
        <p:txBody>
          <a:bodyPr/>
          <a:lstStyle/>
          <a:p>
            <a:r>
              <a:rPr lang="en-US" dirty="0" smtClean="0"/>
              <a:t>The Trojan in Operation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697" y="1105786"/>
            <a:ext cx="6535879" cy="416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5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</a:rPr>
              <a:t>Modern computers keep files in a hierarchy of names – a hierarchy of “folders” or “directories”</a:t>
            </a:r>
          </a:p>
          <a:p>
            <a:r>
              <a:rPr lang="en-US" altLang="en-US" dirty="0">
                <a:latin typeface="Arial" charset="0"/>
              </a:rPr>
              <a:t>Each file has a </a:t>
            </a:r>
            <a:r>
              <a:rPr lang="en-US" altLang="en-US" i="1" dirty="0">
                <a:latin typeface="Arial" charset="0"/>
              </a:rPr>
              <a:t>path name</a:t>
            </a:r>
            <a:endParaRPr lang="en-US" altLang="en-US" dirty="0">
              <a:latin typeface="Arial" charset="0"/>
            </a:endParaRPr>
          </a:p>
          <a:p>
            <a:pPr lvl="1"/>
            <a:r>
              <a:rPr lang="en-US" altLang="en-US" dirty="0">
                <a:latin typeface="Arial" charset="0"/>
              </a:rPr>
              <a:t>Identifies the directory entries to follow to find the file</a:t>
            </a:r>
          </a:p>
          <a:p>
            <a:pPr lvl="1"/>
            <a:r>
              <a:rPr lang="en-US" altLang="en-US" dirty="0">
                <a:latin typeface="Arial" charset="0"/>
              </a:rPr>
              <a:t>The </a:t>
            </a:r>
            <a:r>
              <a:rPr lang="en-US" altLang="en-US" i="1" dirty="0">
                <a:latin typeface="Arial" charset="0"/>
              </a:rPr>
              <a:t>file name</a:t>
            </a:r>
            <a:r>
              <a:rPr lang="en-US" altLang="en-US" dirty="0">
                <a:latin typeface="Arial" charset="0"/>
              </a:rPr>
              <a:t> selects the right file in the final directory in the path</a:t>
            </a:r>
          </a:p>
          <a:p>
            <a:r>
              <a:rPr lang="en-US" altLang="en-US" dirty="0">
                <a:latin typeface="Arial" charset="0"/>
              </a:rPr>
              <a:t>Files are </a:t>
            </a:r>
            <a:r>
              <a:rPr lang="en-US" altLang="en-US" i="1" dirty="0">
                <a:latin typeface="Arial" charset="0"/>
              </a:rPr>
              <a:t>owned</a:t>
            </a:r>
            <a:r>
              <a:rPr lang="en-US" altLang="en-US" dirty="0">
                <a:latin typeface="Arial" charset="0"/>
              </a:rPr>
              <a:t> by a user, usually the creator</a:t>
            </a:r>
          </a:p>
          <a:p>
            <a:pPr lvl="1"/>
            <a:r>
              <a:rPr lang="en-US" altLang="en-US" dirty="0">
                <a:latin typeface="Arial" charset="0"/>
              </a:rPr>
              <a:t>Access rights are tied to user identities</a:t>
            </a:r>
          </a:p>
          <a:p>
            <a:pPr lvl="1"/>
            <a:r>
              <a:rPr lang="en-US" altLang="en-US" dirty="0">
                <a:latin typeface="Arial" charset="0"/>
              </a:rPr>
              <a:t>Example: Bob can read the file, but Alice </a:t>
            </a:r>
            <a:r>
              <a:rPr lang="en-US" altLang="en-US" dirty="0" smtClean="0">
                <a:latin typeface="Arial" charset="0"/>
              </a:rPr>
              <a:t>can’t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rest of today: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through chapters 3, 4 and 5 of Elementary Information Security</a:t>
            </a:r>
          </a:p>
          <a:p>
            <a:r>
              <a:rPr lang="en-US" dirty="0" smtClean="0"/>
              <a:t>Have a go at the associated quizzes on these chapters that is available on </a:t>
            </a:r>
            <a:r>
              <a:rPr lang="en-US" dirty="0"/>
              <a:t>M</a:t>
            </a:r>
            <a:r>
              <a:rPr lang="en-US" dirty="0" smtClean="0"/>
              <a:t>oodle</a:t>
            </a:r>
          </a:p>
          <a:p>
            <a:pPr lvl="1"/>
            <a:r>
              <a:rPr lang="en-US" dirty="0" smtClean="0"/>
              <a:t>If you haven’t done the quiz on last weeks chapter have a go at that instead. 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2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rest of this session: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Blackhat</a:t>
            </a:r>
            <a:endParaRPr lang="en-US" dirty="0" smtClean="0"/>
          </a:p>
          <a:p>
            <a:pPr lvl="1"/>
            <a:r>
              <a:rPr lang="en-US" u="sng" dirty="0">
                <a:solidFill>
                  <a:srgbClr val="000099"/>
                </a:solidFill>
              </a:rPr>
              <a:t>https://</a:t>
            </a:r>
            <a:r>
              <a:rPr lang="en-US" u="sng" dirty="0" err="1">
                <a:solidFill>
                  <a:srgbClr val="000099"/>
                </a:solidFill>
              </a:rPr>
              <a:t>www.youtube.com</a:t>
            </a:r>
            <a:r>
              <a:rPr lang="en-US" u="sng" dirty="0">
                <a:solidFill>
                  <a:srgbClr val="000099"/>
                </a:solidFill>
              </a:rPr>
              <a:t>/</a:t>
            </a:r>
            <a:r>
              <a:rPr lang="en-US" u="sng" dirty="0" err="1">
                <a:solidFill>
                  <a:srgbClr val="000099"/>
                </a:solidFill>
              </a:rPr>
              <a:t>watch?v</a:t>
            </a:r>
            <a:r>
              <a:rPr lang="en-US" u="sng" dirty="0">
                <a:solidFill>
                  <a:srgbClr val="000099"/>
                </a:solidFill>
              </a:rPr>
              <a:t>=</a:t>
            </a:r>
            <a:r>
              <a:rPr lang="en-US" u="sng" dirty="0" err="1">
                <a:solidFill>
                  <a:srgbClr val="000099"/>
                </a:solidFill>
              </a:rPr>
              <a:t>nuruzFqMgIw</a:t>
            </a:r>
            <a:endParaRPr lang="en-US" u="sng" dirty="0" smtClean="0">
              <a:solidFill>
                <a:srgbClr val="000099"/>
              </a:solidFill>
            </a:endParaRPr>
          </a:p>
          <a:p>
            <a:r>
              <a:rPr lang="en-US" dirty="0" smtClean="0"/>
              <a:t>This time we are looking at USB devices and how they can be used by the hacking world to in gain access to a system.</a:t>
            </a:r>
          </a:p>
          <a:p>
            <a:r>
              <a:rPr lang="en-US" dirty="0" smtClean="0"/>
              <a:t>Pay particular attention to how they use limitations in the file system to be able to do this.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1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Ownership and Access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58" y="1203119"/>
            <a:ext cx="6447938" cy="366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3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and Directory Access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</a:rPr>
              <a:t>“CRUD” – Create, Read, Update, Delete</a:t>
            </a:r>
          </a:p>
          <a:p>
            <a:pPr lvl="1"/>
            <a:r>
              <a:rPr lang="en-US" altLang="en-US" dirty="0">
                <a:latin typeface="Arial" charset="0"/>
              </a:rPr>
              <a:t>Many systems let us control those rights</a:t>
            </a:r>
          </a:p>
          <a:p>
            <a:pPr lvl="1"/>
            <a:r>
              <a:rPr lang="en-US" altLang="en-US" dirty="0">
                <a:latin typeface="Arial" charset="0"/>
              </a:rPr>
              <a:t>Different effects on files and directories</a:t>
            </a:r>
          </a:p>
          <a:p>
            <a:pPr lvl="2"/>
            <a:r>
              <a:rPr lang="en-US" altLang="en-US" dirty="0">
                <a:latin typeface="Arial" charset="0"/>
              </a:rPr>
              <a:t>“Update” to directory = “delete” to its files</a:t>
            </a:r>
          </a:p>
          <a:p>
            <a:r>
              <a:rPr lang="en-US" altLang="en-US" dirty="0">
                <a:latin typeface="Arial" charset="0"/>
              </a:rPr>
              <a:t>Protecting a newly-created file: two strategies</a:t>
            </a:r>
          </a:p>
          <a:p>
            <a:pPr lvl="1"/>
            <a:r>
              <a:rPr lang="en-US" altLang="en-US" dirty="0">
                <a:latin typeface="Arial" charset="0"/>
              </a:rPr>
              <a:t>Use “Defaults” – apply the same access rights to all new files</a:t>
            </a:r>
          </a:p>
          <a:p>
            <a:pPr lvl="2"/>
            <a:r>
              <a:rPr lang="en-US" altLang="en-US" dirty="0">
                <a:latin typeface="Arial" charset="0"/>
              </a:rPr>
              <a:t>Use “Inheritance” – apply the access rights based on the enclosing directories</a:t>
            </a:r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and Directory Ownership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628" y="993633"/>
            <a:ext cx="6233798" cy="408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7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</a:rPr>
              <a:t>Files that contain applications or other executable programs</a:t>
            </a:r>
          </a:p>
          <a:p>
            <a:pPr lvl="1"/>
            <a:r>
              <a:rPr lang="en-US" altLang="en-US" dirty="0">
                <a:latin typeface="Arial" charset="0"/>
              </a:rPr>
              <a:t>“Binary executables” are stored in a control section and executed by the CPU</a:t>
            </a:r>
          </a:p>
          <a:p>
            <a:pPr lvl="1"/>
            <a:r>
              <a:rPr lang="en-US" altLang="en-US" dirty="0">
                <a:latin typeface="Arial" charset="0"/>
              </a:rPr>
              <a:t>“Scripts” contain text interpreted by a </a:t>
            </a:r>
            <a:r>
              <a:rPr lang="en-US" altLang="en-US" i="1" dirty="0">
                <a:latin typeface="Arial" charset="0"/>
              </a:rPr>
              <a:t>programming language interpreter</a:t>
            </a:r>
            <a:r>
              <a:rPr lang="en-US" altLang="en-US" dirty="0">
                <a:latin typeface="Arial" charset="0"/>
              </a:rPr>
              <a:t> </a:t>
            </a:r>
          </a:p>
          <a:p>
            <a:r>
              <a:rPr lang="en-US" altLang="en-US" dirty="0">
                <a:latin typeface="Arial" charset="0"/>
              </a:rPr>
              <a:t>Execute Access Right</a:t>
            </a:r>
          </a:p>
          <a:p>
            <a:pPr lvl="1"/>
            <a:r>
              <a:rPr lang="en-US" altLang="en-US" dirty="0">
                <a:latin typeface="Arial" charset="0"/>
              </a:rPr>
              <a:t>Helps distinguish data files from programs</a:t>
            </a:r>
          </a:p>
          <a:p>
            <a:pPr lvl="1"/>
            <a:r>
              <a:rPr lang="en-US" altLang="en-US" dirty="0">
                <a:latin typeface="Arial" charset="0"/>
              </a:rPr>
              <a:t>Must have the “Execute” right to execute a file containing a program</a:t>
            </a:r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3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Headlines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36CA9F4A-BB34-428E-BF18-E0AFB26A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5239</TotalTime>
  <Words>2524</Words>
  <Application>Microsoft Office PowerPoint</Application>
  <PresentationFormat>Widescreen</PresentationFormat>
  <Paragraphs>414</Paragraphs>
  <Slides>51</Slides>
  <Notes>14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宋体</vt:lpstr>
      <vt:lpstr>Arial</vt:lpstr>
      <vt:lpstr>Calibri</vt:lpstr>
      <vt:lpstr>Century Schoolbook</vt:lpstr>
      <vt:lpstr>Corbel</vt:lpstr>
      <vt:lpstr>Courier</vt:lpstr>
      <vt:lpstr>Headlines</vt:lpstr>
      <vt:lpstr>Managing data: files and directories</vt:lpstr>
      <vt:lpstr>Overview</vt:lpstr>
      <vt:lpstr>Controlling files </vt:lpstr>
      <vt:lpstr>Overview</vt:lpstr>
      <vt:lpstr>The File System</vt:lpstr>
      <vt:lpstr>Process Ownership and Access</vt:lpstr>
      <vt:lpstr>File and Directory Access Rights</vt:lpstr>
      <vt:lpstr>File and Directory Ownership</vt:lpstr>
      <vt:lpstr>Executable Files</vt:lpstr>
      <vt:lpstr>Format of a Binary Executable File</vt:lpstr>
      <vt:lpstr>Executable Access Rights</vt:lpstr>
      <vt:lpstr>Computer Viruses</vt:lpstr>
      <vt:lpstr>An Infected Application Program</vt:lpstr>
      <vt:lpstr>Examples of Modern Malware</vt:lpstr>
      <vt:lpstr>Sharing and Protecting Files</vt:lpstr>
      <vt:lpstr>Policy Alternatives</vt:lpstr>
      <vt:lpstr>Security Controls</vt:lpstr>
      <vt:lpstr>Executable Access Rights</vt:lpstr>
      <vt:lpstr>Managing Access Rights</vt:lpstr>
      <vt:lpstr>Cluster by Row = File Permission</vt:lpstr>
      <vt:lpstr>Permission Flags in General</vt:lpstr>
      <vt:lpstr>States and State Diagrams</vt:lpstr>
      <vt:lpstr>Information States</vt:lpstr>
      <vt:lpstr>An Example</vt:lpstr>
      <vt:lpstr>A Second Example</vt:lpstr>
      <vt:lpstr>Patching Security Flaws</vt:lpstr>
      <vt:lpstr>The Risk of Delaying Patching</vt:lpstr>
      <vt:lpstr>A State Model of Patching</vt:lpstr>
      <vt:lpstr>sharing files </vt:lpstr>
      <vt:lpstr>Overview </vt:lpstr>
      <vt:lpstr>Tailored File Sharing</vt:lpstr>
      <vt:lpstr>How do we tailor the access rights?</vt:lpstr>
      <vt:lpstr>User Groups</vt:lpstr>
      <vt:lpstr>Administrative Groups</vt:lpstr>
      <vt:lpstr>Privileged User IDs</vt:lpstr>
      <vt:lpstr>Administration and Least Privilege</vt:lpstr>
      <vt:lpstr>File Permission Flags</vt:lpstr>
      <vt:lpstr>Unix Permission Flags</vt:lpstr>
      <vt:lpstr>Permissions and Ambiguity</vt:lpstr>
      <vt:lpstr>Access Control Lists (ACLs)</vt:lpstr>
      <vt:lpstr>OS-X ACLs</vt:lpstr>
      <vt:lpstr>OS-X Groups</vt:lpstr>
      <vt:lpstr>Microsoft Windows ACLs</vt:lpstr>
      <vt:lpstr>Applying a Windows ACL</vt:lpstr>
      <vt:lpstr>Building Effective ACLs</vt:lpstr>
      <vt:lpstr>Default File Protection</vt:lpstr>
      <vt:lpstr>A Different Trojan Horse</vt:lpstr>
      <vt:lpstr>How the attach worked</vt:lpstr>
      <vt:lpstr>The Trojan in Operation</vt:lpstr>
      <vt:lpstr>For the rest of today:</vt:lpstr>
      <vt:lpstr>For the rest of this session: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from the Ground up</dc:title>
  <dc:creator>Michael Crabb</dc:creator>
  <cp:lastModifiedBy>Andrei</cp:lastModifiedBy>
  <cp:revision>194</cp:revision>
  <cp:lastPrinted>2015-10-11T21:03:32Z</cp:lastPrinted>
  <dcterms:created xsi:type="dcterms:W3CDTF">2015-10-02T08:37:22Z</dcterms:created>
  <dcterms:modified xsi:type="dcterms:W3CDTF">2017-10-20T07:16:20Z</dcterms:modified>
</cp:coreProperties>
</file>