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92" r:id="rId25"/>
    <p:sldId id="293" r:id="rId26"/>
    <p:sldId id="294" r:id="rId27"/>
    <p:sldId id="295" r:id="rId28"/>
    <p:sldId id="296" r:id="rId29"/>
    <p:sldId id="297" r:id="rId30"/>
    <p:sldId id="281" r:id="rId31"/>
    <p:sldId id="282" r:id="rId32"/>
    <p:sldId id="283" r:id="rId33"/>
    <p:sldId id="284" r:id="rId34"/>
    <p:sldId id="285" r:id="rId35"/>
    <p:sldId id="299" r:id="rId36"/>
    <p:sldId id="287" r:id="rId37"/>
    <p:sldId id="288" r:id="rId38"/>
    <p:sldId id="289" r:id="rId39"/>
    <p:sldId id="290" r:id="rId40"/>
    <p:sldId id="298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" initials="c" lastIdx="2" clrIdx="0">
    <p:extLst>
      <p:ext uri="{19B8F6BF-5375-455C-9EA6-DF929625EA0E}">
        <p15:presenceInfo xmlns:p15="http://schemas.microsoft.com/office/powerpoint/2012/main" userId="carl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86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9D72C-F6A9-41DF-97B0-668FAE8F5B19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FC667-F69C-42E5-BB7B-FD2B67719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-25x DES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repeated</a:t>
            </a:r>
            <a:r>
              <a:rPr lang="es-ES" dirty="0"/>
              <a:t> 25 times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C667-F69C-42E5-BB7B-FD2B67719B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4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Bertillon's </a:t>
            </a:r>
            <a:r>
              <a:rPr lang="fr-FR" i="1" noProof="0" dirty="0"/>
              <a:t>Identification</a:t>
            </a:r>
            <a:r>
              <a:rPr lang="en-GB" i="1" dirty="0"/>
              <a:t> </a:t>
            </a:r>
            <a:r>
              <a:rPr lang="en-GB" i="1" dirty="0" err="1"/>
              <a:t>anthropométrique</a:t>
            </a:r>
            <a:r>
              <a:rPr lang="en-GB" dirty="0"/>
              <a:t> (1893), demonstrated the measurements needed for his anthropometric identification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C667-F69C-42E5-BB7B-FD2B67719BA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1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-Fortunately</a:t>
            </a:r>
            <a:r>
              <a:rPr lang="en-GB" baseline="0" noProof="0" dirty="0"/>
              <a:t> the culprit had been convicted AND fingerprints were </a:t>
            </a:r>
            <a:r>
              <a:rPr lang="en-GB" baseline="0" noProof="0" dirty="0" err="1"/>
              <a:t>takem</a:t>
            </a:r>
            <a:r>
              <a:rPr lang="en-GB" baseline="0" noProof="0" dirty="0"/>
              <a:t>.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C667-F69C-42E5-BB7B-FD2B67719BA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2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-If the accuracy is 99% the FAR is 1% and AFAR</a:t>
            </a:r>
            <a:r>
              <a:rPr lang="en-GB" baseline="0" noProof="0" dirty="0"/>
              <a:t> is 0.01, then the average attack space is 1/(2*0.01) equal to 50.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noProof="0" dirty="0"/>
              <a:t>-This would mean that one out of 50 times, we will trick the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-If the accuracy is 99.9% the FAR is 0.1% and AFAR</a:t>
            </a:r>
            <a:r>
              <a:rPr lang="en-GB" baseline="0" noProof="0" dirty="0"/>
              <a:t> is 0.001, then the average attack space is 1/(2*0.001) equal to 500.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noProof="0" dirty="0"/>
              <a:t>-This would mean that one out of 500 times, we will trick the system</a:t>
            </a:r>
          </a:p>
          <a:p>
            <a:r>
              <a:rPr lang="en-GB" baseline="0" noProof="0" dirty="0"/>
              <a:t>-Commercial applications promise accuracy of 99% or 99.9%</a:t>
            </a:r>
          </a:p>
          <a:p>
            <a:r>
              <a:rPr lang="en-GB" baseline="0" noProof="0" dirty="0"/>
              <a:t>-This is not very impressive compared to passwords!</a:t>
            </a:r>
          </a:p>
          <a:p>
            <a:r>
              <a:rPr lang="en-GB" noProof="0" dirty="0"/>
              <a:t>-Contrary to FAR,</a:t>
            </a:r>
            <a:r>
              <a:rPr lang="en-GB" baseline="0" noProof="0" dirty="0"/>
              <a:t> FRR depends on the actual authentication attempts.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C667-F69C-42E5-BB7B-FD2B67719BA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5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C667-F69C-42E5-BB7B-FD2B67719BA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7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4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4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4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ED01-4388-47AC-9D79-64310596CED6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E0FA-1809-4CF7-B052-8228166B7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3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Authenticating Users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0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Hashing</a:t>
            </a:r>
          </a:p>
        </p:txBody>
      </p:sp>
      <p:pic>
        <p:nvPicPr>
          <p:cNvPr id="4" name="Picture 5" descr="9781284071276_CH06_FIGF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74" y="1877592"/>
            <a:ext cx="8229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9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8" y="59617"/>
            <a:ext cx="8005621" cy="984007"/>
          </a:xfrm>
        </p:spPr>
        <p:txBody>
          <a:bodyPr>
            <a:normAutofit/>
          </a:bodyPr>
          <a:lstStyle/>
          <a:p>
            <a:r>
              <a:rPr lang="en-GB" dirty="0"/>
              <a:t>The crypt() algorithm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20012" y="1206112"/>
            <a:ext cx="10277669" cy="2007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GB" altLang="en-US" sz="2000" dirty="0">
                <a:latin typeface="Tahoma" pitchFamily="34" charset="0"/>
                <a:cs typeface="Tahoma" pitchFamily="34" charset="0"/>
              </a:rPr>
              <a:t>root:x:0:1:System Operator:/:/bin/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ksh</a:t>
            </a:r>
            <a:endParaRPr lang="en-GB" altLang="en-US" sz="20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GB" altLang="en-US" sz="2000" dirty="0">
                <a:latin typeface="Tahoma" pitchFamily="34" charset="0"/>
                <a:cs typeface="Tahoma" pitchFamily="34" charset="0"/>
              </a:rPr>
              <a:t>daemon:x:1:1::/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tmp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en-GB" altLang="en-US" sz="2000" dirty="0">
                <a:latin typeface="Tahoma" pitchFamily="34" charset="0"/>
                <a:cs typeface="Tahoma" pitchFamily="34" charset="0"/>
              </a:rPr>
              <a:t>uucp:x:4:4::/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var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/spool/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uucppublic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:/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usr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/lib/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uucp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uucico</a:t>
            </a:r>
            <a:endParaRPr lang="en-GB" altLang="en-US" sz="20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GB" altLang="en-US" sz="2000" dirty="0">
                <a:latin typeface="Tahoma" pitchFamily="34" charset="0"/>
                <a:cs typeface="Tahoma" pitchFamily="34" charset="0"/>
              </a:rPr>
              <a:t>rachel:x:181:100:Rachel Cohen:/u/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rachel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:/bin/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ksh</a:t>
            </a:r>
            <a:endParaRPr lang="en-GB" altLang="en-US" sz="20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GB" altLang="en-US" sz="2000" dirty="0">
                <a:latin typeface="Tahoma" pitchFamily="34" charset="0"/>
                <a:cs typeface="Tahoma" pitchFamily="34" charset="0"/>
              </a:rPr>
              <a:t>arlin:x.:182:100:Arlin Steinberg:/u/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arlin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:/bin/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csh</a:t>
            </a:r>
            <a:endParaRPr lang="en-GB" altLang="en-US" sz="2000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GB" altLang="en-US" sz="2000" dirty="0">
                <a:latin typeface="Tahoma" pitchFamily="34" charset="0"/>
                <a:cs typeface="Tahoma" pitchFamily="34" charset="0"/>
              </a:rPr>
              <a:t>walt:</a:t>
            </a:r>
            <a:r>
              <a:rPr lang="en-GB" altLang="en-US" sz="20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fURfuu4.4hY0U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:129:129:Belgers:/home/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walt</a:t>
            </a:r>
            <a:r>
              <a:rPr lang="en-GB" altLang="en-US" sz="2000" dirty="0">
                <a:latin typeface="Tahoma" pitchFamily="34" charset="0"/>
                <a:cs typeface="Tahoma" pitchFamily="34" charset="0"/>
              </a:rPr>
              <a:t>:/bin/</a:t>
            </a:r>
            <a:r>
              <a:rPr lang="en-GB" altLang="en-US" sz="2000" dirty="0" err="1">
                <a:latin typeface="Tahoma" pitchFamily="34" charset="0"/>
                <a:cs typeface="Tahoma" pitchFamily="34" charset="0"/>
              </a:rPr>
              <a:t>csh</a:t>
            </a:r>
            <a:endParaRPr lang="en-GB" altLang="en-US" dirty="0">
              <a:latin typeface="Tahoma" pitchFamily="34" charset="0"/>
              <a:cs typeface="Tahoma" pitchFamily="34" charset="0"/>
            </a:endParaRPr>
          </a:p>
          <a:p>
            <a:pPr lvl="1"/>
            <a:endParaRPr lang="en-GB" alt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-4639" y="2725306"/>
            <a:ext cx="7424082" cy="3113088"/>
            <a:chOff x="107687" y="2155825"/>
            <a:chExt cx="6301867" cy="3113088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1663700" y="2155825"/>
              <a:ext cx="219075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917700" y="4583113"/>
              <a:ext cx="22860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25x Data Encryption </a:t>
              </a:r>
            </a:p>
            <a:p>
              <a:pPr algn="ctr"/>
              <a:r>
                <a:rPr lang="en-US" altLang="en-US" dirty="0"/>
                <a:t>Standard (DES)</a:t>
              </a: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1000295" y="3832743"/>
              <a:ext cx="1006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2006764" y="3835400"/>
              <a:ext cx="0" cy="704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107687" y="2658578"/>
              <a:ext cx="2256083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Random</a:t>
              </a:r>
            </a:p>
            <a:p>
              <a:r>
                <a:rPr lang="en-US" altLang="en-US" dirty="0"/>
                <a:t>salt </a:t>
              </a:r>
            </a:p>
            <a:p>
              <a:r>
                <a:rPr lang="en-US" altLang="en-US" dirty="0"/>
                <a:t>(12-bit number [0,4’095])</a:t>
              </a: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2426115" y="3482632"/>
              <a:ext cx="386731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key (</a:t>
              </a:r>
              <a:r>
                <a:rPr lang="en-GB" sz="2000" dirty="0"/>
                <a:t>56-bit key = 8*7-bit ASCII characters)</a:t>
              </a:r>
            </a:p>
            <a:p>
              <a:endParaRPr lang="en-US" altLang="en-US" sz="2000" dirty="0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882775" y="2155825"/>
              <a:ext cx="1238529" cy="306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4216429" y="4564003"/>
              <a:ext cx="1057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dirty="0" err="1"/>
                <a:t>ciphertext</a:t>
              </a:r>
              <a:endParaRPr lang="en-GB" altLang="en-US" sz="2000" dirty="0"/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4203700" y="4964113"/>
              <a:ext cx="2193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flipH="1" flipV="1">
              <a:off x="2730499" y="2462213"/>
              <a:ext cx="3666325" cy="1008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V="1">
              <a:off x="6409554" y="3473763"/>
              <a:ext cx="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36390" y="1022672"/>
                <a:ext cx="60131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90" y="1022672"/>
                <a:ext cx="601318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304336" y="1504879"/>
            <a:ext cx="17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System accounts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36481" y="1982878"/>
                <a:ext cx="60131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81" y="1982878"/>
                <a:ext cx="601318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8304336" y="2387124"/>
            <a:ext cx="15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accounts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601615" y="3694339"/>
            <a:ext cx="1993471" cy="6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95086" y="3696030"/>
            <a:ext cx="1968" cy="14137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2968115" y="4402224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-32795" y="4187811"/>
            <a:ext cx="16714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/>
              <a:t>cleartext</a:t>
            </a:r>
          </a:p>
          <a:p>
            <a:r>
              <a:rPr lang="es-ES" altLang="en-US" sz="2000" dirty="0"/>
              <a:t>(64-bit blocks)</a:t>
            </a:r>
            <a:endParaRPr lang="en-GB" altLang="en-US" sz="2000" dirty="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939156" y="3141617"/>
            <a:ext cx="889308" cy="4020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“salted” passwords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762" y="1825625"/>
            <a:ext cx="5022476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40157" y="4711148"/>
            <a:ext cx="4711147" cy="1465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9885"/>
            <a:ext cx="10515600" cy="1325563"/>
          </a:xfrm>
        </p:spPr>
        <p:txBody>
          <a:bodyPr/>
          <a:lstStyle/>
          <a:p>
            <a:r>
              <a:rPr lang="en-GB" dirty="0"/>
              <a:t>Pros and Cons of Classical 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5610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The same password can be encrypted in 4,096 different ways. </a:t>
            </a:r>
          </a:p>
          <a:p>
            <a:r>
              <a:rPr lang="en-GB" dirty="0"/>
              <a:t>This makes it much harder for an attacker to build a reverse dictionary for translated encrypted passwords back into her unencrypted form:</a:t>
            </a:r>
          </a:p>
          <a:p>
            <a:pPr lvl="1"/>
            <a:r>
              <a:rPr lang="en-GB" dirty="0"/>
              <a:t>To build a reverse dictionary of 100,000 words, an attacker would need to have 409,600,000 entries. </a:t>
            </a:r>
          </a:p>
          <a:p>
            <a:pPr lvl="1"/>
            <a:r>
              <a:rPr lang="en-GB" dirty="0"/>
              <a:t>With 8-character passwords and 13-character encrypted passwords, 409,600,000 entries fit in roughly 8 GBs of storage.</a:t>
            </a:r>
          </a:p>
          <a:p>
            <a:r>
              <a:rPr lang="en-GB" dirty="0"/>
              <a:t>Error in implementation: </a:t>
            </a:r>
          </a:p>
          <a:p>
            <a:pPr lvl="1"/>
            <a:r>
              <a:rPr lang="en-GB" dirty="0"/>
              <a:t>Many systems selected salt based on the time of day, which made some salts more likely than others.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7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Adopting other encryption methods (i.e. Blowfish, MD5, SHA).</a:t>
            </a:r>
          </a:p>
          <a:p>
            <a:pPr lvl="1"/>
            <a:r>
              <a:rPr lang="en-GB" dirty="0"/>
              <a:t>Add more characters for passwords and more salt variety.</a:t>
            </a:r>
          </a:p>
          <a:p>
            <a:pPr lvl="1"/>
            <a:endParaRPr lang="en-GB" dirty="0"/>
          </a:p>
          <a:p>
            <a:r>
              <a:rPr lang="en-GB" dirty="0"/>
              <a:t>crytpt16(): Increase DES rounds.</a:t>
            </a:r>
          </a:p>
          <a:p>
            <a:endParaRPr lang="en-GB" dirty="0"/>
          </a:p>
          <a:p>
            <a:r>
              <a:rPr lang="en-GB" dirty="0"/>
              <a:t>Modular Crypt Format (MCF): Extensible scheme for formatting encrypted passwords.</a:t>
            </a:r>
          </a:p>
          <a:p>
            <a:pPr lvl="1"/>
            <a:r>
              <a:rPr lang="en-GB" altLang="en-US" sz="1800" dirty="0"/>
              <a:t>$1$EqkVUoQ2$4VLpJuZ.Q2wm6TAiyYt75.</a:t>
            </a:r>
          </a:p>
          <a:p>
            <a:pPr lvl="1"/>
            <a:r>
              <a:rPr lang="en-GB" sz="1800" dirty="0"/>
              <a:t>$5$rounds=535000$h84dK.$eTIcudqFuA7bfMQza61WMQ73WtvkLmjbfsdOnKaSRj/</a:t>
            </a:r>
            <a:endParaRPr lang="en-GB" altLang="en-US" sz="18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Sniffing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Goal: intercept the password </a:t>
            </a:r>
            <a:r>
              <a:rPr lang="en-US" altLang="en-US" u="sng" dirty="0">
                <a:latin typeface="Arial" charset="0"/>
              </a:rPr>
              <a:t>before</a:t>
            </a:r>
            <a:r>
              <a:rPr lang="en-US" altLang="en-US" dirty="0">
                <a:latin typeface="Arial" charset="0"/>
              </a:rPr>
              <a:t> it is hashed.</a:t>
            </a:r>
          </a:p>
          <a:p>
            <a:pPr marL="0" indent="0">
              <a:buNone/>
            </a:pPr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Keystroke loggers</a:t>
            </a:r>
          </a:p>
          <a:p>
            <a:pPr lvl="1"/>
            <a:r>
              <a:rPr lang="en-US" altLang="en-US" dirty="0">
                <a:latin typeface="Arial" charset="0"/>
              </a:rPr>
              <a:t>In Hardware: devices that connect to a keyboard’s USB cable.</a:t>
            </a:r>
          </a:p>
          <a:p>
            <a:pPr lvl="1"/>
            <a:r>
              <a:rPr lang="en-US" altLang="en-US" dirty="0">
                <a:latin typeface="Arial" charset="0"/>
              </a:rPr>
              <a:t>In Software: procedures that eavesdrop on keyboard input buffers.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58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DoD Password Guideline (1985) required a minimum 1 in a million chance of successful guessing.</a:t>
            </a:r>
          </a:p>
          <a:p>
            <a:pPr lvl="1"/>
            <a:r>
              <a:rPr lang="en-GB" altLang="en-US" dirty="0">
                <a:latin typeface="Arial" charset="0"/>
              </a:rPr>
              <a:t>This was designed to defeat interactive password guessing: a person or machine made numerous guesses.</a:t>
            </a:r>
          </a:p>
          <a:p>
            <a:r>
              <a:rPr lang="en-GB" altLang="en-US" dirty="0">
                <a:latin typeface="Arial" charset="0"/>
              </a:rPr>
              <a:t>Some guessing succeeds based on social and personal knowledge of the targeted victim.</a:t>
            </a:r>
          </a:p>
          <a:p>
            <a:r>
              <a:rPr lang="en-GB" altLang="en-US" dirty="0">
                <a:latin typeface="Arial" charset="0"/>
              </a:rPr>
              <a:t>Modern network-based guessing can try tens of thousands of alternatives very quickly.</a:t>
            </a:r>
          </a:p>
          <a:p>
            <a:r>
              <a:rPr lang="en-GB" dirty="0">
                <a:latin typeface="Arial" charset="0"/>
              </a:rPr>
              <a:t>Examples: John the Ripper, hydra, medusa, </a:t>
            </a:r>
            <a:r>
              <a:rPr lang="en-GB" dirty="0" err="1">
                <a:latin typeface="Arial" charset="0"/>
              </a:rPr>
              <a:t>ophcrack</a:t>
            </a:r>
            <a:r>
              <a:rPr lang="en-GB" dirty="0">
                <a:latin typeface="Arial" charset="0"/>
              </a:rPr>
              <a:t>, </a:t>
            </a:r>
            <a:r>
              <a:rPr lang="en-GB" dirty="0" err="1">
                <a:latin typeface="Arial" charset="0"/>
              </a:rPr>
              <a:t>rainbowcrack</a:t>
            </a:r>
            <a:r>
              <a:rPr lang="en-GB" dirty="0">
                <a:latin typeface="Arial" charset="0"/>
              </a:rPr>
              <a:t>, </a:t>
            </a:r>
            <a:r>
              <a:rPr lang="en-GB" dirty="0" err="1">
                <a:latin typeface="Arial" charset="0"/>
              </a:rPr>
              <a:t>ssh</a:t>
            </a:r>
            <a:r>
              <a:rPr lang="en-GB" dirty="0">
                <a:latin typeface="Arial" charset="0"/>
              </a:rPr>
              <a:t> </a:t>
            </a:r>
            <a:r>
              <a:rPr lang="en-GB" dirty="0" err="1">
                <a:latin typeface="Arial" charset="0"/>
              </a:rPr>
              <a:t>bruteforce</a:t>
            </a:r>
            <a:r>
              <a:rPr lang="en-GB" dirty="0">
                <a:latin typeface="Arial" charset="0"/>
              </a:rPr>
              <a:t>, </a:t>
            </a:r>
            <a:r>
              <a:rPr lang="en-GB" dirty="0" err="1">
                <a:latin typeface="Arial" charset="0"/>
              </a:rPr>
              <a:t>etc</a:t>
            </a:r>
            <a:r>
              <a:rPr lang="en-GB" dirty="0"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851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Offline Password Cracking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13" y="2579914"/>
            <a:ext cx="7385321" cy="24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1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fast it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</a:rPr>
              <a:t>It depends on the size of the </a:t>
            </a:r>
            <a:r>
              <a:rPr lang="en-US" altLang="en-US" u="sng" dirty="0">
                <a:latin typeface="Arial" charset="0"/>
              </a:rPr>
              <a:t>search space.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How many valid or likely passwords are there?</a:t>
            </a:r>
          </a:p>
          <a:p>
            <a:pPr lvl="1"/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Valid passwords are limited to specific sets of characters, typically from the ASCII set.</a:t>
            </a:r>
          </a:p>
          <a:p>
            <a:pPr lvl="2"/>
            <a:r>
              <a:rPr lang="en-US" altLang="en-US" dirty="0">
                <a:latin typeface="Arial" charset="0"/>
              </a:rPr>
              <a:t>Two letter passwords = 26</a:t>
            </a:r>
            <a:r>
              <a:rPr lang="en-US" altLang="en-US" baseline="30000" dirty="0">
                <a:latin typeface="Arial" charset="0"/>
              </a:rPr>
              <a:t>2</a:t>
            </a:r>
          </a:p>
          <a:p>
            <a:pPr lvl="2"/>
            <a:r>
              <a:rPr lang="en-US" altLang="en-US" dirty="0">
                <a:latin typeface="Arial" charset="0"/>
              </a:rPr>
              <a:t>Three letter passwords = 26</a:t>
            </a:r>
            <a:r>
              <a:rPr lang="en-US" altLang="en-US" baseline="30000" dirty="0">
                <a:latin typeface="Arial" charset="0"/>
              </a:rPr>
              <a:t>3</a:t>
            </a:r>
          </a:p>
          <a:p>
            <a:pPr lvl="2"/>
            <a:r>
              <a:rPr lang="en-US" altLang="en-US" dirty="0">
                <a:latin typeface="Arial" charset="0"/>
              </a:rPr>
              <a:t>Password with </a:t>
            </a:r>
            <a:r>
              <a:rPr lang="en-US" altLang="en-US" i="1" dirty="0">
                <a:latin typeface="Arial" charset="0"/>
              </a:rPr>
              <a:t>L</a:t>
            </a:r>
            <a:r>
              <a:rPr lang="en-US" altLang="en-US" dirty="0">
                <a:latin typeface="Arial" charset="0"/>
              </a:rPr>
              <a:t> letters = 26</a:t>
            </a:r>
            <a:r>
              <a:rPr lang="en-US" altLang="en-US" i="1" baseline="30000" dirty="0">
                <a:latin typeface="Arial" charset="0"/>
              </a:rPr>
              <a:t>L</a:t>
            </a:r>
          </a:p>
          <a:p>
            <a:pPr lvl="2"/>
            <a:endParaRPr lang="en-US" altLang="en-US" i="1" baseline="30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latin typeface="Arial" charset="0"/>
                  </a:rPr>
                  <a:t>Two options:</a:t>
                </a:r>
              </a:p>
              <a:p>
                <a:pPr lvl="1"/>
                <a:r>
                  <a:rPr lang="en-US" altLang="en-US" dirty="0">
                    <a:latin typeface="Arial" charset="0"/>
                  </a:rPr>
                  <a:t>Increase length of password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dirty="0">
                    <a:latin typeface="Arial" charset="0"/>
                  </a:rPr>
                  <a:t>.</a:t>
                </a:r>
              </a:p>
              <a:p>
                <a:pPr lvl="1"/>
                <a:r>
                  <a:rPr lang="en-US" altLang="en-US" dirty="0">
                    <a:latin typeface="Arial" charset="0"/>
                  </a:rPr>
                  <a:t>Increase the character set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latin typeface="Arial" charset="0"/>
                  </a:rPr>
                  <a:t>.</a:t>
                </a:r>
              </a:p>
              <a:p>
                <a:pPr lvl="1"/>
                <a:endParaRPr lang="en-US" altLang="en-US" dirty="0">
                  <a:latin typeface="Arial" charset="0"/>
                </a:endParaRPr>
              </a:p>
              <a:p>
                <a:r>
                  <a:rPr lang="en-US" altLang="en-US" dirty="0">
                    <a:latin typeface="Arial" charset="0"/>
                  </a:rPr>
                  <a:t>Search space for fixed length password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en-US" i="1" baseline="30000" dirty="0">
                  <a:latin typeface="Arial" charset="0"/>
                </a:endParaRPr>
              </a:p>
              <a:p>
                <a:endParaRPr lang="en-US" altLang="en-US" i="1" baseline="30000" dirty="0">
                  <a:latin typeface="Arial" charset="0"/>
                </a:endParaRPr>
              </a:p>
              <a:p>
                <a:r>
                  <a:rPr lang="en-US" altLang="en-US" dirty="0">
                    <a:latin typeface="Arial" charset="0"/>
                  </a:rPr>
                  <a:t>Search space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>
                    <a:latin typeface="Arial" charset="0"/>
                  </a:rPr>
                  <a:t> for range of lengths from 1 to </a:t>
                </a:r>
                <a14:m>
                  <m:oMath xmlns:m="http://schemas.openxmlformats.org/officeDocument/2006/math">
                    <m:r>
                      <a:rPr lang="es-E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i="1" dirty="0">
                    <a:latin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alt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alt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alt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ES" alt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en-US" dirty="0">
                  <a:latin typeface="Arial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6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47" y="346464"/>
            <a:ext cx="10515600" cy="1325563"/>
          </a:xfrm>
        </p:spPr>
        <p:txBody>
          <a:bodyPr/>
          <a:lstStyle/>
          <a:p>
            <a:r>
              <a:rPr lang="en-GB" dirty="0"/>
              <a:t>Today’s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47" y="1978264"/>
            <a:ext cx="10515600" cy="3184579"/>
          </a:xfrm>
        </p:spPr>
        <p:txBody>
          <a:bodyPr/>
          <a:lstStyle/>
          <a:p>
            <a:r>
              <a:rPr lang="en-GB" b="1" dirty="0"/>
              <a:t>Elements of Authentication (Chapter 6, Elementary Information Security)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Lab 5: Managing users and groups in Linux.</a:t>
            </a:r>
          </a:p>
          <a:p>
            <a:endParaRPr lang="en-GB" dirty="0"/>
          </a:p>
          <a:p>
            <a:r>
              <a:rPr lang="en-GB" dirty="0"/>
              <a:t>Lab(s) Python: Passwords and Biometrics.</a:t>
            </a:r>
          </a:p>
        </p:txBody>
      </p:sp>
    </p:spTree>
    <p:extLst>
      <p:ext uri="{BB962C8B-B14F-4D97-AF65-F5344CB8AC3E}">
        <p14:creationId xmlns:p14="http://schemas.microsoft.com/office/powerpoint/2010/main" val="34383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the 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Attacker does not try every possible password!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Restricts the search space to </a:t>
            </a:r>
            <a:r>
              <a:rPr lang="en-US" altLang="en-US" u="sng" dirty="0">
                <a:latin typeface="Arial" charset="0"/>
              </a:rPr>
              <a:t>likely</a:t>
            </a:r>
            <a:r>
              <a:rPr lang="en-US" altLang="en-US" dirty="0">
                <a:latin typeface="Arial" charset="0"/>
              </a:rPr>
              <a:t> passwords:</a:t>
            </a:r>
          </a:p>
          <a:p>
            <a:pPr lvl="1"/>
            <a:r>
              <a:rPr lang="en-US" altLang="en-US" b="1" dirty="0">
                <a:latin typeface="Arial" charset="0"/>
              </a:rPr>
              <a:t>Morris worm successfully used this attack.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A </a:t>
            </a:r>
            <a:r>
              <a:rPr lang="en-US" altLang="en-US" u="sng" dirty="0">
                <a:latin typeface="Arial" charset="0"/>
              </a:rPr>
              <a:t>dictionary attack</a:t>
            </a:r>
            <a:endParaRPr lang="en-US" altLang="en-US" dirty="0">
              <a:latin typeface="Arial" charset="0"/>
            </a:endParaRPr>
          </a:p>
          <a:p>
            <a:pPr lvl="1"/>
            <a:r>
              <a:rPr lang="en-US" altLang="en-US" dirty="0">
                <a:latin typeface="Arial" charset="0"/>
              </a:rPr>
              <a:t>Uses a list of likely passwords as the password space.</a:t>
            </a:r>
          </a:p>
          <a:p>
            <a:pPr lvl="1"/>
            <a:r>
              <a:rPr lang="en-US" altLang="en-US" dirty="0">
                <a:latin typeface="Arial" charset="0"/>
              </a:rPr>
              <a:t>There are far fewer likely passwords than possible passwords.</a:t>
            </a:r>
          </a:p>
        </p:txBody>
      </p:sp>
    </p:spTree>
    <p:extLst>
      <p:ext uri="{BB962C8B-B14F-4D97-AF65-F5344CB8AC3E}">
        <p14:creationId xmlns:p14="http://schemas.microsoft.com/office/powerpoint/2010/main" val="31172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Attack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47" y="2574388"/>
            <a:ext cx="8303306" cy="271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8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500"/>
            <a:ext cx="10515600" cy="1325563"/>
          </a:xfrm>
        </p:spPr>
        <p:txBody>
          <a:bodyPr/>
          <a:lstStyle/>
          <a:p>
            <a:r>
              <a:rPr lang="en-GB" dirty="0"/>
              <a:t>How fast is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8063"/>
                <a:ext cx="10619935" cy="5237286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latin typeface="Arial" charset="0"/>
                  </a:rPr>
                  <a:t>An estimate of the likelihood that a trial-and-error attack will succeed:</a:t>
                </a:r>
              </a:p>
              <a:p>
                <a:pPr lvl="1"/>
                <a:r>
                  <a:rPr lang="en-US" altLang="en-US" dirty="0">
                    <a:latin typeface="Arial" charset="0"/>
                  </a:rPr>
                  <a:t>Construct a dictionary of passwords that people are likely to use.</a:t>
                </a:r>
              </a:p>
              <a:p>
                <a:pPr lvl="1"/>
                <a:r>
                  <a:rPr lang="en-US" altLang="en-US" dirty="0">
                    <a:latin typeface="Arial" charset="0"/>
                  </a:rPr>
                  <a:t>Estimate the likelihood that people choose those passwords.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latin typeface="Arial" charset="0"/>
                  </a:rPr>
                  <a:t>                  </a:t>
                </a:r>
                <a:r>
                  <a:rPr lang="en-US" altLang="en-US" sz="2400" b="1" dirty="0">
                    <a:latin typeface="Arial" charset="0"/>
                  </a:rPr>
                  <a:t>FIXED LENGTH            RANGE OF LENGTHS 1 TO L</a:t>
                </a:r>
              </a:p>
              <a:p>
                <a:pPr lvl="3">
                  <a:buNone/>
                </a:pPr>
                <a:r>
                  <a:rPr lang="es-ES" altLang="en-US" sz="2800" dirty="0"/>
                  <a:t>        </a:t>
                </a:r>
                <a14:m>
                  <m:oMath xmlns:m="http://schemas.openxmlformats.org/officeDocument/2006/math">
                    <m:r>
                      <a:rPr lang="es-ES" alt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alt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s-E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alt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altLang="en-US" sz="2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alt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num>
                      <m:den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s-ES" altLang="en-US" sz="2800" b="0" dirty="0"/>
                  <a:t>                 </a:t>
                </a:r>
                <a14:m>
                  <m:oMath xmlns:m="http://schemas.openxmlformats.org/officeDocument/2006/math">
                    <m:r>
                      <a:rPr lang="es-ES" alt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s-E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s-ES" alt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altLang="en-US" sz="28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altLang="en-US" sz="2800" i="1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altLang="en-US" sz="28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num>
                      <m:den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s-E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ES" altLang="en-US" sz="2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s-ES" altLang="en-US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altLang="en-US" sz="28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en-US" sz="2800" dirty="0">
                  <a:latin typeface="Arial" charset="0"/>
                </a:endParaRPr>
              </a:p>
              <a:p>
                <a:endParaRPr lang="en-US" altLang="en-US" sz="2000" i="1" dirty="0">
                  <a:latin typeface="Arial" charset="0"/>
                </a:endParaRPr>
              </a:p>
              <a:p>
                <a:r>
                  <a:rPr lang="en-US" altLang="en-US" sz="2000" i="1" dirty="0">
                    <a:latin typeface="Arial" charset="0"/>
                  </a:rPr>
                  <a:t>S</a:t>
                </a:r>
                <a:r>
                  <a:rPr lang="en-US" altLang="en-US" sz="2000" dirty="0">
                    <a:latin typeface="Arial" charset="0"/>
                  </a:rPr>
                  <a:t> = Size of the search space (dictionary).</a:t>
                </a:r>
              </a:p>
              <a:p>
                <a14:m>
                  <m:oMath xmlns:m="http://schemas.openxmlformats.org/officeDocument/2006/math">
                    <m:r>
                      <a:rPr lang="es-ES" altLang="en-US" sz="20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000" dirty="0">
                    <a:latin typeface="Arial" charset="0"/>
                  </a:rPr>
                  <a:t> = Likelihood that users choose from dictionary.</a:t>
                </a:r>
              </a:p>
              <a:p>
                <a:r>
                  <a:rPr lang="en-US" altLang="en-US" sz="2000" i="1" dirty="0">
                    <a:latin typeface="Arial" charset="0"/>
                  </a:rPr>
                  <a:t>V</a:t>
                </a:r>
                <a:r>
                  <a:rPr lang="en-US" altLang="en-US" sz="2000" dirty="0">
                    <a:latin typeface="Arial" charset="0"/>
                  </a:rPr>
                  <a:t> = # of trials for success (i.e. for a 50% chance, </a:t>
                </a:r>
                <a14:m>
                  <m:oMath xmlns:m="http://schemas.openxmlformats.org/officeDocument/2006/math">
                    <m:r>
                      <a:rPr lang="es-ES" altLang="en-US" sz="20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alt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2000" dirty="0">
                    <a:latin typeface="Arial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8063"/>
                <a:ext cx="10619935" cy="5237286"/>
              </a:xfrm>
              <a:blipFill>
                <a:blip r:embed="rId2"/>
                <a:stretch>
                  <a:fillRect l="-975" t="-2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29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Tokens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Something you have</a:t>
            </a:r>
          </a:p>
        </p:txBody>
      </p:sp>
    </p:spTree>
    <p:extLst>
      <p:ext uri="{BB962C8B-B14F-4D97-AF65-F5344CB8AC3E}">
        <p14:creationId xmlns:p14="http://schemas.microsoft.com/office/powerpoint/2010/main" val="321158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285"/>
            <a:ext cx="10515600" cy="1325563"/>
          </a:xfrm>
        </p:spPr>
        <p:txBody>
          <a:bodyPr/>
          <a:lstStyle/>
          <a:p>
            <a:r>
              <a:rPr lang="en-GB" dirty="0"/>
              <a:t>Pro’s and Con’s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" y="1690688"/>
            <a:ext cx="102489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Benefits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Hard to attack - uses a stronger secret than you get in a typical password.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Hard to forge - must hack the hardware.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Hard to share – secret stored in hardware.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74320" y="4348322"/>
            <a:ext cx="6347460" cy="18297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Problems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“Expensive”.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be lost or stolen.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Risk of hardware failure.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Risk of battery loss.</a:t>
            </a:r>
          </a:p>
        </p:txBody>
      </p:sp>
    </p:spTree>
    <p:extLst>
      <p:ext uri="{BB962C8B-B14F-4D97-AF65-F5344CB8AC3E}">
        <p14:creationId xmlns:p14="http://schemas.microsoft.com/office/powerpoint/2010/main" val="29758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Passive Tokens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Stores an unchanging credential.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card keys for hotel rooms.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Active Tokens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Stores a secret that generates a different credential for each login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one-time password tokens</a:t>
            </a:r>
            <a:r>
              <a:rPr lang="en-GB" altLang="en-US" dirty="0"/>
              <a:t>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0" t="20112" r="29133" b="20555"/>
          <a:stretch/>
        </p:blipFill>
        <p:spPr>
          <a:xfrm>
            <a:off x="6423660" y="236220"/>
            <a:ext cx="2796540" cy="406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53" y="3504565"/>
            <a:ext cx="5126607" cy="319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0928">
            <a:off x="8798336" y="1223408"/>
            <a:ext cx="3341370" cy="13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Response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60" y="2178819"/>
            <a:ext cx="7030212" cy="355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42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" y="149542"/>
            <a:ext cx="10515600" cy="1325563"/>
          </a:xfrm>
        </p:spPr>
        <p:txBody>
          <a:bodyPr/>
          <a:lstStyle/>
          <a:p>
            <a:r>
              <a:rPr lang="en-US" altLang="en-US" dirty="0"/>
              <a:t>Challenge Response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" y="1665605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Arial" charset="0"/>
              </a:rPr>
              <a:t>Challenge Response Authentication is a protocol.</a:t>
            </a:r>
          </a:p>
          <a:p>
            <a:pPr lvl="1"/>
            <a:r>
              <a:rPr lang="en-US" altLang="en-US" dirty="0">
                <a:latin typeface="Arial" charset="0"/>
              </a:rPr>
              <a:t>An exchange of data to yield a shared result.</a:t>
            </a:r>
          </a:p>
          <a:p>
            <a:r>
              <a:rPr lang="en-US" altLang="en-US" dirty="0">
                <a:latin typeface="Arial" charset="0"/>
              </a:rPr>
              <a:t>Four steps:</a:t>
            </a:r>
          </a:p>
          <a:p>
            <a:pPr lvl="1"/>
            <a:r>
              <a:rPr lang="en-US" altLang="en-US" dirty="0">
                <a:latin typeface="Arial" charset="0"/>
              </a:rPr>
              <a:t>Bob says, “Authenticate me”.</a:t>
            </a:r>
          </a:p>
          <a:p>
            <a:pPr lvl="1"/>
            <a:r>
              <a:rPr lang="en-US" altLang="en-US" dirty="0">
                <a:latin typeface="Arial" charset="0"/>
              </a:rPr>
              <a:t>Alice says, “The challenge is 56923”.</a:t>
            </a:r>
          </a:p>
          <a:p>
            <a:pPr lvl="1"/>
            <a:r>
              <a:rPr lang="en-US" altLang="en-US" dirty="0">
                <a:latin typeface="Arial" charset="0"/>
              </a:rPr>
              <a:t>Bob calculates the response and says, “The response is 17390”.</a:t>
            </a:r>
          </a:p>
          <a:p>
            <a:pPr lvl="1"/>
            <a:r>
              <a:rPr lang="en-US" altLang="en-US" dirty="0">
                <a:latin typeface="Arial" charset="0"/>
              </a:rPr>
              <a:t>Alice checks Bob’s response against what she expected, using the same calculation.</a:t>
            </a:r>
          </a:p>
          <a:p>
            <a:r>
              <a:rPr lang="en-US" altLang="en-US" dirty="0">
                <a:latin typeface="Arial" charset="0"/>
              </a:rPr>
              <a:t>Calculation relies on a shared secret.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4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 Response Authentication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05" y="2705100"/>
            <a:ext cx="8824989" cy="287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88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One-time Password Token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82" y="2598420"/>
            <a:ext cx="9260635" cy="291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5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Authentications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8347" cy="4351338"/>
          </a:xfrm>
        </p:spPr>
        <p:txBody>
          <a:bodyPr/>
          <a:lstStyle/>
          <a:p>
            <a:r>
              <a:rPr lang="en-US" dirty="0"/>
              <a:t>An authentication system makes it as hard as possible for one user to masquerade as another by forging a credential.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02" y="3296815"/>
            <a:ext cx="5157304" cy="329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675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Biometrics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Something you are</a:t>
            </a:r>
          </a:p>
        </p:txBody>
      </p:sp>
    </p:spTree>
    <p:extLst>
      <p:ext uri="{BB962C8B-B14F-4D97-AF65-F5344CB8AC3E}">
        <p14:creationId xmlns:p14="http://schemas.microsoft.com/office/powerpoint/2010/main" val="2115858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Bertillion</a:t>
            </a:r>
            <a:r>
              <a:rPr lang="en-GB" dirty="0"/>
              <a:t> System of Criminal Identification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10" y="1584008"/>
            <a:ext cx="4986998" cy="50630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5" y="1584008"/>
            <a:ext cx="3136046" cy="49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</a:t>
            </a:r>
            <a:r>
              <a:rPr lang="en-GB" dirty="0" err="1"/>
              <a:t>bertillionage</a:t>
            </a:r>
            <a:r>
              <a:rPr lang="en-GB" dirty="0"/>
              <a:t> failed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8" y="1544270"/>
            <a:ext cx="6470728" cy="5244880"/>
          </a:xfrm>
        </p:spPr>
      </p:pic>
    </p:spTree>
    <p:extLst>
      <p:ext uri="{BB962C8B-B14F-4D97-AF65-F5344CB8AC3E}">
        <p14:creationId xmlns:p14="http://schemas.microsoft.com/office/powerpoint/2010/main" val="147202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Biometrics 101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82" y="2635516"/>
            <a:ext cx="6976235" cy="29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62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84" y="131208"/>
            <a:ext cx="10515600" cy="1325563"/>
          </a:xfrm>
        </p:spPr>
        <p:txBody>
          <a:bodyPr/>
          <a:lstStyle/>
          <a:p>
            <a:r>
              <a:rPr lang="en-GB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0609" y="1655504"/>
                <a:ext cx="10515600" cy="4878299"/>
              </a:xfrm>
            </p:spPr>
            <p:txBody>
              <a:bodyPr>
                <a:normAutofit/>
              </a:bodyPr>
              <a:lstStyle/>
              <a:p>
                <a:r>
                  <a:rPr lang="en-GB" altLang="en-US" dirty="0">
                    <a:latin typeface="Arial" charset="0"/>
                  </a:rPr>
                  <a:t>Two types of errors:</a:t>
                </a:r>
              </a:p>
              <a:p>
                <a:pPr lvl="1"/>
                <a:r>
                  <a:rPr lang="en-GB" altLang="en-US" dirty="0">
                    <a:latin typeface="Arial" charset="0"/>
                  </a:rPr>
                  <a:t>False acceptance: Incorrectly detects a match with a credential and the database.</a:t>
                </a:r>
              </a:p>
              <a:p>
                <a:pPr lvl="1"/>
                <a:r>
                  <a:rPr lang="en-GB" altLang="en-US" dirty="0">
                    <a:latin typeface="Arial" charset="0"/>
                  </a:rPr>
                  <a:t>False rejection: Fails to detect a match between a credential and the database.</a:t>
                </a:r>
              </a:p>
              <a:p>
                <a:r>
                  <a:rPr lang="en-GB" altLang="en-US" dirty="0">
                    <a:latin typeface="Arial" charset="0"/>
                  </a:rPr>
                  <a:t>False Acceptance Rate (FAR)</a:t>
                </a:r>
              </a:p>
              <a:p>
                <a:pPr lvl="1"/>
                <a:r>
                  <a:rPr lang="en-GB" altLang="en-US" dirty="0">
                    <a:latin typeface="Arial" charset="0"/>
                  </a:rPr>
                  <a:t>Likelihood of incorrectly authenticating someone as an authorised user.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alt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E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𝐴𝐹𝐴</m:t>
                        </m:r>
                        <m:r>
                          <a:rPr lang="en-GB" altLang="en-US" i="1" baseline="-25000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GB" altLang="en-US" dirty="0">
                    <a:latin typeface="Arial" charset="0"/>
                  </a:rPr>
                  <a:t> </a:t>
                </a:r>
              </a:p>
              <a:p>
                <a:r>
                  <a:rPr lang="en-GB" altLang="en-US" dirty="0">
                    <a:latin typeface="Arial" charset="0"/>
                  </a:rPr>
                  <a:t>False Rejection Rate (FRR)</a:t>
                </a:r>
              </a:p>
              <a:p>
                <a:pPr lvl="1"/>
                <a:r>
                  <a:rPr lang="en-GB" altLang="en-US" dirty="0">
                    <a:latin typeface="Arial" charset="0"/>
                  </a:rPr>
                  <a:t>Denial of service.</a:t>
                </a:r>
              </a:p>
              <a:p>
                <a:pPr lvl="1"/>
                <a:r>
                  <a:rPr lang="en-GB" altLang="en-US" dirty="0">
                    <a:latin typeface="Arial" charset="0"/>
                  </a:rPr>
                  <a:t>Calculated as number of rejections / total attempts.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609" y="1655504"/>
                <a:ext cx="10515600" cy="4878299"/>
              </a:xfrm>
              <a:blipFill>
                <a:blip r:embed="rId3"/>
                <a:stretch>
                  <a:fillRect l="-1043" t="-2250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18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of V in biometrics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798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What would “99%” or “99.9%” accuracy would mean in terms of FAR and V?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016360"/>
                <a:ext cx="3331425" cy="2504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=99%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𝐹𝐴𝑅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=1%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𝐹𝐴𝑅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𝐹𝐴𝑅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  <a:p>
                <a:endParaRPr lang="en-GB" b="0" dirty="0"/>
              </a:p>
              <a:p>
                <a:r>
                  <a:rPr lang="en-GB" dirty="0"/>
                  <a:t>One in 50 attacks will be successful.</a:t>
                </a:r>
                <a:endParaRPr lang="en-GB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16360"/>
                <a:ext cx="3331425" cy="2504725"/>
              </a:xfrm>
              <a:prstGeom prst="rect">
                <a:avLst/>
              </a:prstGeom>
              <a:blipFill rotWithShape="0">
                <a:blip r:embed="rId2"/>
                <a:stretch>
                  <a:fillRect l="-4396" r="-4029" b="-4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2787" y="3016360"/>
                <a:ext cx="3453253" cy="2504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=99.9%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𝐹𝐴𝑅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=0.1%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𝐹𝐴𝑅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𝐹𝐴𝑅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endParaRPr lang="en-GB" dirty="0"/>
              </a:p>
              <a:p>
                <a:endParaRPr lang="en-GB" b="0" dirty="0"/>
              </a:p>
              <a:p>
                <a:r>
                  <a:rPr lang="en-GB" dirty="0"/>
                  <a:t>One in 500 attacks will be successful.</a:t>
                </a:r>
                <a:endParaRPr lang="en-GB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787" y="3016360"/>
                <a:ext cx="3453253" cy="2504725"/>
              </a:xfrm>
              <a:prstGeom prst="rect">
                <a:avLst/>
              </a:prstGeom>
              <a:blipFill rotWithShape="0">
                <a:blip r:embed="rId3"/>
                <a:stretch>
                  <a:fillRect l="-4240" r="-3710" b="-4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Authentication Requirements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Constructing a policy for an isolated computer.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Answer these questions: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the computer used at home, at work, or both?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For each environment, are there threats?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Are these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weak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strong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or </a:t>
            </a:r>
            <a:r>
              <a:rPr lang="en-US" altLang="en-US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extreme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threats?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Weak threat: Might make an opportunistic attack on a vulnerable computer.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Strong threat: Will spend time and effort on an attack, if unlikely to be detected and/or caught.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Extreme threat: Will take whatever is needed even with the risk of being caught.</a:t>
            </a:r>
          </a:p>
        </p:txBody>
      </p:sp>
    </p:spTree>
    <p:extLst>
      <p:ext uri="{BB962C8B-B14F-4D97-AF65-F5344CB8AC3E}">
        <p14:creationId xmlns:p14="http://schemas.microsoft.com/office/powerpoint/2010/main" val="9734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Threats and Motivations</a:t>
            </a:r>
          </a:p>
        </p:txBody>
      </p:sp>
      <p:pic>
        <p:nvPicPr>
          <p:cNvPr id="39939" name="Picture 5" descr="9781284071276_CH06_TABLE0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741" r="1306"/>
          <a:stretch/>
        </p:blipFill>
        <p:spPr bwMode="auto">
          <a:xfrm>
            <a:off x="2406651" y="1630680"/>
            <a:ext cx="7049769" cy="453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40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Weak Threat Environments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62940" y="1901825"/>
            <a:ext cx="1086612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At Home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Do not write down passwords that are at risk of being lost or stolen.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At Work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Avoid shoulder surfing.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Passwords may be written down as long as the user keeps physical possession of the list.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Authentication tokens shall be used.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Passwords should be hard to guess and easy to remember.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903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Strong Threat Environment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619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Using Passwords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System should track failed password guesses to try to detect guessing attacks.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Protect against keyboard sniffers.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Pick passwords that resist offline attacks.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system should provide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secure attention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s-E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Other options: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Multi-factor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78029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Something you know</a:t>
            </a:r>
          </a:p>
          <a:p>
            <a:pPr lvl="1"/>
            <a:r>
              <a:rPr lang="en-GB" dirty="0"/>
              <a:t>Password, pin</a:t>
            </a:r>
          </a:p>
          <a:p>
            <a:pPr lvl="1"/>
            <a:endParaRPr lang="en-GB" dirty="0"/>
          </a:p>
          <a:p>
            <a:r>
              <a:rPr lang="en-GB" dirty="0"/>
              <a:t>Something you have</a:t>
            </a:r>
          </a:p>
          <a:p>
            <a:pPr lvl="1"/>
            <a:r>
              <a:rPr lang="en-GB" dirty="0"/>
              <a:t>Key, token</a:t>
            </a:r>
          </a:p>
          <a:p>
            <a:pPr lvl="1"/>
            <a:endParaRPr lang="en-GB" dirty="0"/>
          </a:p>
          <a:p>
            <a:r>
              <a:rPr lang="en-GB" dirty="0"/>
              <a:t>Something you are</a:t>
            </a:r>
          </a:p>
          <a:p>
            <a:pPr lvl="1"/>
            <a:r>
              <a:rPr lang="en-GB" dirty="0"/>
              <a:t>Biometric measure, personal trait</a:t>
            </a:r>
          </a:p>
        </p:txBody>
      </p:sp>
    </p:spTree>
    <p:extLst>
      <p:ext uri="{BB962C8B-B14F-4D97-AF65-F5344CB8AC3E}">
        <p14:creationId xmlns:p14="http://schemas.microsoft.com/office/powerpoint/2010/main" val="2565332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6" y="115528"/>
            <a:ext cx="10515600" cy="1325563"/>
          </a:xfrm>
        </p:spPr>
        <p:txBody>
          <a:bodyPr/>
          <a:lstStyle/>
          <a:p>
            <a:r>
              <a:rPr lang="es-ES" dirty="0"/>
              <a:t>Final note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24" y="4241535"/>
            <a:ext cx="2586989" cy="2348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4280">
            <a:off x="452959" y="983429"/>
            <a:ext cx="6621780" cy="4414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87" y="545015"/>
            <a:ext cx="3114675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1" t="27004" r="33346" b="10337"/>
          <a:stretch/>
        </p:blipFill>
        <p:spPr>
          <a:xfrm rot="1250618">
            <a:off x="8885418" y="1807107"/>
            <a:ext cx="2590800" cy="4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0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5: Creating Users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0178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ADDITIONAL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After lab 5, try the </a:t>
            </a:r>
            <a:r>
              <a:rPr lang="en-GB" dirty="0" err="1"/>
              <a:t>jupyter</a:t>
            </a:r>
            <a:r>
              <a:rPr lang="en-GB" dirty="0"/>
              <a:t> notebooks on passwords and biometrics using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9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</a:t>
            </a:r>
            <a:r>
              <a:rPr lang="en-GB" dirty="0"/>
              <a:t>authentication factors?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Something you can do</a:t>
            </a:r>
            <a:r>
              <a:rPr lang="en-GB" dirty="0"/>
              <a:t>, e.g. accurately reproducing a signature or speak.</a:t>
            </a:r>
          </a:p>
          <a:p>
            <a:r>
              <a:rPr lang="en-GB" b="1" dirty="0"/>
              <a:t>Something you exhibit</a:t>
            </a:r>
            <a:r>
              <a:rPr lang="en-GB" dirty="0"/>
              <a:t>, e.g. a particular personality trait, or even neurological behaviour that could be read by an fMRI. These are not strictly "are" features, as they're more fluid.</a:t>
            </a:r>
          </a:p>
          <a:p>
            <a:r>
              <a:rPr lang="en-GB" b="1" dirty="0"/>
              <a:t>Somewhere</a:t>
            </a:r>
            <a:r>
              <a:rPr lang="en-GB" dirty="0"/>
              <a:t> </a:t>
            </a:r>
            <a:r>
              <a:rPr lang="en-GB" b="1" dirty="0"/>
              <a:t>you are </a:t>
            </a:r>
            <a:r>
              <a:rPr lang="en-GB" dirty="0"/>
              <a:t>(or have access to), e.g. locking a session to an IP, or sending a confirmation pin to your address. This one is a bit tenuous in terms of being called an </a:t>
            </a:r>
            <a:r>
              <a:rPr lang="en-GB" i="1" dirty="0"/>
              <a:t>authentication</a:t>
            </a:r>
            <a:r>
              <a:rPr lang="en-GB" dirty="0"/>
              <a:t> factor, but it's still useful to note.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59325" y="573275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Adding more really helps?</a:t>
            </a:r>
          </a:p>
        </p:txBody>
      </p:sp>
    </p:spTree>
    <p:extLst>
      <p:ext uri="{BB962C8B-B14F-4D97-AF65-F5344CB8AC3E}">
        <p14:creationId xmlns:p14="http://schemas.microsoft.com/office/powerpoint/2010/main" val="27660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different factors, not multiple instances of the same factor</a:t>
            </a:r>
          </a:p>
          <a:p>
            <a:endParaRPr lang="en-GB" dirty="0"/>
          </a:p>
          <a:p>
            <a:r>
              <a:rPr lang="en-GB" dirty="0"/>
              <a:t>Follows the </a:t>
            </a:r>
            <a:r>
              <a:rPr lang="en-GB" b="1" dirty="0"/>
              <a:t>defence-in-depth </a:t>
            </a:r>
            <a:r>
              <a:rPr lang="en-GB" dirty="0"/>
              <a:t>best practice principle:</a:t>
            </a:r>
          </a:p>
          <a:p>
            <a:pPr lvl="1"/>
            <a:r>
              <a:rPr lang="en-GB" dirty="0"/>
              <a:t>Checkpoints are added for authentication and authorisation.</a:t>
            </a:r>
          </a:p>
          <a:p>
            <a:pPr lvl="1"/>
            <a:endParaRPr lang="en-GB" dirty="0"/>
          </a:p>
          <a:p>
            <a:r>
              <a:rPr lang="en-GB" dirty="0"/>
              <a:t>Examples: ATM, Biometric laptops, Biometric cards.</a:t>
            </a:r>
          </a:p>
        </p:txBody>
      </p:sp>
    </p:spTree>
    <p:extLst>
      <p:ext uri="{BB962C8B-B14F-4D97-AF65-F5344CB8AC3E}">
        <p14:creationId xmlns:p14="http://schemas.microsoft.com/office/powerpoint/2010/main" val="264256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Attacks on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68" y="1825625"/>
            <a:ext cx="6859663" cy="44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99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Passwords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Something you know</a:t>
            </a:r>
          </a:p>
        </p:txBody>
      </p:sp>
    </p:spTree>
    <p:extLst>
      <p:ext uri="{BB962C8B-B14F-4D97-AF65-F5344CB8AC3E}">
        <p14:creationId xmlns:p14="http://schemas.microsoft.com/office/powerpoint/2010/main" val="294033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Each User ID is associated with a secret: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User presents the secret when logging in.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System checks the secret against the authentication database.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Access granted if the secret matches.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Risks: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Shoulder surfing at the keyboard.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Reading the password off of printer paper.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Sniffing the password in transit or in RAM.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Retrieving the authentication database.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71" y="2423159"/>
            <a:ext cx="4212533" cy="296608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87780" y="5389244"/>
            <a:ext cx="5562600" cy="630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1524</Words>
  <Application>Microsoft Office PowerPoint</Application>
  <PresentationFormat>Widescreen</PresentationFormat>
  <Paragraphs>240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Cambria Math</vt:lpstr>
      <vt:lpstr>Tahoma</vt:lpstr>
      <vt:lpstr>Office Theme</vt:lpstr>
      <vt:lpstr>Authenticating Users</vt:lpstr>
      <vt:lpstr>Today’s Plan</vt:lpstr>
      <vt:lpstr>Elements of Authentications</vt:lpstr>
      <vt:lpstr>Authentication Factors</vt:lpstr>
      <vt:lpstr>Other authentication factors?</vt:lpstr>
      <vt:lpstr>Multi-Factor Authentication</vt:lpstr>
      <vt:lpstr>Attacks on Authentication</vt:lpstr>
      <vt:lpstr>Passwords</vt:lpstr>
      <vt:lpstr>Password Authentication</vt:lpstr>
      <vt:lpstr>Password Hashing</vt:lpstr>
      <vt:lpstr>The crypt() algorithm</vt:lpstr>
      <vt:lpstr>Examples of “salted” passwords</vt:lpstr>
      <vt:lpstr>Pros and Cons of Classical Salt</vt:lpstr>
      <vt:lpstr>Solutions</vt:lpstr>
      <vt:lpstr>Sniffing Passwords</vt:lpstr>
      <vt:lpstr>Password Guessing</vt:lpstr>
      <vt:lpstr>Offline Password Cracking</vt:lpstr>
      <vt:lpstr>How fast it is?</vt:lpstr>
      <vt:lpstr>Increasing the search space</vt:lpstr>
      <vt:lpstr>Reducing the search space</vt:lpstr>
      <vt:lpstr>Dictionary Attack</vt:lpstr>
      <vt:lpstr>How fast is it?</vt:lpstr>
      <vt:lpstr>Tokens</vt:lpstr>
      <vt:lpstr>Pro’s and Con’s</vt:lpstr>
      <vt:lpstr>Types of Tokens</vt:lpstr>
      <vt:lpstr>Challenge Response Authentication</vt:lpstr>
      <vt:lpstr>Challenge Response Authentication</vt:lpstr>
      <vt:lpstr>Challenge Response Authentication</vt:lpstr>
      <vt:lpstr>One-time Password Token</vt:lpstr>
      <vt:lpstr>Biometrics</vt:lpstr>
      <vt:lpstr>Bertillion System of Criminal Identification</vt:lpstr>
      <vt:lpstr>When bertillionage failed</vt:lpstr>
      <vt:lpstr>Biometrics 101</vt:lpstr>
      <vt:lpstr>Accuracy</vt:lpstr>
      <vt:lpstr>Calculation of V in biometrics</vt:lpstr>
      <vt:lpstr>Authentication Requirements</vt:lpstr>
      <vt:lpstr>Threats and Motivations</vt:lpstr>
      <vt:lpstr>Weak Threat Environments</vt:lpstr>
      <vt:lpstr>Strong Threat Environment</vt:lpstr>
      <vt:lpstr>Final note</vt:lpstr>
      <vt:lpstr>Lab 5: Creating Users in Linux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Authenticating Users</dc:title>
  <dc:creator>carlos</dc:creator>
  <cp:lastModifiedBy>carlos</cp:lastModifiedBy>
  <cp:revision>47</cp:revision>
  <dcterms:created xsi:type="dcterms:W3CDTF">2018-10-05T09:38:29Z</dcterms:created>
  <dcterms:modified xsi:type="dcterms:W3CDTF">2019-03-07T14:34:29Z</dcterms:modified>
</cp:coreProperties>
</file>