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17" r:id="rId4"/>
    <p:sldId id="291" r:id="rId5"/>
    <p:sldId id="316" r:id="rId6"/>
    <p:sldId id="292" r:id="rId7"/>
    <p:sldId id="293" r:id="rId8"/>
    <p:sldId id="296" r:id="rId9"/>
    <p:sldId id="297" r:id="rId10"/>
    <p:sldId id="298" r:id="rId11"/>
    <p:sldId id="295" r:id="rId12"/>
    <p:sldId id="299" r:id="rId13"/>
    <p:sldId id="300" r:id="rId14"/>
    <p:sldId id="301" r:id="rId15"/>
    <p:sldId id="302" r:id="rId16"/>
    <p:sldId id="303" r:id="rId17"/>
    <p:sldId id="304" r:id="rId18"/>
    <p:sldId id="305" r:id="rId19"/>
    <p:sldId id="315" r:id="rId20"/>
    <p:sldId id="309" r:id="rId21"/>
    <p:sldId id="310" r:id="rId22"/>
    <p:sldId id="311" r:id="rId23"/>
    <p:sldId id="308" r:id="rId24"/>
    <p:sldId id="312" r:id="rId25"/>
    <p:sldId id="313" r:id="rId26"/>
    <p:sldId id="319"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initials="c" lastIdx="1" clrIdx="0">
    <p:extLst>
      <p:ext uri="{19B8F6BF-5375-455C-9EA6-DF929625EA0E}">
        <p15:presenceInfo xmlns:p15="http://schemas.microsoft.com/office/powerpoint/2012/main" userId="carl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73450" autoAdjust="0"/>
  </p:normalViewPr>
  <p:slideViewPr>
    <p:cSldViewPr snapToGrid="0">
      <p:cViewPr varScale="1">
        <p:scale>
          <a:sx n="65" d="100"/>
          <a:sy n="65" d="100"/>
        </p:scale>
        <p:origin x="797" y="53"/>
      </p:cViewPr>
      <p:guideLst/>
    </p:cSldViewPr>
  </p:slideViewPr>
  <p:notesTextViewPr>
    <p:cViewPr>
      <p:scale>
        <a:sx n="3" d="2"/>
        <a:sy n="3" d="2"/>
      </p:scale>
      <p:origin x="0" y="0"/>
    </p:cViewPr>
  </p:notesTextViewPr>
  <p:notesViewPr>
    <p:cSldViewPr snapToGrid="0">
      <p:cViewPr varScale="1">
        <p:scale>
          <a:sx n="54" d="100"/>
          <a:sy n="54" d="100"/>
        </p:scale>
        <p:origin x="26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16BBD-FE03-4AB5-B424-02CB9D401249}" type="datetimeFigureOut">
              <a:rPr lang="en-GB" smtClean="0"/>
              <a:t>22/02/2019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4ED14-635F-4DB1-BE37-1A3B6791AAA3}" type="slidenum">
              <a:rPr lang="en-GB" smtClean="0"/>
              <a:t>‹#›</a:t>
            </a:fld>
            <a:endParaRPr lang="en-GB"/>
          </a:p>
        </p:txBody>
      </p:sp>
    </p:spTree>
    <p:extLst>
      <p:ext uri="{BB962C8B-B14F-4D97-AF65-F5344CB8AC3E}">
        <p14:creationId xmlns:p14="http://schemas.microsoft.com/office/powerpoint/2010/main" val="190141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-APT technically is not a mechanism but a strategy.</a:t>
            </a:r>
          </a:p>
        </p:txBody>
      </p:sp>
      <p:sp>
        <p:nvSpPr>
          <p:cNvPr id="4" name="Slide Number Placeholder 3"/>
          <p:cNvSpPr>
            <a:spLocks noGrp="1"/>
          </p:cNvSpPr>
          <p:nvPr>
            <p:ph type="sldNum" sz="quarter" idx="10"/>
          </p:nvPr>
        </p:nvSpPr>
        <p:spPr/>
        <p:txBody>
          <a:bodyPr/>
          <a:lstStyle/>
          <a:p>
            <a:fld id="{2CB4ED14-635F-4DB1-BE37-1A3B6791AAA3}" type="slidenum">
              <a:rPr lang="en-GB" smtClean="0"/>
              <a:t>6</a:t>
            </a:fld>
            <a:endParaRPr lang="en-GB"/>
          </a:p>
        </p:txBody>
      </p:sp>
    </p:spTree>
    <p:extLst>
      <p:ext uri="{BB962C8B-B14F-4D97-AF65-F5344CB8AC3E}">
        <p14:creationId xmlns:p14="http://schemas.microsoft.com/office/powerpoint/2010/main" val="1633006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-Chernobyl</a:t>
            </a:r>
            <a:r>
              <a:rPr lang="en-GB" baseline="0" noProof="0" dirty="0"/>
              <a:t> infects .exe when opened. When a trigger date is reached, deletes data on the infected system by overwriting the first 1Mb of the hard drive with zeroes.</a:t>
            </a:r>
          </a:p>
          <a:p>
            <a:r>
              <a:rPr lang="en-GB" baseline="0" noProof="0" dirty="0"/>
              <a:t>-</a:t>
            </a:r>
            <a:r>
              <a:rPr lang="en-GB" baseline="0" noProof="0" dirty="0" err="1"/>
              <a:t>WannaCry</a:t>
            </a:r>
            <a:r>
              <a:rPr lang="en-GB" baseline="0" noProof="0" dirty="0"/>
              <a:t> infected 230’000 computers worldwide asking for $300 per computer, otherwise deleting all encrypted files.</a:t>
            </a:r>
          </a:p>
          <a:p>
            <a:r>
              <a:rPr lang="en-GB" baseline="0" noProof="0" dirty="0"/>
              <a:t>-Tim Lloyd convicted of setting a bomb that cost $10 M to his former employer, Omega Engineering. The “bomb” deleted files from the Company 20 days after he left.</a:t>
            </a:r>
          </a:p>
          <a:p>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20</a:t>
            </a:fld>
            <a:endParaRPr lang="en-GB"/>
          </a:p>
        </p:txBody>
      </p:sp>
    </p:spTree>
    <p:extLst>
      <p:ext uri="{BB962C8B-B14F-4D97-AF65-F5344CB8AC3E}">
        <p14:creationId xmlns:p14="http://schemas.microsoft.com/office/powerpoint/2010/main" val="304948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-BHOs: Set a fake web with adds &amp;</a:t>
            </a:r>
            <a:r>
              <a:rPr lang="en-GB" baseline="0" noProof="0" dirty="0"/>
              <a:t> negotiate a payment by clicks.</a:t>
            </a:r>
          </a:p>
          <a:p>
            <a:r>
              <a:rPr lang="en-GB" noProof="0" dirty="0"/>
              <a:t>-IRC Clone attack: The controller orders each bot to connect a large number of clones.</a:t>
            </a:r>
            <a:r>
              <a:rPr lang="en-GB" baseline="0" noProof="0" dirty="0"/>
              <a:t> Victim is flooded by service request (like DDoS).</a:t>
            </a:r>
          </a:p>
          <a:p>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21</a:t>
            </a:fld>
            <a:endParaRPr lang="en-GB"/>
          </a:p>
        </p:txBody>
      </p:sp>
    </p:spTree>
    <p:extLst>
      <p:ext uri="{BB962C8B-B14F-4D97-AF65-F5344CB8AC3E}">
        <p14:creationId xmlns:p14="http://schemas.microsoft.com/office/powerpoint/2010/main" val="3698275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-Persistent:</a:t>
            </a:r>
            <a:r>
              <a:rPr lang="en-GB" baseline="0" noProof="0" dirty="0"/>
              <a:t> Active each time system boots. (stored in registry or system file). Easy to detect by scanning copy.</a:t>
            </a:r>
          </a:p>
          <a:p>
            <a:r>
              <a:rPr lang="en-GB" baseline="0" noProof="0" dirty="0"/>
              <a:t>-Memory based: Cannot survive reboot, its only in memory so harder to detect.</a:t>
            </a:r>
          </a:p>
          <a:p>
            <a:r>
              <a:rPr lang="en-GB" baseline="0" noProof="0" dirty="0"/>
              <a:t>-User mode: Intercepts calls to Application Program Interfaces and modifies returned results.</a:t>
            </a:r>
          </a:p>
          <a:p>
            <a:r>
              <a:rPr lang="en-GB" baseline="0" noProof="0" dirty="0"/>
              <a:t>-Kernel mode: Intercepts calls to native APIs in kernel mode (portion f OS that includes the most critical portions of SW).</a:t>
            </a:r>
          </a:p>
          <a:p>
            <a:r>
              <a:rPr lang="en-GB" noProof="0" dirty="0"/>
              <a:t>-VM:</a:t>
            </a:r>
            <a:r>
              <a:rPr lang="en-GB" baseline="0" noProof="0" dirty="0"/>
              <a:t> Installs a light VMM, and runs the OS in a VM above it.</a:t>
            </a:r>
          </a:p>
          <a:p>
            <a:r>
              <a:rPr lang="en-GB" baseline="0" noProof="0" dirty="0"/>
              <a:t>-External mode: Malware is located outside the normal operation (BIOS, system management) where it can directly access HW).</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24</a:t>
            </a:fld>
            <a:endParaRPr lang="en-GB"/>
          </a:p>
        </p:txBody>
      </p:sp>
    </p:spTree>
    <p:extLst>
      <p:ext uri="{BB962C8B-B14F-4D97-AF65-F5344CB8AC3E}">
        <p14:creationId xmlns:p14="http://schemas.microsoft.com/office/powerpoint/2010/main" val="284571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-fork():</a:t>
            </a:r>
            <a:r>
              <a:rPr lang="en-GB" baseline="0" noProof="0" dirty="0"/>
              <a:t> Create processes. Returns a process id (new) becoming the child of the caller.</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26</a:t>
            </a:fld>
            <a:endParaRPr lang="en-GB"/>
          </a:p>
        </p:txBody>
      </p:sp>
    </p:spTree>
    <p:extLst>
      <p:ext uri="{BB962C8B-B14F-4D97-AF65-F5344CB8AC3E}">
        <p14:creationId xmlns:p14="http://schemas.microsoft.com/office/powerpoint/2010/main" val="758163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B4ED14-635F-4DB1-BE37-1A3B6791AAA3}" type="slidenum">
              <a:rPr lang="en-GB" smtClean="0"/>
              <a:t>28</a:t>
            </a:fld>
            <a:endParaRPr lang="en-GB"/>
          </a:p>
        </p:txBody>
      </p:sp>
    </p:spTree>
    <p:extLst>
      <p:ext uri="{BB962C8B-B14F-4D97-AF65-F5344CB8AC3E}">
        <p14:creationId xmlns:p14="http://schemas.microsoft.com/office/powerpoint/2010/main" val="190823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-Infection mechanism: </a:t>
            </a:r>
            <a:r>
              <a:rPr lang="en-GB" baseline="0" noProof="0" dirty="0"/>
              <a:t>Infection vector where a virus has a search routine, localises new files in disk for infection.</a:t>
            </a:r>
          </a:p>
          <a:p>
            <a:r>
              <a:rPr lang="en-GB" baseline="0" noProof="0" dirty="0"/>
              <a:t>-Trigger: Compiled version that could be activated any time an executable file has some conditions met.</a:t>
            </a:r>
          </a:p>
          <a:p>
            <a:r>
              <a:rPr lang="en-GB" baseline="0" noProof="0" dirty="0"/>
              <a:t>-Payload: Actual body or data that performs the malicious purpose.</a:t>
            </a:r>
          </a:p>
          <a:p>
            <a:r>
              <a:rPr lang="en-GB" baseline="0" noProof="0" dirty="0"/>
              <a:t>-Dormant: Idle. Malware has accessed but doesn't take action until triggered.</a:t>
            </a:r>
          </a:p>
          <a:p>
            <a:r>
              <a:rPr lang="en-GB" baseline="0" noProof="0" dirty="0"/>
              <a:t>-Propagation: Places a copy into other files/areas of the disk. Morphs to avoid detection</a:t>
            </a:r>
          </a:p>
          <a:p>
            <a:r>
              <a:rPr lang="en-GB" baseline="0" noProof="0" dirty="0"/>
              <a:t>-Triggering: Virus is activated to perform intended function (counter).</a:t>
            </a:r>
          </a:p>
          <a:p>
            <a:r>
              <a:rPr lang="en-GB" baseline="0" noProof="0" dirty="0"/>
              <a:t>-Execution: The function is performed (message in screen, file damaging).</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7</a:t>
            </a:fld>
            <a:endParaRPr lang="en-GB"/>
          </a:p>
        </p:txBody>
      </p:sp>
    </p:spTree>
    <p:extLst>
      <p:ext uri="{BB962C8B-B14F-4D97-AF65-F5344CB8AC3E}">
        <p14:creationId xmlns:p14="http://schemas.microsoft.com/office/powerpoint/2010/main" val="413203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-An</a:t>
            </a:r>
            <a:r>
              <a:rPr lang="en-GB" baseline="0" noProof="0" dirty="0"/>
              <a:t> infected version of a program is longer tan the uninfected one. This can be noticed by almost any SW executing the program.</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8</a:t>
            </a:fld>
            <a:endParaRPr lang="en-GB"/>
          </a:p>
        </p:txBody>
      </p:sp>
    </p:spTree>
    <p:extLst>
      <p:ext uri="{BB962C8B-B14F-4D97-AF65-F5344CB8AC3E}">
        <p14:creationId xmlns:p14="http://schemas.microsoft.com/office/powerpoint/2010/main" val="2250122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9</a:t>
            </a:fld>
            <a:endParaRPr lang="en-GB"/>
          </a:p>
        </p:txBody>
      </p:sp>
    </p:spTree>
    <p:extLst>
      <p:ext uri="{BB962C8B-B14F-4D97-AF65-F5344CB8AC3E}">
        <p14:creationId xmlns:p14="http://schemas.microsoft.com/office/powerpoint/2010/main" val="291573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-Boot sector infector: Infects a master boot record and</a:t>
            </a:r>
            <a:r>
              <a:rPr lang="en-GB" baseline="0" noProof="0" dirty="0"/>
              <a:t> spreads when system is booted from the disk containing virus.</a:t>
            </a:r>
          </a:p>
          <a:p>
            <a:r>
              <a:rPr lang="en-GB" baseline="0" noProof="0" dirty="0"/>
              <a:t>-File infector: Infects files that the OS or shell considers to be executable.</a:t>
            </a:r>
          </a:p>
          <a:p>
            <a:r>
              <a:rPr lang="en-GB" baseline="0" noProof="0" dirty="0"/>
              <a:t>-Macro virus: Infects files with macro or script interpreted by application.</a:t>
            </a:r>
          </a:p>
          <a:p>
            <a:r>
              <a:rPr lang="en-GB" baseline="0" noProof="0" dirty="0"/>
              <a:t>-Multipartite: Infects in multiple ways.</a:t>
            </a:r>
          </a:p>
          <a:p>
            <a:r>
              <a:rPr lang="en-GB" baseline="0" noProof="0" dirty="0"/>
              <a:t>-Encrypted virus: Uses encryption to obscure its content. Virus creates key and conceals it in virus. When infected program is evoked, virus uses key to decrypt. As virus replicates, different keys are used (this varies the pattern).</a:t>
            </a:r>
          </a:p>
          <a:p>
            <a:r>
              <a:rPr lang="en-GB" baseline="0" noProof="0" dirty="0"/>
              <a:t>-Stealth: Hide the entirety, not only the payload (code mutation, compression, rootkit).</a:t>
            </a:r>
          </a:p>
          <a:p>
            <a:r>
              <a:rPr lang="en-GB" baseline="0" noProof="0" dirty="0"/>
              <a:t>-Polymorphic: Creates functionally equivalent copies at the propagation phase. Vary the signature by changing order of superfluous instructions (mutation engine). Can also use encryption.</a:t>
            </a:r>
          </a:p>
          <a:p>
            <a:r>
              <a:rPr lang="en-GB" baseline="0" noProof="0" dirty="0"/>
              <a:t>-Metamorphic: Rewrites itself completely after each iteration. They may change not only appearance, but also behaviour.</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11</a:t>
            </a:fld>
            <a:endParaRPr lang="en-GB"/>
          </a:p>
        </p:txBody>
      </p:sp>
    </p:spTree>
    <p:extLst>
      <p:ext uri="{BB962C8B-B14F-4D97-AF65-F5344CB8AC3E}">
        <p14:creationId xmlns:p14="http://schemas.microsoft.com/office/powerpoint/2010/main" val="258795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-Yes because</a:t>
            </a:r>
            <a:r>
              <a:rPr lang="en-GB" baseline="0" noProof="0" dirty="0"/>
              <a:t> with sufficient restrictions then a world user may be protected, but users are expected to have –</a:t>
            </a:r>
            <a:r>
              <a:rPr lang="en-GB" baseline="0" noProof="0" dirty="0" err="1"/>
              <a:t>rwx</a:t>
            </a:r>
            <a:r>
              <a:rPr lang="en-GB" baseline="0" noProof="0" dirty="0"/>
              <a:t> </a:t>
            </a:r>
            <a:r>
              <a:rPr lang="en-GB" sz="1050" baseline="0" noProof="0" dirty="0"/>
              <a:t>privileges with the files and</a:t>
            </a:r>
            <a:r>
              <a:rPr lang="en-GB" baseline="0" noProof="0" dirty="0"/>
              <a:t> thus they will eventually propagate.</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12</a:t>
            </a:fld>
            <a:endParaRPr lang="en-GB"/>
          </a:p>
        </p:txBody>
      </p:sp>
    </p:spTree>
    <p:extLst>
      <p:ext uri="{BB962C8B-B14F-4D97-AF65-F5344CB8AC3E}">
        <p14:creationId xmlns:p14="http://schemas.microsoft.com/office/powerpoint/2010/main" val="44224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-Electronic mail or instant messenger facility: </a:t>
            </a:r>
            <a:r>
              <a:rPr lang="en-GB" sz="1200" b="0" i="0" u="none" strike="noStrike" kern="1200" baseline="0" dirty="0">
                <a:solidFill>
                  <a:schemeClr val="tx1"/>
                </a:solidFill>
                <a:latin typeface="+mn-lt"/>
                <a:ea typeface="+mn-ea"/>
                <a:cs typeface="+mn-cs"/>
              </a:rPr>
              <a:t>A worm e-mails a copy of itself to other systems, or sends itself as an attachment via an instant message service, so that its code is run when the e-mail or attachment is received or viewed.</a:t>
            </a:r>
          </a:p>
          <a:p>
            <a:r>
              <a:rPr lang="en-GB" sz="1200" b="0" i="0" u="none" strike="noStrike" kern="1200" baseline="0" dirty="0">
                <a:solidFill>
                  <a:schemeClr val="tx1"/>
                </a:solidFill>
                <a:latin typeface="+mn-lt"/>
                <a:ea typeface="+mn-ea"/>
                <a:cs typeface="+mn-cs"/>
              </a:rPr>
              <a:t>-</a:t>
            </a:r>
            <a:r>
              <a:rPr lang="en-GB" sz="1200" b="1" i="0" u="none" strike="noStrike" kern="1200" baseline="0" dirty="0">
                <a:solidFill>
                  <a:schemeClr val="tx1"/>
                </a:solidFill>
                <a:latin typeface="+mn-lt"/>
                <a:ea typeface="+mn-ea"/>
                <a:cs typeface="+mn-cs"/>
              </a:rPr>
              <a:t>File sharing: </a:t>
            </a:r>
            <a:r>
              <a:rPr lang="en-GB" sz="1200" b="0" i="0" u="none" strike="noStrike" kern="1200" baseline="0" dirty="0">
                <a:solidFill>
                  <a:schemeClr val="tx1"/>
                </a:solidFill>
                <a:latin typeface="+mn-lt"/>
                <a:ea typeface="+mn-ea"/>
                <a:cs typeface="+mn-cs"/>
              </a:rPr>
              <a:t>A worm either creates a copy of itself or infects other suitable files as a virus on removable media such as a USB drive; it then executes when</a:t>
            </a:r>
          </a:p>
          <a:p>
            <a:r>
              <a:rPr lang="en-GB" sz="1200" b="0" i="0" u="none" strike="noStrike" kern="1200" baseline="0" dirty="0">
                <a:solidFill>
                  <a:schemeClr val="tx1"/>
                </a:solidFill>
                <a:latin typeface="+mn-lt"/>
                <a:ea typeface="+mn-ea"/>
                <a:cs typeface="+mn-cs"/>
              </a:rPr>
              <a:t>the drive is connected to another system using the </a:t>
            </a:r>
            <a:r>
              <a:rPr lang="en-GB" sz="1200" b="0" i="0" u="none" strike="noStrike" kern="1200" baseline="0" dirty="0" err="1">
                <a:solidFill>
                  <a:schemeClr val="tx1"/>
                </a:solidFill>
                <a:latin typeface="+mn-lt"/>
                <a:ea typeface="+mn-ea"/>
                <a:cs typeface="+mn-cs"/>
              </a:rPr>
              <a:t>autorun</a:t>
            </a:r>
            <a:r>
              <a:rPr lang="en-GB" sz="1200" b="0" i="0" u="none" strike="noStrike" kern="1200" baseline="0" dirty="0">
                <a:solidFill>
                  <a:schemeClr val="tx1"/>
                </a:solidFill>
                <a:latin typeface="+mn-lt"/>
                <a:ea typeface="+mn-ea"/>
                <a:cs typeface="+mn-cs"/>
              </a:rPr>
              <a:t> mechanism by exploiting some software vulnerability, or when a user opens the infected file on the target system.</a:t>
            </a:r>
          </a:p>
          <a:p>
            <a:r>
              <a:rPr lang="en-GB" sz="1200" b="0" i="0" u="none" strike="noStrike" kern="1200" baseline="0" dirty="0">
                <a:solidFill>
                  <a:schemeClr val="tx1"/>
                </a:solidFill>
                <a:latin typeface="+mn-lt"/>
                <a:ea typeface="+mn-ea"/>
                <a:cs typeface="+mn-cs"/>
              </a:rPr>
              <a:t>-</a:t>
            </a:r>
            <a:r>
              <a:rPr lang="en-GB" sz="1200" b="1" i="0" u="none" strike="noStrike" kern="1200" baseline="0" dirty="0">
                <a:solidFill>
                  <a:schemeClr val="tx1"/>
                </a:solidFill>
                <a:latin typeface="+mn-lt"/>
                <a:ea typeface="+mn-ea"/>
                <a:cs typeface="+mn-cs"/>
              </a:rPr>
              <a:t>Remote execution capability: </a:t>
            </a:r>
            <a:r>
              <a:rPr lang="en-GB" sz="1200" b="0" i="0" u="none" strike="noStrike" kern="1200" baseline="0" dirty="0">
                <a:solidFill>
                  <a:schemeClr val="tx1"/>
                </a:solidFill>
                <a:latin typeface="+mn-lt"/>
                <a:ea typeface="+mn-ea"/>
                <a:cs typeface="+mn-cs"/>
              </a:rPr>
              <a:t>A worm executes a copy of itself on another system, either by using an explicit remote execution facility or by </a:t>
            </a:r>
            <a:r>
              <a:rPr lang="en-GB" sz="1200" b="0" i="0" u="none" strike="noStrike" kern="1200" baseline="0">
                <a:solidFill>
                  <a:schemeClr val="tx1"/>
                </a:solidFill>
                <a:latin typeface="+mn-lt"/>
                <a:ea typeface="+mn-ea"/>
                <a:cs typeface="+mn-cs"/>
              </a:rPr>
              <a:t>exploiting a program </a:t>
            </a:r>
            <a:r>
              <a:rPr lang="en-GB" sz="1200" b="0" i="0" u="none" strike="noStrike" kern="1200" baseline="0" dirty="0">
                <a:solidFill>
                  <a:schemeClr val="tx1"/>
                </a:solidFill>
                <a:latin typeface="+mn-lt"/>
                <a:ea typeface="+mn-ea"/>
                <a:cs typeface="+mn-cs"/>
              </a:rPr>
              <a:t>flaw in a network service to subvert its operations.</a:t>
            </a:r>
          </a:p>
          <a:p>
            <a:r>
              <a:rPr lang="en-GB" sz="1200" b="0" i="0" u="none" strike="noStrike" kern="1200" baseline="0" dirty="0">
                <a:solidFill>
                  <a:schemeClr val="tx1"/>
                </a:solidFill>
                <a:latin typeface="+mn-lt"/>
                <a:ea typeface="+mn-ea"/>
                <a:cs typeface="+mn-cs"/>
              </a:rPr>
              <a:t>-</a:t>
            </a:r>
            <a:r>
              <a:rPr lang="en-GB" sz="1200" b="1" i="0" u="none" strike="noStrike" kern="1200" baseline="0" dirty="0">
                <a:solidFill>
                  <a:schemeClr val="tx1"/>
                </a:solidFill>
                <a:latin typeface="+mn-lt"/>
                <a:ea typeface="+mn-ea"/>
                <a:cs typeface="+mn-cs"/>
              </a:rPr>
              <a:t>Remote file access or transfer capability: </a:t>
            </a:r>
            <a:r>
              <a:rPr lang="en-GB" sz="1200" b="0" i="0" u="none" strike="noStrike" kern="1200" baseline="0" dirty="0">
                <a:solidFill>
                  <a:schemeClr val="tx1"/>
                </a:solidFill>
                <a:latin typeface="+mn-lt"/>
                <a:ea typeface="+mn-ea"/>
                <a:cs typeface="+mn-cs"/>
              </a:rPr>
              <a:t>A worm uses a remote file access or transfer service to another system to copy itself from one system to the other, where users on that system may then execute it.</a:t>
            </a:r>
          </a:p>
          <a:p>
            <a:r>
              <a:rPr lang="en-GB" sz="1200" b="0" i="0" u="none" strike="noStrike" kern="1200" baseline="0" dirty="0">
                <a:solidFill>
                  <a:schemeClr val="tx1"/>
                </a:solidFill>
                <a:latin typeface="+mn-lt"/>
                <a:ea typeface="+mn-ea"/>
                <a:cs typeface="+mn-cs"/>
              </a:rPr>
              <a:t>-</a:t>
            </a:r>
            <a:r>
              <a:rPr lang="en-GB" sz="1200" b="1" i="0" u="none" strike="noStrike" kern="1200" baseline="0" dirty="0">
                <a:solidFill>
                  <a:schemeClr val="tx1"/>
                </a:solidFill>
                <a:latin typeface="+mn-lt"/>
                <a:ea typeface="+mn-ea"/>
                <a:cs typeface="+mn-cs"/>
              </a:rPr>
              <a:t>Remote login capability: </a:t>
            </a:r>
            <a:r>
              <a:rPr lang="en-GB" sz="1200" b="0" i="0" u="none" strike="noStrike" kern="1200" baseline="0" dirty="0">
                <a:solidFill>
                  <a:schemeClr val="tx1"/>
                </a:solidFill>
                <a:latin typeface="+mn-lt"/>
                <a:ea typeface="+mn-ea"/>
                <a:cs typeface="+mn-cs"/>
              </a:rPr>
              <a:t>A worm logs onto a remote system as a user and then uses commands to copy itself from one system to the other, where it then executes.</a:t>
            </a:r>
            <a:endParaRPr lang="en-GB" dirty="0"/>
          </a:p>
        </p:txBody>
      </p:sp>
      <p:sp>
        <p:nvSpPr>
          <p:cNvPr id="4" name="Slide Number Placeholder 3"/>
          <p:cNvSpPr>
            <a:spLocks noGrp="1"/>
          </p:cNvSpPr>
          <p:nvPr>
            <p:ph type="sldNum" sz="quarter" idx="10"/>
          </p:nvPr>
        </p:nvSpPr>
        <p:spPr/>
        <p:txBody>
          <a:bodyPr/>
          <a:lstStyle/>
          <a:p>
            <a:fld id="{2CB4ED14-635F-4DB1-BE37-1A3B6791AAA3}" type="slidenum">
              <a:rPr lang="en-GB" smtClean="0"/>
              <a:t>13</a:t>
            </a:fld>
            <a:endParaRPr lang="en-GB"/>
          </a:p>
        </p:txBody>
      </p:sp>
    </p:spTree>
    <p:extLst>
      <p:ext uri="{BB962C8B-B14F-4D97-AF65-F5344CB8AC3E}">
        <p14:creationId xmlns:p14="http://schemas.microsoft.com/office/powerpoint/2010/main" val="46927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-90% of email </a:t>
            </a:r>
            <a:r>
              <a:rPr lang="es-ES" dirty="0" err="1"/>
              <a:t>traffic</a:t>
            </a:r>
            <a:r>
              <a:rPr lang="es-ES" dirty="0"/>
              <a:t> </a:t>
            </a:r>
            <a:r>
              <a:rPr lang="es-ES" dirty="0" err="1"/>
              <a:t>is</a:t>
            </a:r>
            <a:r>
              <a:rPr lang="es-ES" dirty="0"/>
              <a:t> SPAM!</a:t>
            </a:r>
            <a:endParaRPr lang="en-GB" dirty="0"/>
          </a:p>
        </p:txBody>
      </p:sp>
      <p:sp>
        <p:nvSpPr>
          <p:cNvPr id="4" name="Slide Number Placeholder 3"/>
          <p:cNvSpPr>
            <a:spLocks noGrp="1"/>
          </p:cNvSpPr>
          <p:nvPr>
            <p:ph type="sldNum" sz="quarter" idx="10"/>
          </p:nvPr>
        </p:nvSpPr>
        <p:spPr/>
        <p:txBody>
          <a:bodyPr/>
          <a:lstStyle/>
          <a:p>
            <a:fld id="{2CB4ED14-635F-4DB1-BE37-1A3B6791AAA3}" type="slidenum">
              <a:rPr lang="en-GB" smtClean="0"/>
              <a:t>16</a:t>
            </a:fld>
            <a:endParaRPr lang="en-GB"/>
          </a:p>
        </p:txBody>
      </p:sp>
    </p:spTree>
    <p:extLst>
      <p:ext uri="{BB962C8B-B14F-4D97-AF65-F5344CB8AC3E}">
        <p14:creationId xmlns:p14="http://schemas.microsoft.com/office/powerpoint/2010/main" val="4125924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-A Trojan usually has a deceiving message i.e. claim to be an</a:t>
            </a:r>
            <a:r>
              <a:rPr lang="en-GB" baseline="0" noProof="0" dirty="0"/>
              <a:t> update or an email. </a:t>
            </a:r>
          </a:p>
          <a:p>
            <a:r>
              <a:rPr lang="en-GB" baseline="0" noProof="0" dirty="0"/>
              <a:t>-It is also typically focused on obtaining something specific rather than on replicating.</a:t>
            </a:r>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17</a:t>
            </a:fld>
            <a:endParaRPr lang="en-GB"/>
          </a:p>
        </p:txBody>
      </p:sp>
    </p:spTree>
    <p:extLst>
      <p:ext uri="{BB962C8B-B14F-4D97-AF65-F5344CB8AC3E}">
        <p14:creationId xmlns:p14="http://schemas.microsoft.com/office/powerpoint/2010/main" val="281659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5D507-391B-449E-B2E9-8880DE8D9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E1CCA2B8-DDBF-4413-BE7E-B5651F47C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1E15CA73-8BE3-4CDF-ABBD-7117013498A7}"/>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50E1E56E-9A66-4E01-8F92-03D43C9A7C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7236C30-8748-469D-8B20-05FCE79B8464}"/>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54614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EFEE4-2BC3-46FB-A903-89C1324E4E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B7FBF65-C3CD-458E-8FCC-2CF0F7C58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B2A0C93-E639-40B9-8DED-E77EEE464128}"/>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AF863E41-0CA4-480D-B957-9574B1581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D873D6F-C380-47D0-B6ED-28E71A754DFC}"/>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2136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409B9B3-BDBD-417A-ABD8-165E6FA8A2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7E0B359E-3097-4D88-9A2D-48A34BAFEE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B585C35-CA3D-452A-916A-A83F1EC28B1D}"/>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812F98A3-5BD7-4AA3-A2F1-F561AF1DF2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7E7CC7B-5B4C-415F-8A33-82DB4ECEC31C}"/>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31228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FA4F7-A427-4377-BA24-36062F4C61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3260914-2344-429B-8365-9A88A621F3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35C5FE7-0DCD-4A62-82AB-36ADD2611C70}"/>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AC1E006E-7F0A-47E2-B734-6897EEF4AF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5F58109-1463-496E-82F9-533689ED844E}"/>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272594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05579-A0E2-4704-8165-EB6CE5A5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0C1CFD1-F35E-48B6-9B39-5CC7253D1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D992CCA-F322-467C-BEE8-6269761A5963}"/>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DD8C0076-ECB2-442F-88D3-72B8B936F5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1471A3C-0309-4578-B218-5139C0B89BF1}"/>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70472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8621-205C-4AB9-8951-ABABAF342C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98C0AC1-BC83-423A-99EB-DB9421CA4E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9790DA67-1CC2-42FD-B274-0A9CA3716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4E435B7-A177-46C5-8B81-EBC1E8DC27CA}"/>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6" name="Footer Placeholder 5">
            <a:extLst>
              <a:ext uri="{FF2B5EF4-FFF2-40B4-BE49-F238E27FC236}">
                <a16:creationId xmlns:a16="http://schemas.microsoft.com/office/drawing/2014/main" xmlns="" id="{EDD3EBA7-610B-430C-A1A8-3E14C7597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6A6D31E-64B9-4278-8FA6-4045463022C5}"/>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647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2F847-9884-41D9-B9B2-A6400C22DB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DBD40A0D-898B-4FFA-B263-2B7037885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E39B010-161A-48D5-B077-7F1CE37093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550FC8E5-88E3-4C31-848F-6BE9BD1FE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6515B09-08FE-4250-BA20-62E9A6E7CE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2250E3C-E1E1-49C7-9297-C19465B27D28}"/>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8" name="Footer Placeholder 7">
            <a:extLst>
              <a:ext uri="{FF2B5EF4-FFF2-40B4-BE49-F238E27FC236}">
                <a16:creationId xmlns:a16="http://schemas.microsoft.com/office/drawing/2014/main" xmlns="" id="{B9432451-74B7-4088-B24D-713E5757F5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B78296D-AB77-4412-839C-132EA9EF3C93}"/>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408449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5E280-275C-48CF-AEAF-37D9D8BF8A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333B076B-EAB6-49EC-A678-352CA2601E53}"/>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4" name="Footer Placeholder 3">
            <a:extLst>
              <a:ext uri="{FF2B5EF4-FFF2-40B4-BE49-F238E27FC236}">
                <a16:creationId xmlns:a16="http://schemas.microsoft.com/office/drawing/2014/main" xmlns="" id="{967AAAAE-4959-4B71-A647-4A124180F8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28C334C-E14B-4E2B-9BDD-A340DB6D14EF}"/>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6362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C24527-100D-4773-98CA-99B51D3C5EC7}"/>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3" name="Footer Placeholder 2">
            <a:extLst>
              <a:ext uri="{FF2B5EF4-FFF2-40B4-BE49-F238E27FC236}">
                <a16:creationId xmlns:a16="http://schemas.microsoft.com/office/drawing/2014/main" xmlns="" id="{C54F9D09-BB94-4FCF-B3A9-954CD562B5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B9A6AF1-E7EC-4CC3-A671-401E49233C1B}"/>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60234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5592C-B16D-4036-B1BD-FF6104F50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AF274568-FE4C-4377-8218-32FFE7AE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E1DBBBD4-2680-42BF-B5B1-8EAA862F1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9B93428-9AA1-4774-93EA-847E2530323B}"/>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6" name="Footer Placeholder 5">
            <a:extLst>
              <a:ext uri="{FF2B5EF4-FFF2-40B4-BE49-F238E27FC236}">
                <a16:creationId xmlns:a16="http://schemas.microsoft.com/office/drawing/2014/main" xmlns="" id="{342E2BCD-C48E-4830-BE6E-DAD9E99858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1D42C10-D21D-40FF-8B86-A089B0EDBF2F}"/>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4876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63049-79AA-4AEF-AB65-9FA258839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1FCC9A5B-51B1-4C2F-8A46-B1A46878A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4FBBE9D4-ABB7-4729-B8E6-8B3C8C6D0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3BD4103-125F-4B07-BE6B-56353A88EA31}"/>
              </a:ext>
            </a:extLst>
          </p:cNvPr>
          <p:cNvSpPr>
            <a:spLocks noGrp="1"/>
          </p:cNvSpPr>
          <p:nvPr>
            <p:ph type="dt" sz="half" idx="10"/>
          </p:nvPr>
        </p:nvSpPr>
        <p:spPr/>
        <p:txBody>
          <a:bodyPr/>
          <a:lstStyle/>
          <a:p>
            <a:fld id="{49704027-453D-4F49-B9B9-AE4F97BD3C32}" type="datetimeFigureOut">
              <a:rPr lang="en-GB" smtClean="0"/>
              <a:t>22/02/2019</a:t>
            </a:fld>
            <a:endParaRPr lang="en-GB"/>
          </a:p>
        </p:txBody>
      </p:sp>
      <p:sp>
        <p:nvSpPr>
          <p:cNvPr id="6" name="Footer Placeholder 5">
            <a:extLst>
              <a:ext uri="{FF2B5EF4-FFF2-40B4-BE49-F238E27FC236}">
                <a16:creationId xmlns:a16="http://schemas.microsoft.com/office/drawing/2014/main" xmlns="" id="{FE346159-BB34-42BF-9604-250A18005A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C8F1DD8-3803-4186-BA1E-FDF176D83EEA}"/>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377849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EDE58C-A714-4B25-89FD-8201ED7E4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D8747B4-4DA7-48DE-B58B-2BF4B00F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DC887B6-8D30-4C61-834F-AD5D14155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04027-453D-4F49-B9B9-AE4F97BD3C32}" type="datetimeFigureOut">
              <a:rPr lang="en-GB" smtClean="0"/>
              <a:t>22/02/2019</a:t>
            </a:fld>
            <a:endParaRPr lang="en-GB"/>
          </a:p>
        </p:txBody>
      </p:sp>
      <p:sp>
        <p:nvSpPr>
          <p:cNvPr id="5" name="Footer Placeholder 4">
            <a:extLst>
              <a:ext uri="{FF2B5EF4-FFF2-40B4-BE49-F238E27FC236}">
                <a16:creationId xmlns:a16="http://schemas.microsoft.com/office/drawing/2014/main" xmlns="" id="{50C1748F-68CC-4081-AC22-35DE240AF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DC19578-602B-492F-8359-F400F3DD1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2F8E8-781C-434A-9DF5-1237356965C0}" type="slidenum">
              <a:rPr lang="en-GB" smtClean="0"/>
              <a:t>‹#›</a:t>
            </a:fld>
            <a:endParaRPr lang="en-GB"/>
          </a:p>
        </p:txBody>
      </p:sp>
    </p:spTree>
    <p:extLst>
      <p:ext uri="{BB962C8B-B14F-4D97-AF65-F5344CB8AC3E}">
        <p14:creationId xmlns:p14="http://schemas.microsoft.com/office/powerpoint/2010/main" val="139439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02FD7-CBE8-409B-8B8C-17C73AC658D0}"/>
              </a:ext>
            </a:extLst>
          </p:cNvPr>
          <p:cNvSpPr>
            <a:spLocks noGrp="1"/>
          </p:cNvSpPr>
          <p:nvPr>
            <p:ph type="ctrTitle"/>
          </p:nvPr>
        </p:nvSpPr>
        <p:spPr/>
        <p:txBody>
          <a:bodyPr/>
          <a:lstStyle/>
          <a:p>
            <a:r>
              <a:rPr lang="en-GB" dirty="0"/>
              <a:t>Malware</a:t>
            </a:r>
          </a:p>
        </p:txBody>
      </p:sp>
      <p:sp>
        <p:nvSpPr>
          <p:cNvPr id="3" name="Subtitle 2">
            <a:extLst>
              <a:ext uri="{FF2B5EF4-FFF2-40B4-BE49-F238E27FC236}">
                <a16:creationId xmlns:a16="http://schemas.microsoft.com/office/drawing/2014/main" xmlns="" id="{C85E5647-9C71-4803-8332-ABCC4486C3F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3849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7434" t="69743" r="37860" b="5230"/>
          <a:stretch/>
        </p:blipFill>
        <p:spPr>
          <a:xfrm>
            <a:off x="6393994" y="293608"/>
            <a:ext cx="5642919" cy="6430780"/>
          </a:xfrm>
          <a:prstGeom prst="rect">
            <a:avLst/>
          </a:prstGeom>
        </p:spPr>
      </p:pic>
      <p:sp>
        <p:nvSpPr>
          <p:cNvPr id="5" name="Content Placeholder 2"/>
          <p:cNvSpPr txBox="1">
            <a:spLocks/>
          </p:cNvSpPr>
          <p:nvPr/>
        </p:nvSpPr>
        <p:spPr>
          <a:xfrm>
            <a:off x="155087" y="820615"/>
            <a:ext cx="6420053" cy="5650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t0: A program P1 is evoked, but its infected version P1’, which contains the code of the virus (CV), is run.</a:t>
            </a:r>
          </a:p>
          <a:p>
            <a:r>
              <a:rPr lang="en-GB" dirty="0"/>
              <a:t>t1: For each uninfected file P2, the virus compresses that file to produce P2’ (shorter than the original by a factor of the size of CV).</a:t>
            </a:r>
          </a:p>
          <a:p>
            <a:r>
              <a:rPr lang="en-GB" dirty="0"/>
              <a:t>t2: A copy of CV is prepended to P2’.</a:t>
            </a:r>
          </a:p>
          <a:p>
            <a:r>
              <a:rPr lang="en-GB" dirty="0"/>
              <a:t>t3: The compressed version of P1, P1’, is uncompressed.</a:t>
            </a:r>
          </a:p>
          <a:p>
            <a:r>
              <a:rPr lang="en-GB" dirty="0"/>
              <a:t>t4: P1 is executed.</a:t>
            </a:r>
          </a:p>
        </p:txBody>
      </p:sp>
      <p:sp>
        <p:nvSpPr>
          <p:cNvPr id="6" name="Rectangle 5"/>
          <p:cNvSpPr/>
          <p:nvPr/>
        </p:nvSpPr>
        <p:spPr>
          <a:xfrm>
            <a:off x="6575140" y="668215"/>
            <a:ext cx="2299229" cy="284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306026" y="668214"/>
            <a:ext cx="2299229" cy="284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575140" y="3661398"/>
            <a:ext cx="2299229" cy="284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9373515" y="3696301"/>
            <a:ext cx="2299229" cy="30280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98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2" y="327418"/>
            <a:ext cx="10515600" cy="1325563"/>
          </a:xfrm>
        </p:spPr>
        <p:txBody>
          <a:bodyPr/>
          <a:lstStyle/>
          <a:p>
            <a:r>
              <a:rPr lang="en-GB" dirty="0"/>
              <a:t>Virus Classification</a:t>
            </a:r>
          </a:p>
        </p:txBody>
      </p:sp>
      <p:sp>
        <p:nvSpPr>
          <p:cNvPr id="3" name="Content Placeholder 2"/>
          <p:cNvSpPr>
            <a:spLocks noGrp="1"/>
          </p:cNvSpPr>
          <p:nvPr>
            <p:ph idx="1"/>
          </p:nvPr>
        </p:nvSpPr>
        <p:spPr/>
        <p:txBody>
          <a:bodyPr/>
          <a:lstStyle/>
          <a:p>
            <a:r>
              <a:rPr lang="en-GB" dirty="0"/>
              <a:t>By target</a:t>
            </a:r>
          </a:p>
          <a:p>
            <a:pPr lvl="1"/>
            <a:r>
              <a:rPr lang="en-GB" dirty="0"/>
              <a:t>Boot sector infector</a:t>
            </a:r>
          </a:p>
          <a:p>
            <a:pPr lvl="1"/>
            <a:r>
              <a:rPr lang="en-GB" dirty="0"/>
              <a:t>File infector</a:t>
            </a:r>
          </a:p>
          <a:p>
            <a:pPr lvl="1"/>
            <a:r>
              <a:rPr lang="en-GB" dirty="0"/>
              <a:t>Macro virus</a:t>
            </a:r>
          </a:p>
          <a:p>
            <a:pPr lvl="1"/>
            <a:r>
              <a:rPr lang="en-GB" dirty="0"/>
              <a:t>Multipartite virus</a:t>
            </a:r>
          </a:p>
          <a:p>
            <a:r>
              <a:rPr lang="en-GB" dirty="0"/>
              <a:t>By concealment strategy</a:t>
            </a:r>
          </a:p>
          <a:p>
            <a:pPr lvl="1"/>
            <a:r>
              <a:rPr lang="en-GB" dirty="0"/>
              <a:t>Encrypted</a:t>
            </a:r>
          </a:p>
          <a:p>
            <a:pPr lvl="1"/>
            <a:r>
              <a:rPr lang="en-GB" dirty="0"/>
              <a:t>Stealth</a:t>
            </a:r>
          </a:p>
          <a:p>
            <a:pPr lvl="1"/>
            <a:r>
              <a:rPr lang="en-GB" dirty="0"/>
              <a:t>Polymorphic</a:t>
            </a:r>
          </a:p>
          <a:p>
            <a:pPr lvl="1"/>
            <a:r>
              <a:rPr lang="en-GB" dirty="0"/>
              <a:t>Metamorphic</a:t>
            </a:r>
          </a:p>
          <a:p>
            <a:endParaRPr lang="en-GB" dirty="0"/>
          </a:p>
        </p:txBody>
      </p:sp>
    </p:spTree>
    <p:extLst>
      <p:ext uri="{BB962C8B-B14F-4D97-AF65-F5344CB8AC3E}">
        <p14:creationId xmlns:p14="http://schemas.microsoft.com/office/powerpoint/2010/main" val="1120692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1" y="223723"/>
            <a:ext cx="10515600" cy="1325563"/>
          </a:xfrm>
        </p:spPr>
        <p:txBody>
          <a:bodyPr/>
          <a:lstStyle/>
          <a:p>
            <a:r>
              <a:rPr lang="es-ES" dirty="0"/>
              <a:t>Macro virus</a:t>
            </a:r>
            <a:endParaRPr lang="en-GB" dirty="0"/>
          </a:p>
        </p:txBody>
      </p:sp>
      <p:sp>
        <p:nvSpPr>
          <p:cNvPr id="3" name="Content Placeholder 2"/>
          <p:cNvSpPr>
            <a:spLocks noGrp="1"/>
          </p:cNvSpPr>
          <p:nvPr>
            <p:ph idx="1"/>
          </p:nvPr>
        </p:nvSpPr>
        <p:spPr>
          <a:xfrm>
            <a:off x="432847" y="1995307"/>
            <a:ext cx="10515600" cy="4351338"/>
          </a:xfrm>
        </p:spPr>
        <p:txBody>
          <a:bodyPr/>
          <a:lstStyle/>
          <a:p>
            <a:r>
              <a:rPr lang="en-GB" dirty="0"/>
              <a:t>Platform and hardware independent.</a:t>
            </a:r>
          </a:p>
          <a:p>
            <a:endParaRPr lang="en-GB" dirty="0"/>
          </a:p>
          <a:p>
            <a:r>
              <a:rPr lang="en-GB" dirty="0"/>
              <a:t>Infects documents, not executables.</a:t>
            </a:r>
          </a:p>
          <a:p>
            <a:endParaRPr lang="en-GB" dirty="0"/>
          </a:p>
          <a:p>
            <a:r>
              <a:rPr lang="en-GB" dirty="0"/>
              <a:t>Easily spread (e-mail).</a:t>
            </a:r>
          </a:p>
          <a:p>
            <a:endParaRPr lang="en-GB" dirty="0"/>
          </a:p>
          <a:p>
            <a:r>
              <a:rPr lang="en-GB" dirty="0">
                <a:solidFill>
                  <a:srgbClr val="00B050"/>
                </a:solidFill>
              </a:rPr>
              <a:t>Could file access control be used to prevent their propagation?</a:t>
            </a:r>
          </a:p>
        </p:txBody>
      </p:sp>
    </p:spTree>
    <p:extLst>
      <p:ext uri="{BB962C8B-B14F-4D97-AF65-F5344CB8AC3E}">
        <p14:creationId xmlns:p14="http://schemas.microsoft.com/office/powerpoint/2010/main" val="257558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580" y="233150"/>
            <a:ext cx="10515600" cy="1325563"/>
          </a:xfrm>
        </p:spPr>
        <p:txBody>
          <a:bodyPr/>
          <a:lstStyle/>
          <a:p>
            <a:r>
              <a:rPr lang="en-GB" dirty="0"/>
              <a:t>Vulnerability Exploits (Worms)</a:t>
            </a:r>
          </a:p>
        </p:txBody>
      </p:sp>
      <p:sp>
        <p:nvSpPr>
          <p:cNvPr id="3" name="Content Placeholder 2"/>
          <p:cNvSpPr>
            <a:spLocks noGrp="1"/>
          </p:cNvSpPr>
          <p:nvPr>
            <p:ph idx="1"/>
          </p:nvPr>
        </p:nvSpPr>
        <p:spPr>
          <a:xfrm>
            <a:off x="338580" y="1721930"/>
            <a:ext cx="11444925" cy="4351338"/>
          </a:xfrm>
        </p:spPr>
        <p:txBody>
          <a:bodyPr/>
          <a:lstStyle/>
          <a:p>
            <a:r>
              <a:rPr lang="en-US" dirty="0">
                <a:ea typeface="Palatino" charset="0"/>
                <a:cs typeface="Palatino" charset="0"/>
              </a:rPr>
              <a:t>Worm: Self-replicating computer program that (typically) uses a network to send copies of itself to other nodes and does so without any user intervention.</a:t>
            </a:r>
          </a:p>
          <a:p>
            <a:r>
              <a:rPr lang="en-US" dirty="0">
                <a:ea typeface="Palatino" charset="0"/>
                <a:cs typeface="Palatino" charset="0"/>
              </a:rPr>
              <a:t>Means to access a remote system:</a:t>
            </a:r>
          </a:p>
          <a:p>
            <a:pPr lvl="1"/>
            <a:r>
              <a:rPr lang="en-US" dirty="0">
                <a:ea typeface="Palatino" charset="0"/>
                <a:cs typeface="Palatino" charset="0"/>
              </a:rPr>
              <a:t>Email or instant messenger facility.</a:t>
            </a:r>
          </a:p>
          <a:p>
            <a:pPr lvl="1"/>
            <a:r>
              <a:rPr lang="en-US" dirty="0">
                <a:ea typeface="Palatino" charset="0"/>
                <a:cs typeface="Palatino" charset="0"/>
              </a:rPr>
              <a:t>File sharing.</a:t>
            </a:r>
          </a:p>
          <a:p>
            <a:pPr lvl="1"/>
            <a:r>
              <a:rPr lang="en-US" dirty="0">
                <a:ea typeface="Palatino" charset="0"/>
                <a:cs typeface="Palatino" charset="0"/>
              </a:rPr>
              <a:t>Remote execution capability.</a:t>
            </a:r>
          </a:p>
          <a:p>
            <a:pPr lvl="1"/>
            <a:r>
              <a:rPr lang="en-US" dirty="0">
                <a:ea typeface="Palatino" charset="0"/>
                <a:cs typeface="Palatino" charset="0"/>
              </a:rPr>
              <a:t>Remote file access or transfer capability.</a:t>
            </a:r>
          </a:p>
          <a:p>
            <a:pPr lvl="1"/>
            <a:r>
              <a:rPr lang="en-US" dirty="0">
                <a:ea typeface="Palatino" charset="0"/>
                <a:cs typeface="Palatino" charset="0"/>
              </a:rPr>
              <a:t>Remote login capability.</a:t>
            </a:r>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257" y="2645790"/>
            <a:ext cx="3905250" cy="3810000"/>
          </a:xfrm>
          <a:prstGeom prst="rect">
            <a:avLst/>
          </a:prstGeom>
        </p:spPr>
      </p:pic>
    </p:spTree>
    <p:extLst>
      <p:ext uri="{BB962C8B-B14F-4D97-AF65-F5344CB8AC3E}">
        <p14:creationId xmlns:p14="http://schemas.microsoft.com/office/powerpoint/2010/main" val="215844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Target Discovery</a:t>
            </a:r>
            <a:endParaRPr lang="en-GB" dirty="0"/>
          </a:p>
        </p:txBody>
      </p:sp>
      <p:sp>
        <p:nvSpPr>
          <p:cNvPr id="3" name="Content Placeholder 2"/>
          <p:cNvSpPr>
            <a:spLocks noGrp="1"/>
          </p:cNvSpPr>
          <p:nvPr>
            <p:ph idx="1"/>
          </p:nvPr>
        </p:nvSpPr>
        <p:spPr/>
        <p:txBody>
          <a:bodyPr/>
          <a:lstStyle/>
          <a:p>
            <a:r>
              <a:rPr lang="en-GB" b="1" dirty="0"/>
              <a:t>Scanning/Fingerprinting</a:t>
            </a:r>
            <a:r>
              <a:rPr lang="en-GB" dirty="0"/>
              <a:t>: Worm searches for other systems to infect.</a:t>
            </a:r>
          </a:p>
          <a:p>
            <a:endParaRPr lang="en-GB" dirty="0"/>
          </a:p>
          <a:p>
            <a:r>
              <a:rPr lang="en-GB" dirty="0"/>
              <a:t>Types:</a:t>
            </a:r>
          </a:p>
          <a:p>
            <a:pPr lvl="1"/>
            <a:r>
              <a:rPr lang="en-GB" dirty="0"/>
              <a:t>Random: Testing random </a:t>
            </a:r>
            <a:r>
              <a:rPr lang="en-GB" dirty="0" err="1"/>
              <a:t>ip</a:t>
            </a:r>
            <a:r>
              <a:rPr lang="en-GB" dirty="0"/>
              <a:t> addresses.</a:t>
            </a:r>
          </a:p>
          <a:p>
            <a:pPr lvl="1"/>
            <a:r>
              <a:rPr lang="en-GB" dirty="0"/>
              <a:t>Hit-List: Attacker compiles a list of potentially vulnerable machines (slow).</a:t>
            </a:r>
          </a:p>
          <a:p>
            <a:pPr lvl="1"/>
            <a:r>
              <a:rPr lang="en-GB" dirty="0"/>
              <a:t>Topological: Uses information contained on an infected machine.</a:t>
            </a:r>
          </a:p>
          <a:p>
            <a:pPr lvl="1"/>
            <a:r>
              <a:rPr lang="en-GB" dirty="0"/>
              <a:t>Local Subnet: If a worm passes a firewall and infects a host, then looks for targets in the local network.</a:t>
            </a:r>
          </a:p>
        </p:txBody>
      </p:sp>
    </p:spTree>
    <p:extLst>
      <p:ext uri="{BB962C8B-B14F-4D97-AF65-F5344CB8AC3E}">
        <p14:creationId xmlns:p14="http://schemas.microsoft.com/office/powerpoint/2010/main" val="15518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Rate of Propagation</a:t>
            </a:r>
          </a:p>
        </p:txBody>
      </p:sp>
      <p:sp>
        <p:nvSpPr>
          <p:cNvPr id="3" name="Content Placeholder 2"/>
          <p:cNvSpPr>
            <a:spLocks noGrp="1"/>
          </p:cNvSpPr>
          <p:nvPr>
            <p:ph idx="1"/>
          </p:nvPr>
        </p:nvSpPr>
        <p:spPr>
          <a:xfrm>
            <a:off x="838200" y="1835673"/>
            <a:ext cx="10515600" cy="4351338"/>
          </a:xfrm>
        </p:spPr>
        <p:txBody>
          <a:bodyPr/>
          <a:lstStyle/>
          <a:p>
            <a:r>
              <a:rPr lang="en-GB" dirty="0"/>
              <a:t>Based on classic epidemic models from health sciences:</a:t>
            </a:r>
          </a:p>
          <a:p>
            <a:endParaRPr lang="en-GB" dirty="0"/>
          </a:p>
        </p:txBody>
      </p:sp>
      <p:pic>
        <p:nvPicPr>
          <p:cNvPr id="4" name="Picture 3"/>
          <p:cNvPicPr>
            <a:picLocks noChangeAspect="1"/>
          </p:cNvPicPr>
          <p:nvPr/>
        </p:nvPicPr>
        <p:blipFill rotWithShape="1">
          <a:blip r:embed="rId2"/>
          <a:srcRect l="21374" t="76923" r="20769" b="5641"/>
          <a:stretch/>
        </p:blipFill>
        <p:spPr>
          <a:xfrm>
            <a:off x="1150476" y="2833636"/>
            <a:ext cx="9891048" cy="3353375"/>
          </a:xfrm>
          <a:prstGeom prst="rect">
            <a:avLst/>
          </a:prstGeom>
        </p:spPr>
      </p:pic>
    </p:spTree>
    <p:extLst>
      <p:ext uri="{BB962C8B-B14F-4D97-AF65-F5344CB8AC3E}">
        <p14:creationId xmlns:p14="http://schemas.microsoft.com/office/powerpoint/2010/main" val="75311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Engineering (Trojans)</a:t>
            </a:r>
          </a:p>
        </p:txBody>
      </p:sp>
      <p:sp>
        <p:nvSpPr>
          <p:cNvPr id="3" name="Content Placeholder 2"/>
          <p:cNvSpPr>
            <a:spLocks noGrp="1"/>
          </p:cNvSpPr>
          <p:nvPr>
            <p:ph idx="1"/>
          </p:nvPr>
        </p:nvSpPr>
        <p:spPr/>
        <p:txBody>
          <a:bodyPr/>
          <a:lstStyle/>
          <a:p>
            <a:r>
              <a:rPr lang="en-GB" dirty="0"/>
              <a:t>Tricking users to assist in the compromise of his own system or personal information.</a:t>
            </a:r>
          </a:p>
          <a:p>
            <a:endParaRPr lang="en-GB" dirty="0"/>
          </a:p>
          <a:p>
            <a:r>
              <a:rPr lang="en-GB" dirty="0"/>
              <a:t>Widely used thanks to the explosive growth of the Internet and spam e-mail.</a:t>
            </a:r>
          </a:p>
          <a:p>
            <a:pPr marL="0" indent="0">
              <a:buNone/>
            </a:pPr>
            <a:endParaRPr lang="en-GB" dirty="0"/>
          </a:p>
          <a:p>
            <a:endParaRPr lang="en-GB" dirty="0"/>
          </a:p>
        </p:txBody>
      </p:sp>
    </p:spTree>
    <p:extLst>
      <p:ext uri="{BB962C8B-B14F-4D97-AF65-F5344CB8AC3E}">
        <p14:creationId xmlns:p14="http://schemas.microsoft.com/office/powerpoint/2010/main" val="165946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Trojan Horses</a:t>
            </a:r>
          </a:p>
        </p:txBody>
      </p:sp>
      <p:sp>
        <p:nvSpPr>
          <p:cNvPr id="3" name="Content Placeholder 2"/>
          <p:cNvSpPr>
            <a:spLocks noGrp="1"/>
          </p:cNvSpPr>
          <p:nvPr>
            <p:ph idx="1"/>
          </p:nvPr>
        </p:nvSpPr>
        <p:spPr>
          <a:xfrm>
            <a:off x="838200" y="1825625"/>
            <a:ext cx="6688015" cy="4351338"/>
          </a:xfrm>
        </p:spPr>
        <p:txBody>
          <a:bodyPr/>
          <a:lstStyle/>
          <a:p>
            <a:r>
              <a:rPr lang="en-GB" dirty="0"/>
              <a:t>(Apparently) useful program containing hidden code.</a:t>
            </a:r>
          </a:p>
          <a:p>
            <a:endParaRPr lang="en-GB" dirty="0"/>
          </a:p>
          <a:p>
            <a:r>
              <a:rPr lang="en-GB" dirty="0"/>
              <a:t>Gain access to sensitive data.</a:t>
            </a:r>
          </a:p>
          <a:p>
            <a:endParaRPr lang="en-GB" dirty="0">
              <a:solidFill>
                <a:srgbClr val="00B050"/>
              </a:solidFill>
            </a:endParaRPr>
          </a:p>
          <a:p>
            <a:r>
              <a:rPr lang="en-GB" dirty="0">
                <a:solidFill>
                  <a:srgbClr val="00B050"/>
                </a:solidFill>
              </a:rPr>
              <a:t>What is the difference with respect to Virus/Worm?</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297" r="11165"/>
          <a:stretch/>
        </p:blipFill>
        <p:spPr>
          <a:xfrm>
            <a:off x="7747281" y="1825625"/>
            <a:ext cx="3386294" cy="3609870"/>
          </a:xfrm>
          <a:prstGeom prst="rect">
            <a:avLst/>
          </a:prstGeom>
        </p:spPr>
      </p:pic>
    </p:spTree>
    <p:extLst>
      <p:ext uri="{BB962C8B-B14F-4D97-AF65-F5344CB8AC3E}">
        <p14:creationId xmlns:p14="http://schemas.microsoft.com/office/powerpoint/2010/main" val="424045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Trojans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Continuing to perform the function of the original program and performing a separate malicious activity.</a:t>
            </a:r>
          </a:p>
          <a:p>
            <a:pPr marL="514350" indent="-514350">
              <a:buFont typeface="+mj-lt"/>
              <a:buAutoNum type="arabicPeriod"/>
            </a:pPr>
            <a:endParaRPr lang="en-GB" dirty="0"/>
          </a:p>
          <a:p>
            <a:pPr marL="514350" indent="-514350">
              <a:buFont typeface="+mj-lt"/>
              <a:buAutoNum type="arabicPeriod"/>
            </a:pPr>
            <a:r>
              <a:rPr lang="en-GB" dirty="0"/>
              <a:t>Continuing to perform the function of the original program but modifying the function to perform malicious activity.</a:t>
            </a:r>
          </a:p>
          <a:p>
            <a:pPr marL="514350" indent="-514350">
              <a:buFont typeface="+mj-lt"/>
              <a:buAutoNum type="arabicPeriod"/>
            </a:pPr>
            <a:endParaRPr lang="en-GB" dirty="0"/>
          </a:p>
          <a:p>
            <a:pPr marL="514350" indent="-514350">
              <a:buFont typeface="+mj-lt"/>
              <a:buAutoNum type="arabicPeriod"/>
            </a:pPr>
            <a:r>
              <a:rPr lang="en-GB" dirty="0"/>
              <a:t>Performing a malicious function that completely replaces the function of the original program.</a:t>
            </a:r>
          </a:p>
        </p:txBody>
      </p:sp>
    </p:spTree>
    <p:extLst>
      <p:ext uri="{BB962C8B-B14F-4D97-AF65-F5344CB8AC3E}">
        <p14:creationId xmlns:p14="http://schemas.microsoft.com/office/powerpoint/2010/main" val="405404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Payload</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78032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24C6C-C89E-4215-863B-CDF70CF85B9E}"/>
              </a:ext>
            </a:extLst>
          </p:cNvPr>
          <p:cNvSpPr>
            <a:spLocks noGrp="1"/>
          </p:cNvSpPr>
          <p:nvPr>
            <p:ph type="title"/>
          </p:nvPr>
        </p:nvSpPr>
        <p:spPr>
          <a:xfrm>
            <a:off x="269789" y="216843"/>
            <a:ext cx="10515600" cy="1325563"/>
          </a:xfrm>
        </p:spPr>
        <p:txBody>
          <a:bodyPr/>
          <a:lstStyle/>
          <a:p>
            <a:r>
              <a:rPr lang="en-GB" dirty="0"/>
              <a:t>Today’s Plan</a:t>
            </a:r>
          </a:p>
        </p:txBody>
      </p:sp>
      <p:sp>
        <p:nvSpPr>
          <p:cNvPr id="3" name="Content Placeholder 2">
            <a:extLst>
              <a:ext uri="{FF2B5EF4-FFF2-40B4-BE49-F238E27FC236}">
                <a16:creationId xmlns:a16="http://schemas.microsoft.com/office/drawing/2014/main" xmlns="" id="{6CEDA527-E4A7-4E7A-A2D8-F4439A4EC7C0}"/>
              </a:ext>
            </a:extLst>
          </p:cNvPr>
          <p:cNvSpPr>
            <a:spLocks noGrp="1"/>
          </p:cNvSpPr>
          <p:nvPr>
            <p:ph idx="1"/>
          </p:nvPr>
        </p:nvSpPr>
        <p:spPr>
          <a:xfrm>
            <a:off x="472273" y="1614616"/>
            <a:ext cx="11356312" cy="4810898"/>
          </a:xfrm>
        </p:spPr>
        <p:txBody>
          <a:bodyPr>
            <a:normAutofit fontScale="92500"/>
          </a:bodyPr>
          <a:lstStyle/>
          <a:p>
            <a:r>
              <a:rPr lang="en-GB" dirty="0"/>
              <a:t>09:00 – 10:00: </a:t>
            </a:r>
            <a:r>
              <a:rPr lang="en-GB" b="1" dirty="0"/>
              <a:t>MALWARE (William Stallings, Lawrie Brown, </a:t>
            </a:r>
            <a:r>
              <a:rPr lang="en-GB" b="1" i="1" dirty="0"/>
              <a:t>Computer Security Principles and Practice </a:t>
            </a:r>
            <a:r>
              <a:rPr lang="en-GB" b="1" dirty="0"/>
              <a:t>[Chapter 6], Third edition, Pearson, Australia).</a:t>
            </a:r>
            <a:endParaRPr lang="en-GB" dirty="0"/>
          </a:p>
          <a:p>
            <a:pPr lvl="1"/>
            <a:r>
              <a:rPr lang="en-GB" dirty="0"/>
              <a:t>Definition.</a:t>
            </a:r>
          </a:p>
          <a:p>
            <a:pPr lvl="1"/>
            <a:r>
              <a:rPr lang="en-GB" dirty="0"/>
              <a:t>Propagation methods.</a:t>
            </a:r>
          </a:p>
          <a:p>
            <a:pPr lvl="1"/>
            <a:r>
              <a:rPr lang="en-GB" dirty="0"/>
              <a:t>Types of payload.</a:t>
            </a:r>
          </a:p>
          <a:p>
            <a:endParaRPr lang="en-GB" b="1" dirty="0"/>
          </a:p>
          <a:p>
            <a:r>
              <a:rPr lang="en-GB" dirty="0"/>
              <a:t>10:00 – 10:30: Demo.</a:t>
            </a:r>
          </a:p>
          <a:p>
            <a:endParaRPr lang="en-GB" dirty="0"/>
          </a:p>
          <a:p>
            <a:r>
              <a:rPr lang="en-GB" dirty="0"/>
              <a:t>10:30 – 11:00: Coursework Questions and VMs Sharing.</a:t>
            </a:r>
          </a:p>
          <a:p>
            <a:endParaRPr lang="en-GB" dirty="0"/>
          </a:p>
          <a:p>
            <a:r>
              <a:rPr lang="en-GB" dirty="0"/>
              <a:t>11:00 – 12:00: Lab 7 (Spreading Python Malware using a SSH Linux Connection).</a:t>
            </a:r>
          </a:p>
        </p:txBody>
      </p:sp>
    </p:spTree>
    <p:extLst>
      <p:ext uri="{BB962C8B-B14F-4D97-AF65-F5344CB8AC3E}">
        <p14:creationId xmlns:p14="http://schemas.microsoft.com/office/powerpoint/2010/main" val="309649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Malicious Payload</a:t>
            </a:r>
          </a:p>
        </p:txBody>
      </p:sp>
      <p:sp>
        <p:nvSpPr>
          <p:cNvPr id="3" name="Content Placeholder 2"/>
          <p:cNvSpPr>
            <a:spLocks noGrp="1"/>
          </p:cNvSpPr>
          <p:nvPr>
            <p:ph idx="1"/>
          </p:nvPr>
        </p:nvSpPr>
        <p:spPr/>
        <p:txBody>
          <a:bodyPr>
            <a:normAutofit lnSpcReduction="10000"/>
          </a:bodyPr>
          <a:lstStyle/>
          <a:p>
            <a:r>
              <a:rPr lang="en-GB" dirty="0"/>
              <a:t>Data destruction:</a:t>
            </a:r>
          </a:p>
          <a:p>
            <a:pPr lvl="1"/>
            <a:r>
              <a:rPr lang="en-GB" dirty="0"/>
              <a:t>Chernobyl virus (1998).</a:t>
            </a:r>
          </a:p>
          <a:p>
            <a:r>
              <a:rPr lang="en-GB" dirty="0"/>
              <a:t>Data kidnapping (ransomware):</a:t>
            </a:r>
          </a:p>
          <a:p>
            <a:pPr lvl="1"/>
            <a:r>
              <a:rPr lang="en-GB" dirty="0" err="1"/>
              <a:t>WannaCry</a:t>
            </a:r>
            <a:endParaRPr lang="en-GB" dirty="0"/>
          </a:p>
          <a:p>
            <a:r>
              <a:rPr lang="en-GB" dirty="0"/>
              <a:t>Real-world damage:</a:t>
            </a:r>
          </a:p>
          <a:p>
            <a:pPr lvl="1"/>
            <a:r>
              <a:rPr lang="en-GB" dirty="0"/>
              <a:t>STUXNET</a:t>
            </a:r>
          </a:p>
          <a:p>
            <a:r>
              <a:rPr lang="en-GB" dirty="0"/>
              <a:t>Logic bombs:</a:t>
            </a:r>
          </a:p>
          <a:p>
            <a:pPr lvl="1"/>
            <a:r>
              <a:rPr lang="en-GB" dirty="0"/>
              <a:t>Alter or delete data.</a:t>
            </a:r>
          </a:p>
          <a:p>
            <a:pPr lvl="1"/>
            <a:r>
              <a:rPr lang="en-GB" dirty="0"/>
              <a:t>Cause a machine halt.</a:t>
            </a:r>
          </a:p>
          <a:p>
            <a:pPr lvl="1"/>
            <a:r>
              <a:rPr lang="en-GB" dirty="0"/>
              <a:t>Other damage.</a:t>
            </a:r>
          </a:p>
        </p:txBody>
      </p:sp>
    </p:spTree>
    <p:extLst>
      <p:ext uri="{BB962C8B-B14F-4D97-AF65-F5344CB8AC3E}">
        <p14:creationId xmlns:p14="http://schemas.microsoft.com/office/powerpoint/2010/main" val="143410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144062"/>
            <a:ext cx="10515600" cy="1325563"/>
          </a:xfrm>
        </p:spPr>
        <p:txBody>
          <a:bodyPr/>
          <a:lstStyle/>
          <a:p>
            <a:r>
              <a:rPr lang="en-GB" dirty="0"/>
              <a:t>Bots/Zombies</a:t>
            </a:r>
          </a:p>
        </p:txBody>
      </p:sp>
      <p:sp>
        <p:nvSpPr>
          <p:cNvPr id="3" name="Content Placeholder 2"/>
          <p:cNvSpPr>
            <a:spLocks noGrp="1"/>
          </p:cNvSpPr>
          <p:nvPr>
            <p:ph idx="1"/>
          </p:nvPr>
        </p:nvSpPr>
        <p:spPr>
          <a:xfrm>
            <a:off x="142614" y="1690687"/>
            <a:ext cx="9328558" cy="4869503"/>
          </a:xfrm>
        </p:spPr>
        <p:txBody>
          <a:bodyPr/>
          <a:lstStyle/>
          <a:p>
            <a:r>
              <a:rPr lang="en-GB" dirty="0"/>
              <a:t>Malware subverts the computational and network resources of the infected system for use by the attacker (botnet).</a:t>
            </a:r>
          </a:p>
          <a:p>
            <a:r>
              <a:rPr lang="en-GB" dirty="0"/>
              <a:t>Uses:</a:t>
            </a:r>
          </a:p>
          <a:p>
            <a:pPr lvl="1"/>
            <a:r>
              <a:rPr lang="en-GB" dirty="0"/>
              <a:t>Distributed denial of service (DDoS) attack.</a:t>
            </a:r>
          </a:p>
          <a:p>
            <a:pPr lvl="1"/>
            <a:r>
              <a:rPr lang="en-GB" dirty="0"/>
              <a:t>Spamming.</a:t>
            </a:r>
          </a:p>
          <a:p>
            <a:pPr lvl="1"/>
            <a:r>
              <a:rPr lang="en-GB" dirty="0"/>
              <a:t>Sniffing traffic.</a:t>
            </a:r>
          </a:p>
          <a:p>
            <a:pPr lvl="1"/>
            <a:r>
              <a:rPr lang="en-GB" dirty="0"/>
              <a:t>Keylogging.</a:t>
            </a:r>
          </a:p>
          <a:p>
            <a:pPr lvl="1"/>
            <a:r>
              <a:rPr lang="en-GB" dirty="0"/>
              <a:t>Spreading new malware.</a:t>
            </a:r>
          </a:p>
          <a:p>
            <a:pPr lvl="1"/>
            <a:r>
              <a:rPr lang="en-GB" dirty="0"/>
              <a:t>Installing add-ons ad browser helper objects (BHOs).</a:t>
            </a:r>
          </a:p>
          <a:p>
            <a:pPr lvl="1"/>
            <a:r>
              <a:rPr lang="en-GB" dirty="0"/>
              <a:t>Attacking the Internet Relay Chat (IRC) network.</a:t>
            </a:r>
          </a:p>
          <a:p>
            <a:pPr lvl="1"/>
            <a:r>
              <a:rPr lang="en-GB" dirty="0"/>
              <a:t>Manipulating online polls/games.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3341" y="604652"/>
            <a:ext cx="2838659" cy="2838659"/>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t="4778"/>
          <a:stretch/>
        </p:blipFill>
        <p:spPr>
          <a:xfrm>
            <a:off x="9161584" y="3866357"/>
            <a:ext cx="3030416" cy="2885618"/>
          </a:xfrm>
          <a:prstGeom prst="rect">
            <a:avLst/>
          </a:prstGeom>
        </p:spPr>
      </p:pic>
    </p:spTree>
    <p:extLst>
      <p:ext uri="{BB962C8B-B14F-4D97-AF65-F5344CB8AC3E}">
        <p14:creationId xmlns:p14="http://schemas.microsoft.com/office/powerpoint/2010/main" val="31391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Information Theft</a:t>
            </a:r>
          </a:p>
        </p:txBody>
      </p:sp>
      <p:sp>
        <p:nvSpPr>
          <p:cNvPr id="3" name="Content Placeholder 2"/>
          <p:cNvSpPr>
            <a:spLocks noGrp="1"/>
          </p:cNvSpPr>
          <p:nvPr>
            <p:ph idx="1"/>
          </p:nvPr>
        </p:nvSpPr>
        <p:spPr>
          <a:xfrm>
            <a:off x="0" y="1146117"/>
            <a:ext cx="6803472" cy="5464408"/>
          </a:xfrm>
        </p:spPr>
        <p:txBody>
          <a:bodyPr/>
          <a:lstStyle/>
          <a:p>
            <a:r>
              <a:rPr lang="en-GB" dirty="0"/>
              <a:t>Payloads where the malware gathers data.</a:t>
            </a:r>
          </a:p>
          <a:p>
            <a:r>
              <a:rPr lang="en-GB" dirty="0"/>
              <a:t>Most common target: Username/Password.</a:t>
            </a:r>
          </a:p>
          <a:p>
            <a:r>
              <a:rPr lang="en-GB" dirty="0"/>
              <a:t>Keylogger: </a:t>
            </a:r>
          </a:p>
          <a:p>
            <a:pPr lvl="1"/>
            <a:r>
              <a:rPr lang="en-GB" dirty="0"/>
              <a:t>Capture keystrokes on the infected machine.</a:t>
            </a:r>
          </a:p>
          <a:p>
            <a:pPr lvl="1"/>
            <a:r>
              <a:rPr lang="en-GB" dirty="0"/>
              <a:t>Filtering to receive only important strokes.</a:t>
            </a:r>
          </a:p>
          <a:p>
            <a:r>
              <a:rPr lang="en-GB" dirty="0"/>
              <a:t>Spyware:</a:t>
            </a:r>
          </a:p>
          <a:p>
            <a:pPr lvl="1"/>
            <a:r>
              <a:rPr lang="en-GB" dirty="0"/>
              <a:t>Monitors activity.</a:t>
            </a:r>
          </a:p>
          <a:p>
            <a:r>
              <a:rPr lang="en-GB" dirty="0"/>
              <a:t>Phishing:</a:t>
            </a:r>
          </a:p>
          <a:p>
            <a:pPr lvl="1"/>
            <a:r>
              <a:rPr lang="en-GB" dirty="0"/>
              <a:t>Mimic a website to obtain data.</a:t>
            </a:r>
          </a:p>
          <a:p>
            <a:pPr lvl="1"/>
            <a:r>
              <a:rPr lang="en-GB" dirty="0"/>
              <a:t>Spear-phishing: Tailor-made e-mail which increases the chance to fall in the attack.</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479" b="34136"/>
          <a:stretch/>
        </p:blipFill>
        <p:spPr>
          <a:xfrm>
            <a:off x="6702801" y="947882"/>
            <a:ext cx="5163911" cy="17785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472" y="4014264"/>
            <a:ext cx="5094958" cy="1916753"/>
          </a:xfrm>
          <a:prstGeom prst="rect">
            <a:avLst/>
          </a:prstGeom>
        </p:spPr>
      </p:pic>
    </p:spTree>
    <p:extLst>
      <p:ext uri="{BB962C8B-B14F-4D97-AF65-F5344CB8AC3E}">
        <p14:creationId xmlns:p14="http://schemas.microsoft.com/office/powerpoint/2010/main" val="42404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Stealthing</a:t>
            </a:r>
          </a:p>
        </p:txBody>
      </p:sp>
      <p:sp>
        <p:nvSpPr>
          <p:cNvPr id="3" name="Content Placeholder 2"/>
          <p:cNvSpPr>
            <a:spLocks noGrp="1"/>
          </p:cNvSpPr>
          <p:nvPr>
            <p:ph idx="1"/>
          </p:nvPr>
        </p:nvSpPr>
        <p:spPr>
          <a:xfrm>
            <a:off x="838200" y="1859181"/>
            <a:ext cx="6133051" cy="4351338"/>
          </a:xfrm>
        </p:spPr>
        <p:txBody>
          <a:bodyPr>
            <a:normAutofit/>
          </a:bodyPr>
          <a:lstStyle/>
          <a:p>
            <a:r>
              <a:rPr lang="en-GB" dirty="0"/>
              <a:t>Maintain a persistent and undetectable presence on the machine.</a:t>
            </a:r>
          </a:p>
          <a:p>
            <a:endParaRPr lang="es-ES" dirty="0"/>
          </a:p>
          <a:p>
            <a:r>
              <a:rPr lang="en-GB" dirty="0"/>
              <a:t>Purpose: Create a </a:t>
            </a:r>
            <a:r>
              <a:rPr lang="en-GB" u="sng" dirty="0"/>
              <a:t>backdoor/trapdoor</a:t>
            </a:r>
            <a:r>
              <a:rPr lang="en-GB" dirty="0"/>
              <a:t> (mechanism that bypasses a normal security check).</a:t>
            </a:r>
          </a:p>
          <a:p>
            <a:endParaRPr lang="en-GB" dirty="0"/>
          </a:p>
          <a:p>
            <a:r>
              <a:rPr lang="en-GB" dirty="0"/>
              <a:t>Backdoor/trapdoors are common in SW practice (i.e. debug, maintenance).</a:t>
            </a:r>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122" y="2182725"/>
            <a:ext cx="3407678" cy="2465403"/>
          </a:xfrm>
          <a:prstGeom prst="rect">
            <a:avLst/>
          </a:prstGeom>
        </p:spPr>
      </p:pic>
    </p:spTree>
    <p:extLst>
      <p:ext uri="{BB962C8B-B14F-4D97-AF65-F5344CB8AC3E}">
        <p14:creationId xmlns:p14="http://schemas.microsoft.com/office/powerpoint/2010/main" val="1469829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Rootkit</a:t>
            </a:r>
          </a:p>
        </p:txBody>
      </p:sp>
      <p:sp>
        <p:nvSpPr>
          <p:cNvPr id="3" name="Content Placeholder 2"/>
          <p:cNvSpPr>
            <a:spLocks noGrp="1"/>
          </p:cNvSpPr>
          <p:nvPr>
            <p:ph idx="1"/>
          </p:nvPr>
        </p:nvSpPr>
        <p:spPr/>
        <p:txBody>
          <a:bodyPr/>
          <a:lstStyle/>
          <a:p>
            <a:r>
              <a:rPr lang="en-GB" dirty="0"/>
              <a:t>Set of tools/programs installed to maintain covert access and used after attacker has broken into a system (gained unauthorised root privileges).</a:t>
            </a:r>
          </a:p>
          <a:p>
            <a:r>
              <a:rPr lang="en-GB" dirty="0"/>
              <a:t>Types:</a:t>
            </a:r>
          </a:p>
          <a:p>
            <a:pPr lvl="1"/>
            <a:r>
              <a:rPr lang="en-GB" dirty="0"/>
              <a:t>Persistent.</a:t>
            </a:r>
          </a:p>
          <a:p>
            <a:pPr lvl="1"/>
            <a:r>
              <a:rPr lang="en-GB" dirty="0"/>
              <a:t>Memory-based.</a:t>
            </a:r>
          </a:p>
          <a:p>
            <a:pPr lvl="1"/>
            <a:r>
              <a:rPr lang="en-GB" dirty="0"/>
              <a:t>User mode.</a:t>
            </a:r>
          </a:p>
          <a:p>
            <a:pPr lvl="1"/>
            <a:r>
              <a:rPr lang="en-GB" dirty="0"/>
              <a:t>Kernel mode.</a:t>
            </a:r>
          </a:p>
          <a:p>
            <a:pPr lvl="1"/>
            <a:r>
              <a:rPr lang="en-GB" dirty="0"/>
              <a:t>Virtual machine based.</a:t>
            </a:r>
          </a:p>
          <a:p>
            <a:pPr lvl="1"/>
            <a:r>
              <a:rPr lang="en-GB" dirty="0"/>
              <a:t>External mode.</a:t>
            </a:r>
          </a:p>
        </p:txBody>
      </p:sp>
    </p:spTree>
    <p:extLst>
      <p:ext uri="{BB962C8B-B14F-4D97-AF65-F5344CB8AC3E}">
        <p14:creationId xmlns:p14="http://schemas.microsoft.com/office/powerpoint/2010/main" val="414473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Mode Rootkit</a:t>
            </a:r>
          </a:p>
        </p:txBody>
      </p:sp>
      <p:sp>
        <p:nvSpPr>
          <p:cNvPr id="3" name="Content Placeholder 2"/>
          <p:cNvSpPr>
            <a:spLocks noGrp="1"/>
          </p:cNvSpPr>
          <p:nvPr>
            <p:ph idx="1"/>
          </p:nvPr>
        </p:nvSpPr>
        <p:spPr/>
        <p:txBody>
          <a:bodyPr>
            <a:normAutofit lnSpcReduction="10000"/>
          </a:bodyPr>
          <a:lstStyle/>
          <a:p>
            <a:r>
              <a:rPr lang="en-GB" dirty="0"/>
              <a:t>Implementation of system calls in Linux.</a:t>
            </a:r>
          </a:p>
          <a:p>
            <a:r>
              <a:rPr lang="en-GB" dirty="0"/>
              <a:t>Each system call is assigned a unique </a:t>
            </a:r>
            <a:r>
              <a:rPr lang="en-GB" i="1" dirty="0" err="1"/>
              <a:t>syscall</a:t>
            </a:r>
            <a:r>
              <a:rPr lang="en-GB" i="1" dirty="0"/>
              <a:t> number.</a:t>
            </a:r>
          </a:p>
          <a:p>
            <a:r>
              <a:rPr lang="en-GB" dirty="0"/>
              <a:t>When a user-mode process executes a system call, process refers to it by the number.</a:t>
            </a:r>
          </a:p>
          <a:p>
            <a:r>
              <a:rPr lang="en-GB" dirty="0"/>
              <a:t>Kernel maintains a system call table with one entry per routine (i.e. a pointer).</a:t>
            </a:r>
          </a:p>
          <a:p>
            <a:r>
              <a:rPr lang="en-GB" dirty="0"/>
              <a:t>How to change system calls?</a:t>
            </a:r>
          </a:p>
          <a:p>
            <a:pPr lvl="1"/>
            <a:r>
              <a:rPr lang="en-GB" dirty="0"/>
              <a:t>Modify system call table targets.</a:t>
            </a:r>
          </a:p>
          <a:p>
            <a:pPr lvl="1"/>
            <a:r>
              <a:rPr lang="en-GB" dirty="0"/>
              <a:t>Modify the system call table (e.g. </a:t>
            </a:r>
            <a:r>
              <a:rPr lang="en-GB" dirty="0" err="1"/>
              <a:t>knark</a:t>
            </a:r>
            <a:r>
              <a:rPr lang="en-GB" dirty="0"/>
              <a:t>).</a:t>
            </a:r>
          </a:p>
          <a:p>
            <a:pPr lvl="1"/>
            <a:r>
              <a:rPr lang="en-GB" dirty="0"/>
              <a:t>Redirect the system call table.</a:t>
            </a:r>
          </a:p>
        </p:txBody>
      </p:sp>
    </p:spTree>
    <p:extLst>
      <p:ext uri="{BB962C8B-B14F-4D97-AF65-F5344CB8AC3E}">
        <p14:creationId xmlns:p14="http://schemas.microsoft.com/office/powerpoint/2010/main" val="213161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Mode Rootkit Attack (</a:t>
            </a:r>
            <a:r>
              <a:rPr lang="en-GB" dirty="0" err="1"/>
              <a:t>knark</a:t>
            </a:r>
            <a:r>
              <a:rPr lang="en-GB" dirty="0"/>
              <a:t>)</a:t>
            </a:r>
          </a:p>
        </p:txBody>
      </p:sp>
      <p:pic>
        <p:nvPicPr>
          <p:cNvPr id="4" name="Content Placeholder 3"/>
          <p:cNvPicPr>
            <a:picLocks noGrp="1" noChangeAspect="1"/>
          </p:cNvPicPr>
          <p:nvPr>
            <p:ph idx="1"/>
          </p:nvPr>
        </p:nvPicPr>
        <p:blipFill rotWithShape="1">
          <a:blip r:embed="rId3"/>
          <a:srcRect l="15153" t="66007" r="28889" b="15099"/>
          <a:stretch/>
        </p:blipFill>
        <p:spPr>
          <a:xfrm>
            <a:off x="552974" y="1971413"/>
            <a:ext cx="10285602" cy="3906933"/>
          </a:xfrm>
          <a:prstGeom prst="rect">
            <a:avLst/>
          </a:prstGeom>
        </p:spPr>
      </p:pic>
    </p:spTree>
    <p:extLst>
      <p:ext uri="{BB962C8B-B14F-4D97-AF65-F5344CB8AC3E}">
        <p14:creationId xmlns:p14="http://schemas.microsoft.com/office/powerpoint/2010/main" val="3767951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Demo</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5910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090660"/>
          </a:xfrm>
        </p:spPr>
        <p:txBody>
          <a:bodyPr>
            <a:normAutofit/>
          </a:bodyPr>
          <a:lstStyle/>
          <a:p>
            <a:r>
              <a:rPr lang="en-GB" dirty="0"/>
              <a:t>Lab 7: Spreading Python Malware using a SSH Linux Connection</a:t>
            </a:r>
          </a:p>
        </p:txBody>
      </p:sp>
    </p:spTree>
    <p:extLst>
      <p:ext uri="{BB962C8B-B14F-4D97-AF65-F5344CB8AC3E}">
        <p14:creationId xmlns:p14="http://schemas.microsoft.com/office/powerpoint/2010/main" val="106608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Malware?</a:t>
            </a:r>
          </a:p>
        </p:txBody>
      </p:sp>
      <p:sp>
        <p:nvSpPr>
          <p:cNvPr id="3" name="Text Placeholder 2"/>
          <p:cNvSpPr>
            <a:spLocks noGrp="1"/>
          </p:cNvSpPr>
          <p:nvPr>
            <p:ph type="body" idx="1"/>
          </p:nvPr>
        </p:nvSpPr>
        <p:spPr/>
        <p:txBody>
          <a:bodyPr/>
          <a:lstStyle/>
          <a:p>
            <a:r>
              <a:rPr lang="en-GB" dirty="0">
                <a:hlinkClick r:id="rId2"/>
              </a:rPr>
              <a:t>www.menti.com</a:t>
            </a:r>
            <a:endParaRPr lang="en-GB" dirty="0"/>
          </a:p>
        </p:txBody>
      </p:sp>
    </p:spTree>
    <p:extLst>
      <p:ext uri="{BB962C8B-B14F-4D97-AF65-F5344CB8AC3E}">
        <p14:creationId xmlns:p14="http://schemas.microsoft.com/office/powerpoint/2010/main" val="157350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and Types</a:t>
            </a:r>
          </a:p>
        </p:txBody>
      </p:sp>
      <p:sp>
        <p:nvSpPr>
          <p:cNvPr id="3" name="Content Placeholder 2"/>
          <p:cNvSpPr>
            <a:spLocks noGrp="1"/>
          </p:cNvSpPr>
          <p:nvPr>
            <p:ph idx="1"/>
          </p:nvPr>
        </p:nvSpPr>
        <p:spPr>
          <a:xfrm>
            <a:off x="838200" y="1825625"/>
            <a:ext cx="6674708" cy="4748170"/>
          </a:xfrm>
        </p:spPr>
        <p:txBody>
          <a:bodyPr>
            <a:normAutofit fontScale="92500" lnSpcReduction="20000"/>
          </a:bodyPr>
          <a:lstStyle/>
          <a:p>
            <a:r>
              <a:rPr lang="en-GB" u="sng" dirty="0"/>
              <a:t>Mal</a:t>
            </a:r>
            <a:r>
              <a:rPr lang="en-GB" dirty="0"/>
              <a:t>icious Soft</a:t>
            </a:r>
            <a:r>
              <a:rPr lang="en-GB" u="sng" dirty="0"/>
              <a:t>ware</a:t>
            </a:r>
          </a:p>
          <a:p>
            <a:endParaRPr lang="en-GB" dirty="0"/>
          </a:p>
          <a:p>
            <a:r>
              <a:rPr lang="en-GB" dirty="0"/>
              <a:t>A program that is inserted into a system (usually unsuspectedly) with the intend of compromising the system’s requirements.</a:t>
            </a:r>
          </a:p>
          <a:p>
            <a:endParaRPr lang="en-GB" dirty="0"/>
          </a:p>
          <a:p>
            <a:r>
              <a:rPr lang="en-GB" dirty="0"/>
              <a:t>Examples?</a:t>
            </a:r>
          </a:p>
          <a:p>
            <a:endParaRPr lang="en-GB" dirty="0"/>
          </a:p>
          <a:p>
            <a:r>
              <a:rPr lang="en-GB" dirty="0"/>
              <a:t>Types:</a:t>
            </a:r>
          </a:p>
          <a:p>
            <a:pPr lvl="1"/>
            <a:r>
              <a:rPr lang="en-GB" dirty="0"/>
              <a:t>Parasitic: Cannot exist independently (virus, logic bombs, backdoors).</a:t>
            </a:r>
          </a:p>
          <a:p>
            <a:pPr lvl="1"/>
            <a:r>
              <a:rPr lang="en-GB" dirty="0"/>
              <a:t>Independent: Self-contained and can be scheduled to run by OS (worms, bots).</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6789"/>
          <a:stretch/>
        </p:blipFill>
        <p:spPr>
          <a:xfrm>
            <a:off x="8022916" y="2693773"/>
            <a:ext cx="3215554" cy="2151856"/>
          </a:xfrm>
          <a:prstGeom prst="rect">
            <a:avLst/>
          </a:prstGeom>
        </p:spPr>
      </p:pic>
    </p:spTree>
    <p:extLst>
      <p:ext uri="{BB962C8B-B14F-4D97-AF65-F5344CB8AC3E}">
        <p14:creationId xmlns:p14="http://schemas.microsoft.com/office/powerpoint/2010/main" val="411986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Propagation Mechanisms</a:t>
            </a:r>
          </a:p>
        </p:txBody>
      </p:sp>
    </p:spTree>
    <p:extLst>
      <p:ext uri="{BB962C8B-B14F-4D97-AF65-F5344CB8AC3E}">
        <p14:creationId xmlns:p14="http://schemas.microsoft.com/office/powerpoint/2010/main" val="376206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Propagation Mechanisms</a:t>
            </a:r>
          </a:p>
        </p:txBody>
      </p:sp>
      <p:sp>
        <p:nvSpPr>
          <p:cNvPr id="3" name="Content Placeholder 2"/>
          <p:cNvSpPr>
            <a:spLocks noGrp="1"/>
          </p:cNvSpPr>
          <p:nvPr>
            <p:ph idx="1"/>
          </p:nvPr>
        </p:nvSpPr>
        <p:spPr/>
        <p:txBody>
          <a:bodyPr>
            <a:normAutofit/>
          </a:bodyPr>
          <a:lstStyle/>
          <a:p>
            <a:r>
              <a:rPr lang="en-US" altLang="zh-CN" dirty="0">
                <a:ea typeface="宋体" pitchFamily="2" charset="-122"/>
              </a:rPr>
              <a:t>Infection of existing files.</a:t>
            </a:r>
          </a:p>
          <a:p>
            <a:pPr lvl="1"/>
            <a:r>
              <a:rPr lang="en-US" altLang="zh-CN" dirty="0">
                <a:ea typeface="宋体" pitchFamily="2" charset="-122"/>
              </a:rPr>
              <a:t>Viruses</a:t>
            </a:r>
          </a:p>
          <a:p>
            <a:r>
              <a:rPr lang="en-US" altLang="zh-CN" dirty="0">
                <a:ea typeface="宋体" pitchFamily="2" charset="-122"/>
              </a:rPr>
              <a:t>Exploitation of vulnerabilities.</a:t>
            </a:r>
          </a:p>
          <a:p>
            <a:pPr lvl="1"/>
            <a:r>
              <a:rPr lang="en-US" altLang="zh-CN" dirty="0">
                <a:ea typeface="宋体" pitchFamily="2" charset="-122"/>
              </a:rPr>
              <a:t>Worms </a:t>
            </a:r>
          </a:p>
          <a:p>
            <a:r>
              <a:rPr lang="en-US" altLang="zh-CN" dirty="0">
                <a:ea typeface="宋体" pitchFamily="2" charset="-122"/>
              </a:rPr>
              <a:t>Social engineering attacks to bypass security mechanisms.</a:t>
            </a:r>
          </a:p>
          <a:p>
            <a:pPr lvl="1"/>
            <a:r>
              <a:rPr lang="en-US" altLang="zh-CN" dirty="0">
                <a:ea typeface="宋体" pitchFamily="2" charset="-122"/>
              </a:rPr>
              <a:t>Trojans</a:t>
            </a:r>
          </a:p>
          <a:p>
            <a:r>
              <a:rPr lang="en-US" altLang="zh-CN" sz="2600" dirty="0">
                <a:ea typeface="宋体" pitchFamily="2" charset="-122"/>
              </a:rPr>
              <a:t>Blended attacks (multiple methods of propagation).</a:t>
            </a:r>
          </a:p>
          <a:p>
            <a:r>
              <a:rPr lang="en-US" altLang="zh-CN" sz="2600" dirty="0">
                <a:ea typeface="宋体" pitchFamily="2" charset="-122"/>
              </a:rPr>
              <a:t>Advanced Persistent Threats (careful target selection).</a:t>
            </a:r>
          </a:p>
          <a:p>
            <a:endParaRPr lang="en-GB" dirty="0"/>
          </a:p>
        </p:txBody>
      </p:sp>
    </p:spTree>
    <p:extLst>
      <p:ext uri="{BB962C8B-B14F-4D97-AF65-F5344CB8AC3E}">
        <p14:creationId xmlns:p14="http://schemas.microsoft.com/office/powerpoint/2010/main" val="291300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265" y="101515"/>
            <a:ext cx="10515600" cy="1325563"/>
          </a:xfrm>
        </p:spPr>
        <p:txBody>
          <a:bodyPr/>
          <a:lstStyle/>
          <a:p>
            <a:r>
              <a:rPr lang="en-GB" dirty="0"/>
              <a:t>Infecting Files (Virus)</a:t>
            </a:r>
          </a:p>
        </p:txBody>
      </p:sp>
      <p:sp>
        <p:nvSpPr>
          <p:cNvPr id="3" name="Content Placeholder 2"/>
          <p:cNvSpPr>
            <a:spLocks noGrp="1"/>
          </p:cNvSpPr>
          <p:nvPr>
            <p:ph idx="1"/>
          </p:nvPr>
        </p:nvSpPr>
        <p:spPr>
          <a:xfrm>
            <a:off x="368643" y="1427078"/>
            <a:ext cx="7210168" cy="5270284"/>
          </a:xfrm>
        </p:spPr>
        <p:txBody>
          <a:bodyPr>
            <a:normAutofit/>
          </a:bodyPr>
          <a:lstStyle/>
          <a:p>
            <a:r>
              <a:rPr lang="en-GB" dirty="0"/>
              <a:t>Computer program that can infect other programs by modifying them to include a (possibly evolved) version of itself.</a:t>
            </a:r>
          </a:p>
          <a:p>
            <a:r>
              <a:rPr lang="en-GB" dirty="0"/>
              <a:t>Components:</a:t>
            </a:r>
          </a:p>
          <a:p>
            <a:pPr lvl="1"/>
            <a:r>
              <a:rPr lang="en-GB" dirty="0"/>
              <a:t>Infection mechanism</a:t>
            </a:r>
          </a:p>
          <a:p>
            <a:pPr lvl="1"/>
            <a:r>
              <a:rPr lang="en-GB" dirty="0"/>
              <a:t>Trigger/Logic bomb</a:t>
            </a:r>
          </a:p>
          <a:p>
            <a:pPr lvl="1"/>
            <a:r>
              <a:rPr lang="en-GB" dirty="0"/>
              <a:t>Payload</a:t>
            </a:r>
          </a:p>
          <a:p>
            <a:r>
              <a:rPr lang="en-GB" dirty="0"/>
              <a:t>Phases:</a:t>
            </a:r>
          </a:p>
          <a:p>
            <a:pPr lvl="1"/>
            <a:r>
              <a:rPr lang="en-GB" dirty="0"/>
              <a:t>Dormant</a:t>
            </a:r>
          </a:p>
          <a:p>
            <a:pPr lvl="1"/>
            <a:r>
              <a:rPr lang="en-GB" dirty="0"/>
              <a:t>Propagation</a:t>
            </a:r>
          </a:p>
          <a:p>
            <a:pPr lvl="1"/>
            <a:r>
              <a:rPr lang="en-GB" dirty="0"/>
              <a:t>Triggering</a:t>
            </a:r>
          </a:p>
          <a:p>
            <a:pPr lvl="1"/>
            <a:r>
              <a:rPr lang="en-GB" dirty="0"/>
              <a:t>Execution</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451" y="471490"/>
            <a:ext cx="3094850" cy="2321137"/>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418979460"/>
              </p:ext>
            </p:extLst>
          </p:nvPr>
        </p:nvGraphicFramePr>
        <p:xfrm>
          <a:off x="7940451" y="3454828"/>
          <a:ext cx="3319119" cy="3160892"/>
        </p:xfrm>
        <a:graphic>
          <a:graphicData uri="http://schemas.openxmlformats.org/presentationml/2006/ole">
            <mc:AlternateContent xmlns:mc="http://schemas.openxmlformats.org/markup-compatibility/2006">
              <mc:Choice xmlns:v="urn:schemas-microsoft-com:vml" Requires="v">
                <p:oleObj spid="_x0000_s1064" name="Bitmap Image" r:id="rId5" imgW="1432440" imgH="1364040" progId="Paint.Picture">
                  <p:embed/>
                </p:oleObj>
              </mc:Choice>
              <mc:Fallback>
                <p:oleObj name="Bitmap Image" r:id="rId5" imgW="1432440" imgH="1364040" progId="Paint.Picture">
                  <p:embed/>
                  <p:pic>
                    <p:nvPicPr>
                      <p:cNvPr id="0" name=""/>
                      <p:cNvPicPr/>
                      <p:nvPr/>
                    </p:nvPicPr>
                    <p:blipFill>
                      <a:blip r:embed="rId6"/>
                      <a:stretch>
                        <a:fillRect/>
                      </a:stretch>
                    </p:blipFill>
                    <p:spPr>
                      <a:xfrm>
                        <a:off x="7940451" y="3454828"/>
                        <a:ext cx="3319119" cy="3160892"/>
                      </a:xfrm>
                      <a:prstGeom prst="rect">
                        <a:avLst/>
                      </a:prstGeom>
                    </p:spPr>
                  </p:pic>
                </p:oleObj>
              </mc:Fallback>
            </mc:AlternateContent>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387728">
            <a:off x="9890731" y="1880689"/>
            <a:ext cx="797897" cy="797897"/>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588897">
            <a:off x="10353970" y="909805"/>
            <a:ext cx="690321" cy="697130"/>
          </a:xfrm>
          <a:prstGeom prst="rect">
            <a:avLst/>
          </a:prstGeom>
        </p:spPr>
      </p:pic>
    </p:spTree>
    <p:extLst>
      <p:ext uri="{BB962C8B-B14F-4D97-AF65-F5344CB8AC3E}">
        <p14:creationId xmlns:p14="http://schemas.microsoft.com/office/powerpoint/2010/main" val="388282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32" y="94897"/>
            <a:ext cx="10515600" cy="1325563"/>
          </a:xfrm>
        </p:spPr>
        <p:txBody>
          <a:bodyPr/>
          <a:lstStyle/>
          <a:p>
            <a:r>
              <a:rPr lang="en-GB" dirty="0"/>
              <a:t>Virus Design: Simple</a:t>
            </a:r>
          </a:p>
        </p:txBody>
      </p:sp>
      <p:pic>
        <p:nvPicPr>
          <p:cNvPr id="4" name="Content Placeholder 3"/>
          <p:cNvPicPr>
            <a:picLocks noGrp="1" noChangeAspect="1"/>
          </p:cNvPicPr>
          <p:nvPr>
            <p:ph idx="1"/>
          </p:nvPr>
        </p:nvPicPr>
        <p:blipFill rotWithShape="1">
          <a:blip r:embed="rId3"/>
          <a:srcRect l="17413" t="68097" r="54468" b="3603"/>
          <a:stretch/>
        </p:blipFill>
        <p:spPr>
          <a:xfrm>
            <a:off x="263611" y="1420460"/>
            <a:ext cx="4593616" cy="5201175"/>
          </a:xfrm>
          <a:prstGeom prst="rect">
            <a:avLst/>
          </a:prstGeom>
        </p:spPr>
      </p:pic>
      <p:cxnSp>
        <p:nvCxnSpPr>
          <p:cNvPr id="6" name="Straight Connector 5"/>
          <p:cNvCxnSpPr/>
          <p:nvPr/>
        </p:nvCxnSpPr>
        <p:spPr>
          <a:xfrm flipV="1">
            <a:off x="1425146" y="1598141"/>
            <a:ext cx="5577016" cy="444844"/>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6886831" y="1351351"/>
            <a:ext cx="4571999" cy="5270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GB" dirty="0"/>
              <a:t>Set a marker.</a:t>
            </a:r>
          </a:p>
          <a:p>
            <a:pPr marL="514350" indent="-514350">
              <a:buFont typeface="+mj-lt"/>
              <a:buAutoNum type="arabicPeriod"/>
            </a:pPr>
            <a:r>
              <a:rPr lang="en-GB" dirty="0"/>
              <a:t>Seek for uninfected files.</a:t>
            </a:r>
          </a:p>
          <a:p>
            <a:pPr marL="514350" indent="-514350">
              <a:buFont typeface="+mj-lt"/>
              <a:buAutoNum type="arabicPeriod"/>
            </a:pPr>
            <a:r>
              <a:rPr lang="en-GB" dirty="0"/>
              <a:t>Establish the trigger conditions.</a:t>
            </a:r>
          </a:p>
          <a:p>
            <a:pPr marL="514350" indent="-514350">
              <a:buFont typeface="+mj-lt"/>
              <a:buAutoNum type="arabicPeriod"/>
            </a:pPr>
            <a:r>
              <a:rPr lang="en-GB" dirty="0"/>
              <a:t>Define the payload actions.</a:t>
            </a:r>
          </a:p>
          <a:p>
            <a:pPr marL="514350" indent="-514350">
              <a:buFont typeface="+mj-lt"/>
              <a:buAutoNum type="arabicPeriod"/>
            </a:pPr>
            <a:r>
              <a:rPr lang="en-GB" dirty="0"/>
              <a:t>Main action block.</a:t>
            </a:r>
          </a:p>
        </p:txBody>
      </p:sp>
      <p:cxnSp>
        <p:nvCxnSpPr>
          <p:cNvPr id="11" name="Straight Connector 10"/>
          <p:cNvCxnSpPr/>
          <p:nvPr/>
        </p:nvCxnSpPr>
        <p:spPr>
          <a:xfrm flipV="1">
            <a:off x="2560419" y="2150076"/>
            <a:ext cx="4326412" cy="16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2767914" y="2669059"/>
            <a:ext cx="4118917" cy="1664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138616" y="3517557"/>
            <a:ext cx="3682314" cy="214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38616" y="4464908"/>
            <a:ext cx="3748215" cy="78259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5436973"/>
            <a:ext cx="4265911" cy="369332"/>
          </a:xfrm>
          <a:prstGeom prst="rect">
            <a:avLst/>
          </a:prstGeom>
          <a:noFill/>
        </p:spPr>
        <p:txBody>
          <a:bodyPr wrap="none" rtlCol="0">
            <a:spAutoFit/>
          </a:bodyPr>
          <a:lstStyle/>
          <a:p>
            <a:r>
              <a:rPr lang="en-GB" dirty="0">
                <a:solidFill>
                  <a:srgbClr val="00B050"/>
                </a:solidFill>
              </a:rPr>
              <a:t>Easiest way to detect these type of viruses?</a:t>
            </a:r>
          </a:p>
        </p:txBody>
      </p:sp>
    </p:spTree>
    <p:extLst>
      <p:ext uri="{BB962C8B-B14F-4D97-AF65-F5344CB8AC3E}">
        <p14:creationId xmlns:p14="http://schemas.microsoft.com/office/powerpoint/2010/main" val="183009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57"/>
            <a:ext cx="10515600" cy="1325563"/>
          </a:xfrm>
        </p:spPr>
        <p:txBody>
          <a:bodyPr/>
          <a:lstStyle/>
          <a:p>
            <a:r>
              <a:rPr lang="en-GB" dirty="0"/>
              <a:t>Virus Design: Compressed</a:t>
            </a:r>
          </a:p>
        </p:txBody>
      </p:sp>
      <p:sp>
        <p:nvSpPr>
          <p:cNvPr id="3" name="Content Placeholder 2"/>
          <p:cNvSpPr>
            <a:spLocks noGrp="1"/>
          </p:cNvSpPr>
          <p:nvPr>
            <p:ph idx="1"/>
          </p:nvPr>
        </p:nvSpPr>
        <p:spPr>
          <a:xfrm>
            <a:off x="155087" y="1321606"/>
            <a:ext cx="6420053" cy="4351338"/>
          </a:xfrm>
        </p:spPr>
        <p:txBody>
          <a:bodyPr>
            <a:normAutofit/>
          </a:bodyPr>
          <a:lstStyle/>
          <a:p>
            <a:r>
              <a:rPr lang="en-GB" dirty="0"/>
              <a:t>Compress the .exe so that both the infected and uninfected versions are of identical </a:t>
            </a:r>
            <a:r>
              <a:rPr lang="en-GB" dirty="0"/>
              <a:t>length</a:t>
            </a:r>
            <a:r>
              <a:rPr lang="en-GB" dirty="0" smtClean="0"/>
              <a:t>.</a:t>
            </a:r>
            <a:endParaRPr lang="en-GB" dirty="0"/>
          </a:p>
        </p:txBody>
      </p:sp>
      <p:pic>
        <p:nvPicPr>
          <p:cNvPr id="4" name="Content Placeholder 3"/>
          <p:cNvPicPr>
            <a:picLocks noChangeAspect="1"/>
          </p:cNvPicPr>
          <p:nvPr/>
        </p:nvPicPr>
        <p:blipFill rotWithShape="1">
          <a:blip r:embed="rId3"/>
          <a:srcRect l="45892" t="68097" r="23348" b="3603"/>
          <a:stretch/>
        </p:blipFill>
        <p:spPr>
          <a:xfrm>
            <a:off x="6814750" y="1321606"/>
            <a:ext cx="5025004" cy="5201175"/>
          </a:xfrm>
          <a:prstGeom prst="rect">
            <a:avLst/>
          </a:prstGeom>
        </p:spPr>
      </p:pic>
      <p:sp>
        <p:nvSpPr>
          <p:cNvPr id="5" name="Oval 4"/>
          <p:cNvSpPr/>
          <p:nvPr/>
        </p:nvSpPr>
        <p:spPr>
          <a:xfrm>
            <a:off x="7175157" y="2916195"/>
            <a:ext cx="2850292" cy="2141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7175157" y="3105838"/>
            <a:ext cx="2850292" cy="2141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249296" y="3880194"/>
            <a:ext cx="4530811" cy="2140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7175157" y="4094205"/>
            <a:ext cx="2850292" cy="2141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622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2604</TotalTime>
  <Words>1926</Words>
  <Application>Microsoft Office PowerPoint</Application>
  <PresentationFormat>Widescreen</PresentationFormat>
  <Paragraphs>226</Paragraphs>
  <Slides>28</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宋体</vt:lpstr>
      <vt:lpstr>Arial</vt:lpstr>
      <vt:lpstr>Calibri</vt:lpstr>
      <vt:lpstr>Calibri Light</vt:lpstr>
      <vt:lpstr>Palatino</vt:lpstr>
      <vt:lpstr>Office Theme</vt:lpstr>
      <vt:lpstr>Bitmap Image</vt:lpstr>
      <vt:lpstr>Malware</vt:lpstr>
      <vt:lpstr>Today’s Plan</vt:lpstr>
      <vt:lpstr>What is Malware?</vt:lpstr>
      <vt:lpstr>Definition and Types</vt:lpstr>
      <vt:lpstr>Propagation Mechanisms</vt:lpstr>
      <vt:lpstr>Propagation Mechanisms</vt:lpstr>
      <vt:lpstr>Infecting Files (Virus)</vt:lpstr>
      <vt:lpstr>Virus Design: Simple</vt:lpstr>
      <vt:lpstr>Virus Design: Compressed</vt:lpstr>
      <vt:lpstr>PowerPoint Presentation</vt:lpstr>
      <vt:lpstr>Virus Classification</vt:lpstr>
      <vt:lpstr>Macro virus</vt:lpstr>
      <vt:lpstr>Vulnerability Exploits (Worms)</vt:lpstr>
      <vt:lpstr>Target Discovery</vt:lpstr>
      <vt:lpstr>Rate of Propagation</vt:lpstr>
      <vt:lpstr>Social Engineering (Trojans)</vt:lpstr>
      <vt:lpstr>Trojan Horses</vt:lpstr>
      <vt:lpstr>Types of Trojans</vt:lpstr>
      <vt:lpstr>Types of Payload</vt:lpstr>
      <vt:lpstr>Types of Malicious Payload</vt:lpstr>
      <vt:lpstr>Bots/Zombies</vt:lpstr>
      <vt:lpstr>Information Theft</vt:lpstr>
      <vt:lpstr>Stealthing</vt:lpstr>
      <vt:lpstr>Rootkit</vt:lpstr>
      <vt:lpstr>Kernel Mode Rootkit</vt:lpstr>
      <vt:lpstr>Kernel Mode Rootkit Attack (knark)</vt:lpstr>
      <vt:lpstr>Demo</vt:lpstr>
      <vt:lpstr>Lab 7: Spreading Python Malware using a SSH Linux Connection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Protocols</dc:title>
  <dc:creator>C M</dc:creator>
  <cp:lastModifiedBy>carlos</cp:lastModifiedBy>
  <cp:revision>133</cp:revision>
  <dcterms:created xsi:type="dcterms:W3CDTF">2018-10-13T17:29:09Z</dcterms:created>
  <dcterms:modified xsi:type="dcterms:W3CDTF">2019-02-22T16:03:34Z</dcterms:modified>
</cp:coreProperties>
</file>