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5"/>
  </p:notesMasterIdLst>
  <p:sldIdLst>
    <p:sldId id="256" r:id="rId2"/>
    <p:sldId id="537" r:id="rId3"/>
    <p:sldId id="639" r:id="rId4"/>
    <p:sldId id="640" r:id="rId5"/>
    <p:sldId id="596" r:id="rId6"/>
    <p:sldId id="597" r:id="rId7"/>
    <p:sldId id="598" r:id="rId8"/>
    <p:sldId id="599" r:id="rId9"/>
    <p:sldId id="600" r:id="rId10"/>
    <p:sldId id="601" r:id="rId11"/>
    <p:sldId id="641" r:id="rId12"/>
    <p:sldId id="603" r:id="rId13"/>
    <p:sldId id="604" r:id="rId14"/>
    <p:sldId id="605" r:id="rId15"/>
    <p:sldId id="606" r:id="rId16"/>
    <p:sldId id="607" r:id="rId17"/>
    <p:sldId id="642" r:id="rId18"/>
    <p:sldId id="608" r:id="rId19"/>
    <p:sldId id="609" r:id="rId20"/>
    <p:sldId id="610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9556" autoAdjust="0"/>
  </p:normalViewPr>
  <p:slideViewPr>
    <p:cSldViewPr snapToGrid="0" snapToObjects="1">
      <p:cViewPr varScale="1">
        <p:scale>
          <a:sx n="80" d="100"/>
          <a:sy n="80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8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Generic decryption (GD) technology enables the antivirus program to easily detect even the most complex polymorphic viruses while maintaining fast scanning speeds </a:t>
            </a:r>
          </a:p>
          <a:p>
            <a:endParaRPr lang="en-NZ" dirty="0" smtClean="0"/>
          </a:p>
          <a:p>
            <a:r>
              <a:rPr lang="en-NZ" dirty="0" smtClean="0"/>
              <a:t>When a file containing a polymorphic virus is executed, the virus must decrypt itself to activate.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To detect such a structure, executable files are run through a GD scanner, which contains the following elements:</a:t>
            </a:r>
          </a:p>
          <a:p>
            <a:r>
              <a:rPr lang="en-NZ" b="1" dirty="0" smtClean="0"/>
              <a:t>CPU emulator: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A software-based virtual computer.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Instructions in an executable file are interpreted by the emulator rather than executed on the underlying processor.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emulator includes software versions of all registers and other processor hardware, so that the underlying processor is unaffected by programs interpreted on the emulator.</a:t>
            </a:r>
          </a:p>
          <a:p>
            <a:endParaRPr lang="en-NZ" b="1" dirty="0" smtClean="0"/>
          </a:p>
          <a:p>
            <a:r>
              <a:rPr lang="en-NZ" b="1" dirty="0" smtClean="0"/>
              <a:t>Virus signature scanner:</a:t>
            </a:r>
          </a:p>
          <a:p>
            <a:pPr lvl="1">
              <a:buFont typeface="Arial" pitchFamily="34" charset="0"/>
              <a:buChar char="•"/>
            </a:pPr>
            <a:r>
              <a:rPr lang="en-NZ" b="1" baseline="0" dirty="0" smtClean="0"/>
              <a:t> </a:t>
            </a:r>
            <a:r>
              <a:rPr lang="en-NZ" dirty="0" smtClean="0"/>
              <a:t>A module that scans the target code looking for known virus signatures.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Emulation control module: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Controls the execution of the target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1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8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2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09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3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B. Filter-based worm containment: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 filter checks a message to determine if it contains worm code.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This approach can be quite effective but requires efficient detection algorithms and rapid alert dissemination.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C. Payload-classification-based worm containment: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These network-based techniques examine packets to see if they contain a worm. Various anomaly detection techniques can be used, but care is needed to avoid high levels of false positives or negatives. 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This approach does not generate signatures based on byte patterns but rather looks for control and data flow structures that suggest an exploit.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D. Threshold random walk (TRW) scan detection: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TRW exploits randomness in picking destinations to connect to as a way of detecting if a scanner is in operation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Suitable for deployment in high-speed, low-cost network devices.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It is effective against the common </a:t>
            </a:r>
            <a:r>
              <a:rPr lang="en-NZ" dirty="0" err="1" smtClean="0"/>
              <a:t>behavior</a:t>
            </a:r>
            <a:r>
              <a:rPr lang="en-NZ" dirty="0" smtClean="0"/>
              <a:t> seen in worm scans.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E. Rate limiting: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This class limits the rate of </a:t>
            </a:r>
            <a:r>
              <a:rPr lang="en-NZ" dirty="0" err="1" smtClean="0"/>
              <a:t>scanlike</a:t>
            </a:r>
            <a:r>
              <a:rPr lang="en-NZ" dirty="0" smtClean="0"/>
              <a:t> traffic from an infected host.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Various strategies can be used, including limiting the number of new machines a host can connect to in a window of time, detecting a high connection failure rate, and limiting the number of unique IP addresses a host can scan in a window of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May introduce longer delays for normal traffic.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Not suited for slow, stealthy worms that spread slowly to avoid detection based on activity level.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F. Rate halting: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This approach immediately blocks outgoing traffic when a threshold is exceeded either in outgoing connection rate or diversity of connection attempts.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Must include measures to quickly unblock mistakenly blocked hosts in a transparent way.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Can integrate with a signature- or filter-based approach so that once a signature or filter is generated, every blocked host can be unblocked.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Appears to offer a very effective countermeasure.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Not suitable for slow, stealthy worms.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889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b="1" dirty="0" err="1" smtClean="0"/>
              <a:t>Bot</a:t>
            </a:r>
            <a:r>
              <a:rPr lang="en-NZ" b="1" dirty="0" smtClean="0"/>
              <a:t> Countermeasures</a:t>
            </a:r>
          </a:p>
          <a:p>
            <a:r>
              <a:rPr lang="en-NZ" dirty="0" smtClean="0"/>
              <a:t>A number of the countermeasures discussed in this chapter make sense against bots, including IDSs and digital immune </a:t>
            </a:r>
            <a:r>
              <a:rPr lang="en-NZ" dirty="0" err="1" smtClean="0"/>
              <a:t>systems.Once</a:t>
            </a:r>
            <a:r>
              <a:rPr lang="en-NZ" dirty="0" smtClean="0"/>
              <a:t> bots are activated and an attack is underway, these countermeasures can be used to detect the attack. </a:t>
            </a:r>
          </a:p>
          <a:p>
            <a:endParaRPr lang="en-NZ" dirty="0" smtClean="0"/>
          </a:p>
          <a:p>
            <a:r>
              <a:rPr lang="en-NZ" dirty="0" smtClean="0"/>
              <a:t>But the primary objective is to try to detect and disable the </a:t>
            </a:r>
            <a:r>
              <a:rPr lang="en-NZ" dirty="0" err="1" smtClean="0"/>
              <a:t>botnet</a:t>
            </a:r>
            <a:r>
              <a:rPr lang="en-NZ" dirty="0" smtClean="0"/>
              <a:t> during its construction phase.</a:t>
            </a:r>
          </a:p>
          <a:p>
            <a:endParaRPr lang="en-NZ" dirty="0" smtClean="0"/>
          </a:p>
          <a:p>
            <a:r>
              <a:rPr lang="en-NZ" b="1" dirty="0" err="1" smtClean="0"/>
              <a:t>Rootkit</a:t>
            </a:r>
            <a:r>
              <a:rPr lang="en-NZ" b="1" dirty="0" smtClean="0"/>
              <a:t> Countermeasures</a:t>
            </a:r>
          </a:p>
          <a:p>
            <a:r>
              <a:rPr lang="en-NZ" dirty="0" err="1" smtClean="0"/>
              <a:t>Rootkits</a:t>
            </a:r>
            <a:r>
              <a:rPr lang="en-NZ" dirty="0" smtClean="0"/>
              <a:t> can be extraordinarily difficult to detect and neutralize,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Especially kernel-level </a:t>
            </a:r>
            <a:r>
              <a:rPr lang="en-NZ" dirty="0" err="1" smtClean="0"/>
              <a:t>rootkits</a:t>
            </a:r>
            <a:r>
              <a:rPr lang="en-NZ" dirty="0" smtClean="0"/>
              <a:t>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Many of the administrative tools that could be used to detect a </a:t>
            </a:r>
            <a:r>
              <a:rPr lang="en-NZ" dirty="0" err="1" smtClean="0"/>
              <a:t>rootkit</a:t>
            </a:r>
            <a:r>
              <a:rPr lang="en-NZ" dirty="0" smtClean="0"/>
              <a:t> or its traces can be compromised by the </a:t>
            </a:r>
            <a:r>
              <a:rPr lang="en-NZ" dirty="0" err="1" smtClean="0"/>
              <a:t>rootkit</a:t>
            </a:r>
            <a:r>
              <a:rPr lang="en-NZ" dirty="0" smtClean="0"/>
              <a:t> precisely so that it is undetectable.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r>
              <a:rPr lang="en-NZ" dirty="0" smtClean="0"/>
              <a:t>Countering </a:t>
            </a:r>
            <a:r>
              <a:rPr lang="en-NZ" dirty="0" err="1" smtClean="0"/>
              <a:t>rootkits</a:t>
            </a:r>
            <a:r>
              <a:rPr lang="en-NZ" dirty="0" smtClean="0"/>
              <a:t> requires a variety of network- and computer-level security tools.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Both network-based and host-based intrusion detection systems can look for the code signatures of known </a:t>
            </a:r>
            <a:r>
              <a:rPr lang="en-NZ" dirty="0" err="1" smtClean="0"/>
              <a:t>rootkit</a:t>
            </a:r>
            <a:r>
              <a:rPr lang="en-NZ" dirty="0" smtClean="0"/>
              <a:t> attacks in incoming traffic.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Host-based antivirus software can also be used to recognize the known signatures.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423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964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03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684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26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830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034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CM3020 – 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544513" indent="-271463">
              <a:defRPr sz="2000"/>
            </a:lvl2pPr>
            <a:lvl3pPr marL="544513" indent="-193675">
              <a:defRPr sz="1800"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16DEDF-8E03-4BFB-A8F9-C2A3E989BDEC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2pPr marL="363538" indent="-188913">
              <a:defRPr/>
            </a:lvl2pPr>
            <a:lvl3pPr marL="449263" indent="-449263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70202382-E17C-4134-81DB-69345B6F2553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274F5481-B221-4E55-BFD3-FD428865344F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5B6D88E-FD6A-4D82-B2B1-0417CEECC103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6E068E6E-C597-44CC-8E6B-D7945B392BCB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474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/>
        </p:nvSpPr>
        <p:spPr>
          <a:xfrm>
            <a:off x="348343" y="5899897"/>
            <a:ext cx="447924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CMM530 – System</a:t>
            </a:r>
            <a:r>
              <a:rPr lang="en-US" sz="1400" baseline="0" dirty="0" smtClean="0"/>
              <a:t> Programming and Security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8722745" cy="356261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Defending against malware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91102"/>
            <a:ext cx="4664186" cy="706355"/>
          </a:xfrm>
        </p:spPr>
        <p:txBody>
          <a:bodyPr/>
          <a:lstStyle/>
          <a:p>
            <a:r>
              <a:rPr lang="en-US" dirty="0" smtClean="0"/>
              <a:t>CM530– System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8914" y="4381501"/>
            <a:ext cx="4664186" cy="103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Andrei Petrovski</a:t>
            </a:r>
          </a:p>
          <a:p>
            <a:r>
              <a:rPr lang="en-GB" dirty="0" smtClean="0"/>
              <a:t>( </a:t>
            </a:r>
            <a:r>
              <a:rPr lang="en-GB" dirty="0"/>
              <a:t>a.petrovski@rgu.ac.uk)</a:t>
            </a:r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Payload – System Corruption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476493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Data destruction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Chernobyl virus (Windows 95 and 98, 1999) – deletes the first megabyte of hard drive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Ransomware (PC Cyborg Trojan, 1989)</a:t>
            </a:r>
          </a:p>
          <a:p>
            <a:r>
              <a:rPr lang="en-US" altLang="zh-CN" sz="2800" dirty="0" smtClean="0">
                <a:ea typeface="宋体" pitchFamily="2" charset="-122"/>
              </a:rPr>
              <a:t>Real-world damage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Stuxnet worm – affected ICS</a:t>
            </a:r>
          </a:p>
          <a:p>
            <a:r>
              <a:rPr lang="en-US" altLang="zh-CN" sz="2800" dirty="0" smtClean="0">
                <a:ea typeface="宋体" pitchFamily="2" charset="-122"/>
              </a:rPr>
              <a:t>Logic bombs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altering/deleting files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causing machine halt</a:t>
            </a:r>
          </a:p>
          <a:p>
            <a:pPr lvl="1"/>
            <a:endParaRPr lang="en-US" altLang="zh-CN" sz="2600" dirty="0" smtClean="0">
              <a:ea typeface="宋体" pitchFamily="2" charset="-122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432458" cy="42689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Malware </a:t>
            </a:r>
            <a:br>
              <a:rPr lang="en-US" sz="7200" dirty="0" smtClean="0"/>
            </a:br>
            <a:r>
              <a:rPr lang="en-US" sz="7200" dirty="0" smtClean="0"/>
              <a:t>Life Cycle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life cycle:  Birth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476493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User invites malware onto PC</a:t>
            </a:r>
          </a:p>
          <a:p>
            <a:r>
              <a:rPr lang="en-US" sz="2400" dirty="0" smtClean="0"/>
              <a:t>Opens infected e-mail attachment</a:t>
            </a:r>
          </a:p>
          <a:p>
            <a:r>
              <a:rPr lang="en-US" sz="2400" dirty="0" smtClean="0"/>
              <a:t>Surfs infected web sites</a:t>
            </a:r>
          </a:p>
          <a:p>
            <a:r>
              <a:rPr lang="en-US" sz="2400" dirty="0" smtClean="0"/>
              <a:t>Downloads infected software, e.g.</a:t>
            </a:r>
            <a:br>
              <a:rPr lang="en-US" sz="2400" dirty="0" smtClean="0"/>
            </a:br>
            <a:r>
              <a:rPr lang="en-US" sz="2400" i="1" dirty="0" smtClean="0"/>
              <a:t>“</a:t>
            </a:r>
            <a:r>
              <a:rPr lang="en-US" sz="2400" i="1" dirty="0" err="1" smtClean="0"/>
              <a:t>Winrar</a:t>
            </a:r>
            <a:r>
              <a:rPr lang="en-US" sz="2400" i="1" dirty="0" smtClean="0"/>
              <a:t> v3 FULL VERSION with patch!.exe”</a:t>
            </a:r>
            <a:br>
              <a:rPr lang="en-US" sz="2400" i="1" dirty="0" smtClean="0"/>
            </a:br>
            <a:r>
              <a:rPr lang="en-US" sz="2400" i="1" dirty="0" smtClean="0"/>
              <a:t>“CR-WZIP8.EXE”</a:t>
            </a:r>
          </a:p>
          <a:p>
            <a:r>
              <a:rPr lang="en-US" sz="2400" dirty="0" smtClean="0"/>
              <a:t>Clicks on link in mail, tweet, IM, text message</a:t>
            </a:r>
          </a:p>
          <a:p>
            <a:r>
              <a:rPr lang="en-US" sz="2400" dirty="0" smtClean="0"/>
              <a:t>Runs infected app on social networking site</a:t>
            </a:r>
          </a:p>
          <a:p>
            <a:r>
              <a:rPr lang="en-US" sz="2400" dirty="0" smtClean="0"/>
              <a:t>Plugs in infected USB drive</a:t>
            </a:r>
          </a:p>
          <a:p>
            <a:endParaRPr lang="en-US" dirty="0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" y="559678"/>
            <a:ext cx="4535805" cy="4952492"/>
          </a:xfrm>
        </p:spPr>
        <p:txBody>
          <a:bodyPr/>
          <a:lstStyle/>
          <a:p>
            <a:r>
              <a:rPr lang="en-US" dirty="0"/>
              <a:t>Malware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life cycle: </a:t>
            </a:r>
            <a:br>
              <a:rPr lang="en-US" dirty="0" smtClean="0"/>
            </a:br>
            <a:r>
              <a:rPr lang="en-US" dirty="0" smtClean="0"/>
              <a:t>Self-protection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80" y="559679"/>
            <a:ext cx="6522720" cy="46676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Malware takes steps to protect itself</a:t>
            </a:r>
          </a:p>
          <a:p>
            <a:r>
              <a:rPr lang="en-US" sz="2400" dirty="0" smtClean="0"/>
              <a:t>Turn off anti-virus software</a:t>
            </a:r>
          </a:p>
          <a:p>
            <a:r>
              <a:rPr lang="en-US" sz="2400" dirty="0" smtClean="0"/>
              <a:t>Hide clones in places that users won’t notice</a:t>
            </a:r>
          </a:p>
          <a:p>
            <a:r>
              <a:rPr lang="en-US" sz="2400" dirty="0" smtClean="0"/>
              <a:t>Adds startup entries to registry or startup folder</a:t>
            </a:r>
          </a:p>
          <a:p>
            <a:r>
              <a:rPr lang="en-US" sz="2400" dirty="0" smtClean="0"/>
              <a:t>Block anti-virus sites</a:t>
            </a:r>
          </a:p>
          <a:p>
            <a:r>
              <a:rPr lang="en-US" sz="2400" dirty="0" smtClean="0"/>
              <a:t>Install rootkit</a:t>
            </a:r>
          </a:p>
          <a:p>
            <a:r>
              <a:rPr lang="en-US" sz="2400" dirty="0" smtClean="0"/>
              <a:t>Infect common programs: Internet Explorer, Windows Explorer, </a:t>
            </a:r>
            <a:r>
              <a:rPr lang="en-US" sz="2400" dirty="0" err="1" smtClean="0"/>
              <a:t>svchost</a:t>
            </a:r>
            <a:endParaRPr lang="en-US" sz="2400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</a:t>
            </a:r>
            <a:br>
              <a:rPr lang="en-US" dirty="0"/>
            </a:br>
            <a:r>
              <a:rPr lang="en-US" dirty="0"/>
              <a:t>life cycle: </a:t>
            </a:r>
            <a:br>
              <a:rPr lang="en-US" dirty="0"/>
            </a:br>
            <a:r>
              <a:rPr lang="en-US" dirty="0" smtClean="0"/>
              <a:t>Call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385053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Malware calls home for guidance</a:t>
            </a:r>
          </a:p>
          <a:p>
            <a:r>
              <a:rPr lang="en-US" sz="2400" dirty="0" smtClean="0"/>
              <a:t>Disguises the connection as web traffic</a:t>
            </a:r>
          </a:p>
          <a:p>
            <a:r>
              <a:rPr lang="en-US" sz="2400" dirty="0" smtClean="0"/>
              <a:t>Has internal address book with primary and fallback addresses</a:t>
            </a:r>
          </a:p>
          <a:p>
            <a:r>
              <a:rPr lang="en-US" sz="2400" dirty="0" smtClean="0"/>
              <a:t>Reports in frequently, usually several times a day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880" y="559678"/>
            <a:ext cx="6446520" cy="56673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Malware gets instructions from owner</a:t>
            </a:r>
          </a:p>
          <a:p>
            <a:r>
              <a:rPr lang="en-US" sz="2400" dirty="0" smtClean="0"/>
              <a:t>Download more malware, change own signature</a:t>
            </a:r>
          </a:p>
          <a:p>
            <a:r>
              <a:rPr lang="en-US" sz="2400" dirty="0" smtClean="0"/>
              <a:t>Send PC information home</a:t>
            </a:r>
          </a:p>
          <a:p>
            <a:r>
              <a:rPr lang="en-US" sz="2400" dirty="0" smtClean="0"/>
              <a:t>Log and report web sites</a:t>
            </a:r>
          </a:p>
          <a:p>
            <a:r>
              <a:rPr lang="en-US" sz="2400" dirty="0" smtClean="0"/>
              <a:t>Monitor and steal banking credentials</a:t>
            </a:r>
          </a:p>
          <a:p>
            <a:r>
              <a:rPr lang="en-US" sz="2400" dirty="0" smtClean="0"/>
              <a:t>Turn on microphone or camera</a:t>
            </a:r>
          </a:p>
          <a:p>
            <a:r>
              <a:rPr lang="en-US" sz="2400" dirty="0" smtClean="0"/>
              <a:t>Monitor and steal network account credentials</a:t>
            </a:r>
          </a:p>
          <a:p>
            <a:r>
              <a:rPr lang="en-US" sz="2400" dirty="0" smtClean="0"/>
              <a:t>Encrypt files for ransom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life cycle: </a:t>
            </a:r>
            <a:br>
              <a:rPr lang="en-US" dirty="0"/>
            </a:br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</a:t>
            </a:r>
            <a:br>
              <a:rPr lang="en-US" dirty="0"/>
            </a:br>
            <a:r>
              <a:rPr lang="en-US" dirty="0"/>
              <a:t>life cycle: </a:t>
            </a:r>
            <a:br>
              <a:rPr lang="en-US" dirty="0"/>
            </a:br>
            <a:r>
              <a:rPr lang="en-US" dirty="0" smtClean="0"/>
              <a:t>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640" y="559679"/>
            <a:ext cx="6842760" cy="54448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Malware: the gift that keeps giving</a:t>
            </a:r>
          </a:p>
          <a:p>
            <a:r>
              <a:rPr lang="en-US" sz="2400" dirty="0" smtClean="0"/>
              <a:t>Sends infected mail from you to addresses found on your PC</a:t>
            </a:r>
            <a:br>
              <a:rPr lang="en-US" sz="2400" dirty="0" smtClean="0"/>
            </a:br>
            <a:r>
              <a:rPr lang="en-US" sz="2400" dirty="0" smtClean="0"/>
              <a:t>	From: You@rgu.ac.uk</a:t>
            </a:r>
            <a:br>
              <a:rPr lang="en-US" sz="2400" dirty="0" smtClean="0"/>
            </a:br>
            <a:r>
              <a:rPr lang="en-US" sz="2400" dirty="0" smtClean="0"/>
              <a:t>	To: YourBuddy@gmail.com</a:t>
            </a:r>
            <a:br>
              <a:rPr lang="en-US" sz="2400" dirty="0" smtClean="0"/>
            </a:br>
            <a:r>
              <a:rPr lang="en-US" sz="2400" dirty="0" smtClean="0"/>
              <a:t>	Subject: Check this out!</a:t>
            </a:r>
          </a:p>
          <a:p>
            <a:r>
              <a:rPr lang="en-US" sz="2400" dirty="0" smtClean="0"/>
              <a:t>Infects writable files on network shares</a:t>
            </a:r>
          </a:p>
          <a:p>
            <a:r>
              <a:rPr lang="en-US" sz="2400" dirty="0" smtClean="0"/>
              <a:t>Installs itself on removable media</a:t>
            </a:r>
          </a:p>
          <a:p>
            <a:r>
              <a:rPr lang="en-US" sz="2400" dirty="0" smtClean="0"/>
              <a:t>Scans local network for vulnerable systems</a:t>
            </a:r>
          </a:p>
          <a:p>
            <a:r>
              <a:rPr lang="en-US" sz="2400" dirty="0" smtClean="0"/>
              <a:t>Scans Internet for vulnerable system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432458" cy="42689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Malware Defenses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4099560" cy="4952492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Malware Countermeasure</a:t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en-US" altLang="zh-CN" sz="4000" dirty="0" smtClean="0">
                <a:ea typeface="宋体" pitchFamily="2" charset="-122"/>
              </a:rPr>
              <a:t>Approaches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5"/>
            <a:ext cx="6461760" cy="572611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Effective Countermeasure Requirements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Generality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Timeliness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Resiliency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Minimal </a:t>
            </a:r>
            <a:r>
              <a:rPr lang="en-US" altLang="zh-CN" sz="2400" dirty="0" err="1" smtClean="0">
                <a:ea typeface="宋体" pitchFamily="2" charset="-122"/>
              </a:rPr>
              <a:t>DoS</a:t>
            </a:r>
            <a:r>
              <a:rPr lang="en-US" altLang="zh-CN" sz="2400" dirty="0" smtClean="0">
                <a:ea typeface="宋体" pitchFamily="2" charset="-122"/>
              </a:rPr>
              <a:t> costs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Transparency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Global and local coverage</a:t>
            </a:r>
          </a:p>
          <a:p>
            <a:r>
              <a:rPr lang="en-US" altLang="zh-CN" sz="2600" dirty="0" smtClean="0">
                <a:ea typeface="宋体" pitchFamily="2" charset="-122"/>
              </a:rPr>
              <a:t>Scanning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Host-based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Perimeter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Distributed Intelligence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6600"/>
                </a:solidFill>
              </a:rPr>
              <a:t>Anti-virus</a:t>
            </a:r>
            <a:r>
              <a:rPr lang="en-US" sz="2800" dirty="0" smtClean="0"/>
              <a:t> – Important part of Defense-In-Depth</a:t>
            </a:r>
          </a:p>
          <a:p>
            <a:r>
              <a:rPr lang="en-US" sz="2400" dirty="0" smtClean="0"/>
              <a:t>Can be a powerful defense if properly configured and used with a central server (</a:t>
            </a:r>
            <a:r>
              <a:rPr lang="en-US" dirty="0" smtClean="0"/>
              <a:t>end-point-protection (</a:t>
            </a:r>
            <a:r>
              <a:rPr lang="en-US" sz="2400" dirty="0" err="1" smtClean="0"/>
              <a:t>ePO</a:t>
            </a:r>
            <a:r>
              <a:rPr lang="en-US" sz="2400" dirty="0" smtClean="0"/>
              <a:t>) for McAfee)</a:t>
            </a:r>
          </a:p>
          <a:p>
            <a:r>
              <a:rPr lang="en-US" sz="2400" dirty="0" smtClean="0"/>
              <a:t>Very effective against known malware</a:t>
            </a:r>
          </a:p>
          <a:p>
            <a:r>
              <a:rPr lang="en-US" sz="2400" dirty="0" smtClean="0"/>
              <a:t>Can protect against suspicious behavior</a:t>
            </a:r>
            <a:br>
              <a:rPr lang="en-US" sz="2400" dirty="0" smtClean="0"/>
            </a:br>
            <a:r>
              <a:rPr lang="en-US" sz="2400" dirty="0" smtClean="0"/>
              <a:t>Rogue e-mail; Internet Relay Chat (IRC) connections; Scripts running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smtClean="0"/>
              <a:t>; Additions to startup locations; Additions to system directories; Disabling anti-virus; Installation of Browser Helper Objects (IE); and more!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br>
              <a:rPr lang="en-US" dirty="0" smtClean="0"/>
            </a:br>
            <a:r>
              <a:rPr lang="en-US" dirty="0" smtClean="0"/>
              <a:t>against Malware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Malware taxonomy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Types of malware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Propagation mechanisms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Payload actions</a:t>
            </a:r>
          </a:p>
          <a:p>
            <a:r>
              <a:rPr lang="en-US" altLang="zh-CN" sz="2800" dirty="0">
                <a:ea typeface="宋体" pitchFamily="2" charset="-122"/>
              </a:rPr>
              <a:t>Life Cycle of Malware</a:t>
            </a:r>
          </a:p>
          <a:p>
            <a:r>
              <a:rPr lang="en-US" altLang="zh-CN" sz="2800" dirty="0">
                <a:ea typeface="宋体" pitchFamily="2" charset="-122"/>
              </a:rPr>
              <a:t>Defenses against Malware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6600"/>
                </a:solidFill>
              </a:rPr>
              <a:t>Anti-virus</a:t>
            </a:r>
            <a:r>
              <a:rPr lang="en-US" sz="2800" dirty="0" smtClean="0"/>
              <a:t> – Not a cure-all</a:t>
            </a:r>
          </a:p>
          <a:p>
            <a:r>
              <a:rPr lang="en-US" sz="2400" dirty="0" smtClean="0"/>
              <a:t>Not very responsive to unknown threats</a:t>
            </a:r>
          </a:p>
          <a:p>
            <a:r>
              <a:rPr lang="en-US" sz="2400" dirty="0" smtClean="0"/>
              <a:t>Lag time of days or weeks to develop and update signatures for malware, leaving systems unprotected against emerging threats</a:t>
            </a:r>
          </a:p>
          <a:p>
            <a:r>
              <a:rPr lang="en-US" sz="2400" dirty="0" smtClean="0"/>
              <a:t>May </a:t>
            </a:r>
            <a:r>
              <a:rPr lang="en-US" sz="2400" i="1" dirty="0" smtClean="0"/>
              <a:t>never</a:t>
            </a:r>
            <a:r>
              <a:rPr lang="en-US" sz="2400" dirty="0" smtClean="0"/>
              <a:t> detect some malware</a:t>
            </a:r>
          </a:p>
          <a:p>
            <a:r>
              <a:rPr lang="en-US" sz="2400" dirty="0" smtClean="0"/>
              <a:t>Generally not very effective against unknown malware (other than mass mailers)</a:t>
            </a:r>
          </a:p>
          <a:p>
            <a:r>
              <a:rPr lang="en-US" sz="2400" dirty="0" smtClean="0"/>
              <a:t>Can be disabled by Admin users</a:t>
            </a:r>
          </a:p>
          <a:p>
            <a:r>
              <a:rPr lang="en-US" sz="2400" dirty="0" smtClean="0"/>
              <a:t>Logs are often ignored or not understood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  <a:br>
              <a:rPr lang="en-US" dirty="0"/>
            </a:br>
            <a:r>
              <a:rPr lang="en-US" dirty="0"/>
              <a:t>against Malware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Antivirus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approach is prevention – do  NOT allow a virus onto the system!</a:t>
            </a:r>
          </a:p>
          <a:p>
            <a:pPr lvl="1"/>
            <a:r>
              <a:rPr lang="en-US" dirty="0" smtClean="0"/>
              <a:t>choice of OS and installed software</a:t>
            </a:r>
          </a:p>
          <a:p>
            <a:pPr lvl="1"/>
            <a:r>
              <a:rPr lang="en-US" dirty="0" smtClean="0"/>
              <a:t>careful dealing with URLs, attachments, and active content</a:t>
            </a:r>
            <a:endParaRPr lang="en-US" dirty="0"/>
          </a:p>
          <a:p>
            <a:pPr lvl="1"/>
            <a:r>
              <a:rPr lang="en-US" dirty="0" smtClean="0"/>
              <a:t>frequent backups</a:t>
            </a:r>
          </a:p>
          <a:p>
            <a:r>
              <a:rPr lang="en-US" dirty="0" smtClean="0"/>
              <a:t>Next best approach requires: </a:t>
            </a:r>
          </a:p>
          <a:p>
            <a:pPr lvl="1"/>
            <a:r>
              <a:rPr lang="en-US" dirty="0" smtClean="0"/>
              <a:t>Detection: virus scanners</a:t>
            </a:r>
          </a:p>
          <a:p>
            <a:pPr lvl="1"/>
            <a:r>
              <a:rPr lang="en-US" dirty="0" smtClean="0"/>
              <a:t>Identification: integrity and behavioural checkers</a:t>
            </a:r>
          </a:p>
          <a:p>
            <a:pPr lvl="1"/>
            <a:r>
              <a:rPr lang="en-US" dirty="0" smtClean="0"/>
              <a:t>Removal</a:t>
            </a:r>
          </a:p>
          <a:p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 software: </a:t>
            </a:r>
            <a:r>
              <a:rPr lang="en-US" sz="4000" dirty="0" smtClean="0"/>
              <a:t>Generic </a:t>
            </a:r>
            <a:br>
              <a:rPr lang="en-US" sz="4000" dirty="0" smtClean="0"/>
            </a:br>
            <a:r>
              <a:rPr lang="en-US" sz="4000" dirty="0" smtClean="0"/>
              <a:t>Decryption (GD)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/>
              <a:t>When a file containing a polymorphic virus is executed, the virus must decrypt itself to activate. </a:t>
            </a:r>
          </a:p>
          <a:p>
            <a:r>
              <a:rPr lang="en-US" dirty="0" smtClean="0"/>
              <a:t>GD Detection requires</a:t>
            </a:r>
          </a:p>
          <a:p>
            <a:pPr lvl="1"/>
            <a:r>
              <a:rPr lang="en-US" b="1" dirty="0" smtClean="0">
                <a:solidFill>
                  <a:srgbClr val="006600"/>
                </a:solidFill>
              </a:rPr>
              <a:t>CPU emulator</a:t>
            </a:r>
          </a:p>
          <a:p>
            <a:pPr lvl="2"/>
            <a:r>
              <a:rPr lang="en-US" dirty="0"/>
              <a:t>Instructions in an executable file are </a:t>
            </a:r>
            <a:r>
              <a:rPr lang="en-US" b="1" dirty="0"/>
              <a:t>interpreted</a:t>
            </a:r>
            <a:r>
              <a:rPr lang="en-US" dirty="0"/>
              <a:t> by the emulator rather than the processor in a controlled environment. If the code includes a decryption routine, it is also interpreted and the virus is exposed. Virus itself does the decryption for the antivirus program (GD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6600"/>
                </a:solidFill>
              </a:rPr>
              <a:t>Virus signature scanner</a:t>
            </a:r>
          </a:p>
          <a:p>
            <a:pPr lvl="2"/>
            <a:r>
              <a:rPr lang="en-US" dirty="0"/>
              <a:t>Scan target code looking for known virus </a:t>
            </a:r>
            <a:r>
              <a:rPr lang="en-US" dirty="0" smtClean="0"/>
              <a:t>signatures</a:t>
            </a:r>
          </a:p>
          <a:p>
            <a:pPr lvl="1"/>
            <a:r>
              <a:rPr lang="en-US" b="1" dirty="0" smtClean="0">
                <a:solidFill>
                  <a:srgbClr val="006600"/>
                </a:solidFill>
              </a:rPr>
              <a:t>Emulation control module</a:t>
            </a:r>
          </a:p>
          <a:p>
            <a:pPr lvl="2"/>
            <a:r>
              <a:rPr lang="en-US" dirty="0"/>
              <a:t>Controls the execution of the target code. Periodically, it interrupts the interpretation to scan the target code for virus signatures 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</a:t>
            </a:r>
            <a:r>
              <a:rPr lang="en-US" dirty="0" smtClean="0"/>
              <a:t>software: </a:t>
            </a:r>
            <a:r>
              <a:rPr lang="en-NZ" sz="4400" dirty="0" smtClean="0">
                <a:solidFill>
                  <a:srgbClr val="006600"/>
                </a:solidFill>
              </a:rPr>
              <a:t>Digital Immune System</a:t>
            </a:r>
            <a:endParaRPr lang="en-NZ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comprehensive approach to virus protection developed by IBM, refined by Symantec.</a:t>
            </a:r>
          </a:p>
          <a:p>
            <a:r>
              <a:rPr lang="en-NZ" dirty="0" smtClean="0"/>
              <a:t>Aims to provide rapid response times to combat viruses as soon as they are introduced.</a:t>
            </a:r>
            <a:endParaRPr lang="en-NZ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0716"/>
            <a:ext cx="10622280" cy="1197124"/>
          </a:xfrm>
        </p:spPr>
        <p:txBody>
          <a:bodyPr/>
          <a:lstStyle/>
          <a:p>
            <a:r>
              <a:rPr lang="en-US" dirty="0" smtClean="0"/>
              <a:t>Digital Immune System</a:t>
            </a:r>
            <a:endParaRPr lang="en-US" dirty="0"/>
          </a:p>
        </p:txBody>
      </p:sp>
      <p:pic>
        <p:nvPicPr>
          <p:cNvPr id="4" name="Content Placeholder 3" descr="Fig15_09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320" y="1295400"/>
            <a:ext cx="9509760" cy="4722272"/>
          </a:xfrm>
        </p:spPr>
      </p:pic>
      <p:sp>
        <p:nvSpPr>
          <p:cNvPr id="3" name="TextBox 2"/>
          <p:cNvSpPr txBox="1"/>
          <p:nvPr/>
        </p:nvSpPr>
        <p:spPr>
          <a:xfrm>
            <a:off x="3627120" y="5648340"/>
            <a:ext cx="1493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98640" y="6035233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Behaviour Blocking </a:t>
            </a:r>
            <a:br>
              <a:rPr lang="en-NZ" dirty="0" smtClean="0"/>
            </a:br>
            <a:r>
              <a:rPr lang="en-NZ" dirty="0" smtClean="0"/>
              <a:t>Software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Integrates with the operating system </a:t>
            </a:r>
          </a:p>
          <a:p>
            <a:pPr lvl="1"/>
            <a:r>
              <a:rPr lang="en-NZ" dirty="0" smtClean="0"/>
              <a:t>monitors program behaviour in real time for malicious actions and blocks them.</a:t>
            </a:r>
          </a:p>
          <a:p>
            <a:r>
              <a:rPr lang="en-NZ" dirty="0" smtClean="0"/>
              <a:t>Monitored behaviours may include (</a:t>
            </a:r>
            <a:r>
              <a:rPr lang="en-NZ" dirty="0" err="1" smtClean="0"/>
              <a:t>AppArmour</a:t>
            </a:r>
            <a:r>
              <a:rPr lang="en-NZ" dirty="0" smtClean="0"/>
              <a:t>™):</a:t>
            </a:r>
          </a:p>
          <a:p>
            <a:pPr lvl="1"/>
            <a:r>
              <a:rPr lang="en-NZ" dirty="0" smtClean="0"/>
              <a:t>opening or modifying certain files</a:t>
            </a:r>
          </a:p>
          <a:p>
            <a:pPr lvl="1"/>
            <a:r>
              <a:rPr lang="en-NZ" dirty="0" smtClean="0"/>
              <a:t>formatting disk drives </a:t>
            </a:r>
          </a:p>
          <a:p>
            <a:pPr lvl="1"/>
            <a:r>
              <a:rPr lang="en-NZ" dirty="0" smtClean="0"/>
              <a:t>modifications to executable files or macros</a:t>
            </a:r>
          </a:p>
          <a:p>
            <a:pPr lvl="1"/>
            <a:r>
              <a:rPr lang="en-NZ" dirty="0" smtClean="0"/>
              <a:t>modification of critical system settings</a:t>
            </a:r>
          </a:p>
          <a:p>
            <a:pPr lvl="1"/>
            <a:r>
              <a:rPr lang="en-NZ" dirty="0" smtClean="0"/>
              <a:t>network communication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559678"/>
            <a:ext cx="11353800" cy="10172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Behaviour-Blocking Software Operation</a:t>
            </a:r>
            <a:endParaRPr lang="en-US" dirty="0"/>
          </a:p>
        </p:txBody>
      </p:sp>
      <p:pic>
        <p:nvPicPr>
          <p:cNvPr id="4" name="Content Placeholder 3" descr="Fig15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9720" y="1207874"/>
            <a:ext cx="10134600" cy="4625132"/>
          </a:xfrm>
        </p:spPr>
      </p:pic>
      <p:sp>
        <p:nvSpPr>
          <p:cNvPr id="5" name="TextBox 4"/>
          <p:cNvSpPr txBox="1"/>
          <p:nvPr/>
        </p:nvSpPr>
        <p:spPr>
          <a:xfrm>
            <a:off x="3474720" y="5396132"/>
            <a:ext cx="1493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74720" y="5463674"/>
            <a:ext cx="1493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75880" y="6007845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At </a:t>
            </a:r>
            <a:r>
              <a:rPr lang="en-US" altLang="zh-CN" dirty="0">
                <a:ea typeface="宋体" pitchFamily="2" charset="-122"/>
              </a:rPr>
              <a:t>least 75% vulnerabilities are due to buffer overflow</a:t>
            </a:r>
          </a:p>
          <a:p>
            <a:r>
              <a:rPr lang="en-NZ" dirty="0" smtClean="0"/>
              <a:t>Protection from stack/buffer overflows can be broadly classified into two categories:</a:t>
            </a:r>
          </a:p>
          <a:p>
            <a:r>
              <a:rPr lang="en-US" dirty="0" smtClean="0"/>
              <a:t>Compile-time defenses</a:t>
            </a:r>
          </a:p>
          <a:p>
            <a:pPr lvl="1"/>
            <a:r>
              <a:rPr lang="en-NZ" dirty="0" smtClean="0"/>
              <a:t> Aims to harden programs to resist attacks in new programs</a:t>
            </a:r>
            <a:endParaRPr lang="en-US" dirty="0" smtClean="0"/>
          </a:p>
          <a:p>
            <a:r>
              <a:rPr lang="en-US" dirty="0" smtClean="0"/>
              <a:t>Stack protection mechanisms</a:t>
            </a:r>
          </a:p>
          <a:p>
            <a:pPr lvl="1"/>
            <a:r>
              <a:rPr lang="en-NZ" dirty="0" smtClean="0"/>
              <a:t>Aims to detect and abort attacks in existing programs 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Compile Time Defenses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Choice of Programming Language</a:t>
            </a:r>
          </a:p>
          <a:p>
            <a:pPr lvl="1"/>
            <a:r>
              <a:rPr lang="en-NZ" dirty="0" smtClean="0"/>
              <a:t>Some languages do not allow some unsafe coding practices</a:t>
            </a:r>
          </a:p>
          <a:p>
            <a:r>
              <a:rPr lang="en-NZ" dirty="0" smtClean="0"/>
              <a:t>Safe Coding Techniques and Auditing</a:t>
            </a:r>
          </a:p>
          <a:p>
            <a:r>
              <a:rPr lang="en-NZ" dirty="0" smtClean="0"/>
              <a:t>Language Extensions and Use of Safe Libraries</a:t>
            </a:r>
          </a:p>
          <a:p>
            <a:r>
              <a:rPr lang="en-NZ" dirty="0" smtClean="0"/>
              <a:t>Stack Protection Mechanisms</a:t>
            </a:r>
            <a:endParaRPr lang="en-NZ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These defenses involve changes to the memory management of the virtual address space of processes.</a:t>
            </a:r>
          </a:p>
          <a:p>
            <a:pPr lvl="1"/>
            <a:r>
              <a:rPr lang="en-US" dirty="0" smtClean="0"/>
              <a:t>Executable address space protection – </a:t>
            </a:r>
            <a:r>
              <a:rPr lang="en-US" dirty="0" smtClean="0">
                <a:solidFill>
                  <a:srgbClr val="006600"/>
                </a:solidFill>
              </a:rPr>
              <a:t>Data Execution Prevention</a:t>
            </a:r>
            <a:r>
              <a:rPr lang="en-US" dirty="0" smtClean="0"/>
              <a:t> (DEP)</a:t>
            </a:r>
          </a:p>
          <a:p>
            <a:pPr lvl="4"/>
            <a:r>
              <a:rPr lang="en-NZ" dirty="0"/>
              <a:t>Many of the </a:t>
            </a:r>
            <a:r>
              <a:rPr lang="en-NZ" dirty="0" smtClean="0"/>
              <a:t>overflow </a:t>
            </a:r>
            <a:r>
              <a:rPr lang="en-NZ" dirty="0"/>
              <a:t>attacks involve copying machine code into the targeted buffer and then transferring execution to it.</a:t>
            </a:r>
          </a:p>
          <a:p>
            <a:pPr lvl="4"/>
            <a:r>
              <a:rPr lang="en-NZ" dirty="0"/>
              <a:t> A possible defense is to block the execution of code on the </a:t>
            </a:r>
            <a:r>
              <a:rPr lang="en-NZ" dirty="0" smtClean="0"/>
              <a:t>stack.</a:t>
            </a:r>
            <a:endParaRPr lang="en-NZ" dirty="0"/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Address space randomization </a:t>
            </a:r>
            <a:r>
              <a:rPr lang="en-US" dirty="0" smtClean="0"/>
              <a:t>(ASR)</a:t>
            </a:r>
          </a:p>
          <a:p>
            <a:pPr lvl="4"/>
            <a:r>
              <a:rPr lang="en-NZ" dirty="0" smtClean="0"/>
              <a:t>In </a:t>
            </a:r>
            <a:r>
              <a:rPr lang="en-NZ" dirty="0"/>
              <a:t>order to implement the classic stack overflow attack, the attacker needs to be able to predict the approximate location of the targeted buffer</a:t>
            </a:r>
            <a:r>
              <a:rPr lang="en-NZ" dirty="0" smtClean="0"/>
              <a:t>.  </a:t>
            </a:r>
            <a:r>
              <a:rPr lang="en-NZ" dirty="0"/>
              <a:t>The attacker uses this predicted address to determine a suitable return address to use in the attack to transfer control to the shellcode.</a:t>
            </a:r>
          </a:p>
          <a:p>
            <a:pPr lvl="4"/>
            <a:r>
              <a:rPr lang="en-NZ" dirty="0"/>
              <a:t> One technique to greatly increase the difficulty of this prediction is to change the address at which the stack is located in a random manner for each process</a:t>
            </a:r>
            <a:r>
              <a:rPr lang="en-NZ" dirty="0" smtClean="0"/>
              <a:t>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Guard pages</a:t>
            </a:r>
          </a:p>
          <a:p>
            <a:pPr lvl="4"/>
            <a:r>
              <a:rPr lang="en-NZ" dirty="0"/>
              <a:t>This exploits the fact that a process has much more virtual memory available than it typically </a:t>
            </a:r>
            <a:r>
              <a:rPr lang="en-NZ" dirty="0" smtClean="0"/>
              <a:t>needs</a:t>
            </a:r>
            <a:r>
              <a:rPr lang="en-NZ" dirty="0"/>
              <a:t> </a:t>
            </a:r>
            <a:r>
              <a:rPr lang="en-NZ" dirty="0" smtClean="0"/>
              <a:t>-  </a:t>
            </a:r>
            <a:r>
              <a:rPr lang="en-NZ" dirty="0"/>
              <a:t>Gaps are placed between the ranges of addresses used for each of the components of the address space.</a:t>
            </a:r>
          </a:p>
          <a:p>
            <a:pPr lvl="4"/>
            <a:r>
              <a:rPr lang="en-NZ" dirty="0"/>
              <a:t> These gaps, or guard pages, are flagged in the MMU as illegal addresses, and any attempt to access them results in the process being aborted</a:t>
            </a:r>
            <a:r>
              <a:rPr lang="en-NZ" dirty="0" smtClean="0"/>
              <a:t>.  </a:t>
            </a:r>
            <a:r>
              <a:rPr lang="en-NZ" dirty="0"/>
              <a:t>This can prevent buffer overflow attacks, typically of global data, which attempt to overwrite adjacent regions in the processes address space.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malware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3645747"/>
          </a:xfrm>
        </p:spPr>
        <p:txBody>
          <a:bodyPr>
            <a:normAutofit/>
          </a:bodyPr>
          <a:lstStyle/>
          <a:p>
            <a:pPr marL="542925" indent="-357188"/>
            <a:r>
              <a:rPr lang="en-US" sz="3200" dirty="0"/>
              <a:t>Steal personal information</a:t>
            </a:r>
          </a:p>
          <a:p>
            <a:pPr marL="542925" indent="-357188"/>
            <a:r>
              <a:rPr lang="en-US" sz="3200" dirty="0"/>
              <a:t>Delete files</a:t>
            </a:r>
          </a:p>
          <a:p>
            <a:pPr marL="542925" indent="-357188"/>
            <a:r>
              <a:rPr lang="en-US" sz="3200" dirty="0"/>
              <a:t>Click </a:t>
            </a:r>
            <a:r>
              <a:rPr lang="en-US" sz="3200" dirty="0" smtClean="0"/>
              <a:t>fraud (adverts on websites)</a:t>
            </a:r>
            <a:endParaRPr lang="en-US" sz="3200" dirty="0"/>
          </a:p>
          <a:p>
            <a:pPr marL="542925" indent="-357188"/>
            <a:r>
              <a:rPr lang="en-US" sz="3200" dirty="0"/>
              <a:t>Steal software serial numbers</a:t>
            </a:r>
          </a:p>
          <a:p>
            <a:pPr marL="542925" indent="-357188"/>
            <a:r>
              <a:rPr lang="en-US" sz="3200" dirty="0"/>
              <a:t>Use </a:t>
            </a:r>
            <a:r>
              <a:rPr lang="en-US" sz="3200" dirty="0" smtClean="0"/>
              <a:t>infected computers </a:t>
            </a:r>
            <a:r>
              <a:rPr lang="en-US" sz="3200" dirty="0"/>
              <a:t>as </a:t>
            </a:r>
            <a:r>
              <a:rPr lang="en-US" sz="3200" dirty="0" smtClean="0"/>
              <a:t>relay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 Counter-measures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Signature-based worm scan </a:t>
            </a:r>
            <a:r>
              <a:rPr lang="en-US" dirty="0" smtClean="0"/>
              <a:t>filters</a:t>
            </a:r>
          </a:p>
          <a:p>
            <a:pPr lvl="3"/>
            <a:r>
              <a:rPr lang="en-NZ" dirty="0"/>
              <a:t>this approach involves identifying suspicious flows and generating a worm </a:t>
            </a:r>
            <a:r>
              <a:rPr lang="en-NZ" dirty="0" smtClean="0"/>
              <a:t>signature; vulnerable </a:t>
            </a:r>
            <a:r>
              <a:rPr lang="en-NZ" dirty="0"/>
              <a:t>to the use of polymorphic </a:t>
            </a:r>
            <a:r>
              <a:rPr lang="en-NZ" dirty="0" smtClean="0"/>
              <a:t>worms</a:t>
            </a:r>
            <a:endParaRPr lang="en-US" dirty="0"/>
          </a:p>
          <a:p>
            <a:r>
              <a:rPr lang="en-US" dirty="0"/>
              <a:t>Filter-based worm </a:t>
            </a:r>
            <a:r>
              <a:rPr lang="en-US" dirty="0" smtClean="0"/>
              <a:t>containment</a:t>
            </a:r>
          </a:p>
          <a:p>
            <a:pPr marL="268288" lvl="1" indent="-268288"/>
            <a:r>
              <a:rPr lang="en-NZ" sz="1400" dirty="0"/>
              <a:t>The filter checks a message to determine if it contains worm code;  the approach can be quite effective but requires efficient detection algorithms and rapid alert dissemination.</a:t>
            </a:r>
            <a:endParaRPr lang="en-US" sz="1400" dirty="0"/>
          </a:p>
          <a:p>
            <a:r>
              <a:rPr lang="en-US" dirty="0"/>
              <a:t>Payload-classification-based worm </a:t>
            </a:r>
            <a:r>
              <a:rPr lang="en-US" dirty="0" smtClean="0"/>
              <a:t>containment</a:t>
            </a:r>
          </a:p>
          <a:p>
            <a:pPr marL="268288" lvl="1" indent="-268288">
              <a:lnSpc>
                <a:spcPct val="102000"/>
              </a:lnSpc>
            </a:pPr>
            <a:r>
              <a:rPr lang="en-NZ" sz="1400" dirty="0"/>
              <a:t>This approach does not generate signatures based on byte patterns but rather looks for control and data flow structures that suggest an exploit.</a:t>
            </a:r>
            <a:endParaRPr lang="en-US" sz="1400" dirty="0"/>
          </a:p>
          <a:p>
            <a:r>
              <a:rPr lang="en-US" dirty="0"/>
              <a:t>Threshold random walk (TRW) scan </a:t>
            </a:r>
            <a:r>
              <a:rPr lang="en-US" dirty="0" smtClean="0"/>
              <a:t>detection</a:t>
            </a:r>
          </a:p>
          <a:p>
            <a:pPr marL="268288" lvl="1" indent="-268288">
              <a:lnSpc>
                <a:spcPct val="102000"/>
              </a:lnSpc>
            </a:pPr>
            <a:r>
              <a:rPr lang="en-NZ" sz="1400" dirty="0"/>
              <a:t>exploits randomness in picking destinations to connect to as a way of detecting if a scanner is in operation </a:t>
            </a:r>
            <a:endParaRPr lang="en-US" sz="1400" dirty="0"/>
          </a:p>
          <a:p>
            <a:r>
              <a:rPr lang="en-US" dirty="0"/>
              <a:t>Rate </a:t>
            </a:r>
            <a:r>
              <a:rPr lang="en-US" dirty="0" smtClean="0"/>
              <a:t>limiting</a:t>
            </a:r>
          </a:p>
          <a:p>
            <a:pPr marL="268288" lvl="1" indent="-268288"/>
            <a:r>
              <a:rPr lang="en-NZ" sz="1400" dirty="0"/>
              <a:t>This class limits the rate of </a:t>
            </a:r>
            <a:r>
              <a:rPr lang="en-NZ" sz="1400" dirty="0" err="1"/>
              <a:t>scanlike</a:t>
            </a:r>
            <a:r>
              <a:rPr lang="en-NZ" sz="1400" dirty="0"/>
              <a:t> traffic from an infected host; various strategies can be used, including limiting the number of new machines a host can connect to in a window of time, detecting a high connection failure rate.</a:t>
            </a:r>
            <a:endParaRPr lang="en-US" sz="1400" dirty="0"/>
          </a:p>
          <a:p>
            <a:r>
              <a:rPr lang="en-US" dirty="0"/>
              <a:t>Rate </a:t>
            </a:r>
            <a:r>
              <a:rPr lang="en-US" dirty="0" smtClean="0"/>
              <a:t>halting</a:t>
            </a:r>
          </a:p>
          <a:p>
            <a:pPr marL="268288" lvl="1" indent="-268288">
              <a:lnSpc>
                <a:spcPct val="102000"/>
              </a:lnSpc>
            </a:pPr>
            <a:r>
              <a:rPr lang="en-NZ" sz="1400" dirty="0"/>
              <a:t>This approach immediately blocks outgoing traffic when a threshold is exceeded either in outgoing connection rate or diversity of connection attempts</a:t>
            </a:r>
            <a:endParaRPr lang="en-US" sz="14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Botnet and Rootkit Counter-measures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IDS and Anti-Viral techniques are useful against bots</a:t>
            </a:r>
          </a:p>
          <a:p>
            <a:pPr lvl="1"/>
            <a:r>
              <a:rPr lang="en-NZ" dirty="0" smtClean="0"/>
              <a:t>Main aim is to detect and disable a botnet during its construction</a:t>
            </a:r>
          </a:p>
          <a:p>
            <a:r>
              <a:rPr lang="en-NZ" dirty="0" smtClean="0"/>
              <a:t>Rootkits are, by design, difficult to detect</a:t>
            </a:r>
          </a:p>
          <a:p>
            <a:pPr lvl="1"/>
            <a:r>
              <a:rPr lang="en-NZ" dirty="0" smtClean="0"/>
              <a:t>Countering rootkits requires a variety of network- and computer-level security tools.</a:t>
            </a:r>
          </a:p>
          <a:p>
            <a:pPr lvl="3"/>
            <a:r>
              <a:rPr lang="en-NZ" sz="1800" dirty="0"/>
              <a:t>Both network-based and host-based intrusion detection systems can look for the code signatures of known rootkit attacks in incoming traffic. </a:t>
            </a:r>
          </a:p>
          <a:p>
            <a:pPr lvl="3"/>
            <a:r>
              <a:rPr lang="en-NZ" sz="1800" dirty="0"/>
              <a:t> Host-based antivirus software can also be used to recognize the known signatures.</a:t>
            </a:r>
          </a:p>
          <a:p>
            <a:pPr lvl="1"/>
            <a:endParaRPr lang="en-NZ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altLang="en-US" sz="1400" i="1" dirty="0" smtClean="0"/>
              <a:t>W. Stallings, OS: Internals and Design Principles, 6/E</a:t>
            </a:r>
            <a:endParaRPr lang="en-US" altLang="en-US" sz="1400" i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Refer to Information Security Plan</a:t>
            </a:r>
          </a:p>
          <a:p>
            <a:r>
              <a:rPr lang="en-US" sz="2400" dirty="0" smtClean="0"/>
              <a:t>Escalate to IT Security Officer (ITSO) if manage system processes or store Protected Information: Names with SSNs, Credit card data, Passwords, Medical data, Disability data, Combinations or name, birthdate, mother’s maiden name, last 4 of SSN, driver’s license, grades, etc., etc., etc.</a:t>
            </a:r>
          </a:p>
          <a:p>
            <a:r>
              <a:rPr lang="en-US" sz="2400" dirty="0" smtClean="0"/>
              <a:t>Be prepared to give up machine for the duration of the investigation</a:t>
            </a:r>
          </a:p>
          <a:p>
            <a:r>
              <a:rPr lang="en-US" sz="2400" dirty="0" smtClean="0"/>
              <a:t>Be prepared to rebuild machine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infected?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5840" y="350519"/>
            <a:ext cx="6968171" cy="55073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Third-party application patching</a:t>
            </a:r>
          </a:p>
          <a:p>
            <a:r>
              <a:rPr lang="en-US" sz="2000" dirty="0" smtClean="0"/>
              <a:t>When responsive, vendors are often very quick to patch</a:t>
            </a:r>
          </a:p>
          <a:p>
            <a:r>
              <a:rPr lang="en-US" sz="2000" dirty="0" smtClean="0"/>
              <a:t>Many applications require a manual download and install to update – use a portable instrument for trace acquisition (PITA) if user cannot get Admin rights on system</a:t>
            </a:r>
          </a:p>
          <a:p>
            <a:r>
              <a:rPr lang="en-US" sz="2000" dirty="0" smtClean="0"/>
              <a:t>Users and </a:t>
            </a:r>
            <a:r>
              <a:rPr lang="en-US" sz="2000" dirty="0" err="1" smtClean="0"/>
              <a:t>sysadmins</a:t>
            </a:r>
            <a:r>
              <a:rPr lang="en-US" sz="2000" dirty="0" smtClean="0"/>
              <a:t> often do not know that an update is available or whether it is a security update</a:t>
            </a:r>
          </a:p>
          <a:p>
            <a:r>
              <a:rPr lang="en-US" sz="2000" dirty="0" smtClean="0"/>
              <a:t>IT support staff often do not know what software is on their users’ systems</a:t>
            </a:r>
          </a:p>
          <a:p>
            <a:r>
              <a:rPr lang="en-US" sz="2000" dirty="0" smtClean="0"/>
              <a:t>If a vendor stops support a product, but users really love it, they keep using it</a:t>
            </a:r>
          </a:p>
          <a:p>
            <a:r>
              <a:rPr lang="en-US" sz="2000" i="1" dirty="0" smtClean="0"/>
              <a:t>Patch Management must be able to patch third-party applications!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on defenses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8760" y="5646419"/>
            <a:ext cx="4028440" cy="4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en-US" sz="1400" i="1" dirty="0"/>
              <a:t>Source: </a:t>
            </a:r>
            <a:r>
              <a:rPr lang="en-GB" sz="1400" i="1" dirty="0"/>
              <a:t>security.sdsu.edu/resources/</a:t>
            </a:r>
            <a:r>
              <a:rPr lang="en-GB" sz="1400" b="1" i="1" dirty="0"/>
              <a:t>MalwareLifecycle</a:t>
            </a:r>
            <a:r>
              <a:rPr lang="en-GB" sz="1400" i="1" dirty="0"/>
              <a:t>.ppt</a:t>
            </a:r>
            <a:endParaRPr lang="en-US" altLang="en-US" sz="1400" i="1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4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432458" cy="42689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Malware Types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3833906" cy="1083385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Malware Types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561837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Malicious Software – the most significant category of threats to computer systems.  It is defined as a “program that is inserted into a system, usually covertly, with the intent of compromising the CIA requirements”</a:t>
            </a:r>
          </a:p>
          <a:p>
            <a:r>
              <a:rPr lang="en-US" altLang="zh-CN" dirty="0" smtClean="0">
                <a:ea typeface="宋体" pitchFamily="2" charset="-122"/>
              </a:rPr>
              <a:t>Most typical examples of malware: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Advanced Persistent Threats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Attack Kit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Backdoor, trapdoor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Exploits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Flooders (</a:t>
            </a:r>
            <a:r>
              <a:rPr lang="en-US" altLang="zh-CN" dirty="0" err="1" smtClean="0">
                <a:ea typeface="宋体" pitchFamily="2" charset="-122"/>
              </a:rPr>
              <a:t>DoS</a:t>
            </a:r>
            <a:r>
              <a:rPr lang="en-US" altLang="zh-CN" dirty="0" smtClean="0">
                <a:ea typeface="宋体" pitchFamily="2" charset="-122"/>
              </a:rPr>
              <a:t> clients)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Keyloggers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Logic Bombs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453" y="1808592"/>
            <a:ext cx="50839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parasitic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programs that cannot exist independently. </a:t>
            </a:r>
          </a:p>
          <a:p>
            <a:pPr marL="885825" lvl="2" indent="-185738">
              <a:defRPr/>
            </a:pPr>
            <a:r>
              <a:rPr lang="en-US" dirty="0"/>
              <a:t>    Part of some application or system program (host</a:t>
            </a:r>
            <a:r>
              <a:rPr lang="en-US" dirty="0" smtClean="0"/>
              <a:t>), e.g.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viruses, logic bombs, </a:t>
            </a:r>
            <a:r>
              <a:rPr lang="en-US" dirty="0"/>
              <a:t>and</a:t>
            </a:r>
            <a:r>
              <a:rPr lang="en-US" b="1" i="1" dirty="0"/>
              <a:t> </a:t>
            </a:r>
            <a:r>
              <a:rPr lang="en-US" b="1" i="1" dirty="0" smtClean="0"/>
              <a:t>backdoors</a:t>
            </a:r>
            <a:endParaRPr lang="en-US" dirty="0"/>
          </a:p>
          <a:p>
            <a:pPr lvl="1"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independent</a:t>
            </a:r>
            <a:endParaRPr lang="en-US" b="1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dirty="0"/>
              <a:t>self-contained programs that can be scheduled and run by the operating </a:t>
            </a:r>
            <a:r>
              <a:rPr lang="en-US" dirty="0" smtClean="0"/>
              <a:t>system, e.g.</a:t>
            </a:r>
            <a:endParaRPr lang="en-US" dirty="0"/>
          </a:p>
          <a:p>
            <a:pPr lvl="2">
              <a:defRPr/>
            </a:pPr>
            <a:r>
              <a:rPr lang="en-US" b="1" i="1" dirty="0"/>
              <a:t>worms</a:t>
            </a:r>
            <a:r>
              <a:rPr lang="en-US" dirty="0"/>
              <a:t> and </a:t>
            </a:r>
            <a:r>
              <a:rPr lang="en-US" b="1" i="1" dirty="0" smtClean="0"/>
              <a:t>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Malware Propagation Mechanisms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555741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Infection of existing executables or interpreted content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viruses</a:t>
            </a:r>
          </a:p>
          <a:p>
            <a:r>
              <a:rPr lang="en-US" altLang="zh-CN" sz="2800" dirty="0" smtClean="0">
                <a:ea typeface="宋体" pitchFamily="2" charset="-122"/>
              </a:rPr>
              <a:t>Exploitation of software vulnerabilities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worms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drive-by-downloads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Social engineering attacks to by-pass security mechanisms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Phishing (Spam e-mails)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Trojans</a:t>
            </a:r>
          </a:p>
          <a:p>
            <a:r>
              <a:rPr lang="en-US" altLang="zh-CN" sz="2600" dirty="0" smtClean="0">
                <a:ea typeface="宋体" pitchFamily="2" charset="-122"/>
              </a:rPr>
              <a:t>Blended attacks that use multiple methods of propagation</a:t>
            </a:r>
          </a:p>
          <a:p>
            <a:r>
              <a:rPr lang="en-US" altLang="zh-CN" sz="2600" dirty="0" smtClean="0">
                <a:ea typeface="宋体" pitchFamily="2" charset="-122"/>
              </a:rPr>
              <a:t>Advanced Persistent Threats – careful target selection</a:t>
            </a:r>
            <a:endParaRPr lang="en-US" altLang="zh-CN" sz="2600" dirty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" y="559678"/>
            <a:ext cx="4199666" cy="1826335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Propagation – Infected Content – Viruses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880" y="580104"/>
            <a:ext cx="3703320" cy="560313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Virus components: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Infection mechanism (vector)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Trigger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Payload</a:t>
            </a:r>
          </a:p>
          <a:p>
            <a:r>
              <a:rPr lang="en-US" altLang="zh-CN" sz="2800" dirty="0" smtClean="0">
                <a:ea typeface="宋体" pitchFamily="2" charset="-122"/>
              </a:rPr>
              <a:t>Viruses classification:</a:t>
            </a:r>
          </a:p>
          <a:p>
            <a:r>
              <a:rPr lang="en-US" altLang="zh-CN" sz="2400" dirty="0" smtClean="0">
                <a:ea typeface="宋体" pitchFamily="2" charset="-122"/>
              </a:rPr>
              <a:t>by target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Boot sector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File infector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Macro virus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Multipartite virus</a:t>
            </a:r>
          </a:p>
          <a:p>
            <a:pPr marL="0" indent="0"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/>
            <a:endParaRPr lang="en-US" altLang="zh-CN" sz="260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14360" y="559678"/>
            <a:ext cx="3703320" cy="5603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ea typeface="宋体" pitchFamily="2" charset="-122"/>
              </a:rPr>
              <a:t>Virus phases: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Dormant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Propagation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Triggering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E</a:t>
            </a:r>
            <a:r>
              <a:rPr lang="en-US" altLang="zh-CN" sz="2600" dirty="0" smtClean="0">
                <a:ea typeface="宋体" pitchFamily="2" charset="-122"/>
              </a:rPr>
              <a:t>xecution</a:t>
            </a: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600" dirty="0" smtClean="0">
                <a:ea typeface="宋体" pitchFamily="2" charset="-122"/>
              </a:rPr>
              <a:t>by </a:t>
            </a:r>
            <a:r>
              <a:rPr lang="en-US" altLang="zh-CN" sz="2600" dirty="0">
                <a:ea typeface="宋体" pitchFamily="2" charset="-122"/>
              </a:rPr>
              <a:t>concealment strategy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Encrypted viruses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Stealth viruses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Polymorphic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Metamorphic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5858" y="2643098"/>
            <a:ext cx="41900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Virus</a:t>
            </a:r>
            <a:r>
              <a:rPr lang="en-US" sz="2400" dirty="0" smtClean="0"/>
              <a:t> is a computer program </a:t>
            </a:r>
            <a:r>
              <a:rPr lang="en-US" sz="2400" dirty="0"/>
              <a:t>that can infect other programs by modifying them to include a, possibly evolved, version of </a:t>
            </a:r>
            <a:r>
              <a:rPr lang="en-US" sz="2400" dirty="0" smtClean="0"/>
              <a:t>itself.</a:t>
            </a:r>
            <a:endParaRPr lang="en-US" sz="2400" dirty="0"/>
          </a:p>
          <a:p>
            <a:pPr algn="r"/>
            <a:endParaRPr lang="en-US" dirty="0"/>
          </a:p>
          <a:p>
            <a:pPr algn="r"/>
            <a:r>
              <a:rPr lang="en-US" dirty="0"/>
              <a:t>Fred Cohen 1983</a:t>
            </a:r>
          </a:p>
        </p:txBody>
      </p:sp>
    </p:spTree>
    <p:extLst>
      <p:ext uri="{BB962C8B-B14F-4D97-AF65-F5344CB8AC3E}">
        <p14:creationId xmlns:p14="http://schemas.microsoft.com/office/powerpoint/2010/main" val="112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3833906" cy="2440697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Propagation -  Vulnerability    Exploit –Worms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5"/>
            <a:ext cx="6248398" cy="572611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Means to access remote systems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Electronic mail or Instant Messaging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Remote execution capability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Remote file access or transfer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Remote login capability</a:t>
            </a:r>
          </a:p>
          <a:p>
            <a:pPr lvl="1"/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Target discovery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Random – random IP addresses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Hit-list – list of potentially vulnerable machines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Topological – info on an infected victim machine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Local subnet – explores the space behind a firewall</a:t>
            </a:r>
          </a:p>
          <a:p>
            <a:pPr marL="0" lvl="1" indent="0">
              <a:buNone/>
            </a:pPr>
            <a:endParaRPr lang="en-US" altLang="zh-CN" sz="26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4825" y="3153072"/>
            <a:ext cx="4322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Palatino" charset="0"/>
                <a:cs typeface="Palatino" charset="0"/>
              </a:rPr>
              <a:t>A computer </a:t>
            </a:r>
            <a:r>
              <a:rPr lang="en-US" sz="2400" dirty="0">
                <a:solidFill>
                  <a:srgbClr val="FF0000"/>
                </a:solidFill>
                <a:ea typeface="Palatino" charset="0"/>
                <a:cs typeface="Palatino" charset="0"/>
              </a:rPr>
              <a:t>worm</a:t>
            </a:r>
            <a:r>
              <a:rPr lang="en-US" sz="2400" dirty="0">
                <a:ea typeface="Palatino" charset="0"/>
                <a:cs typeface="Palatino" charset="0"/>
              </a:rPr>
              <a:t> is a self-replicating computer </a:t>
            </a:r>
            <a:r>
              <a:rPr lang="en-US" sz="2400" dirty="0" smtClean="0">
                <a:ea typeface="Palatino" charset="0"/>
                <a:cs typeface="Palatino" charset="0"/>
              </a:rPr>
              <a:t>program - it </a:t>
            </a:r>
            <a:r>
              <a:rPr lang="en-US" sz="2400" dirty="0">
                <a:ea typeface="Palatino" charset="0"/>
                <a:cs typeface="Palatino" charset="0"/>
              </a:rPr>
              <a:t>uses a network to send copies of itself to other nodes  and do so without any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4830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59678"/>
            <a:ext cx="4081556" cy="169328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Malware Payload Actions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55574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Corruption of files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system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data</a:t>
            </a:r>
          </a:p>
          <a:p>
            <a:r>
              <a:rPr lang="en-US" altLang="zh-CN" sz="2800" dirty="0" smtClean="0">
                <a:ea typeface="宋体" pitchFamily="2" charset="-122"/>
              </a:rPr>
              <a:t>Theft of service to make the system a zombie agent</a:t>
            </a:r>
          </a:p>
          <a:p>
            <a:r>
              <a:rPr lang="en-US" altLang="zh-CN" sz="2800" dirty="0" smtClean="0">
                <a:ea typeface="宋体" pitchFamily="2" charset="-122"/>
              </a:rPr>
              <a:t>Theft of information (keylogging, phishing, spyware)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logins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Passwords (Zeus banking Trojan)</a:t>
            </a:r>
          </a:p>
          <a:p>
            <a:r>
              <a:rPr lang="en-US" altLang="zh-CN" sz="2800" dirty="0">
                <a:ea typeface="宋体" pitchFamily="2" charset="-122"/>
              </a:rPr>
              <a:t>Stealthing to hide malware </a:t>
            </a:r>
            <a:r>
              <a:rPr lang="en-US" altLang="zh-CN" sz="2800" dirty="0" smtClean="0">
                <a:ea typeface="宋体" pitchFamily="2" charset="-122"/>
              </a:rPr>
              <a:t>presence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Backdoor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Rootkit, including kernel mode + VM options</a:t>
            </a:r>
            <a:endParaRPr lang="en-US" altLang="zh-CN" sz="2600" dirty="0">
              <a:ea typeface="宋体" pitchFamily="2" charset="-122"/>
            </a:endParaRPr>
          </a:p>
          <a:p>
            <a:pPr lvl="1"/>
            <a:endParaRPr lang="en-US" altLang="zh-CN" sz="2600" dirty="0" smtClean="0">
              <a:ea typeface="宋体" pitchFamily="2" charset="-122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4002822"/>
            <a:ext cx="424259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rootkit</a:t>
            </a:r>
            <a:r>
              <a:rPr lang="en-US" sz="2400" dirty="0" smtClean="0"/>
              <a:t> is a component that uses stealth to maintain a persistent and undetectable presence on the machine.</a:t>
            </a:r>
            <a:endParaRPr lang="en-US" dirty="0" smtClean="0"/>
          </a:p>
          <a:p>
            <a:pPr algn="r"/>
            <a:r>
              <a:rPr lang="en-US" dirty="0" smtClean="0"/>
              <a:t>Symantec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897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Palatino" charset="0"/>
                <a:cs typeface="Palatino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ea typeface="Palatino" charset="0"/>
                <a:cs typeface="Palatino" charset="0"/>
              </a:rPr>
              <a:t>trojan</a:t>
            </a:r>
            <a:r>
              <a:rPr lang="en-US" sz="2400" dirty="0">
                <a:solidFill>
                  <a:srgbClr val="FF0000"/>
                </a:solidFill>
                <a:ea typeface="Palatino" charset="0"/>
                <a:cs typeface="Palatino" charset="0"/>
              </a:rPr>
              <a:t> </a:t>
            </a:r>
            <a:r>
              <a:rPr lang="en-US" sz="2400" dirty="0">
                <a:ea typeface="Palatino" charset="0"/>
                <a:cs typeface="Palatino" charset="0"/>
              </a:rPr>
              <a:t>describes the class of malware that appears to perform a desirable function but in fact performs undisclosed malicious functions that allow unauthorized access to the victim </a:t>
            </a:r>
            <a:r>
              <a:rPr lang="en-US" sz="2400" dirty="0" smtClean="0">
                <a:ea typeface="Palatino" charset="0"/>
                <a:cs typeface="Palatino" charset="0"/>
              </a:rPr>
              <a:t>computer.</a:t>
            </a:r>
            <a:endParaRPr lang="en-US" sz="2400" dirty="0"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6812</TotalTime>
  <Words>2675</Words>
  <Application>Microsoft Office PowerPoint</Application>
  <PresentationFormat>Widescreen</PresentationFormat>
  <Paragraphs>379</Paragraphs>
  <Slides>33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宋体</vt:lpstr>
      <vt:lpstr>Arial</vt:lpstr>
      <vt:lpstr>Calibri</vt:lpstr>
      <vt:lpstr>Century Schoolbook</vt:lpstr>
      <vt:lpstr>Corbel</vt:lpstr>
      <vt:lpstr>Courier New</vt:lpstr>
      <vt:lpstr>Garamond</vt:lpstr>
      <vt:lpstr>Palatino</vt:lpstr>
      <vt:lpstr>Wingdings</vt:lpstr>
      <vt:lpstr>Headlines</vt:lpstr>
      <vt:lpstr>Defending against malware</vt:lpstr>
      <vt:lpstr>Overview</vt:lpstr>
      <vt:lpstr>Purpose of malware</vt:lpstr>
      <vt:lpstr>Malware Types</vt:lpstr>
      <vt:lpstr>Malware Types</vt:lpstr>
      <vt:lpstr>Malware Propagation Mechanisms</vt:lpstr>
      <vt:lpstr>Propagation – Infected Content – Viruses </vt:lpstr>
      <vt:lpstr>Propagation -  Vulnerability    Exploit –Worms </vt:lpstr>
      <vt:lpstr>Malware Payload Actions</vt:lpstr>
      <vt:lpstr>Payload – System Corruption</vt:lpstr>
      <vt:lpstr>Malware  Life Cycle</vt:lpstr>
      <vt:lpstr>Malware life cycle:  Birth</vt:lpstr>
      <vt:lpstr>Malware  life cycle:  Self-protection</vt:lpstr>
      <vt:lpstr>Malware  life cycle:  Call Home</vt:lpstr>
      <vt:lpstr>Malware  life cycle:  Exploitation</vt:lpstr>
      <vt:lpstr>Malware  life cycle:  Propagation </vt:lpstr>
      <vt:lpstr>Malware Defenses</vt:lpstr>
      <vt:lpstr>Malware Countermeasure Approaches </vt:lpstr>
      <vt:lpstr>Defenses against Malware</vt:lpstr>
      <vt:lpstr>Defenses against Malware</vt:lpstr>
      <vt:lpstr>Antivirus Approaches</vt:lpstr>
      <vt:lpstr>Anti-virus software: Generic  Decryption (GD)</vt:lpstr>
      <vt:lpstr>Anti-virus software: Digital Immune System</vt:lpstr>
      <vt:lpstr>Digital Immune System</vt:lpstr>
      <vt:lpstr>Behaviour Blocking  Software</vt:lpstr>
      <vt:lpstr>Behaviour-Blocking Software Operation</vt:lpstr>
      <vt:lpstr>Buffer Overflow</vt:lpstr>
      <vt:lpstr>Compile Time Defenses</vt:lpstr>
      <vt:lpstr>Run Time Defenses</vt:lpstr>
      <vt:lpstr>Worm Counter-measures</vt:lpstr>
      <vt:lpstr>Botnet and Rootkit Counter-measures</vt:lpstr>
      <vt:lpstr>What happens if infected?</vt:lpstr>
      <vt:lpstr>Concluding remarks on defenses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carlos</cp:lastModifiedBy>
  <cp:revision>235</cp:revision>
  <cp:lastPrinted>2015-10-11T21:03:32Z</cp:lastPrinted>
  <dcterms:created xsi:type="dcterms:W3CDTF">2015-10-02T08:37:22Z</dcterms:created>
  <dcterms:modified xsi:type="dcterms:W3CDTF">2018-10-25T15:28:51Z</dcterms:modified>
</cp:coreProperties>
</file>