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notesMasterIdLst>
    <p:notesMasterId r:id="rId23"/>
  </p:notesMasterIdLst>
  <p:sldIdLst>
    <p:sldId id="256" r:id="rId2"/>
    <p:sldId id="537" r:id="rId3"/>
    <p:sldId id="579" r:id="rId4"/>
    <p:sldId id="580" r:id="rId5"/>
    <p:sldId id="581" r:id="rId6"/>
    <p:sldId id="582" r:id="rId7"/>
    <p:sldId id="583" r:id="rId8"/>
    <p:sldId id="584" r:id="rId9"/>
    <p:sldId id="585" r:id="rId10"/>
    <p:sldId id="586" r:id="rId11"/>
    <p:sldId id="587" r:id="rId12"/>
    <p:sldId id="588" r:id="rId13"/>
    <p:sldId id="578" r:id="rId14"/>
    <p:sldId id="589" r:id="rId15"/>
    <p:sldId id="590" r:id="rId16"/>
    <p:sldId id="596" r:id="rId17"/>
    <p:sldId id="594" r:id="rId18"/>
    <p:sldId id="591" r:id="rId19"/>
    <p:sldId id="592" r:id="rId20"/>
    <p:sldId id="593" r:id="rId21"/>
    <p:sldId id="5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99"/>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39" autoAdjust="0"/>
    <p:restoredTop sz="89556" autoAdjust="0"/>
  </p:normalViewPr>
  <p:slideViewPr>
    <p:cSldViewPr snapToGrid="0" snapToObjects="1">
      <p:cViewPr varScale="1">
        <p:scale>
          <a:sx n="79" d="100"/>
          <a:sy n="79" d="100"/>
        </p:scale>
        <p:origin x="46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A1CF5-CE80-5D45-9370-F36850A7C75A}" type="datetimeFigureOut">
              <a:rPr lang="en-US" smtClean="0"/>
              <a:t>11/17/2017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2AFD4-8F1A-8148-922D-AECEF72C197C}" type="slidenum">
              <a:rPr lang="en-US" smtClean="0"/>
              <a:t>‹#›</a:t>
            </a:fld>
            <a:endParaRPr lang="en-US"/>
          </a:p>
        </p:txBody>
      </p:sp>
    </p:spTree>
    <p:extLst>
      <p:ext uri="{BB962C8B-B14F-4D97-AF65-F5344CB8AC3E}">
        <p14:creationId xmlns:p14="http://schemas.microsoft.com/office/powerpoint/2010/main" val="1479382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22AFD4-8F1A-8148-922D-AECEF72C197C}" type="slidenum">
              <a:rPr lang="en-US" smtClean="0"/>
              <a:t>1</a:t>
            </a:fld>
            <a:endParaRPr lang="en-US"/>
          </a:p>
        </p:txBody>
      </p:sp>
    </p:spTree>
    <p:extLst>
      <p:ext uri="{BB962C8B-B14F-4D97-AF65-F5344CB8AC3E}">
        <p14:creationId xmlns:p14="http://schemas.microsoft.com/office/powerpoint/2010/main" val="1533350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685800" y="1143000"/>
            <a:ext cx="5486400" cy="3086100"/>
          </a:xfrm>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708898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69696DBD-08F3-4DCC-A214-D9B951155191}" type="slidenum">
              <a:rPr lang="en-GB" sz="1200"/>
              <a:pPr/>
              <a:t>6</a:t>
            </a:fld>
            <a:endParaRPr lang="en-GB" sz="1200"/>
          </a:p>
        </p:txBody>
      </p:sp>
      <p:sp>
        <p:nvSpPr>
          <p:cNvPr id="39939" name="Rectangle 2"/>
          <p:cNvSpPr>
            <a:spLocks noGrp="1" noRot="1" noChangeAspect="1" noChangeArrowheads="1" noTextEdit="1"/>
          </p:cNvSpPr>
          <p:nvPr>
            <p:ph type="sldImg"/>
          </p:nvPr>
        </p:nvSpPr>
        <p:spPr>
          <a:xfrm>
            <a:off x="358775" y="703263"/>
            <a:ext cx="6118225" cy="3441700"/>
          </a:xfrm>
          <a:ln/>
        </p:spPr>
      </p:sp>
      <p:sp>
        <p:nvSpPr>
          <p:cNvPr id="39940" name="Rectangle 3"/>
          <p:cNvSpPr>
            <a:spLocks noGrp="1" noChangeArrowheads="1"/>
          </p:cNvSpPr>
          <p:nvPr>
            <p:ph type="body" idx="1"/>
          </p:nvPr>
        </p:nvSpPr>
        <p:spPr>
          <a:xfrm>
            <a:off x="921464" y="4353938"/>
            <a:ext cx="4990993" cy="4074407"/>
          </a:xfrm>
          <a:noFill/>
        </p:spPr>
        <p:txBody>
          <a:bodyPr/>
          <a:lstStyle/>
          <a:p>
            <a:endParaRPr lang="en-GB" smtClean="0"/>
          </a:p>
        </p:txBody>
      </p:sp>
    </p:spTree>
    <p:extLst>
      <p:ext uri="{BB962C8B-B14F-4D97-AF65-F5344CB8AC3E}">
        <p14:creationId xmlns:p14="http://schemas.microsoft.com/office/powerpoint/2010/main" val="3251833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GB" smtClean="0"/>
              <a:t>Click to edit Master title style</a:t>
            </a:r>
            <a:endParaRPr lang="en-US" dirty="0"/>
          </a:p>
        </p:txBody>
      </p:sp>
      <p:sp>
        <p:nvSpPr>
          <p:cNvPr id="3" name="Subtitle 2"/>
          <p:cNvSpPr>
            <a:spLocks noGrp="1"/>
          </p:cNvSpPr>
          <p:nvPr>
            <p:ph type="subTitle" idx="1" hasCustomPrompt="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CM3020 – Operating Systems</a:t>
            </a:r>
            <a:endParaRPr lang="en-US" dirty="0"/>
          </a:p>
        </p:txBody>
      </p:sp>
      <p:sp>
        <p:nvSpPr>
          <p:cNvPr id="5" name="Footer Placeholder 4"/>
          <p:cNvSpPr>
            <a:spLocks noGrp="1"/>
          </p:cNvSpPr>
          <p:nvPr>
            <p:ph type="ftr" sz="quarter" idx="11"/>
          </p:nvPr>
        </p:nvSpPr>
        <p:spPr>
          <a:xfrm>
            <a:off x="3000591" y="6314440"/>
            <a:ext cx="5122683" cy="365125"/>
          </a:xfrm>
          <a:prstGeom prst="rect">
            <a:avLst/>
          </a:prstGeom>
        </p:spPr>
        <p:txBody>
          <a:bodyPr/>
          <a:lstStyle>
            <a:lvl1pPr algn="l">
              <a:defRPr b="0">
                <a:solidFill>
                  <a:schemeClr val="tx2"/>
                </a:solidFill>
              </a:defRPr>
            </a:lvl1pPr>
          </a:lstStyle>
          <a:p>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accent1"/>
                </a:solidFill>
              </a:defRPr>
            </a:lvl1pPr>
          </a:lstStyle>
          <a:p>
            <a:fld id="{AC648D8D-735A-0A4D-B949-C28657477EF6}" type="slidenum">
              <a:rPr lang="en-US" smtClean="0"/>
              <a:t>‹#›</a:t>
            </a:fld>
            <a:endParaRPr lang="en-US" dirty="0"/>
          </a:p>
        </p:txBody>
      </p:sp>
    </p:spTree>
    <p:extLst>
      <p:ext uri="{BB962C8B-B14F-4D97-AF65-F5344CB8AC3E}">
        <p14:creationId xmlns:p14="http://schemas.microsoft.com/office/powerpoint/2010/main" val="190273108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marL="544513" indent="-271463">
              <a:defRPr sz="2000"/>
            </a:lvl2pPr>
            <a:lvl3pPr marL="544513" indent="-193675">
              <a:defRPr sz="1800"/>
            </a:lvl3pPr>
          </a:lstStyle>
          <a:p>
            <a:pPr lvl="0"/>
            <a:r>
              <a:rPr lang="en-GB" dirty="0" smtClean="0"/>
              <a:t>Click to edit Master text styles</a:t>
            </a:r>
          </a:p>
          <a:p>
            <a:pPr lvl="1"/>
            <a:r>
              <a:rPr lang="en-GB" dirty="0" smtClean="0"/>
              <a:t>Second level</a:t>
            </a:r>
          </a:p>
          <a:p>
            <a:pPr lvl="2"/>
            <a:r>
              <a:rPr lang="en-GB" dirty="0" smtClean="0"/>
              <a:t>Third level</a:t>
            </a:r>
          </a:p>
        </p:txBody>
      </p:sp>
      <p:sp>
        <p:nvSpPr>
          <p:cNvPr id="6" name="Slide Number Placeholder 5"/>
          <p:cNvSpPr>
            <a:spLocks noGrp="1"/>
          </p:cNvSpPr>
          <p:nvPr>
            <p:ph type="sldNum" sz="quarter" idx="12"/>
          </p:nvPr>
        </p:nvSpPr>
        <p:spPr>
          <a:xfrm>
            <a:off x="11784011" y="5512170"/>
            <a:ext cx="407988" cy="460547"/>
          </a:xfrm>
        </p:spPr>
        <p:txBody>
          <a:bodyPr/>
          <a:lstStyle/>
          <a:p>
            <a:fld id="{AC648D8D-735A-0A4D-B949-C28657477EF6}" type="slidenum">
              <a:rPr lang="en-US" smtClean="0"/>
              <a:t>‹#›</a:t>
            </a:fld>
            <a:endParaRPr lang="en-US" dirty="0"/>
          </a:p>
        </p:txBody>
      </p:sp>
    </p:spTree>
    <p:extLst>
      <p:ext uri="{BB962C8B-B14F-4D97-AF65-F5344CB8AC3E}">
        <p14:creationId xmlns:p14="http://schemas.microsoft.com/office/powerpoint/2010/main" val="1022425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accent1"/>
                </a:solidFill>
              </a:defRPr>
            </a:lvl1pPr>
          </a:lstStyle>
          <a:p>
            <a:r>
              <a:rPr lang="en-GB"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8742955" y="6314439"/>
            <a:ext cx="1596622" cy="365125"/>
          </a:xfrm>
          <a:prstGeom prst="rect">
            <a:avLst/>
          </a:prstGeom>
        </p:spPr>
        <p:txBody>
          <a:bodyPr/>
          <a:lstStyle>
            <a:lvl1pPr>
              <a:defRPr sz="1200">
                <a:solidFill>
                  <a:schemeClr val="accent1"/>
                </a:solidFill>
              </a:defRPr>
            </a:lvl1pPr>
          </a:lstStyle>
          <a:p>
            <a:fld id="{5716DEDF-8E03-4BFB-A8F9-C2A3E989BDEC}" type="datetime1">
              <a:rPr lang="en-US" smtClean="0"/>
              <a:t>11/17/2017</a:t>
            </a:fld>
            <a:endParaRPr lang="en-US"/>
          </a:p>
        </p:txBody>
      </p:sp>
      <p:sp>
        <p:nvSpPr>
          <p:cNvPr id="5" name="Footer Placeholder 4"/>
          <p:cNvSpPr>
            <a:spLocks noGrp="1"/>
          </p:cNvSpPr>
          <p:nvPr>
            <p:ph type="ftr" sz="quarter" idx="11"/>
          </p:nvPr>
        </p:nvSpPr>
        <p:spPr>
          <a:xfrm>
            <a:off x="1947673" y="6314440"/>
            <a:ext cx="6480226" cy="365125"/>
          </a:xfrm>
          <a:prstGeom prst="rect">
            <a:avLst/>
          </a:prstGeom>
        </p:spPr>
        <p:txBody>
          <a:bodyPr/>
          <a:lstStyle>
            <a:lvl1pPr>
              <a:defRPr b="0">
                <a:solidFill>
                  <a:schemeClr val="accent1"/>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AC648D8D-735A-0A4D-B949-C28657477EF6}"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130575"/>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lvl2pPr marL="363538" indent="-188913">
              <a:defRPr/>
            </a:lvl2pPr>
            <a:lvl3pPr marL="449263" indent="-449263">
              <a:defRPr/>
            </a:lvl3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Date Placeholder 4"/>
          <p:cNvSpPr>
            <a:spLocks noGrp="1"/>
          </p:cNvSpPr>
          <p:nvPr>
            <p:ph type="dt" sz="half" idx="10"/>
          </p:nvPr>
        </p:nvSpPr>
        <p:spPr>
          <a:xfrm>
            <a:off x="1214345" y="5930060"/>
            <a:ext cx="3814856" cy="365125"/>
          </a:xfrm>
          <a:prstGeom prst="rect">
            <a:avLst/>
          </a:prstGeom>
        </p:spPr>
        <p:txBody>
          <a:bodyPr/>
          <a:lstStyle/>
          <a:p>
            <a:fld id="{70202382-E17C-4134-81DB-69345B6F2553}" type="datetime1">
              <a:rPr lang="en-US" smtClean="0"/>
              <a:t>11/17/2017</a:t>
            </a:fld>
            <a:endParaRPr lang="en-US"/>
          </a:p>
        </p:txBody>
      </p:sp>
      <p:sp>
        <p:nvSpPr>
          <p:cNvPr id="6" name="Footer Placeholder 5"/>
          <p:cNvSpPr>
            <a:spLocks noGrp="1"/>
          </p:cNvSpPr>
          <p:nvPr>
            <p:ph type="ftr" sz="quarter" idx="11"/>
          </p:nvPr>
        </p:nvSpPr>
        <p:spPr>
          <a:xfrm>
            <a:off x="762001" y="6314440"/>
            <a:ext cx="3814856"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AC648D8D-735A-0A4D-B949-C28657477EF6}" type="slidenum">
              <a:rPr lang="en-US" smtClean="0"/>
              <a:t>‹#›</a:t>
            </a:fld>
            <a:endParaRPr lang="en-US"/>
          </a:p>
        </p:txBody>
      </p:sp>
    </p:spTree>
    <p:extLst>
      <p:ext uri="{BB962C8B-B14F-4D97-AF65-F5344CB8AC3E}">
        <p14:creationId xmlns:p14="http://schemas.microsoft.com/office/powerpoint/2010/main" val="1190460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GB"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6"/>
          <p:cNvSpPr>
            <a:spLocks noGrp="1"/>
          </p:cNvSpPr>
          <p:nvPr>
            <p:ph type="dt" sz="half" idx="10"/>
          </p:nvPr>
        </p:nvSpPr>
        <p:spPr>
          <a:xfrm>
            <a:off x="1214345" y="5930060"/>
            <a:ext cx="3814856" cy="365125"/>
          </a:xfrm>
          <a:prstGeom prst="rect">
            <a:avLst/>
          </a:prstGeom>
        </p:spPr>
        <p:txBody>
          <a:bodyPr/>
          <a:lstStyle/>
          <a:p>
            <a:fld id="{274F5481-B221-4E55-BFD3-FD428865344F}" type="datetime1">
              <a:rPr lang="en-US" smtClean="0"/>
              <a:t>11/17/2017</a:t>
            </a:fld>
            <a:endParaRPr lang="en-US"/>
          </a:p>
        </p:txBody>
      </p:sp>
      <p:sp>
        <p:nvSpPr>
          <p:cNvPr id="8" name="Footer Placeholder 7"/>
          <p:cNvSpPr>
            <a:spLocks noGrp="1"/>
          </p:cNvSpPr>
          <p:nvPr>
            <p:ph type="ftr" sz="quarter" idx="11"/>
          </p:nvPr>
        </p:nvSpPr>
        <p:spPr>
          <a:xfrm>
            <a:off x="762001" y="6314440"/>
            <a:ext cx="3814856"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AC648D8D-735A-0A4D-B949-C28657477EF6}" type="slidenum">
              <a:rPr lang="en-US" smtClean="0"/>
              <a:t>‹#›</a:t>
            </a:fld>
            <a:endParaRPr lang="en-US"/>
          </a:p>
        </p:txBody>
      </p:sp>
    </p:spTree>
    <p:extLst>
      <p:ext uri="{BB962C8B-B14F-4D97-AF65-F5344CB8AC3E}">
        <p14:creationId xmlns:p14="http://schemas.microsoft.com/office/powerpoint/2010/main" val="2114623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Date Placeholder 2"/>
          <p:cNvSpPr>
            <a:spLocks noGrp="1"/>
          </p:cNvSpPr>
          <p:nvPr>
            <p:ph type="dt" sz="half" idx="10"/>
          </p:nvPr>
        </p:nvSpPr>
        <p:spPr>
          <a:xfrm>
            <a:off x="1214345" y="5930060"/>
            <a:ext cx="3814856" cy="365125"/>
          </a:xfrm>
          <a:prstGeom prst="rect">
            <a:avLst/>
          </a:prstGeom>
        </p:spPr>
        <p:txBody>
          <a:bodyPr/>
          <a:lstStyle/>
          <a:p>
            <a:fld id="{15B6D88E-FD6A-4D82-B2B1-0417CEECC103}" type="datetime1">
              <a:rPr lang="en-US" smtClean="0"/>
              <a:t>11/17/2017</a:t>
            </a:fld>
            <a:endParaRPr lang="en-US"/>
          </a:p>
        </p:txBody>
      </p:sp>
      <p:sp>
        <p:nvSpPr>
          <p:cNvPr id="4" name="Footer Placeholder 3"/>
          <p:cNvSpPr>
            <a:spLocks noGrp="1"/>
          </p:cNvSpPr>
          <p:nvPr>
            <p:ph type="ftr" sz="quarter" idx="11"/>
          </p:nvPr>
        </p:nvSpPr>
        <p:spPr>
          <a:xfrm>
            <a:off x="762001" y="6314440"/>
            <a:ext cx="3814856"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AC648D8D-735A-0A4D-B949-C28657477EF6}" type="slidenum">
              <a:rPr lang="en-US" smtClean="0"/>
              <a:t>‹#›</a:t>
            </a:fld>
            <a:endParaRPr lang="en-US"/>
          </a:p>
        </p:txBody>
      </p:sp>
    </p:spTree>
    <p:extLst>
      <p:ext uri="{BB962C8B-B14F-4D97-AF65-F5344CB8AC3E}">
        <p14:creationId xmlns:p14="http://schemas.microsoft.com/office/powerpoint/2010/main" val="1771197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214345" y="5930060"/>
            <a:ext cx="3814856" cy="365125"/>
          </a:xfrm>
          <a:prstGeom prst="rect">
            <a:avLst/>
          </a:prstGeom>
        </p:spPr>
        <p:txBody>
          <a:bodyPr/>
          <a:lstStyle/>
          <a:p>
            <a:fld id="{6E068E6E-C597-44CC-8E6B-D7945B392BCB}" type="datetime1">
              <a:rPr lang="en-US" smtClean="0"/>
              <a:t>11/17/2017</a:t>
            </a:fld>
            <a:endParaRPr lang="en-US"/>
          </a:p>
        </p:txBody>
      </p:sp>
      <p:sp>
        <p:nvSpPr>
          <p:cNvPr id="3" name="Footer Placeholder 2"/>
          <p:cNvSpPr>
            <a:spLocks noGrp="1"/>
          </p:cNvSpPr>
          <p:nvPr>
            <p:ph type="ftr" sz="quarter" idx="11"/>
          </p:nvPr>
        </p:nvSpPr>
        <p:spPr>
          <a:xfrm>
            <a:off x="762001" y="6314440"/>
            <a:ext cx="3814856"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AC648D8D-735A-0A4D-B949-C28657477EF6}" type="slidenum">
              <a:rPr lang="en-US" smtClean="0"/>
              <a:t>‹#›</a:t>
            </a:fld>
            <a:endParaRPr lang="en-US"/>
          </a:p>
        </p:txBody>
      </p:sp>
    </p:spTree>
    <p:extLst>
      <p:ext uri="{BB962C8B-B14F-4D97-AF65-F5344CB8AC3E}">
        <p14:creationId xmlns:p14="http://schemas.microsoft.com/office/powerpoint/2010/main" val="10437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117600" y="342900"/>
            <a:ext cx="10363200" cy="11049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1117600" y="1752600"/>
            <a:ext cx="103632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117600" y="3886200"/>
            <a:ext cx="103632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508000" y="6323013"/>
            <a:ext cx="2540000" cy="457200"/>
          </a:xfrm>
          <a:prstGeom prst="rect">
            <a:avLst/>
          </a:prstGeom>
        </p:spPr>
        <p:txBody>
          <a:bodyPr/>
          <a:lstStyle>
            <a:lvl1pPr>
              <a:defRPr/>
            </a:lvl1pPr>
          </a:lstStyle>
          <a:p>
            <a:r>
              <a:rPr lang="en-US" smtClean="0"/>
              <a:t>CM3020: Operating Systems</a:t>
            </a:r>
            <a:endParaRPr lang="en-US"/>
          </a:p>
        </p:txBody>
      </p:sp>
      <p:sp>
        <p:nvSpPr>
          <p:cNvPr id="6" name="Footer Placeholder 5"/>
          <p:cNvSpPr>
            <a:spLocks noGrp="1"/>
          </p:cNvSpPr>
          <p:nvPr>
            <p:ph type="ftr" sz="quarter" idx="11"/>
          </p:nvPr>
        </p:nvSpPr>
        <p:spPr>
          <a:xfrm>
            <a:off x="4775200" y="6323013"/>
            <a:ext cx="3860800" cy="457200"/>
          </a:xfrm>
          <a:prstGeom prst="rect">
            <a:avLst/>
          </a:prstGeom>
        </p:spPr>
        <p:txBody>
          <a:bodyPr/>
          <a:lstStyle>
            <a:lvl1pPr>
              <a:defRPr/>
            </a:lvl1pPr>
          </a:lstStyle>
          <a:p>
            <a:r>
              <a:rPr lang="en-GB" smtClean="0"/>
              <a:t>School of Computing Science and DM, RGU</a:t>
            </a:r>
            <a:endParaRPr lang="en-US"/>
          </a:p>
        </p:txBody>
      </p:sp>
      <p:sp>
        <p:nvSpPr>
          <p:cNvPr id="7" name="Slide Number Placeholder 6"/>
          <p:cNvSpPr>
            <a:spLocks noGrp="1"/>
          </p:cNvSpPr>
          <p:nvPr>
            <p:ph type="sldNum" sz="quarter" idx="12"/>
          </p:nvPr>
        </p:nvSpPr>
        <p:spPr>
          <a:xfrm>
            <a:off x="9144000" y="6323013"/>
            <a:ext cx="2540000" cy="457200"/>
          </a:xfrm>
        </p:spPr>
        <p:txBody>
          <a:bodyPr/>
          <a:lstStyle>
            <a:lvl1pPr>
              <a:defRPr/>
            </a:lvl1pPr>
          </a:lstStyle>
          <a:p>
            <a:fld id="{D344FAA5-E2B9-49FB-9BB7-7DB7EF4A1AFC}" type="slidenum">
              <a:rPr lang="en-US"/>
              <a:pPr/>
              <a:t>‹#›</a:t>
            </a:fld>
            <a:endParaRPr lang="en-US"/>
          </a:p>
        </p:txBody>
      </p:sp>
    </p:spTree>
    <p:extLst>
      <p:ext uri="{BB962C8B-B14F-4D97-AF65-F5344CB8AC3E}">
        <p14:creationId xmlns:p14="http://schemas.microsoft.com/office/powerpoint/2010/main" val="4159892670"/>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GB"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6" name="Slide Number Placeholder 5"/>
          <p:cNvSpPr>
            <a:spLocks noGrp="1"/>
          </p:cNvSpPr>
          <p:nvPr>
            <p:ph type="sldNum" sz="quarter" idx="4"/>
          </p:nvPr>
        </p:nvSpPr>
        <p:spPr>
          <a:xfrm>
            <a:off x="11784011" y="5607592"/>
            <a:ext cx="407988" cy="474867"/>
          </a:xfrm>
          <a:prstGeom prst="rect">
            <a:avLst/>
          </a:prstGeom>
        </p:spPr>
        <p:txBody>
          <a:bodyPr vert="horz" lIns="91440" tIns="45720" rIns="91440" bIns="45720" rtlCol="0" anchor="ctr"/>
          <a:lstStyle>
            <a:lvl1pPr algn="r">
              <a:defRPr sz="1000" b="0" i="1" baseline="0">
                <a:solidFill>
                  <a:schemeClr val="bg2"/>
                </a:solidFill>
                <a:latin typeface="+mj-lt"/>
              </a:defRPr>
            </a:lvl1pPr>
          </a:lstStyle>
          <a:p>
            <a:fld id="{AC648D8D-735A-0A4D-B949-C28657477EF6}" type="slidenum">
              <a:rPr lang="en-US" smtClean="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Date Placeholder 3"/>
          <p:cNvSpPr txBox="1">
            <a:spLocks/>
          </p:cNvSpPr>
          <p:nvPr userDrawn="1"/>
        </p:nvSpPr>
        <p:spPr>
          <a:xfrm>
            <a:off x="348343" y="5899897"/>
            <a:ext cx="4479244" cy="365125"/>
          </a:xfrm>
          <a:prstGeom prst="rect">
            <a:avLst/>
          </a:prstGeom>
        </p:spPr>
        <p:txBody>
          <a:bodyPr vert="horz" lIns="91440" tIns="45720" rIns="91440" bIns="45720" rtlCol="0" anchor="t"/>
          <a:lstStyle>
            <a:defPPr>
              <a:defRPr lang="en-US"/>
            </a:defPPr>
            <a:lvl1pPr marL="0" algn="r" defTabSz="914400" rtl="0" eaLnBrk="1" latinLnBrk="0" hangingPunct="1">
              <a:defRPr sz="1000" b="0" i="1" kern="1200" baseline="0">
                <a:solidFill>
                  <a:schemeClr val="accent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CMM530 – System</a:t>
            </a:r>
            <a:r>
              <a:rPr lang="en-US" sz="1400" baseline="0" dirty="0" smtClean="0"/>
              <a:t> Programming and Security</a:t>
            </a:r>
            <a:endParaRPr lang="en-US" sz="1400" dirty="0" smtClean="0"/>
          </a:p>
          <a:p>
            <a:endParaRPr lang="en-US" dirty="0"/>
          </a:p>
        </p:txBody>
      </p:sp>
      <p:sp>
        <p:nvSpPr>
          <p:cNvPr id="11" name="Footer Placeholder 4"/>
          <p:cNvSpPr txBox="1">
            <a:spLocks/>
          </p:cNvSpPr>
          <p:nvPr userDrawn="1"/>
        </p:nvSpPr>
        <p:spPr>
          <a:xfrm>
            <a:off x="762001" y="6314440"/>
            <a:ext cx="3814856" cy="365125"/>
          </a:xfrm>
          <a:prstGeom prst="rect">
            <a:avLst/>
          </a:prstGeom>
        </p:spPr>
        <p:txBody>
          <a:bodyPr vert="horz" lIns="91440" tIns="45720" rIns="91440" bIns="45720" rtlCol="0" anchor="t"/>
          <a:lstStyle>
            <a:defPPr>
              <a:defRPr lang="en-US"/>
            </a:defPPr>
            <a:lvl1pPr marL="0" algn="r" defTabSz="914400" rtl="0" eaLnBrk="1" latinLnBrk="0" hangingPunct="1">
              <a:defRPr sz="1200" b="1" i="1" kern="1200" baseline="0">
                <a:solidFill>
                  <a:schemeClr val="accent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School of Computing Science and DM, RGU</a:t>
            </a:r>
            <a:endParaRPr lang="en-US" dirty="0"/>
          </a:p>
        </p:txBody>
      </p:sp>
    </p:spTree>
    <p:extLst>
      <p:ext uri="{BB962C8B-B14F-4D97-AF65-F5344CB8AC3E}">
        <p14:creationId xmlns:p14="http://schemas.microsoft.com/office/powerpoint/2010/main" val="163599309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Lst>
  <p:hf hdr="0" ftr="0" dt="0"/>
  <p:txStyles>
    <p:titleStyle>
      <a:lvl1pPr algn="r" defTabSz="914400" rtl="0" eaLnBrk="1" latinLnBrk="0" hangingPunct="1">
        <a:lnSpc>
          <a:spcPct val="90000"/>
        </a:lnSpc>
        <a:spcBef>
          <a:spcPct val="0"/>
        </a:spcBef>
        <a:buNone/>
        <a:defRPr sz="5000" b="0" i="1" kern="1200" baseline="0">
          <a:solidFill>
            <a:schemeClr val="accent1"/>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8912" y="1143294"/>
            <a:ext cx="9822928" cy="3562610"/>
          </a:xfrm>
        </p:spPr>
        <p:txBody>
          <a:bodyPr>
            <a:normAutofit/>
          </a:bodyPr>
          <a:lstStyle/>
          <a:p>
            <a:r>
              <a:rPr lang="en-GB" sz="6600" dirty="0" smtClean="0"/>
              <a:t>Operating </a:t>
            </a:r>
            <a:br>
              <a:rPr lang="en-GB" sz="6600" dirty="0" smtClean="0"/>
            </a:br>
            <a:r>
              <a:rPr lang="en-GB" sz="6600" dirty="0" smtClean="0"/>
              <a:t>system </a:t>
            </a:r>
            <a:br>
              <a:rPr lang="en-GB" sz="6600" dirty="0" smtClean="0"/>
            </a:br>
            <a:r>
              <a:rPr lang="en-GB" sz="6600" dirty="0" smtClean="0"/>
              <a:t>security</a:t>
            </a:r>
            <a:endParaRPr lang="en-US" sz="5400" dirty="0"/>
          </a:p>
        </p:txBody>
      </p:sp>
      <p:sp>
        <p:nvSpPr>
          <p:cNvPr id="3" name="Subtitle 2"/>
          <p:cNvSpPr>
            <a:spLocks noGrp="1"/>
          </p:cNvSpPr>
          <p:nvPr>
            <p:ph type="subTitle" idx="1"/>
          </p:nvPr>
        </p:nvSpPr>
        <p:spPr>
          <a:xfrm>
            <a:off x="1088914" y="5891102"/>
            <a:ext cx="4664186" cy="706355"/>
          </a:xfrm>
        </p:spPr>
        <p:txBody>
          <a:bodyPr/>
          <a:lstStyle/>
          <a:p>
            <a:r>
              <a:rPr lang="en-US" dirty="0" smtClean="0"/>
              <a:t>CM530– System Programming and Security</a:t>
            </a:r>
            <a:endParaRPr lang="en-US" dirty="0"/>
          </a:p>
        </p:txBody>
      </p:sp>
      <p:sp>
        <p:nvSpPr>
          <p:cNvPr id="4" name="Slide Number Placeholder 3"/>
          <p:cNvSpPr>
            <a:spLocks noGrp="1"/>
          </p:cNvSpPr>
          <p:nvPr>
            <p:ph type="sldNum" sz="quarter" idx="12"/>
          </p:nvPr>
        </p:nvSpPr>
        <p:spPr/>
        <p:txBody>
          <a:bodyPr/>
          <a:lstStyle/>
          <a:p>
            <a:fld id="{AC648D8D-735A-0A4D-B949-C28657477EF6}" type="slidenum">
              <a:rPr lang="en-US" smtClean="0"/>
              <a:t>1</a:t>
            </a:fld>
            <a:endParaRPr lang="en-US" dirty="0"/>
          </a:p>
        </p:txBody>
      </p:sp>
      <p:sp>
        <p:nvSpPr>
          <p:cNvPr id="5" name="Subtitle 2"/>
          <p:cNvSpPr txBox="1">
            <a:spLocks/>
          </p:cNvSpPr>
          <p:nvPr/>
        </p:nvSpPr>
        <p:spPr>
          <a:xfrm>
            <a:off x="1088914" y="4381501"/>
            <a:ext cx="4664186" cy="1030758"/>
          </a:xfrm>
          <a:prstGeom prst="rect">
            <a:avLst/>
          </a:prstGeom>
        </p:spPr>
        <p:txBody>
          <a:bodyPr vert="horz" lIns="91440" tIns="45720" rIns="91440" bIns="45720" rtlCol="0">
            <a:normAutofit/>
          </a:bodyPr>
          <a:lstStyle>
            <a:lvl1pPr marL="0" indent="0" algn="l" defTabSz="914400" rtl="0" eaLnBrk="1" latinLnBrk="0" hangingPunct="1">
              <a:lnSpc>
                <a:spcPct val="114000"/>
              </a:lnSpc>
              <a:spcBef>
                <a:spcPts val="0"/>
              </a:spcBef>
              <a:buFont typeface="Arial" panose="020B0604020202020204" pitchFamily="34" charset="0"/>
              <a:buNone/>
              <a:defRPr sz="2000" b="0" i="1" kern="1200" baseline="0">
                <a:solidFill>
                  <a:schemeClr val="tx2"/>
                </a:solidFill>
                <a:latin typeface="+mn-lt"/>
                <a:ea typeface="+mn-ea"/>
                <a:cs typeface="+mn-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r>
              <a:rPr lang="en-GB" sz="2400" dirty="0"/>
              <a:t>Andrei Petrovski</a:t>
            </a:r>
          </a:p>
          <a:p>
            <a:r>
              <a:rPr lang="en-GB" dirty="0" smtClean="0"/>
              <a:t>( </a:t>
            </a:r>
            <a:r>
              <a:rPr lang="en-GB" dirty="0"/>
              <a:t>a.petrovski@rgu.ac.uk)</a:t>
            </a:r>
          </a:p>
        </p:txBody>
      </p:sp>
    </p:spTree>
    <p:extLst>
      <p:ext uri="{BB962C8B-B14F-4D97-AF65-F5344CB8AC3E}">
        <p14:creationId xmlns:p14="http://schemas.microsoft.com/office/powerpoint/2010/main" val="20907237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dirty="0" smtClean="0"/>
              <a:t>Trusted Computer Base (TCB)</a:t>
            </a:r>
            <a:endParaRPr lang="en-GB" sz="4800" dirty="0"/>
          </a:p>
        </p:txBody>
      </p:sp>
      <p:sp>
        <p:nvSpPr>
          <p:cNvPr id="3" name="Content Placeholder 2"/>
          <p:cNvSpPr>
            <a:spLocks noGrp="1"/>
          </p:cNvSpPr>
          <p:nvPr>
            <p:ph idx="1"/>
          </p:nvPr>
        </p:nvSpPr>
        <p:spPr>
          <a:xfrm>
            <a:off x="5447210" y="569066"/>
            <a:ext cx="5982787" cy="5655156"/>
          </a:xfrm>
        </p:spPr>
        <p:txBody>
          <a:bodyPr>
            <a:normAutofit fontScale="62500" lnSpcReduction="20000"/>
          </a:bodyPr>
          <a:lstStyle/>
          <a:p>
            <a:r>
              <a:rPr lang="en-GB" sz="2800" dirty="0"/>
              <a:t>A Trusted Computer Base </a:t>
            </a:r>
            <a:r>
              <a:rPr lang="en-GB" sz="2800" dirty="0" smtClean="0"/>
              <a:t>consists </a:t>
            </a:r>
            <a:r>
              <a:rPr lang="en-GB" sz="2800" dirty="0"/>
              <a:t>of the hardware and software necessary for enforcing all the security rules.  If the TCB is working to specification, the system security cannot be compromised.</a:t>
            </a:r>
          </a:p>
          <a:p>
            <a:r>
              <a:rPr lang="en-GB" sz="2800" dirty="0"/>
              <a:t>The TCB typically consists of most of the hardware (except I/O devices that do not affect security), a portion of the operating system kernel, and user programs that have superuser power.  </a:t>
            </a:r>
            <a:endParaRPr lang="en-GB" sz="2800" dirty="0" smtClean="0"/>
          </a:p>
          <a:p>
            <a:r>
              <a:rPr lang="en-GB" sz="2800" dirty="0" smtClean="0"/>
              <a:t>An </a:t>
            </a:r>
            <a:r>
              <a:rPr lang="en-GB" sz="2800" dirty="0"/>
              <a:t>important part of the TCB is the </a:t>
            </a:r>
            <a:r>
              <a:rPr lang="en-GB" sz="2800" b="1" dirty="0"/>
              <a:t>reference monitor </a:t>
            </a:r>
            <a:r>
              <a:rPr lang="en-GB" sz="2800" dirty="0"/>
              <a:t>that accepts all system calls involving security and  decides whether they should be processed.  Therefore, the reference monitor allows all the security decisions to be put in one place, with no possibility of by-passing it.  </a:t>
            </a:r>
          </a:p>
          <a:p>
            <a:r>
              <a:rPr lang="en-GB" sz="2800" dirty="0" smtClean="0"/>
              <a:t>Essential OS </a:t>
            </a:r>
            <a:r>
              <a:rPr lang="en-GB" sz="2800" dirty="0"/>
              <a:t>services </a:t>
            </a:r>
            <a:r>
              <a:rPr lang="en-GB" sz="2800" dirty="0" smtClean="0"/>
              <a:t>: </a:t>
            </a:r>
          </a:p>
          <a:p>
            <a:pPr lvl="1"/>
            <a:r>
              <a:rPr lang="en-GB" sz="2600" dirty="0" smtClean="0"/>
              <a:t>process </a:t>
            </a:r>
            <a:r>
              <a:rPr lang="en-GB" sz="2600" dirty="0"/>
              <a:t>creation and switching,  </a:t>
            </a:r>
            <a:endParaRPr lang="en-GB" sz="2600" dirty="0" smtClean="0"/>
          </a:p>
          <a:p>
            <a:pPr lvl="1"/>
            <a:r>
              <a:rPr lang="en-GB" sz="2600" dirty="0" smtClean="0"/>
              <a:t>memory </a:t>
            </a:r>
            <a:r>
              <a:rPr lang="en-GB" sz="2600" dirty="0"/>
              <a:t>management, </a:t>
            </a:r>
            <a:endParaRPr lang="en-GB" sz="2600" dirty="0" smtClean="0"/>
          </a:p>
          <a:p>
            <a:pPr lvl="1"/>
            <a:r>
              <a:rPr lang="en-GB" sz="2600" dirty="0" smtClean="0"/>
              <a:t>inter-process communication</a:t>
            </a:r>
            <a:endParaRPr lang="en-GB" sz="2600" dirty="0"/>
          </a:p>
        </p:txBody>
      </p:sp>
      <p:sp>
        <p:nvSpPr>
          <p:cNvPr id="4" name="Slide Number Placeholder 5"/>
          <p:cNvSpPr>
            <a:spLocks noGrp="1"/>
          </p:cNvSpPr>
          <p:nvPr>
            <p:ph type="sldNum" sz="quarter" idx="12"/>
          </p:nvPr>
        </p:nvSpPr>
        <p:spPr>
          <a:xfrm>
            <a:off x="11784011" y="5512170"/>
            <a:ext cx="407988" cy="460547"/>
          </a:xfrm>
        </p:spPr>
        <p:txBody>
          <a:bodyPr/>
          <a:lstStyle/>
          <a:p>
            <a:fld id="{C88EF74E-646F-4440-9898-43E30EF94E25}" type="slidenum">
              <a:rPr lang="en-US"/>
              <a:pPr/>
              <a:t>10</a:t>
            </a:fld>
            <a:endParaRPr lang="en-US" dirty="0"/>
          </a:p>
        </p:txBody>
      </p:sp>
    </p:spTree>
    <p:extLst>
      <p:ext uri="{BB962C8B-B14F-4D97-AF65-F5344CB8AC3E}">
        <p14:creationId xmlns:p14="http://schemas.microsoft.com/office/powerpoint/2010/main" val="112086458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074" y="559678"/>
            <a:ext cx="4164832" cy="4952492"/>
          </a:xfrm>
        </p:spPr>
        <p:txBody>
          <a:bodyPr>
            <a:normAutofit/>
          </a:bodyPr>
          <a:lstStyle/>
          <a:p>
            <a:r>
              <a:rPr lang="en-GB" sz="4800" dirty="0" smtClean="0"/>
              <a:t>Security Maintenance</a:t>
            </a:r>
            <a:endParaRPr lang="en-GB" sz="4800" dirty="0"/>
          </a:p>
        </p:txBody>
      </p:sp>
      <p:sp>
        <p:nvSpPr>
          <p:cNvPr id="3" name="Content Placeholder 2"/>
          <p:cNvSpPr>
            <a:spLocks noGrp="1"/>
          </p:cNvSpPr>
          <p:nvPr>
            <p:ph idx="1"/>
          </p:nvPr>
        </p:nvSpPr>
        <p:spPr/>
        <p:txBody>
          <a:bodyPr>
            <a:normAutofit/>
          </a:bodyPr>
          <a:lstStyle/>
          <a:p>
            <a:r>
              <a:rPr lang="en-GB" sz="2800" dirty="0" smtClean="0"/>
              <a:t>Automated patching</a:t>
            </a:r>
          </a:p>
          <a:p>
            <a:r>
              <a:rPr lang="en-GB" sz="2800" dirty="0" smtClean="0"/>
              <a:t>Logging</a:t>
            </a:r>
          </a:p>
          <a:p>
            <a:r>
              <a:rPr lang="en-GB" sz="2800" dirty="0" smtClean="0"/>
              <a:t>Data Backup and Archive</a:t>
            </a:r>
          </a:p>
          <a:p>
            <a:pPr lvl="1"/>
            <a:r>
              <a:rPr lang="en-GB" sz="2600" i="1" dirty="0" smtClean="0">
                <a:solidFill>
                  <a:srgbClr val="006600"/>
                </a:solidFill>
              </a:rPr>
              <a:t>Backup</a:t>
            </a:r>
            <a:r>
              <a:rPr lang="en-GB" sz="2600" dirty="0" smtClean="0"/>
              <a:t>: making copies of data at regular intervals allowing recovery of lost or corrupted data</a:t>
            </a:r>
          </a:p>
          <a:p>
            <a:pPr lvl="1"/>
            <a:r>
              <a:rPr lang="en-GB" sz="2600" i="1" dirty="0" smtClean="0">
                <a:solidFill>
                  <a:srgbClr val="006600"/>
                </a:solidFill>
              </a:rPr>
              <a:t>Archive</a:t>
            </a:r>
            <a:r>
              <a:rPr lang="en-GB" sz="2600" dirty="0" smtClean="0"/>
              <a:t>: retaining copies of data over extended period of time in order to meet legal and operational requirements </a:t>
            </a:r>
          </a:p>
          <a:p>
            <a:endParaRPr lang="en-GB" sz="2800" dirty="0"/>
          </a:p>
        </p:txBody>
      </p:sp>
      <p:sp>
        <p:nvSpPr>
          <p:cNvPr id="4" name="Slide Number Placeholder 5"/>
          <p:cNvSpPr>
            <a:spLocks noGrp="1"/>
          </p:cNvSpPr>
          <p:nvPr>
            <p:ph type="sldNum" sz="quarter" idx="12"/>
          </p:nvPr>
        </p:nvSpPr>
        <p:spPr>
          <a:xfrm>
            <a:off x="11784011" y="5512170"/>
            <a:ext cx="407988" cy="460547"/>
          </a:xfrm>
        </p:spPr>
        <p:txBody>
          <a:bodyPr/>
          <a:lstStyle/>
          <a:p>
            <a:fld id="{C88EF74E-646F-4440-9898-43E30EF94E25}" type="slidenum">
              <a:rPr lang="en-US"/>
              <a:pPr/>
              <a:t>11</a:t>
            </a:fld>
            <a:endParaRPr lang="en-US" dirty="0"/>
          </a:p>
        </p:txBody>
      </p:sp>
    </p:spTree>
    <p:extLst>
      <p:ext uri="{BB962C8B-B14F-4D97-AF65-F5344CB8AC3E}">
        <p14:creationId xmlns:p14="http://schemas.microsoft.com/office/powerpoint/2010/main" val="252639174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F9CF812-E87F-4629-97E6-C86DC42869BB}" type="slidenum">
              <a:rPr lang="en-US"/>
              <a:pPr/>
              <a:t>12</a:t>
            </a:fld>
            <a:endParaRPr lang="en-US"/>
          </a:p>
        </p:txBody>
      </p:sp>
      <p:sp>
        <p:nvSpPr>
          <p:cNvPr id="161794" name="Rectangle 2"/>
          <p:cNvSpPr>
            <a:spLocks noGrp="1" noChangeArrowheads="1"/>
          </p:cNvSpPr>
          <p:nvPr>
            <p:ph type="title"/>
          </p:nvPr>
        </p:nvSpPr>
        <p:spPr/>
        <p:txBody>
          <a:bodyPr/>
          <a:lstStyle/>
          <a:p>
            <a:r>
              <a:rPr lang="en-GB"/>
              <a:t>Security Threat Monitoring</a:t>
            </a:r>
          </a:p>
        </p:txBody>
      </p:sp>
      <p:sp>
        <p:nvSpPr>
          <p:cNvPr id="161795" name="Rectangle 3"/>
          <p:cNvSpPr>
            <a:spLocks noGrp="1" noChangeArrowheads="1"/>
          </p:cNvSpPr>
          <p:nvPr>
            <p:ph type="body" idx="1"/>
          </p:nvPr>
        </p:nvSpPr>
        <p:spPr>
          <a:xfrm>
            <a:off x="5342708" y="757645"/>
            <a:ext cx="5682343" cy="5656217"/>
          </a:xfrm>
        </p:spPr>
        <p:txBody>
          <a:bodyPr>
            <a:normAutofit lnSpcReduction="10000"/>
          </a:bodyPr>
          <a:lstStyle/>
          <a:p>
            <a:pPr algn="just">
              <a:lnSpc>
                <a:spcPct val="90000"/>
              </a:lnSpc>
              <a:spcBef>
                <a:spcPct val="10000"/>
              </a:spcBef>
            </a:pPr>
            <a:r>
              <a:rPr lang="en-GB" sz="2400" b="1" dirty="0">
                <a:solidFill>
                  <a:srgbClr val="FF0000"/>
                </a:solidFill>
              </a:rPr>
              <a:t>Statistical </a:t>
            </a:r>
            <a:r>
              <a:rPr lang="en-GB" sz="2400" b="1" dirty="0" smtClean="0">
                <a:solidFill>
                  <a:srgbClr val="FF0000"/>
                </a:solidFill>
              </a:rPr>
              <a:t>anomaly </a:t>
            </a:r>
            <a:r>
              <a:rPr lang="en-GB" sz="2400" b="1" dirty="0">
                <a:solidFill>
                  <a:srgbClr val="FF0000"/>
                </a:solidFill>
              </a:rPr>
              <a:t>detection</a:t>
            </a:r>
            <a:r>
              <a:rPr lang="en-GB" sz="2400" dirty="0"/>
              <a:t>.  </a:t>
            </a:r>
            <a:r>
              <a:rPr lang="en-GB" sz="1800" dirty="0"/>
              <a:t>This approach involves the collection of data relating to the behaviour of legitimate users over a period of time.  Then statistical tests are applied to the observed behaviour.</a:t>
            </a:r>
          </a:p>
          <a:p>
            <a:pPr lvl="1" algn="just">
              <a:lnSpc>
                <a:spcPct val="90000"/>
              </a:lnSpc>
              <a:spcBef>
                <a:spcPct val="10000"/>
              </a:spcBef>
            </a:pPr>
            <a:r>
              <a:rPr lang="en-GB" sz="2000" b="1" dirty="0">
                <a:solidFill>
                  <a:srgbClr val="006600"/>
                </a:solidFill>
              </a:rPr>
              <a:t>Threshold detection</a:t>
            </a:r>
            <a:r>
              <a:rPr lang="en-GB" sz="2000" dirty="0"/>
              <a:t>.  </a:t>
            </a:r>
            <a:r>
              <a:rPr lang="en-GB" sz="1800" dirty="0"/>
              <a:t>This approach defines thresholds for the frequencies of occurrences of various events (e.g. the number of incorrect passwords given);</a:t>
            </a:r>
          </a:p>
          <a:p>
            <a:pPr lvl="1" algn="just">
              <a:lnSpc>
                <a:spcPct val="90000"/>
              </a:lnSpc>
              <a:spcBef>
                <a:spcPct val="10000"/>
              </a:spcBef>
            </a:pPr>
            <a:r>
              <a:rPr lang="en-GB" sz="2000" b="1" dirty="0">
                <a:solidFill>
                  <a:srgbClr val="006600"/>
                </a:solidFill>
              </a:rPr>
              <a:t>Profile-based detection</a:t>
            </a:r>
            <a:r>
              <a:rPr lang="en-GB" sz="2000" dirty="0"/>
              <a:t>.  </a:t>
            </a:r>
            <a:r>
              <a:rPr lang="en-GB" sz="1800" dirty="0"/>
              <a:t>A profile of each user is developed to detect changes in the behaviour.</a:t>
            </a:r>
          </a:p>
          <a:p>
            <a:pPr algn="just">
              <a:lnSpc>
                <a:spcPct val="90000"/>
              </a:lnSpc>
              <a:spcBef>
                <a:spcPct val="10000"/>
              </a:spcBef>
            </a:pPr>
            <a:r>
              <a:rPr lang="en-GB" sz="2400" b="1" dirty="0">
                <a:solidFill>
                  <a:srgbClr val="FF0000"/>
                </a:solidFill>
              </a:rPr>
              <a:t>Rule-based detection</a:t>
            </a:r>
            <a:r>
              <a:rPr lang="en-GB" sz="2400" b="1" dirty="0"/>
              <a:t>.  </a:t>
            </a:r>
            <a:r>
              <a:rPr lang="en-GB" sz="1800" dirty="0"/>
              <a:t>This approach is based on an attempt to define a set of rules that can be used to decide that a given behaviour is that of an intruder.</a:t>
            </a:r>
          </a:p>
          <a:p>
            <a:pPr algn="just">
              <a:lnSpc>
                <a:spcPct val="90000"/>
              </a:lnSpc>
              <a:spcBef>
                <a:spcPct val="10000"/>
              </a:spcBef>
            </a:pPr>
            <a:r>
              <a:rPr lang="en-GB" sz="2400" dirty="0"/>
              <a:t>Another common technique of threat monitoring is an </a:t>
            </a:r>
            <a:r>
              <a:rPr lang="en-GB" sz="2400" b="1" dirty="0">
                <a:solidFill>
                  <a:srgbClr val="FF0000"/>
                </a:solidFill>
              </a:rPr>
              <a:t>audit log</a:t>
            </a:r>
            <a:r>
              <a:rPr lang="en-GB" sz="2400" dirty="0"/>
              <a:t>.  </a:t>
            </a:r>
            <a:r>
              <a:rPr lang="en-GB" sz="1800" dirty="0"/>
              <a:t>An audit log simply records the time, user, and type of all accesses to an object.  After security has been violated, the audit log can be used to determine how and when the problem occurred and what amount of damage was done.</a:t>
            </a:r>
          </a:p>
        </p:txBody>
      </p:sp>
    </p:spTree>
    <p:extLst>
      <p:ext uri="{BB962C8B-B14F-4D97-AF65-F5344CB8AC3E}">
        <p14:creationId xmlns:p14="http://schemas.microsoft.com/office/powerpoint/2010/main" val="113792712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8913" y="1143293"/>
            <a:ext cx="8432458" cy="4268965"/>
          </a:xfrm>
        </p:spPr>
        <p:txBody>
          <a:bodyPr>
            <a:normAutofit/>
          </a:bodyPr>
          <a:lstStyle/>
          <a:p>
            <a:r>
              <a:rPr lang="en-US" sz="7200" dirty="0" smtClean="0"/>
              <a:t>OS Security case-studies</a:t>
            </a:r>
            <a:endParaRPr lang="en-US" sz="6000" dirty="0">
              <a:solidFill>
                <a:srgbClr val="FFC000"/>
              </a:solidFill>
            </a:endParaRPr>
          </a:p>
        </p:txBody>
      </p:sp>
      <p:sp>
        <p:nvSpPr>
          <p:cNvPr id="4" name="Slide Number Placeholder 3"/>
          <p:cNvSpPr>
            <a:spLocks noGrp="1"/>
          </p:cNvSpPr>
          <p:nvPr>
            <p:ph type="sldNum" sz="quarter" idx="12"/>
          </p:nvPr>
        </p:nvSpPr>
        <p:spPr>
          <a:xfrm>
            <a:off x="11784011" y="1416216"/>
            <a:ext cx="407988" cy="365125"/>
          </a:xfrm>
        </p:spPr>
        <p:txBody>
          <a:bodyPr/>
          <a:lstStyle/>
          <a:p>
            <a:fld id="{AC648D8D-735A-0A4D-B949-C28657477EF6}" type="slidenum">
              <a:rPr lang="en-US" smtClean="0"/>
              <a:t>13</a:t>
            </a:fld>
            <a:endParaRPr lang="en-US" dirty="0"/>
          </a:p>
        </p:txBody>
      </p:sp>
    </p:spTree>
    <p:extLst>
      <p:ext uri="{BB962C8B-B14F-4D97-AF65-F5344CB8AC3E}">
        <p14:creationId xmlns:p14="http://schemas.microsoft.com/office/powerpoint/2010/main" val="56038978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7B68FE9-1538-46C5-BFCE-CE0AA265B624}" type="slidenum">
              <a:rPr lang="en-US" altLang="en-US"/>
              <a:pPr/>
              <a:t>14</a:t>
            </a:fld>
            <a:endParaRPr lang="en-US" altLang="en-US"/>
          </a:p>
        </p:txBody>
      </p:sp>
      <p:sp>
        <p:nvSpPr>
          <p:cNvPr id="232450" name="Rectangle 2"/>
          <p:cNvSpPr>
            <a:spLocks noGrp="1" noChangeArrowheads="1"/>
          </p:cNvSpPr>
          <p:nvPr>
            <p:ph type="title"/>
          </p:nvPr>
        </p:nvSpPr>
        <p:spPr/>
        <p:txBody>
          <a:bodyPr/>
          <a:lstStyle/>
          <a:p>
            <a:r>
              <a:rPr lang="en-US" altLang="en-US" dirty="0" smtClean="0"/>
              <a:t>Linux Security</a:t>
            </a:r>
            <a:endParaRPr lang="en-GB" altLang="en-US" dirty="0"/>
          </a:p>
        </p:txBody>
      </p:sp>
      <p:sp>
        <p:nvSpPr>
          <p:cNvPr id="232451" name="Rectangle 3"/>
          <p:cNvSpPr>
            <a:spLocks noGrp="1" noChangeArrowheads="1"/>
          </p:cNvSpPr>
          <p:nvPr>
            <p:ph type="body" idx="1"/>
          </p:nvPr>
        </p:nvSpPr>
        <p:spPr>
          <a:xfrm>
            <a:off x="5734595" y="601045"/>
            <a:ext cx="5635111" cy="5198864"/>
          </a:xfrm>
        </p:spPr>
        <p:txBody>
          <a:bodyPr>
            <a:normAutofit lnSpcReduction="10000"/>
          </a:bodyPr>
          <a:lstStyle/>
          <a:p>
            <a:pPr>
              <a:lnSpc>
                <a:spcPct val="80000"/>
              </a:lnSpc>
            </a:pPr>
            <a:r>
              <a:rPr lang="en-GB" altLang="en-US" sz="2800" dirty="0"/>
              <a:t>The Linux kernel provides a minimal set of security features, such as </a:t>
            </a:r>
            <a:r>
              <a:rPr lang="en-GB" altLang="en-US" sz="2800" dirty="0">
                <a:solidFill>
                  <a:srgbClr val="006600"/>
                </a:solidFill>
              </a:rPr>
              <a:t>discretionally access control</a:t>
            </a:r>
            <a:r>
              <a:rPr lang="en-GB" altLang="en-US" sz="2800" dirty="0"/>
              <a:t>.  </a:t>
            </a:r>
          </a:p>
          <a:p>
            <a:pPr>
              <a:lnSpc>
                <a:spcPct val="80000"/>
              </a:lnSpc>
            </a:pPr>
            <a:r>
              <a:rPr lang="en-GB" altLang="en-US" sz="2800" dirty="0">
                <a:solidFill>
                  <a:srgbClr val="006600"/>
                </a:solidFill>
              </a:rPr>
              <a:t>Authentication</a:t>
            </a:r>
            <a:r>
              <a:rPr lang="en-GB" altLang="en-US" sz="2800" dirty="0"/>
              <a:t> is performed outside the kernel by user-level applications such as login.  </a:t>
            </a:r>
          </a:p>
          <a:p>
            <a:pPr>
              <a:lnSpc>
                <a:spcPct val="80000"/>
              </a:lnSpc>
            </a:pPr>
            <a:r>
              <a:rPr lang="en-GB" altLang="en-US" sz="2800" dirty="0"/>
              <a:t>This simple security infrastructure has been designed to allow system administrators to:</a:t>
            </a:r>
          </a:p>
          <a:p>
            <a:pPr lvl="1">
              <a:lnSpc>
                <a:spcPct val="80000"/>
              </a:lnSpc>
            </a:pPr>
            <a:r>
              <a:rPr lang="en-GB" altLang="en-US" sz="2400" dirty="0"/>
              <a:t>redefine access control policies, </a:t>
            </a:r>
          </a:p>
          <a:p>
            <a:pPr lvl="1">
              <a:lnSpc>
                <a:spcPct val="80000"/>
              </a:lnSpc>
            </a:pPr>
            <a:r>
              <a:rPr lang="en-GB" altLang="en-US" sz="2400" dirty="0"/>
              <a:t>customise the way Linux authenticates users, </a:t>
            </a:r>
          </a:p>
          <a:p>
            <a:pPr lvl="1">
              <a:lnSpc>
                <a:spcPct val="80000"/>
              </a:lnSpc>
            </a:pPr>
            <a:r>
              <a:rPr lang="en-GB" altLang="en-US" sz="2400" dirty="0"/>
              <a:t>and specify encryption algorithms that protect system resources.</a:t>
            </a:r>
          </a:p>
        </p:txBody>
      </p:sp>
      <p:pic>
        <p:nvPicPr>
          <p:cNvPr id="7" name="Picture 20" descr="t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1027" y="2249399"/>
            <a:ext cx="1626428" cy="134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390086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7B68FE9-1538-46C5-BFCE-CE0AA265B624}" type="slidenum">
              <a:rPr lang="en-US" altLang="en-US"/>
              <a:pPr/>
              <a:t>15</a:t>
            </a:fld>
            <a:endParaRPr lang="en-US" altLang="en-US"/>
          </a:p>
        </p:txBody>
      </p:sp>
      <p:sp>
        <p:nvSpPr>
          <p:cNvPr id="232450" name="Rectangle 2"/>
          <p:cNvSpPr>
            <a:spLocks noGrp="1" noChangeArrowheads="1"/>
          </p:cNvSpPr>
          <p:nvPr>
            <p:ph type="title"/>
          </p:nvPr>
        </p:nvSpPr>
        <p:spPr/>
        <p:txBody>
          <a:bodyPr/>
          <a:lstStyle/>
          <a:p>
            <a:r>
              <a:rPr lang="en-US" altLang="en-US" dirty="0" smtClean="0"/>
              <a:t>Linux Access Control</a:t>
            </a:r>
            <a:endParaRPr lang="en-GB" altLang="en-US" dirty="0"/>
          </a:p>
        </p:txBody>
      </p:sp>
      <p:sp>
        <p:nvSpPr>
          <p:cNvPr id="232451" name="Rectangle 3"/>
          <p:cNvSpPr>
            <a:spLocks noGrp="1" noChangeArrowheads="1"/>
          </p:cNvSpPr>
          <p:nvPr>
            <p:ph type="body" idx="1"/>
          </p:nvPr>
        </p:nvSpPr>
        <p:spPr>
          <a:xfrm>
            <a:off x="5734595" y="601045"/>
            <a:ext cx="5635111" cy="5198864"/>
          </a:xfrm>
        </p:spPr>
        <p:txBody>
          <a:bodyPr>
            <a:normAutofit fontScale="62500" lnSpcReduction="20000"/>
          </a:bodyPr>
          <a:lstStyle/>
          <a:p>
            <a:r>
              <a:rPr lang="en-GB" sz="2800" b="1" dirty="0"/>
              <a:t>Under Linux, the </a:t>
            </a:r>
            <a:r>
              <a:rPr lang="en-GB" sz="2800" b="1" dirty="0" err="1">
                <a:latin typeface="Courier" pitchFamily="49" charset="0"/>
              </a:rPr>
              <a:t>setuid</a:t>
            </a:r>
            <a:r>
              <a:rPr lang="en-GB" sz="2800" b="1" dirty="0"/>
              <a:t> mechanism is augmented in two ways</a:t>
            </a:r>
            <a:r>
              <a:rPr lang="en-GB" sz="2800" b="1" dirty="0" smtClean="0"/>
              <a:t>.</a:t>
            </a:r>
          </a:p>
          <a:p>
            <a:pPr lvl="1"/>
            <a:r>
              <a:rPr lang="en-GB" sz="2600" b="1" dirty="0" smtClean="0"/>
              <a:t> First</a:t>
            </a:r>
            <a:r>
              <a:rPr lang="en-GB" sz="2600" b="1" dirty="0"/>
              <a:t>, Linux implements the POSIX </a:t>
            </a:r>
            <a:r>
              <a:rPr lang="en-GB" sz="2600" b="1" dirty="0">
                <a:latin typeface="Courier" pitchFamily="49" charset="0"/>
              </a:rPr>
              <a:t>saved user-id </a:t>
            </a:r>
            <a:r>
              <a:rPr lang="en-GB" sz="2600" b="1" dirty="0"/>
              <a:t>mechanism, which allows a process to drop and re-acquire its effective UID repeatedly.  </a:t>
            </a:r>
            <a:endParaRPr lang="en-GB" sz="2600" b="1" dirty="0" smtClean="0"/>
          </a:p>
          <a:p>
            <a:pPr lvl="2"/>
            <a:r>
              <a:rPr lang="en-GB" sz="2400" b="1" dirty="0" smtClean="0"/>
              <a:t>For </a:t>
            </a:r>
            <a:r>
              <a:rPr lang="en-GB" sz="2400" b="1" dirty="0"/>
              <a:t>security reasons, a program may want to perform most of its operations in a safe mode, waiving the privileges granted by its </a:t>
            </a:r>
            <a:r>
              <a:rPr lang="en-GB" sz="2400" b="1" dirty="0" err="1">
                <a:latin typeface="Courier" pitchFamily="49" charset="0"/>
              </a:rPr>
              <a:t>setuid</a:t>
            </a:r>
            <a:r>
              <a:rPr lang="en-GB" sz="2400" b="1" dirty="0"/>
              <a:t> status; at the same time, some operations need to be performed with all the privileges.  Saved UIDs allow a process to set its effective UID to its real UID and then back to its previous value </a:t>
            </a:r>
            <a:r>
              <a:rPr lang="en-GB" sz="2400" b="1" dirty="0" smtClean="0"/>
              <a:t>without </a:t>
            </a:r>
            <a:r>
              <a:rPr lang="en-GB" sz="2400" b="1" dirty="0"/>
              <a:t>having to modify the real UID at any time.</a:t>
            </a:r>
            <a:endParaRPr lang="en-GB" sz="2400" dirty="0"/>
          </a:p>
          <a:p>
            <a:pPr lvl="1"/>
            <a:r>
              <a:rPr lang="en-GB" sz="2600" b="1" dirty="0"/>
              <a:t>The second enhancement provided by Linux is the addition of a process characteristic that grants only a subset of the rights of the effective UID.  </a:t>
            </a:r>
            <a:endParaRPr lang="en-GB" sz="2600" b="1" dirty="0" smtClean="0"/>
          </a:p>
          <a:p>
            <a:pPr lvl="2"/>
            <a:r>
              <a:rPr lang="en-GB" sz="2400" b="1" dirty="0" smtClean="0"/>
              <a:t>The </a:t>
            </a:r>
            <a:r>
              <a:rPr lang="en-GB" sz="2400" b="1" dirty="0" err="1">
                <a:latin typeface="Courier" pitchFamily="49" charset="0"/>
              </a:rPr>
              <a:t>fsuid</a:t>
            </a:r>
            <a:r>
              <a:rPr lang="en-GB" sz="2400" b="1" dirty="0"/>
              <a:t> and </a:t>
            </a:r>
            <a:r>
              <a:rPr lang="en-GB" sz="2400" b="1" dirty="0" err="1">
                <a:latin typeface="Courier" pitchFamily="49" charset="0"/>
              </a:rPr>
              <a:t>fsgid</a:t>
            </a:r>
            <a:r>
              <a:rPr lang="en-GB" sz="2400" b="1" dirty="0"/>
              <a:t> process properties are used when access rights are granted to files.  The appropriate property is set every time the effective UID and GID is set.  However, the </a:t>
            </a:r>
            <a:r>
              <a:rPr lang="en-GB" sz="2400" b="1" dirty="0" err="1"/>
              <a:t>fsuid</a:t>
            </a:r>
            <a:r>
              <a:rPr lang="en-GB" sz="2400" b="1" dirty="0"/>
              <a:t> and </a:t>
            </a:r>
            <a:r>
              <a:rPr lang="en-GB" sz="2400" b="1" dirty="0" err="1">
                <a:latin typeface="Courier" pitchFamily="49" charset="0"/>
              </a:rPr>
              <a:t>fsgid</a:t>
            </a:r>
            <a:r>
              <a:rPr lang="en-GB" sz="2400" b="1" dirty="0"/>
              <a:t> can be set independently of the effective IDs, allowing a process to access files on behalf of another user without taking on the identity of that user.  </a:t>
            </a:r>
            <a:endParaRPr lang="en-GB" sz="2400" dirty="0"/>
          </a:p>
        </p:txBody>
      </p:sp>
      <p:pic>
        <p:nvPicPr>
          <p:cNvPr id="7" name="Picture 20" descr="t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1027" y="2719662"/>
            <a:ext cx="1626428" cy="134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1848017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AA70B7D-05D2-4E1A-8076-EBFC2489A06F}" type="slidenum">
              <a:rPr lang="en-US"/>
              <a:pPr/>
              <a:t>16</a:t>
            </a:fld>
            <a:endParaRPr lang="en-US"/>
          </a:p>
        </p:txBody>
      </p:sp>
      <p:sp>
        <p:nvSpPr>
          <p:cNvPr id="157698" name="Rectangle 2"/>
          <p:cNvSpPr>
            <a:spLocks noGrp="1" noChangeArrowheads="1"/>
          </p:cNvSpPr>
          <p:nvPr>
            <p:ph type="title"/>
          </p:nvPr>
        </p:nvSpPr>
        <p:spPr>
          <a:xfrm>
            <a:off x="762000" y="559678"/>
            <a:ext cx="4200144" cy="2488322"/>
          </a:xfrm>
        </p:spPr>
        <p:txBody>
          <a:bodyPr>
            <a:normAutofit/>
          </a:bodyPr>
          <a:lstStyle/>
          <a:p>
            <a:r>
              <a:rPr lang="en-GB" sz="4400" dirty="0" smtClean="0"/>
              <a:t>Pluggable Authentication Modules (PAM)</a:t>
            </a:r>
            <a:endParaRPr lang="en-GB" sz="4400" dirty="0"/>
          </a:p>
        </p:txBody>
      </p:sp>
      <p:sp>
        <p:nvSpPr>
          <p:cNvPr id="157699" name="Rectangle 3"/>
          <p:cNvSpPr>
            <a:spLocks noGrp="1" noChangeArrowheads="1"/>
          </p:cNvSpPr>
          <p:nvPr>
            <p:ph type="body" idx="1"/>
          </p:nvPr>
        </p:nvSpPr>
        <p:spPr>
          <a:xfrm>
            <a:off x="5251268" y="559678"/>
            <a:ext cx="6138091" cy="5413039"/>
          </a:xfrm>
        </p:spPr>
        <p:txBody>
          <a:bodyPr>
            <a:normAutofit lnSpcReduction="10000"/>
          </a:bodyPr>
          <a:lstStyle/>
          <a:p>
            <a:pPr algn="just"/>
            <a:r>
              <a:rPr lang="en-GB" dirty="0" smtClean="0">
                <a:solidFill>
                  <a:schemeClr val="tx1"/>
                </a:solidFill>
              </a:rPr>
              <a:t>Most Linux systems have PAMs in the form of pre-compiled packages accessible from the relevant repository.</a:t>
            </a:r>
          </a:p>
          <a:p>
            <a:pPr algn="just"/>
            <a:r>
              <a:rPr lang="en-GB" dirty="0" smtClean="0">
                <a:solidFill>
                  <a:schemeClr val="tx1"/>
                </a:solidFill>
              </a:rPr>
              <a:t>e. g. an authentication token on the basis of a USB storage device:</a:t>
            </a:r>
          </a:p>
          <a:p>
            <a:pPr lvl="1" algn="just"/>
            <a:r>
              <a:rPr lang="en-GB" sz="1600" dirty="0" smtClean="0">
                <a:solidFill>
                  <a:srgbClr val="006600"/>
                </a:solidFill>
                <a:latin typeface="Courier New" panose="02070309020205020404" pitchFamily="49" charset="0"/>
                <a:cs typeface="Courier New" panose="02070309020205020404" pitchFamily="49" charset="0"/>
              </a:rPr>
              <a:t>$sudo apt-get install pamusb-tools libpam-usb</a:t>
            </a:r>
          </a:p>
          <a:p>
            <a:pPr algn="just"/>
            <a:r>
              <a:rPr lang="en-GB" sz="2400" dirty="0" smtClean="0"/>
              <a:t>Configure corresponding devices through editing system files:</a:t>
            </a:r>
          </a:p>
          <a:p>
            <a:pPr lvl="1" algn="just"/>
            <a:r>
              <a:rPr lang="en-GB" sz="1600" dirty="0">
                <a:solidFill>
                  <a:srgbClr val="006600"/>
                </a:solidFill>
                <a:latin typeface="Courier New" panose="02070309020205020404" pitchFamily="49" charset="0"/>
                <a:cs typeface="Courier New" panose="02070309020205020404" pitchFamily="49" charset="0"/>
              </a:rPr>
              <a:t>/</a:t>
            </a:r>
            <a:r>
              <a:rPr lang="en-GB" sz="1600" dirty="0" smtClean="0">
                <a:solidFill>
                  <a:srgbClr val="006600"/>
                </a:solidFill>
                <a:latin typeface="Courier New" panose="02070309020205020404" pitchFamily="49" charset="0"/>
                <a:cs typeface="Courier New" panose="02070309020205020404" pitchFamily="49" charset="0"/>
              </a:rPr>
              <a:t>etc/</a:t>
            </a:r>
            <a:r>
              <a:rPr lang="en-GB" sz="1600" dirty="0" err="1" smtClean="0">
                <a:solidFill>
                  <a:srgbClr val="006600"/>
                </a:solidFill>
                <a:latin typeface="Courier New" panose="02070309020205020404" pitchFamily="49" charset="0"/>
                <a:cs typeface="Courier New" panose="02070309020205020404" pitchFamily="49" charset="0"/>
              </a:rPr>
              <a:t>pamusb.conf</a:t>
            </a:r>
            <a:endParaRPr lang="en-GB" sz="1600" dirty="0" smtClean="0">
              <a:solidFill>
                <a:srgbClr val="006600"/>
              </a:solidFill>
              <a:latin typeface="Courier New" panose="02070309020205020404" pitchFamily="49" charset="0"/>
              <a:cs typeface="Courier New" panose="02070309020205020404" pitchFamily="49" charset="0"/>
            </a:endParaRPr>
          </a:p>
          <a:p>
            <a:pPr algn="just"/>
            <a:r>
              <a:rPr lang="en-GB" dirty="0">
                <a:solidFill>
                  <a:schemeClr val="tx1"/>
                </a:solidFill>
              </a:rPr>
              <a:t>Use </a:t>
            </a:r>
            <a:r>
              <a:rPr lang="en-GB" dirty="0" smtClean="0">
                <a:solidFill>
                  <a:schemeClr val="tx1"/>
                </a:solidFill>
              </a:rPr>
              <a:t>system monitoring facilities to check authentication:</a:t>
            </a:r>
          </a:p>
          <a:p>
            <a:pPr lvl="1" algn="just"/>
            <a:r>
              <a:rPr lang="en-GB" sz="1600" dirty="0">
                <a:solidFill>
                  <a:srgbClr val="006600"/>
                </a:solidFill>
                <a:latin typeface="Courier New" panose="02070309020205020404" pitchFamily="49" charset="0"/>
                <a:cs typeface="Courier New" panose="02070309020205020404" pitchFamily="49" charset="0"/>
              </a:rPr>
              <a:t>a</a:t>
            </a:r>
            <a:r>
              <a:rPr lang="en-GB" sz="1600" dirty="0">
                <a:solidFill>
                  <a:srgbClr val="006600"/>
                </a:solidFill>
                <a:latin typeface="Courier New" panose="02070309020205020404" pitchFamily="49" charset="0"/>
                <a:cs typeface="Courier New" panose="02070309020205020404" pitchFamily="49" charset="0"/>
              </a:rPr>
              <a:t>cct</a:t>
            </a:r>
            <a:r>
              <a:rPr lang="en-GB" dirty="0" smtClean="0">
                <a:solidFill>
                  <a:schemeClr val="tx1"/>
                </a:solidFill>
              </a:rPr>
              <a:t> package</a:t>
            </a:r>
            <a:endParaRPr lang="en-GB" dirty="0">
              <a:solidFill>
                <a:schemeClr val="tx1"/>
              </a:solidFill>
            </a:endParaRPr>
          </a:p>
        </p:txBody>
      </p:sp>
      <p:pic>
        <p:nvPicPr>
          <p:cNvPr id="7" name="Picture 20" descr="t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1027" y="2719662"/>
            <a:ext cx="1626428" cy="134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7019808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7B68FE9-1538-46C5-BFCE-CE0AA265B624}" type="slidenum">
              <a:rPr lang="en-US" altLang="en-US"/>
              <a:pPr/>
              <a:t>17</a:t>
            </a:fld>
            <a:endParaRPr lang="en-US" altLang="en-US"/>
          </a:p>
        </p:txBody>
      </p:sp>
      <p:sp>
        <p:nvSpPr>
          <p:cNvPr id="232450" name="Rectangle 2"/>
          <p:cNvSpPr>
            <a:spLocks noGrp="1" noChangeArrowheads="1"/>
          </p:cNvSpPr>
          <p:nvPr>
            <p:ph type="title"/>
          </p:nvPr>
        </p:nvSpPr>
        <p:spPr>
          <a:xfrm>
            <a:off x="762000" y="559678"/>
            <a:ext cx="4205455" cy="4952492"/>
          </a:xfrm>
        </p:spPr>
        <p:txBody>
          <a:bodyPr>
            <a:normAutofit/>
          </a:bodyPr>
          <a:lstStyle/>
          <a:p>
            <a:r>
              <a:rPr lang="en-US" altLang="en-US" sz="4400" dirty="0" smtClean="0"/>
              <a:t>Linux Vulnerabilities</a:t>
            </a:r>
            <a:endParaRPr lang="en-GB" altLang="en-US" sz="4400" dirty="0"/>
          </a:p>
        </p:txBody>
      </p:sp>
      <p:sp>
        <p:nvSpPr>
          <p:cNvPr id="232451" name="Rectangle 3"/>
          <p:cNvSpPr>
            <a:spLocks noGrp="1" noChangeArrowheads="1"/>
          </p:cNvSpPr>
          <p:nvPr>
            <p:ph type="body" idx="1"/>
          </p:nvPr>
        </p:nvSpPr>
        <p:spPr>
          <a:xfrm>
            <a:off x="5734595" y="601045"/>
            <a:ext cx="5635111" cy="5999780"/>
          </a:xfrm>
        </p:spPr>
        <p:txBody>
          <a:bodyPr>
            <a:normAutofit fontScale="70000" lnSpcReduction="20000"/>
          </a:bodyPr>
          <a:lstStyle/>
          <a:p>
            <a:r>
              <a:rPr lang="en-GB" sz="2800" b="1" dirty="0" smtClean="0"/>
              <a:t>Network-facing daemons</a:t>
            </a:r>
          </a:p>
          <a:p>
            <a:r>
              <a:rPr lang="en-GB" sz="2800" b="1" dirty="0" smtClean="0"/>
              <a:t>Rootkits via kernel modules</a:t>
            </a:r>
          </a:p>
          <a:p>
            <a:r>
              <a:rPr lang="en-GB" sz="2800" b="1" dirty="0" smtClean="0"/>
              <a:t>Environmental variables</a:t>
            </a:r>
          </a:p>
          <a:p>
            <a:pPr marL="273050" lvl="1" indent="0">
              <a:buNone/>
            </a:pPr>
            <a:r>
              <a:rPr lang="en-GB" b="1" dirty="0"/>
              <a:t>i.e. system variables that are available to processes to convey state across </a:t>
            </a:r>
            <a:r>
              <a:rPr lang="en-GB" b="1" dirty="0" smtClean="0"/>
              <a:t>applications. </a:t>
            </a:r>
            <a:r>
              <a:rPr lang="en-GB" b="1" dirty="0"/>
              <a:t>One such variable is LIBPATH, whose value determines the search order for dynamic libraries.  A common vulnerability is that an attacker can change LIBPATH to load an attacker-provided file as a dynamic </a:t>
            </a:r>
            <a:r>
              <a:rPr lang="en-GB" b="1" dirty="0" smtClean="0"/>
              <a:t>library.  </a:t>
            </a:r>
            <a:endParaRPr lang="en-GB" sz="1000" dirty="0"/>
          </a:p>
          <a:p>
            <a:pPr lvl="1"/>
            <a:r>
              <a:rPr lang="en-GB" b="1" dirty="0"/>
              <a:t> </a:t>
            </a:r>
            <a:r>
              <a:rPr lang="en-GB" b="1" dirty="0" smtClean="0"/>
              <a:t>Since </a:t>
            </a:r>
            <a:r>
              <a:rPr lang="en-GB" b="1" dirty="0"/>
              <a:t>environment variables are inherited when a child process is created, an untrusted process can invoke a TCB program </a:t>
            </a:r>
            <a:r>
              <a:rPr lang="en-GB" b="1" dirty="0" smtClean="0"/>
              <a:t>under </a:t>
            </a:r>
            <a:r>
              <a:rPr lang="en-GB" b="1" dirty="0"/>
              <a:t>an untrusted environment </a:t>
            </a:r>
            <a:r>
              <a:rPr lang="en-GB" b="1" dirty="0" smtClean="0"/>
              <a:t>. </a:t>
            </a:r>
          </a:p>
          <a:p>
            <a:pPr lvl="1"/>
            <a:r>
              <a:rPr lang="en-GB" b="1" dirty="0" smtClean="0"/>
              <a:t>Furthermore</a:t>
            </a:r>
            <a:r>
              <a:rPr lang="en-GB" b="1" dirty="0"/>
              <a:t>, TCB programs may be vulnerable to any input value supplied by an untrusted process, </a:t>
            </a:r>
            <a:r>
              <a:rPr lang="en-GB" b="1" dirty="0" smtClean="0"/>
              <a:t>e.g. a </a:t>
            </a:r>
            <a:r>
              <a:rPr lang="en-GB" b="1" dirty="0"/>
              <a:t>configuration file typically describes all the other places that the program should look for inputs to describe how it should function, sometimes including the location of libraries that it should use and the location of hosts that provide network </a:t>
            </a:r>
            <a:r>
              <a:rPr lang="en-GB" b="1" dirty="0" smtClean="0"/>
              <a:t>information.  </a:t>
            </a:r>
            <a:r>
              <a:rPr lang="en-GB" b="1" dirty="0"/>
              <a:t>If the attacker can control the choice of a program’s configuration file, s/he often has a variety of ways to compromise the running </a:t>
            </a:r>
            <a:r>
              <a:rPr lang="en-GB" b="1" dirty="0" smtClean="0"/>
              <a:t>process.</a:t>
            </a:r>
          </a:p>
          <a:p>
            <a:r>
              <a:rPr lang="en-GB" sz="2900" b="1" dirty="0"/>
              <a:t>Shared </a:t>
            </a:r>
            <a:r>
              <a:rPr lang="en-GB" sz="2900" b="1" dirty="0" smtClean="0"/>
              <a:t>resources</a:t>
            </a:r>
          </a:p>
          <a:p>
            <a:r>
              <a:rPr lang="en-GB" sz="2900" b="1" dirty="0" smtClean="0"/>
              <a:t>Time-of-Check-to-Time-of-Use</a:t>
            </a:r>
            <a:endParaRPr lang="en-GB" sz="2900" b="1" dirty="0"/>
          </a:p>
        </p:txBody>
      </p:sp>
      <p:pic>
        <p:nvPicPr>
          <p:cNvPr id="7" name="Picture 20" descr="t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1027" y="2719662"/>
            <a:ext cx="1626428" cy="134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7054320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BE9EE4-62EF-4521-9D06-10CB743608E8}" type="slidenum">
              <a:rPr lang="en-US" altLang="en-US"/>
              <a:pPr/>
              <a:t>18</a:t>
            </a:fld>
            <a:endParaRPr lang="en-US" altLang="en-US"/>
          </a:p>
        </p:txBody>
      </p:sp>
      <p:sp>
        <p:nvSpPr>
          <p:cNvPr id="204802" name="Rectangle 2"/>
          <p:cNvSpPr>
            <a:spLocks noGrp="1" noChangeArrowheads="1"/>
          </p:cNvSpPr>
          <p:nvPr>
            <p:ph type="title"/>
          </p:nvPr>
        </p:nvSpPr>
        <p:spPr/>
        <p:txBody>
          <a:bodyPr/>
          <a:lstStyle/>
          <a:p>
            <a:r>
              <a:rPr lang="en-GB" altLang="en-US" dirty="0"/>
              <a:t>Windows OS Security</a:t>
            </a:r>
          </a:p>
        </p:txBody>
      </p:sp>
      <p:sp>
        <p:nvSpPr>
          <p:cNvPr id="204803" name="Rectangle 3"/>
          <p:cNvSpPr>
            <a:spLocks noGrp="1" noChangeArrowheads="1"/>
          </p:cNvSpPr>
          <p:nvPr>
            <p:ph type="body" idx="1"/>
          </p:nvPr>
        </p:nvSpPr>
        <p:spPr>
          <a:xfrm>
            <a:off x="5120640" y="559678"/>
            <a:ext cx="6360160" cy="5413039"/>
          </a:xfrm>
        </p:spPr>
        <p:txBody>
          <a:bodyPr>
            <a:normAutofit lnSpcReduction="10000"/>
          </a:bodyPr>
          <a:lstStyle/>
          <a:p>
            <a:pPr algn="just">
              <a:lnSpc>
                <a:spcPct val="90000"/>
              </a:lnSpc>
              <a:spcBef>
                <a:spcPts val="600"/>
              </a:spcBef>
              <a:spcAft>
                <a:spcPts val="600"/>
              </a:spcAft>
            </a:pPr>
            <a:r>
              <a:rPr lang="en-GB" altLang="en-US" sz="2000" dirty="0"/>
              <a:t>Windows OS governs access control by two entities: an </a:t>
            </a:r>
            <a:r>
              <a:rPr lang="en-GB" altLang="en-US" sz="2000" b="1" dirty="0"/>
              <a:t>access token</a:t>
            </a:r>
            <a:r>
              <a:rPr lang="en-GB" altLang="en-US" sz="2000" dirty="0"/>
              <a:t> associated with each process and a </a:t>
            </a:r>
            <a:r>
              <a:rPr lang="en-GB" altLang="en-US" sz="2000" b="1" dirty="0"/>
              <a:t>security descriptor</a:t>
            </a:r>
            <a:r>
              <a:rPr lang="en-GB" altLang="en-US" sz="2000" dirty="0"/>
              <a:t> associated with each object for which </a:t>
            </a:r>
            <a:r>
              <a:rPr lang="en-GB" altLang="en-US" sz="2000" dirty="0" smtClean="0"/>
              <a:t>inter-process </a:t>
            </a:r>
            <a:r>
              <a:rPr lang="en-GB" altLang="en-US" sz="2000" dirty="0"/>
              <a:t>access is possible.</a:t>
            </a:r>
          </a:p>
          <a:p>
            <a:pPr algn="just">
              <a:lnSpc>
                <a:spcPct val="90000"/>
              </a:lnSpc>
              <a:spcBef>
                <a:spcPts val="600"/>
              </a:spcBef>
              <a:spcAft>
                <a:spcPts val="600"/>
              </a:spcAft>
            </a:pPr>
            <a:r>
              <a:rPr lang="en-GB" altLang="en-US" sz="2000" dirty="0"/>
              <a:t>The </a:t>
            </a:r>
            <a:r>
              <a:rPr lang="en-GB" altLang="en-US" sz="2000" b="1" dirty="0">
                <a:solidFill>
                  <a:srgbClr val="FF0000"/>
                </a:solidFill>
              </a:rPr>
              <a:t>access token</a:t>
            </a:r>
            <a:r>
              <a:rPr lang="en-GB" altLang="en-US" sz="2000" dirty="0"/>
              <a:t> serves two purposes:</a:t>
            </a:r>
          </a:p>
          <a:p>
            <a:pPr lvl="1" algn="just">
              <a:lnSpc>
                <a:spcPct val="90000"/>
              </a:lnSpc>
              <a:spcBef>
                <a:spcPts val="300"/>
              </a:spcBef>
              <a:spcAft>
                <a:spcPts val="300"/>
              </a:spcAft>
            </a:pPr>
            <a:r>
              <a:rPr lang="en-GB" altLang="en-US" sz="1800" dirty="0"/>
              <a:t>It keeps all necessary security information together to speed access validation.</a:t>
            </a:r>
          </a:p>
          <a:p>
            <a:pPr lvl="1" algn="just">
              <a:lnSpc>
                <a:spcPct val="90000"/>
              </a:lnSpc>
              <a:spcBef>
                <a:spcPts val="300"/>
              </a:spcBef>
              <a:spcAft>
                <a:spcPts val="300"/>
              </a:spcAft>
            </a:pPr>
            <a:r>
              <a:rPr lang="en-GB" altLang="en-US" sz="1800" dirty="0"/>
              <a:t>It allows each process to modify its security characteristics in limited ways without affecting other processes running on behalf of the user.</a:t>
            </a:r>
          </a:p>
          <a:p>
            <a:pPr algn="just">
              <a:lnSpc>
                <a:spcPct val="90000"/>
              </a:lnSpc>
              <a:spcBef>
                <a:spcPts val="600"/>
              </a:spcBef>
              <a:spcAft>
                <a:spcPts val="600"/>
              </a:spcAft>
            </a:pPr>
            <a:r>
              <a:rPr lang="en-GB" altLang="en-US" sz="2000" dirty="0"/>
              <a:t>Associated with each object for which </a:t>
            </a:r>
            <a:r>
              <a:rPr lang="en-GB" altLang="en-US" sz="2000" dirty="0" smtClean="0"/>
              <a:t>inter-process </a:t>
            </a:r>
            <a:r>
              <a:rPr lang="en-GB" altLang="en-US" sz="2000" dirty="0"/>
              <a:t>access is possible is a </a:t>
            </a:r>
            <a:r>
              <a:rPr lang="en-GB" altLang="en-US" sz="2000" b="1" dirty="0">
                <a:solidFill>
                  <a:srgbClr val="FF0000"/>
                </a:solidFill>
              </a:rPr>
              <a:t>security descriptor</a:t>
            </a:r>
            <a:r>
              <a:rPr lang="en-GB" altLang="en-US" sz="2000" dirty="0"/>
              <a:t>.  The chief component of the security descriptor is an </a:t>
            </a:r>
            <a:r>
              <a:rPr lang="en-GB" altLang="en-US" sz="2000" b="1" dirty="0">
                <a:solidFill>
                  <a:srgbClr val="006600"/>
                </a:solidFill>
              </a:rPr>
              <a:t>access control list</a:t>
            </a:r>
            <a:r>
              <a:rPr lang="en-GB" altLang="en-US" sz="2000" dirty="0"/>
              <a:t> (</a:t>
            </a:r>
            <a:r>
              <a:rPr lang="en-GB" altLang="en-US" sz="2000" b="1" dirty="0"/>
              <a:t>ACL</a:t>
            </a:r>
            <a:r>
              <a:rPr lang="en-GB" altLang="en-US" sz="2000" dirty="0"/>
              <a:t>) that specifies access rights for various users and user groups for this object. </a:t>
            </a:r>
          </a:p>
          <a:p>
            <a:pPr algn="just">
              <a:lnSpc>
                <a:spcPct val="90000"/>
              </a:lnSpc>
              <a:spcBef>
                <a:spcPts val="600"/>
              </a:spcBef>
              <a:spcAft>
                <a:spcPts val="600"/>
              </a:spcAft>
            </a:pPr>
            <a:r>
              <a:rPr lang="en-GB" altLang="en-US" sz="2000" dirty="0"/>
              <a:t>An important feature of Windows OS security is that applications can make use of the security framework for user-defined objects.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9312" y="2109244"/>
            <a:ext cx="1587545" cy="1587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892407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BE9EE4-62EF-4521-9D06-10CB743608E8}" type="slidenum">
              <a:rPr lang="en-US" altLang="en-US"/>
              <a:pPr/>
              <a:t>19</a:t>
            </a:fld>
            <a:endParaRPr lang="en-US" altLang="en-US"/>
          </a:p>
        </p:txBody>
      </p:sp>
      <p:sp>
        <p:nvSpPr>
          <p:cNvPr id="204802" name="Rectangle 2"/>
          <p:cNvSpPr>
            <a:spLocks noGrp="1" noChangeArrowheads="1"/>
          </p:cNvSpPr>
          <p:nvPr>
            <p:ph type="title"/>
          </p:nvPr>
        </p:nvSpPr>
        <p:spPr/>
        <p:txBody>
          <a:bodyPr/>
          <a:lstStyle/>
          <a:p>
            <a:r>
              <a:rPr lang="en-GB" altLang="en-US" dirty="0" smtClean="0"/>
              <a:t>Facilities of Windows </a:t>
            </a:r>
            <a:r>
              <a:rPr lang="en-GB" altLang="en-US" dirty="0"/>
              <a:t>OS </a:t>
            </a:r>
            <a:r>
              <a:rPr lang="en-GB" altLang="en-US" dirty="0" smtClean="0"/>
              <a:t>Security System </a:t>
            </a:r>
            <a:endParaRPr lang="en-GB" altLang="en-US" dirty="0"/>
          </a:p>
        </p:txBody>
      </p:sp>
      <p:sp>
        <p:nvSpPr>
          <p:cNvPr id="204803" name="Rectangle 3"/>
          <p:cNvSpPr>
            <a:spLocks noGrp="1" noChangeArrowheads="1"/>
          </p:cNvSpPr>
          <p:nvPr>
            <p:ph type="body" idx="1"/>
          </p:nvPr>
        </p:nvSpPr>
        <p:spPr>
          <a:xfrm>
            <a:off x="5120640" y="559678"/>
            <a:ext cx="6360160" cy="5413039"/>
          </a:xfrm>
        </p:spPr>
        <p:txBody>
          <a:bodyPr>
            <a:normAutofit fontScale="92500" lnSpcReduction="20000"/>
          </a:bodyPr>
          <a:lstStyle/>
          <a:p>
            <a:pPr lvl="0"/>
            <a:r>
              <a:rPr lang="en-GB" dirty="0"/>
              <a:t>A mandatory </a:t>
            </a:r>
            <a:r>
              <a:rPr lang="en-GB" b="1" dirty="0"/>
              <a:t>logon</a:t>
            </a:r>
            <a:r>
              <a:rPr lang="en-GB" dirty="0"/>
              <a:t> procedure with passwords for all users.</a:t>
            </a:r>
          </a:p>
          <a:p>
            <a:pPr lvl="0"/>
            <a:r>
              <a:rPr lang="en-GB" b="1" dirty="0"/>
              <a:t>Access control</a:t>
            </a:r>
            <a:r>
              <a:rPr lang="en-GB" dirty="0"/>
              <a:t>: owners of system resources (e.g. files) can grant or revoke access rights to other users or groups.</a:t>
            </a:r>
          </a:p>
          <a:p>
            <a:pPr lvl="0"/>
            <a:r>
              <a:rPr lang="en-GB" b="1" dirty="0"/>
              <a:t>Audit control</a:t>
            </a:r>
            <a:r>
              <a:rPr lang="en-GB" dirty="0"/>
              <a:t>: security sensitive operations (e.g. assigning a new user or accessing system files) should be logged and reported to a system administrator.</a:t>
            </a:r>
          </a:p>
          <a:p>
            <a:pPr lvl="0"/>
            <a:r>
              <a:rPr lang="en-GB" b="1" dirty="0"/>
              <a:t>Memory protection</a:t>
            </a:r>
            <a:r>
              <a:rPr lang="en-GB" dirty="0"/>
              <a:t>: memory freed by a process </a:t>
            </a:r>
            <a:r>
              <a:rPr lang="en-GB" b="1" dirty="0">
                <a:solidFill>
                  <a:srgbClr val="006600"/>
                </a:solidFill>
              </a:rPr>
              <a:t>must be initialised </a:t>
            </a:r>
            <a:r>
              <a:rPr lang="en-GB" dirty="0"/>
              <a:t>before its re-allocation to a new process.  In the absence of this service, a program using an area of un-initialised variable data could retrieve information left behind by another process.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8361" y="3924625"/>
            <a:ext cx="1587545" cy="1587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074429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ltLang="zh-CN" sz="4000" smtClean="0">
                <a:ea typeface="宋体" pitchFamily="2" charset="-122"/>
              </a:rPr>
              <a:t>Overview</a:t>
            </a:r>
          </a:p>
        </p:txBody>
      </p:sp>
      <p:sp>
        <p:nvSpPr>
          <p:cNvPr id="5124" name="Rectangle 3"/>
          <p:cNvSpPr>
            <a:spLocks noGrp="1" noChangeArrowheads="1"/>
          </p:cNvSpPr>
          <p:nvPr>
            <p:ph type="body" idx="1"/>
          </p:nvPr>
        </p:nvSpPr>
        <p:spPr/>
        <p:txBody>
          <a:bodyPr/>
          <a:lstStyle/>
          <a:p>
            <a:r>
              <a:rPr lang="en-US" altLang="zh-CN" dirty="0">
                <a:ea typeface="宋体" pitchFamily="2" charset="-122"/>
              </a:rPr>
              <a:t>Protection vs. Security in Operating Systems</a:t>
            </a:r>
          </a:p>
          <a:p>
            <a:r>
              <a:rPr lang="en-US" altLang="zh-CN" dirty="0">
                <a:ea typeface="宋体" pitchFamily="2" charset="-122"/>
              </a:rPr>
              <a:t>Protection Mechanisms</a:t>
            </a:r>
          </a:p>
          <a:p>
            <a:pPr lvl="1"/>
            <a:r>
              <a:rPr lang="en-US" altLang="zh-CN" dirty="0">
                <a:ea typeface="宋体" pitchFamily="2" charset="-122"/>
              </a:rPr>
              <a:t>Access Control Lists (ACLs)</a:t>
            </a:r>
          </a:p>
          <a:p>
            <a:pPr lvl="1"/>
            <a:r>
              <a:rPr lang="en-US" altLang="zh-CN" dirty="0">
                <a:ea typeface="宋体" pitchFamily="2" charset="-122"/>
              </a:rPr>
              <a:t>Capability Lists (C-lists)</a:t>
            </a:r>
          </a:p>
          <a:p>
            <a:r>
              <a:rPr lang="en-US" altLang="zh-CN" dirty="0">
                <a:ea typeface="宋体" pitchFamily="2" charset="-122"/>
              </a:rPr>
              <a:t>Operating System Hardening</a:t>
            </a:r>
          </a:p>
          <a:p>
            <a:r>
              <a:rPr lang="en-US" altLang="zh-CN" dirty="0">
                <a:ea typeface="宋体" pitchFamily="2" charset="-122"/>
              </a:rPr>
              <a:t>Security Maintenance</a:t>
            </a:r>
          </a:p>
          <a:p>
            <a:r>
              <a:rPr lang="en-US" altLang="zh-CN" dirty="0">
                <a:ea typeface="宋体" pitchFamily="2" charset="-122"/>
              </a:rPr>
              <a:t>Security Features of Main Operating Systems</a:t>
            </a:r>
          </a:p>
          <a:p>
            <a:pPr lvl="1"/>
            <a:r>
              <a:rPr lang="en-US" altLang="zh-CN" dirty="0">
                <a:ea typeface="宋体" pitchFamily="2" charset="-122"/>
              </a:rPr>
              <a:t>Linux  OS</a:t>
            </a:r>
          </a:p>
          <a:p>
            <a:pPr lvl="1"/>
            <a:r>
              <a:rPr lang="en-US" altLang="zh-CN" dirty="0">
                <a:ea typeface="宋体" pitchFamily="2" charset="-122"/>
              </a:rPr>
              <a:t>Windows OS</a:t>
            </a:r>
            <a:endParaRPr lang="zh-CN" altLang="en-US" dirty="0">
              <a:ea typeface="宋体" pitchFamily="2" charset="-122"/>
            </a:endParaRPr>
          </a:p>
        </p:txBody>
      </p:sp>
      <p:sp>
        <p:nvSpPr>
          <p:cNvPr id="5" name="Slide Number Placeholder 1"/>
          <p:cNvSpPr>
            <a:spLocks noGrp="1"/>
          </p:cNvSpPr>
          <p:nvPr>
            <p:ph type="sldNum" sz="quarter" idx="12"/>
          </p:nvPr>
        </p:nvSpPr>
        <p:spPr>
          <a:xfrm>
            <a:off x="11784011" y="5512170"/>
            <a:ext cx="407988" cy="460547"/>
          </a:xfrm>
        </p:spPr>
        <p:txBody>
          <a:bodyPr/>
          <a:lstStyle/>
          <a:p>
            <a:fld id="{AC648D8D-735A-0A4D-B949-C28657477EF6}" type="slidenum">
              <a:rPr lang="en-US" smtClean="0"/>
              <a:t>2</a:t>
            </a:fld>
            <a:endParaRPr lang="en-US" dirty="0"/>
          </a:p>
        </p:txBody>
      </p:sp>
    </p:spTree>
    <p:extLst>
      <p:ext uri="{BB962C8B-B14F-4D97-AF65-F5344CB8AC3E}">
        <p14:creationId xmlns:p14="http://schemas.microsoft.com/office/powerpoint/2010/main" val="160978227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BE9EE4-62EF-4521-9D06-10CB743608E8}" type="slidenum">
              <a:rPr lang="en-US" altLang="en-US"/>
              <a:pPr/>
              <a:t>20</a:t>
            </a:fld>
            <a:endParaRPr lang="en-US" altLang="en-US"/>
          </a:p>
        </p:txBody>
      </p:sp>
      <p:sp>
        <p:nvSpPr>
          <p:cNvPr id="204802" name="Rectangle 2"/>
          <p:cNvSpPr>
            <a:spLocks noGrp="1" noChangeArrowheads="1"/>
          </p:cNvSpPr>
          <p:nvPr>
            <p:ph type="title"/>
          </p:nvPr>
        </p:nvSpPr>
        <p:spPr>
          <a:xfrm>
            <a:off x="627018" y="559678"/>
            <a:ext cx="3968888" cy="4952492"/>
          </a:xfrm>
        </p:spPr>
        <p:txBody>
          <a:bodyPr>
            <a:normAutofit/>
          </a:bodyPr>
          <a:lstStyle/>
          <a:p>
            <a:r>
              <a:rPr lang="en-GB" altLang="en-US" sz="4000" dirty="0" smtClean="0"/>
              <a:t>Windows </a:t>
            </a:r>
            <a:r>
              <a:rPr lang="en-GB" altLang="en-US" sz="4000" dirty="0"/>
              <a:t>OS </a:t>
            </a:r>
            <a:r>
              <a:rPr lang="en-GB" altLang="en-US" sz="4000" dirty="0" smtClean="0"/>
              <a:t>User Authentication</a:t>
            </a:r>
            <a:endParaRPr lang="en-GB" altLang="en-US" sz="4000" dirty="0"/>
          </a:p>
        </p:txBody>
      </p:sp>
      <p:sp>
        <p:nvSpPr>
          <p:cNvPr id="204803" name="Rectangle 3"/>
          <p:cNvSpPr>
            <a:spLocks noGrp="1" noChangeArrowheads="1"/>
          </p:cNvSpPr>
          <p:nvPr>
            <p:ph type="body" idx="1"/>
          </p:nvPr>
        </p:nvSpPr>
        <p:spPr>
          <a:xfrm>
            <a:off x="5120640" y="559678"/>
            <a:ext cx="6360160" cy="5413039"/>
          </a:xfrm>
        </p:spPr>
        <p:txBody>
          <a:bodyPr>
            <a:noAutofit/>
          </a:bodyPr>
          <a:lstStyle/>
          <a:p>
            <a:r>
              <a:rPr lang="en-GB" sz="1600" b="1" dirty="0"/>
              <a:t>Windows 7 contains a comprehensive user authentication mechanism ranging from very simple (the default option) to very rigorous authentication.  </a:t>
            </a:r>
            <a:endParaRPr lang="en-GB" sz="1600" b="1" dirty="0" smtClean="0"/>
          </a:p>
          <a:p>
            <a:r>
              <a:rPr lang="en-GB" sz="1600" b="1" dirty="0" smtClean="0"/>
              <a:t>Two </a:t>
            </a:r>
            <a:r>
              <a:rPr lang="en-GB" sz="1600" b="1" dirty="0"/>
              <a:t>main components of the authentication mechanism are the </a:t>
            </a:r>
            <a:r>
              <a:rPr lang="en-GB" sz="1600" b="1" dirty="0">
                <a:solidFill>
                  <a:srgbClr val="C00000"/>
                </a:solidFill>
              </a:rPr>
              <a:t>local security authority subsystem </a:t>
            </a:r>
            <a:r>
              <a:rPr lang="en-GB" sz="1600" b="1" dirty="0"/>
              <a:t>(LSAS) and the </a:t>
            </a:r>
            <a:r>
              <a:rPr lang="en-GB" sz="1600" b="1" dirty="0">
                <a:solidFill>
                  <a:srgbClr val="C00000"/>
                </a:solidFill>
              </a:rPr>
              <a:t>security reference monitor </a:t>
            </a:r>
            <a:r>
              <a:rPr lang="en-GB" sz="1600" b="1" dirty="0"/>
              <a:t>(SRM).  The LSAS is a user space program that in addition to some other duties manages user authentication.  The </a:t>
            </a:r>
            <a:r>
              <a:rPr lang="en-GB" sz="1600" b="1" dirty="0" smtClean="0"/>
              <a:t>SRM is </a:t>
            </a:r>
            <a:r>
              <a:rPr lang="en-GB" sz="1600" b="1" dirty="0"/>
              <a:t>part of the OS kernel that </a:t>
            </a:r>
            <a:r>
              <a:rPr lang="en-GB" sz="1600" b="1" dirty="0" smtClean="0"/>
              <a:t>sets </a:t>
            </a:r>
            <a:r>
              <a:rPr lang="en-GB" sz="1600" b="1" dirty="0"/>
              <a:t>up access rights to these objects.  </a:t>
            </a:r>
            <a:endParaRPr lang="en-GB" sz="1600" dirty="0"/>
          </a:p>
          <a:p>
            <a:r>
              <a:rPr lang="en-GB" sz="1600" b="1" dirty="0"/>
              <a:t>These two systems are assisted by </a:t>
            </a:r>
            <a:r>
              <a:rPr lang="en-GB" sz="1600" b="1" dirty="0">
                <a:solidFill>
                  <a:srgbClr val="C00000"/>
                </a:solidFill>
              </a:rPr>
              <a:t>security accounts manager </a:t>
            </a:r>
            <a:r>
              <a:rPr lang="en-GB" sz="1600" b="1" dirty="0"/>
              <a:t>(SAM) server, active directory server, and the Winlogon process. </a:t>
            </a:r>
            <a:endParaRPr lang="en-GB" sz="1600" b="1" dirty="0" smtClean="0"/>
          </a:p>
          <a:p>
            <a:r>
              <a:rPr lang="en-GB" sz="1600" b="1" dirty="0" smtClean="0"/>
              <a:t>Once </a:t>
            </a:r>
            <a:r>
              <a:rPr lang="en-GB" sz="1600" b="1" dirty="0"/>
              <a:t>Winlogon obtains the user information, it tries to authenticate the user by one of the authentication algorithms – the defaults are the Microsoft local authentication (MLA) or the Kerberos mechanism. </a:t>
            </a:r>
            <a:endParaRPr lang="en-GB" sz="1600" b="1" dirty="0" smtClean="0"/>
          </a:p>
          <a:p>
            <a:r>
              <a:rPr lang="en-GB" sz="1600" b="1" dirty="0" smtClean="0"/>
              <a:t>During </a:t>
            </a:r>
            <a:r>
              <a:rPr lang="en-GB" sz="1600" b="1" dirty="0"/>
              <a:t>user authentication, the LSAS requests the SRM to create a user’s </a:t>
            </a:r>
            <a:r>
              <a:rPr lang="en-GB" sz="1600" b="1" dirty="0">
                <a:solidFill>
                  <a:srgbClr val="C00000"/>
                </a:solidFill>
              </a:rPr>
              <a:t>access token</a:t>
            </a:r>
            <a:r>
              <a:rPr lang="en-GB" sz="1600" b="1" dirty="0"/>
              <a:t>.  This token is created for the user after the authentication procedure has been completed successfully.  The function of the token is to act as a key that will be used by all threads and processes created by the user logon.  </a:t>
            </a:r>
            <a:endParaRPr lang="en-GB"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795" y="2337080"/>
            <a:ext cx="1587545" cy="1587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097231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7B68FE9-1538-46C5-BFCE-CE0AA265B624}" type="slidenum">
              <a:rPr lang="en-US" altLang="en-US"/>
              <a:pPr/>
              <a:t>21</a:t>
            </a:fld>
            <a:endParaRPr lang="en-US" altLang="en-US"/>
          </a:p>
        </p:txBody>
      </p:sp>
      <p:sp>
        <p:nvSpPr>
          <p:cNvPr id="232450" name="Rectangle 2"/>
          <p:cNvSpPr>
            <a:spLocks noGrp="1" noChangeArrowheads="1"/>
          </p:cNvSpPr>
          <p:nvPr>
            <p:ph type="title"/>
          </p:nvPr>
        </p:nvSpPr>
        <p:spPr>
          <a:xfrm>
            <a:off x="762000" y="559678"/>
            <a:ext cx="4205455" cy="4952492"/>
          </a:xfrm>
        </p:spPr>
        <p:txBody>
          <a:bodyPr>
            <a:normAutofit/>
          </a:bodyPr>
          <a:lstStyle/>
          <a:p>
            <a:r>
              <a:rPr lang="en-US" altLang="en-US" sz="4400" dirty="0" smtClean="0"/>
              <a:t>Windows Vulnerabilities</a:t>
            </a:r>
            <a:endParaRPr lang="en-GB" altLang="en-US" sz="4400" dirty="0"/>
          </a:p>
        </p:txBody>
      </p:sp>
      <p:sp>
        <p:nvSpPr>
          <p:cNvPr id="232451" name="Rectangle 3"/>
          <p:cNvSpPr>
            <a:spLocks noGrp="1" noChangeArrowheads="1"/>
          </p:cNvSpPr>
          <p:nvPr>
            <p:ph type="body" idx="1"/>
          </p:nvPr>
        </p:nvSpPr>
        <p:spPr>
          <a:xfrm>
            <a:off x="5734595" y="601045"/>
            <a:ext cx="5635111" cy="5999780"/>
          </a:xfrm>
        </p:spPr>
        <p:txBody>
          <a:bodyPr>
            <a:normAutofit fontScale="92500" lnSpcReduction="10000"/>
          </a:bodyPr>
          <a:lstStyle/>
          <a:p>
            <a:r>
              <a:rPr lang="en-GB" sz="2800" b="1" dirty="0" smtClean="0"/>
              <a:t>The Windows Registry</a:t>
            </a:r>
          </a:p>
          <a:p>
            <a:pPr lvl="1"/>
            <a:r>
              <a:rPr lang="en-GB" dirty="0"/>
              <a:t>The Windows Registry is a global, hierarchical database to store data for all </a:t>
            </a:r>
            <a:r>
              <a:rPr lang="en-GB" dirty="0" smtClean="0"/>
              <a:t>programs.  </a:t>
            </a:r>
            <a:r>
              <a:rPr lang="en-GB" dirty="0"/>
              <a:t>When a new application is loaded it may update the registry with application-specific data, such as security-sensitive information containing the paths to libraries and executables to be loaded for the </a:t>
            </a:r>
            <a:r>
              <a:rPr lang="en-GB" dirty="0" smtClean="0"/>
              <a:t>application.  </a:t>
            </a:r>
            <a:r>
              <a:rPr lang="en-GB" dirty="0"/>
              <a:t> </a:t>
            </a:r>
            <a:endParaRPr lang="en-GB" sz="1000" dirty="0"/>
          </a:p>
          <a:p>
            <a:pPr lvl="1"/>
            <a:r>
              <a:rPr lang="en-GB" dirty="0"/>
              <a:t>While each registry entry can be associated with a security context that limits access, such limitations are generally not effectively </a:t>
            </a:r>
            <a:r>
              <a:rPr lang="en-GB" dirty="0" smtClean="0"/>
              <a:t>used, as </a:t>
            </a:r>
            <a:r>
              <a:rPr lang="en-GB" dirty="0"/>
              <a:t>vendors have to ensure that their software will execute when it is </a:t>
            </a:r>
            <a:r>
              <a:rPr lang="en-GB" dirty="0" smtClean="0"/>
              <a:t>downloaded.</a:t>
            </a:r>
            <a:r>
              <a:rPr lang="en-GB" b="1" dirty="0" smtClean="0"/>
              <a:t> </a:t>
            </a:r>
          </a:p>
          <a:p>
            <a:pPr marL="283464" lvl="1" indent="-283464">
              <a:buFont typeface="Arial" panose="020B0604020202020204" pitchFamily="34" charset="0"/>
              <a:buChar char="•"/>
            </a:pPr>
            <a:r>
              <a:rPr lang="en-GB" sz="2800" b="1" dirty="0" smtClean="0"/>
              <a:t>Administrator Users</a:t>
            </a:r>
            <a:endParaRPr lang="en-GB" sz="2800" b="1" dirty="0"/>
          </a:p>
          <a:p>
            <a:r>
              <a:rPr lang="en-GB" sz="2900" b="1" dirty="0"/>
              <a:t>E</a:t>
            </a:r>
            <a:r>
              <a:rPr lang="en-GB" sz="2900" b="1" dirty="0" smtClean="0"/>
              <a:t>nabled by default deployment of OS</a:t>
            </a:r>
            <a:endParaRPr lang="en-GB" sz="2900" b="1"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795" y="2337080"/>
            <a:ext cx="1587545" cy="1587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157910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AA70B7D-05D2-4E1A-8076-EBFC2489A06F}" type="slidenum">
              <a:rPr lang="en-US"/>
              <a:pPr/>
              <a:t>3</a:t>
            </a:fld>
            <a:endParaRPr lang="en-US"/>
          </a:p>
        </p:txBody>
      </p:sp>
      <p:sp>
        <p:nvSpPr>
          <p:cNvPr id="157698" name="Rectangle 2"/>
          <p:cNvSpPr>
            <a:spLocks noGrp="1" noChangeArrowheads="1"/>
          </p:cNvSpPr>
          <p:nvPr>
            <p:ph type="title"/>
          </p:nvPr>
        </p:nvSpPr>
        <p:spPr>
          <a:xfrm>
            <a:off x="762000" y="559678"/>
            <a:ext cx="3833906" cy="1550278"/>
          </a:xfrm>
        </p:spPr>
        <p:txBody>
          <a:bodyPr/>
          <a:lstStyle/>
          <a:p>
            <a:r>
              <a:rPr lang="en-GB" dirty="0" smtClean="0"/>
              <a:t>Protection vs. Security</a:t>
            </a:r>
            <a:endParaRPr lang="en-GB" dirty="0"/>
          </a:p>
        </p:txBody>
      </p:sp>
      <p:sp>
        <p:nvSpPr>
          <p:cNvPr id="157699" name="Rectangle 3"/>
          <p:cNvSpPr>
            <a:spLocks noGrp="1" noChangeArrowheads="1"/>
          </p:cNvSpPr>
          <p:nvPr>
            <p:ph type="body" idx="1"/>
          </p:nvPr>
        </p:nvSpPr>
        <p:spPr>
          <a:xfrm>
            <a:off x="5251268" y="559678"/>
            <a:ext cx="6138091" cy="5413039"/>
          </a:xfrm>
        </p:spPr>
        <p:txBody>
          <a:bodyPr>
            <a:normAutofit/>
          </a:bodyPr>
          <a:lstStyle/>
          <a:p>
            <a:pPr algn="just"/>
            <a:r>
              <a:rPr lang="en-GB" sz="2400" b="1" dirty="0">
                <a:solidFill>
                  <a:srgbClr val="FF0000"/>
                </a:solidFill>
              </a:rPr>
              <a:t>Protection</a:t>
            </a:r>
            <a:r>
              <a:rPr lang="en-GB" sz="2400" b="1" dirty="0">
                <a:solidFill>
                  <a:srgbClr val="006600"/>
                </a:solidFill>
              </a:rPr>
              <a:t> </a:t>
            </a:r>
            <a:r>
              <a:rPr lang="en-GB" sz="2400" dirty="0"/>
              <a:t>is strictly an </a:t>
            </a:r>
            <a:r>
              <a:rPr lang="en-GB" sz="2400" b="1" dirty="0">
                <a:solidFill>
                  <a:srgbClr val="006600"/>
                </a:solidFill>
              </a:rPr>
              <a:t>internal</a:t>
            </a:r>
            <a:r>
              <a:rPr lang="en-GB" sz="2400" dirty="0"/>
              <a:t> problem - protection mechanisms allow users to protect their resources and work well as long as the users do not try to circumvent the intended access to these resources.  </a:t>
            </a:r>
            <a:r>
              <a:rPr lang="en-GB" sz="2400" b="1" dirty="0">
                <a:solidFill>
                  <a:srgbClr val="FF0000"/>
                </a:solidFill>
              </a:rPr>
              <a:t>Security</a:t>
            </a:r>
            <a:r>
              <a:rPr lang="en-GB" sz="2400" dirty="0"/>
              <a:t>, on the other hand, requires not only an adequate protection system, but also consideration of the </a:t>
            </a:r>
            <a:r>
              <a:rPr lang="en-GB" sz="2400" i="1" dirty="0"/>
              <a:t>external</a:t>
            </a:r>
            <a:r>
              <a:rPr lang="en-GB" sz="2400" dirty="0"/>
              <a:t> environment within which the system operates.  Thus, </a:t>
            </a:r>
            <a:r>
              <a:rPr lang="en-GB" sz="2400" b="1" dirty="0"/>
              <a:t>security</a:t>
            </a:r>
            <a:r>
              <a:rPr lang="en-GB" sz="2400" dirty="0"/>
              <a:t> is the measure of confidence that the integrity of the system and its data will be preserved. </a:t>
            </a:r>
          </a:p>
        </p:txBody>
      </p:sp>
      <p:sp>
        <p:nvSpPr>
          <p:cNvPr id="5" name="Rectangle 3"/>
          <p:cNvSpPr txBox="1">
            <a:spLocks noChangeArrowheads="1"/>
          </p:cNvSpPr>
          <p:nvPr/>
        </p:nvSpPr>
        <p:spPr>
          <a:xfrm>
            <a:off x="190500" y="2245431"/>
            <a:ext cx="5060768" cy="3276432"/>
          </a:xfrm>
          <a:prstGeom prst="rect">
            <a:avLst/>
          </a:prstGeom>
        </p:spPr>
        <p:txBody>
          <a:bodyPr vert="horz" lIns="91440" tIns="45720" rIns="91440" bIns="45720" rtlCol="0">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400" kern="1200" baseline="0">
                <a:solidFill>
                  <a:schemeClr val="tx1">
                    <a:lumMod val="85000"/>
                    <a:lumOff val="15000"/>
                  </a:schemeClr>
                </a:solidFill>
                <a:latin typeface="+mn-lt"/>
                <a:ea typeface="+mn-ea"/>
                <a:cs typeface="+mn-cs"/>
              </a:defRPr>
            </a:lvl1pPr>
            <a:lvl2pPr marL="544513" indent="-271463" algn="l" defTabSz="914400" rtl="0" eaLnBrk="1" latinLnBrk="0" hangingPunct="1">
              <a:lnSpc>
                <a:spcPct val="112000"/>
              </a:lnSpc>
              <a:spcBef>
                <a:spcPts val="900"/>
              </a:spcBef>
              <a:buFont typeface="Corbel" panose="020B0503020204020204" pitchFamily="34" charset="0"/>
              <a:buChar char="–"/>
              <a:defRPr sz="2000" kern="1200" baseline="0">
                <a:solidFill>
                  <a:schemeClr val="tx1">
                    <a:lumMod val="85000"/>
                    <a:lumOff val="15000"/>
                  </a:schemeClr>
                </a:solidFill>
                <a:latin typeface="+mn-lt"/>
                <a:ea typeface="+mn-ea"/>
                <a:cs typeface="+mn-cs"/>
              </a:defRPr>
            </a:lvl2pPr>
            <a:lvl3pPr marL="544513" indent="-193675"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gn="just"/>
            <a:r>
              <a:rPr lang="en-GB" sz="2000" b="1" u="sng" dirty="0" smtClean="0">
                <a:solidFill>
                  <a:schemeClr val="tx1"/>
                </a:solidFill>
              </a:rPr>
              <a:t>Protection</a:t>
            </a:r>
          </a:p>
          <a:p>
            <a:pPr lvl="1" algn="just"/>
            <a:r>
              <a:rPr lang="en-GB" sz="1600" b="1" dirty="0" smtClean="0">
                <a:solidFill>
                  <a:schemeClr val="tx1"/>
                </a:solidFill>
              </a:rPr>
              <a:t>Security </a:t>
            </a:r>
            <a:r>
              <a:rPr lang="en-GB" sz="1600" b="1" dirty="0">
                <a:solidFill>
                  <a:schemeClr val="tx1"/>
                </a:solidFill>
              </a:rPr>
              <a:t>goals met under </a:t>
            </a:r>
            <a:r>
              <a:rPr lang="en-GB" sz="1600" b="1" dirty="0" smtClean="0">
                <a:solidFill>
                  <a:srgbClr val="C00000"/>
                </a:solidFill>
              </a:rPr>
              <a:t>trusted </a:t>
            </a:r>
            <a:r>
              <a:rPr lang="en-GB" sz="1600" b="1" dirty="0" smtClean="0">
                <a:solidFill>
                  <a:schemeClr val="tx1"/>
                </a:solidFill>
              </a:rPr>
              <a:t>processes</a:t>
            </a:r>
            <a:endParaRPr lang="en-GB" sz="1600" b="1" dirty="0">
              <a:solidFill>
                <a:schemeClr val="tx1"/>
              </a:solidFill>
            </a:endParaRPr>
          </a:p>
          <a:p>
            <a:pPr lvl="1" algn="just"/>
            <a:r>
              <a:rPr lang="en-GB" sz="1600" b="1" dirty="0">
                <a:solidFill>
                  <a:schemeClr val="tx1"/>
                </a:solidFill>
              </a:rPr>
              <a:t>Protects against </a:t>
            </a:r>
            <a:r>
              <a:rPr lang="en-GB" sz="1600" b="1" dirty="0" smtClean="0">
                <a:solidFill>
                  <a:schemeClr val="tx1"/>
                </a:solidFill>
              </a:rPr>
              <a:t>an error by a </a:t>
            </a:r>
            <a:r>
              <a:rPr lang="en-GB" sz="1600" b="1" dirty="0" smtClean="0">
                <a:solidFill>
                  <a:srgbClr val="C00000"/>
                </a:solidFill>
              </a:rPr>
              <a:t>non-malicious</a:t>
            </a:r>
            <a:r>
              <a:rPr lang="en-GB" sz="1600" b="1" dirty="0" smtClean="0">
                <a:solidFill>
                  <a:schemeClr val="tx1"/>
                </a:solidFill>
              </a:rPr>
              <a:t> entity</a:t>
            </a:r>
          </a:p>
          <a:p>
            <a:pPr algn="just"/>
            <a:r>
              <a:rPr lang="en-GB" sz="2000" b="1" u="sng" dirty="0" smtClean="0">
                <a:solidFill>
                  <a:schemeClr val="tx1"/>
                </a:solidFill>
              </a:rPr>
              <a:t>Security</a:t>
            </a:r>
          </a:p>
          <a:p>
            <a:pPr lvl="1" algn="just"/>
            <a:r>
              <a:rPr lang="en-GB" sz="1600" b="1" dirty="0" smtClean="0">
                <a:solidFill>
                  <a:schemeClr val="tx1"/>
                </a:solidFill>
              </a:rPr>
              <a:t>Security goals met under </a:t>
            </a:r>
            <a:r>
              <a:rPr lang="en-GB" sz="1600" b="1" dirty="0" smtClean="0">
                <a:solidFill>
                  <a:srgbClr val="C00000"/>
                </a:solidFill>
              </a:rPr>
              <a:t>potentially malicious </a:t>
            </a:r>
            <a:r>
              <a:rPr lang="en-GB" sz="1600" b="1" dirty="0" smtClean="0">
                <a:solidFill>
                  <a:schemeClr val="tx1"/>
                </a:solidFill>
              </a:rPr>
              <a:t>processes</a:t>
            </a:r>
          </a:p>
          <a:p>
            <a:pPr lvl="1" algn="just"/>
            <a:r>
              <a:rPr lang="en-GB" sz="1600" b="1" dirty="0" smtClean="0">
                <a:solidFill>
                  <a:schemeClr val="tx1"/>
                </a:solidFill>
              </a:rPr>
              <a:t>Protects against any </a:t>
            </a:r>
            <a:r>
              <a:rPr lang="en-GB" sz="1600" b="1" dirty="0" smtClean="0">
                <a:solidFill>
                  <a:srgbClr val="C00000"/>
                </a:solidFill>
              </a:rPr>
              <a:t>malicious</a:t>
            </a:r>
            <a:r>
              <a:rPr lang="en-GB" sz="1600" b="1" dirty="0" smtClean="0">
                <a:solidFill>
                  <a:schemeClr val="tx1"/>
                </a:solidFill>
              </a:rPr>
              <a:t> entity</a:t>
            </a:r>
            <a:endParaRPr lang="en-GB" sz="1600" dirty="0"/>
          </a:p>
        </p:txBody>
      </p:sp>
    </p:spTree>
    <p:extLst>
      <p:ext uri="{BB962C8B-B14F-4D97-AF65-F5344CB8AC3E}">
        <p14:creationId xmlns:p14="http://schemas.microsoft.com/office/powerpoint/2010/main" val="2633070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5094157-AAD3-41E2-A1B7-6794E88D97F0}" type="slidenum">
              <a:rPr lang="en-US"/>
              <a:pPr/>
              <a:t>4</a:t>
            </a:fld>
            <a:endParaRPr lang="en-US"/>
          </a:p>
        </p:txBody>
      </p:sp>
      <p:sp>
        <p:nvSpPr>
          <p:cNvPr id="154626" name="Rectangle 2"/>
          <p:cNvSpPr>
            <a:spLocks noGrp="1" noChangeArrowheads="1"/>
          </p:cNvSpPr>
          <p:nvPr>
            <p:ph type="title"/>
          </p:nvPr>
        </p:nvSpPr>
        <p:spPr/>
        <p:txBody>
          <a:bodyPr/>
          <a:lstStyle/>
          <a:p>
            <a:r>
              <a:rPr lang="en-GB"/>
              <a:t>Protection</a:t>
            </a:r>
          </a:p>
        </p:txBody>
      </p:sp>
      <p:sp>
        <p:nvSpPr>
          <p:cNvPr id="154627" name="Rectangle 3"/>
          <p:cNvSpPr>
            <a:spLocks noGrp="1" noChangeArrowheads="1"/>
          </p:cNvSpPr>
          <p:nvPr>
            <p:ph type="body" idx="1"/>
          </p:nvPr>
        </p:nvSpPr>
        <p:spPr>
          <a:xfrm>
            <a:off x="5290456" y="692331"/>
            <a:ext cx="6190343" cy="5479869"/>
          </a:xfrm>
        </p:spPr>
        <p:txBody>
          <a:bodyPr>
            <a:normAutofit lnSpcReduction="10000"/>
          </a:bodyPr>
          <a:lstStyle/>
          <a:p>
            <a:pPr algn="just"/>
            <a:r>
              <a:rPr lang="en-GB" sz="2000" dirty="0"/>
              <a:t>The role of </a:t>
            </a:r>
            <a:r>
              <a:rPr lang="en-GB" sz="2000" b="1" dirty="0">
                <a:solidFill>
                  <a:srgbClr val="FF0000"/>
                </a:solidFill>
              </a:rPr>
              <a:t>protection</a:t>
            </a:r>
            <a:r>
              <a:rPr lang="en-GB" sz="2000" dirty="0"/>
              <a:t> in a computer system is to provide the mechanism for the enforcement of the policies governing resource use.  These policies need to be separated from their implementation </a:t>
            </a:r>
            <a:r>
              <a:rPr lang="en-GB" sz="2000" dirty="0" smtClean="0"/>
              <a:t>mechanisms. </a:t>
            </a:r>
            <a:endParaRPr lang="en-GB" sz="2000" dirty="0"/>
          </a:p>
          <a:p>
            <a:pPr algn="just"/>
            <a:r>
              <a:rPr lang="en-GB" sz="2000" dirty="0"/>
              <a:t>A </a:t>
            </a:r>
            <a:r>
              <a:rPr lang="en-GB" sz="2000" b="1" dirty="0">
                <a:solidFill>
                  <a:srgbClr val="FF0000"/>
                </a:solidFill>
              </a:rPr>
              <a:t>protection domain</a:t>
            </a:r>
            <a:r>
              <a:rPr lang="en-GB" sz="2000" dirty="0"/>
              <a:t> is a concept that specifies the resources that the process may access.  Each domain defines a set of objects and the types of operations that may be invoked on each object.  The ability to execute an operation on an object is called an </a:t>
            </a:r>
            <a:r>
              <a:rPr lang="en-GB" sz="2000" b="1" dirty="0">
                <a:solidFill>
                  <a:srgbClr val="006600"/>
                </a:solidFill>
              </a:rPr>
              <a:t>access right</a:t>
            </a:r>
            <a:r>
              <a:rPr lang="en-GB" sz="2000" dirty="0"/>
              <a:t>.  </a:t>
            </a:r>
            <a:endParaRPr lang="en-GB" sz="2000" dirty="0" smtClean="0"/>
          </a:p>
          <a:p>
            <a:pPr algn="just"/>
            <a:r>
              <a:rPr lang="en-GB" sz="2000" dirty="0" smtClean="0"/>
              <a:t>The </a:t>
            </a:r>
            <a:r>
              <a:rPr lang="en-GB" sz="2000" dirty="0"/>
              <a:t>domain is a collection of access rights, each of which is an ordered pair </a:t>
            </a:r>
            <a:r>
              <a:rPr lang="en-GB" sz="2000" b="1" dirty="0"/>
              <a:t>&lt;</a:t>
            </a:r>
            <a:r>
              <a:rPr lang="en-GB" sz="2000" b="1" dirty="0">
                <a:latin typeface="Courier New" pitchFamily="49" charset="0"/>
              </a:rPr>
              <a:t>object-name, right-set</a:t>
            </a:r>
            <a:r>
              <a:rPr lang="en-GB" sz="2000" b="1" dirty="0"/>
              <a:t>&gt;.</a:t>
            </a:r>
            <a:r>
              <a:rPr lang="en-GB" sz="2000" dirty="0"/>
              <a:t>  For example, </a:t>
            </a:r>
            <a:r>
              <a:rPr lang="en-GB" sz="2000" b="1" dirty="0">
                <a:solidFill>
                  <a:srgbClr val="006600"/>
                </a:solidFill>
              </a:rPr>
              <a:t>&lt;</a:t>
            </a:r>
            <a:r>
              <a:rPr lang="en-GB" sz="2000" b="1" dirty="0">
                <a:solidFill>
                  <a:srgbClr val="006600"/>
                </a:solidFill>
                <a:latin typeface="Courier New" pitchFamily="49" charset="0"/>
              </a:rPr>
              <a:t>file A, {read, write}</a:t>
            </a:r>
            <a:r>
              <a:rPr lang="en-GB" sz="2000" b="1" dirty="0">
                <a:solidFill>
                  <a:srgbClr val="006600"/>
                </a:solidFill>
              </a:rPr>
              <a:t>&gt;.</a:t>
            </a:r>
            <a:r>
              <a:rPr lang="en-GB" sz="2000" dirty="0"/>
              <a:t>  Domains do not need to be disjoined; they may share access </a:t>
            </a:r>
            <a:r>
              <a:rPr lang="en-GB" sz="2000" dirty="0" smtClean="0"/>
              <a:t>right.</a:t>
            </a:r>
            <a:endParaRPr lang="en-GB" sz="2000" dirty="0"/>
          </a:p>
        </p:txBody>
      </p:sp>
    </p:spTree>
    <p:extLst>
      <p:ext uri="{BB962C8B-B14F-4D97-AF65-F5344CB8AC3E}">
        <p14:creationId xmlns:p14="http://schemas.microsoft.com/office/powerpoint/2010/main" val="23492236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15BA4F85-C7D1-4821-8DF1-F56B14971D20}" type="slidenum">
              <a:rPr lang="en-US"/>
              <a:pPr/>
              <a:t>5</a:t>
            </a:fld>
            <a:endParaRPr lang="en-US"/>
          </a:p>
        </p:txBody>
      </p:sp>
      <p:sp>
        <p:nvSpPr>
          <p:cNvPr id="155650" name="Rectangle 2"/>
          <p:cNvSpPr>
            <a:spLocks noGrp="1" noChangeArrowheads="1"/>
          </p:cNvSpPr>
          <p:nvPr>
            <p:ph type="title"/>
          </p:nvPr>
        </p:nvSpPr>
        <p:spPr>
          <a:xfrm>
            <a:off x="1117600" y="702673"/>
            <a:ext cx="4133669" cy="2099854"/>
          </a:xfrm>
        </p:spPr>
        <p:txBody>
          <a:bodyPr>
            <a:normAutofit/>
          </a:bodyPr>
          <a:lstStyle/>
          <a:p>
            <a:r>
              <a:rPr lang="en-GB" dirty="0"/>
              <a:t>Access Control</a:t>
            </a:r>
          </a:p>
        </p:txBody>
      </p:sp>
      <p:sp>
        <p:nvSpPr>
          <p:cNvPr id="155651" name="Rectangle 3"/>
          <p:cNvSpPr>
            <a:spLocks noGrp="1" noChangeArrowheads="1"/>
          </p:cNvSpPr>
          <p:nvPr>
            <p:ph type="body" sz="half" idx="1"/>
          </p:nvPr>
        </p:nvSpPr>
        <p:spPr>
          <a:xfrm>
            <a:off x="5760720" y="702673"/>
            <a:ext cx="5720080" cy="3031127"/>
          </a:xfrm>
        </p:spPr>
        <p:txBody>
          <a:bodyPr>
            <a:normAutofit/>
          </a:bodyPr>
          <a:lstStyle/>
          <a:p>
            <a:pPr algn="just"/>
            <a:r>
              <a:rPr lang="en-GB" sz="2000" b="1" dirty="0">
                <a:solidFill>
                  <a:srgbClr val="FF0000"/>
                </a:solidFill>
              </a:rPr>
              <a:t>Subject</a:t>
            </a:r>
            <a:r>
              <a:rPr lang="en-GB" sz="2000" dirty="0"/>
              <a:t>.  </a:t>
            </a:r>
            <a:r>
              <a:rPr lang="en-GB" sz="1800" dirty="0"/>
              <a:t>An entry capable of accessing objects.  Generally, the concept of subjects equates with that of a process that represents a user or application.</a:t>
            </a:r>
            <a:endParaRPr lang="en-GB" sz="2000" dirty="0"/>
          </a:p>
          <a:p>
            <a:pPr algn="just"/>
            <a:r>
              <a:rPr lang="en-GB" sz="2000" b="1" dirty="0">
                <a:solidFill>
                  <a:srgbClr val="FF0000"/>
                </a:solidFill>
              </a:rPr>
              <a:t>Object</a:t>
            </a:r>
            <a:r>
              <a:rPr lang="en-GB" sz="2000" dirty="0"/>
              <a:t>.  </a:t>
            </a:r>
            <a:r>
              <a:rPr lang="en-GB" sz="1800" dirty="0"/>
              <a:t>Anything to which access is controlled.  Examples include files, programs, and segments of memory</a:t>
            </a:r>
            <a:r>
              <a:rPr lang="en-GB" sz="2000" dirty="0"/>
              <a:t>.</a:t>
            </a:r>
          </a:p>
          <a:p>
            <a:pPr algn="just"/>
            <a:r>
              <a:rPr lang="en-GB" sz="2000" b="1" dirty="0">
                <a:solidFill>
                  <a:srgbClr val="FF0000"/>
                </a:solidFill>
              </a:rPr>
              <a:t>Access rights</a:t>
            </a:r>
            <a:r>
              <a:rPr lang="en-GB" sz="2000" dirty="0"/>
              <a:t>.  </a:t>
            </a:r>
            <a:r>
              <a:rPr lang="en-GB" sz="1800" dirty="0"/>
              <a:t>The way in which an object is accessed by a subject (e.g. read, write, execute, print, switch).</a:t>
            </a:r>
          </a:p>
        </p:txBody>
      </p:sp>
      <p:graphicFrame>
        <p:nvGraphicFramePr>
          <p:cNvPr id="155654" name="Object 6"/>
          <p:cNvGraphicFramePr>
            <a:graphicFrameLocks noChangeAspect="1"/>
          </p:cNvGraphicFramePr>
          <p:nvPr>
            <p:extLst>
              <p:ext uri="{D42A27DB-BD31-4B8C-83A1-F6EECF244321}">
                <p14:modId xmlns:p14="http://schemas.microsoft.com/office/powerpoint/2010/main" val="3210331801"/>
              </p:ext>
            </p:extLst>
          </p:nvPr>
        </p:nvGraphicFramePr>
        <p:xfrm>
          <a:off x="2223589" y="3838303"/>
          <a:ext cx="8683897" cy="2103131"/>
        </p:xfrm>
        <a:graphic>
          <a:graphicData uri="http://schemas.openxmlformats.org/presentationml/2006/ole">
            <mc:AlternateContent xmlns:mc="http://schemas.openxmlformats.org/markup-compatibility/2006">
              <mc:Choice xmlns:v="urn:schemas-microsoft-com:vml" Requires="v">
                <p:oleObj spid="_x0000_s1035" name="Document" r:id="rId3" imgW="5661720" imgH="1867320" progId="Word.Document.8">
                  <p:embed/>
                </p:oleObj>
              </mc:Choice>
              <mc:Fallback>
                <p:oleObj name="Document" r:id="rId3" imgW="5661720" imgH="18673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3589" y="3838303"/>
                        <a:ext cx="8683897" cy="2103131"/>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36237099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Номер слайда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8F37F271-18D5-40DA-B826-293DECCFA883}" type="slidenum">
              <a:rPr lang="en-US" sz="1400">
                <a:solidFill>
                  <a:schemeClr val="bg1"/>
                </a:solidFill>
              </a:rPr>
              <a:pPr/>
              <a:t>6</a:t>
            </a:fld>
            <a:endParaRPr lang="en-US" sz="1400" dirty="0">
              <a:solidFill>
                <a:schemeClr val="bg1"/>
              </a:solidFill>
            </a:endParaRPr>
          </a:p>
        </p:txBody>
      </p:sp>
      <p:sp>
        <p:nvSpPr>
          <p:cNvPr id="25605" name="Rectangle 2"/>
          <p:cNvSpPr>
            <a:spLocks noGrp="1" noChangeArrowheads="1"/>
          </p:cNvSpPr>
          <p:nvPr>
            <p:ph type="title"/>
          </p:nvPr>
        </p:nvSpPr>
        <p:spPr/>
        <p:txBody>
          <a:bodyPr/>
          <a:lstStyle/>
          <a:p>
            <a:r>
              <a:rPr lang="en-GB" dirty="0" smtClean="0"/>
              <a:t>Access control (cont.)</a:t>
            </a:r>
          </a:p>
        </p:txBody>
      </p:sp>
      <p:sp>
        <p:nvSpPr>
          <p:cNvPr id="25606" name="Rectangle 3"/>
          <p:cNvSpPr>
            <a:spLocks noGrp="1" noChangeArrowheads="1"/>
          </p:cNvSpPr>
          <p:nvPr>
            <p:ph type="body" idx="1"/>
          </p:nvPr>
        </p:nvSpPr>
        <p:spPr/>
        <p:txBody>
          <a:bodyPr/>
          <a:lstStyle/>
          <a:p>
            <a:r>
              <a:rPr lang="en-GB" sz="2100" b="1" dirty="0" smtClean="0">
                <a:solidFill>
                  <a:srgbClr val="006600"/>
                </a:solidFill>
              </a:rPr>
              <a:t>Access control</a:t>
            </a:r>
            <a:r>
              <a:rPr lang="en-GB" sz="2100" dirty="0" smtClean="0"/>
              <a:t> is concerned with verifying the access rights of a given subject (aka principal, i.e. a user or application).</a:t>
            </a:r>
          </a:p>
          <a:p>
            <a:r>
              <a:rPr lang="en-GB" sz="2100" dirty="0" smtClean="0"/>
              <a:t>Whereas </a:t>
            </a:r>
            <a:r>
              <a:rPr lang="en-GB" sz="2100" b="1" dirty="0" smtClean="0">
                <a:solidFill>
                  <a:srgbClr val="006600"/>
                </a:solidFill>
              </a:rPr>
              <a:t>authorization</a:t>
            </a:r>
            <a:r>
              <a:rPr lang="en-GB" sz="2100" dirty="0" smtClean="0"/>
              <a:t> is concerned with granting access rights.</a:t>
            </a:r>
          </a:p>
          <a:p>
            <a:r>
              <a:rPr lang="en-GB" sz="2100" dirty="0" smtClean="0"/>
              <a:t>Access control is based on the three pieces of information (</a:t>
            </a:r>
            <a:r>
              <a:rPr lang="en-GB" sz="2100" i="1" dirty="0" smtClean="0"/>
              <a:t>principal</a:t>
            </a:r>
            <a:r>
              <a:rPr lang="en-GB" sz="2100" dirty="0" smtClean="0"/>
              <a:t>, </a:t>
            </a:r>
            <a:r>
              <a:rPr lang="en-GB" sz="2100" i="1" dirty="0" smtClean="0"/>
              <a:t>operation</a:t>
            </a:r>
            <a:r>
              <a:rPr lang="en-GB" sz="2100" dirty="0" smtClean="0"/>
              <a:t>, </a:t>
            </a:r>
            <a:r>
              <a:rPr lang="en-GB" sz="2100" i="1" dirty="0" smtClean="0"/>
              <a:t>resource</a:t>
            </a:r>
            <a:r>
              <a:rPr lang="en-GB" sz="2100" dirty="0" smtClean="0"/>
              <a:t>). Here, it must decide if the given </a:t>
            </a:r>
            <a:r>
              <a:rPr lang="en-GB" sz="2100" i="1" dirty="0" smtClean="0"/>
              <a:t>principal</a:t>
            </a:r>
            <a:r>
              <a:rPr lang="en-GB" sz="2100" dirty="0" smtClean="0"/>
              <a:t> is allowed to carry out the given </a:t>
            </a:r>
            <a:r>
              <a:rPr lang="en-GB" sz="2100" i="1" dirty="0" smtClean="0"/>
              <a:t>operation</a:t>
            </a:r>
            <a:r>
              <a:rPr lang="en-GB" sz="2100" dirty="0" smtClean="0"/>
              <a:t> on the given </a:t>
            </a:r>
            <a:r>
              <a:rPr lang="en-GB" sz="2100" i="1" dirty="0" smtClean="0"/>
              <a:t>resource</a:t>
            </a:r>
            <a:r>
              <a:rPr lang="en-GB" sz="2100" dirty="0" smtClean="0"/>
              <a:t>.</a:t>
            </a:r>
          </a:p>
          <a:p>
            <a:r>
              <a:rPr lang="en-GB" sz="2100" dirty="0" smtClean="0"/>
              <a:t>Access control can be performed by using a </a:t>
            </a:r>
            <a:r>
              <a:rPr lang="en-GB" sz="2100" b="1" dirty="0" smtClean="0">
                <a:solidFill>
                  <a:srgbClr val="006600"/>
                </a:solidFill>
              </a:rPr>
              <a:t>reference</a:t>
            </a:r>
            <a:r>
              <a:rPr lang="en-GB" sz="2100" dirty="0" smtClean="0">
                <a:solidFill>
                  <a:srgbClr val="006600"/>
                </a:solidFill>
              </a:rPr>
              <a:t> </a:t>
            </a:r>
            <a:r>
              <a:rPr lang="en-GB" sz="2100" b="1" dirty="0" smtClean="0">
                <a:solidFill>
                  <a:srgbClr val="006600"/>
                </a:solidFill>
              </a:rPr>
              <a:t>monitor</a:t>
            </a:r>
            <a:r>
              <a:rPr lang="en-GB" sz="2100" dirty="0" smtClean="0"/>
              <a:t> that intercepts all accesses to a resource, and checks the operation can be performed by the principal.</a:t>
            </a:r>
          </a:p>
        </p:txBody>
      </p:sp>
    </p:spTree>
    <p:extLst>
      <p:ext uri="{BB962C8B-B14F-4D97-AF65-F5344CB8AC3E}">
        <p14:creationId xmlns:p14="http://schemas.microsoft.com/office/powerpoint/2010/main" val="191073612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88EF74E-646F-4440-9898-43E30EF94E25}" type="slidenum">
              <a:rPr lang="en-US"/>
              <a:pPr/>
              <a:t>7</a:t>
            </a:fld>
            <a:endParaRPr lang="en-US" dirty="0"/>
          </a:p>
        </p:txBody>
      </p:sp>
      <p:sp>
        <p:nvSpPr>
          <p:cNvPr id="156674" name="Rectangle 2"/>
          <p:cNvSpPr>
            <a:spLocks noGrp="1" noChangeArrowheads="1"/>
          </p:cNvSpPr>
          <p:nvPr>
            <p:ph type="title"/>
          </p:nvPr>
        </p:nvSpPr>
        <p:spPr>
          <a:xfrm>
            <a:off x="522515" y="559678"/>
            <a:ext cx="4480560" cy="4952492"/>
          </a:xfrm>
        </p:spPr>
        <p:txBody>
          <a:bodyPr>
            <a:normAutofit/>
          </a:bodyPr>
          <a:lstStyle/>
          <a:p>
            <a:r>
              <a:rPr lang="en-GB" sz="4400" dirty="0"/>
              <a:t>Implementation of Access Matrix</a:t>
            </a:r>
          </a:p>
        </p:txBody>
      </p:sp>
      <p:sp>
        <p:nvSpPr>
          <p:cNvPr id="156675" name="Rectangle 3"/>
          <p:cNvSpPr>
            <a:spLocks noGrp="1" noChangeArrowheads="1"/>
          </p:cNvSpPr>
          <p:nvPr>
            <p:ph type="body" idx="1"/>
          </p:nvPr>
        </p:nvSpPr>
        <p:spPr>
          <a:xfrm>
            <a:off x="5460274" y="653143"/>
            <a:ext cx="6020526" cy="5473337"/>
          </a:xfrm>
        </p:spPr>
        <p:txBody>
          <a:bodyPr>
            <a:normAutofit fontScale="92500" lnSpcReduction="10000"/>
          </a:bodyPr>
          <a:lstStyle/>
          <a:p>
            <a:pPr algn="just"/>
            <a:r>
              <a:rPr lang="en-GB" sz="2000" b="1" dirty="0">
                <a:solidFill>
                  <a:srgbClr val="FF0000"/>
                </a:solidFill>
              </a:rPr>
              <a:t>Global Table</a:t>
            </a:r>
            <a:r>
              <a:rPr lang="en-GB" sz="2000" dirty="0"/>
              <a:t>.  </a:t>
            </a:r>
            <a:r>
              <a:rPr lang="en-GB" sz="1800" dirty="0"/>
              <a:t>This is the simplest implementation of the access matrix, and it is a set of ordered triples &lt;</a:t>
            </a:r>
            <a:r>
              <a:rPr lang="en-GB" sz="1800" dirty="0">
                <a:latin typeface="Courier New" pitchFamily="49" charset="0"/>
              </a:rPr>
              <a:t>subject, object, right-set</a:t>
            </a:r>
            <a:r>
              <a:rPr lang="en-GB" sz="1800" dirty="0"/>
              <a:t>&gt;. The disadvantage of this method is that the table is usually large and cannot be kept in main memory.</a:t>
            </a:r>
            <a:endParaRPr lang="en-GB" sz="2000" dirty="0"/>
          </a:p>
          <a:p>
            <a:pPr algn="just"/>
            <a:r>
              <a:rPr lang="en-GB" sz="2000" b="1" dirty="0">
                <a:solidFill>
                  <a:srgbClr val="FF0000"/>
                </a:solidFill>
              </a:rPr>
              <a:t>Access </a:t>
            </a:r>
            <a:r>
              <a:rPr lang="en-GB" sz="2000" b="1" dirty="0" smtClean="0">
                <a:solidFill>
                  <a:srgbClr val="FF0000"/>
                </a:solidFill>
              </a:rPr>
              <a:t>Control Lists </a:t>
            </a:r>
            <a:r>
              <a:rPr lang="en-GB" sz="2000" b="1" dirty="0">
                <a:solidFill>
                  <a:srgbClr val="FF0000"/>
                </a:solidFill>
              </a:rPr>
              <a:t>to Objects</a:t>
            </a:r>
            <a:r>
              <a:rPr lang="en-GB" sz="2000" dirty="0"/>
              <a:t>.  </a:t>
            </a:r>
            <a:r>
              <a:rPr lang="en-GB" sz="1800" dirty="0"/>
              <a:t>The access matrix may be decomposed by columns, yielding </a:t>
            </a:r>
            <a:r>
              <a:rPr lang="en-GB" sz="1800" i="1" dirty="0"/>
              <a:t>access control lists</a:t>
            </a:r>
            <a:r>
              <a:rPr lang="en-GB" sz="1800" dirty="0"/>
              <a:t>.  Thus, for each object, an access control lists specify subjects (usually users) and their permitted access rights.</a:t>
            </a:r>
          </a:p>
          <a:p>
            <a:pPr algn="just"/>
            <a:r>
              <a:rPr lang="en-GB" sz="2000" b="1" dirty="0">
                <a:solidFill>
                  <a:srgbClr val="FF0000"/>
                </a:solidFill>
              </a:rPr>
              <a:t>Capability Lists for Subjects</a:t>
            </a:r>
            <a:r>
              <a:rPr lang="en-GB" sz="2000" dirty="0"/>
              <a:t>.  </a:t>
            </a:r>
            <a:r>
              <a:rPr lang="en-GB" sz="1800" dirty="0"/>
              <a:t>The access matrix may be decomposed by rows to yield </a:t>
            </a:r>
            <a:r>
              <a:rPr lang="en-GB" sz="1800" i="1" dirty="0"/>
              <a:t>capability tickets</a:t>
            </a:r>
            <a:r>
              <a:rPr lang="en-GB" sz="1800" dirty="0"/>
              <a:t>, which specify authorised objects and operations for a given subject (user).</a:t>
            </a:r>
            <a:r>
              <a:rPr lang="en-GB" sz="2000" dirty="0"/>
              <a:t> </a:t>
            </a:r>
          </a:p>
          <a:p>
            <a:pPr algn="just"/>
            <a:r>
              <a:rPr lang="en-GB" sz="2000" b="1" dirty="0">
                <a:solidFill>
                  <a:srgbClr val="FF0000"/>
                </a:solidFill>
              </a:rPr>
              <a:t>Lock-key Mechanism</a:t>
            </a:r>
            <a:r>
              <a:rPr lang="en-GB" sz="2000" dirty="0"/>
              <a:t>.  </a:t>
            </a:r>
            <a:r>
              <a:rPr lang="en-GB" sz="1800" dirty="0"/>
              <a:t>This is a compromise between access lists and capability lists.  Each object has a list of unique bit patterns, called </a:t>
            </a:r>
            <a:r>
              <a:rPr lang="en-GB" sz="1800" i="1" dirty="0"/>
              <a:t>locks</a:t>
            </a:r>
            <a:r>
              <a:rPr lang="en-GB" sz="1800" dirty="0"/>
              <a:t>.  Similarly, each subject has a list of unique bit patterns, called </a:t>
            </a:r>
            <a:r>
              <a:rPr lang="en-GB" sz="1800" i="1" dirty="0"/>
              <a:t>keys</a:t>
            </a:r>
            <a:r>
              <a:rPr lang="en-GB" sz="1800" dirty="0"/>
              <a:t>.  A process executing on behalf of a given subject has a key that matches one of the locks of the object.  </a:t>
            </a:r>
          </a:p>
        </p:txBody>
      </p:sp>
    </p:spTree>
    <p:extLst>
      <p:ext uri="{BB962C8B-B14F-4D97-AF65-F5344CB8AC3E}">
        <p14:creationId xmlns:p14="http://schemas.microsoft.com/office/powerpoint/2010/main" val="281692495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r>
              <a:rPr lang="en-GB" dirty="0" smtClean="0"/>
              <a:t>Protection of Objects</a:t>
            </a:r>
          </a:p>
        </p:txBody>
      </p:sp>
      <p:sp>
        <p:nvSpPr>
          <p:cNvPr id="406531" name="Rectangle 3"/>
          <p:cNvSpPr>
            <a:spLocks noGrp="1" noChangeArrowheads="1"/>
          </p:cNvSpPr>
          <p:nvPr>
            <p:ph type="body" idx="1"/>
          </p:nvPr>
        </p:nvSpPr>
        <p:spPr>
          <a:xfrm>
            <a:off x="2783012" y="2687232"/>
            <a:ext cx="2290233" cy="360363"/>
          </a:xfrm>
        </p:spPr>
        <p:txBody>
          <a:bodyPr>
            <a:noAutofit/>
          </a:bodyPr>
          <a:lstStyle/>
          <a:p>
            <a:pPr algn="ctr">
              <a:buFont typeface="Monotype Sorts" pitchFamily="2" charset="2"/>
              <a:buNone/>
            </a:pPr>
            <a:r>
              <a:rPr lang="en-GB" sz="1800" dirty="0" smtClean="0">
                <a:latin typeface="Verdana" panose="020B0604030504040204" pitchFamily="34" charset="0"/>
                <a:ea typeface="Verdana" panose="020B0604030504040204" pitchFamily="34" charset="0"/>
                <a:cs typeface="Verdana" panose="020B0604030504040204" pitchFamily="34" charset="0"/>
              </a:rPr>
              <a:t>a) Using an ACL</a:t>
            </a:r>
          </a:p>
        </p:txBody>
      </p:sp>
      <p:sp>
        <p:nvSpPr>
          <p:cNvPr id="406532" name="Rectangle 4"/>
          <p:cNvSpPr>
            <a:spLocks noChangeArrowheads="1"/>
          </p:cNvSpPr>
          <p:nvPr/>
        </p:nvSpPr>
        <p:spPr bwMode="auto">
          <a:xfrm>
            <a:off x="8326967" y="4581526"/>
            <a:ext cx="32427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accent2"/>
              </a:buClr>
              <a:buSzPct val="80000"/>
              <a:buFont typeface="Monotype Sorts" pitchFamily="2" charset="2"/>
              <a:buNone/>
            </a:pPr>
            <a:r>
              <a:rPr lang="en-GB" dirty="0">
                <a:latin typeface="Verdana" pitchFamily="34" charset="0"/>
              </a:rPr>
              <a:t>b) Using capabilities</a:t>
            </a:r>
          </a:p>
        </p:txBody>
      </p:sp>
      <p:pic>
        <p:nvPicPr>
          <p:cNvPr id="406533" name="Picture 5" descr="09-26"/>
          <p:cNvPicPr>
            <a:picLocks noChangeAspect="1" noChangeArrowheads="1"/>
          </p:cNvPicPr>
          <p:nvPr/>
        </p:nvPicPr>
        <p:blipFill>
          <a:blip r:embed="rId2">
            <a:extLst>
              <a:ext uri="{28A0092B-C50C-407E-A947-70E740481C1C}">
                <a14:useLocalDpi xmlns:a14="http://schemas.microsoft.com/office/drawing/2010/main" val="0"/>
              </a:ext>
            </a:extLst>
          </a:blip>
          <a:srcRect b="53622"/>
          <a:stretch>
            <a:fillRect/>
          </a:stretch>
        </p:blipFill>
        <p:spPr bwMode="auto">
          <a:xfrm>
            <a:off x="5167418" y="2094413"/>
            <a:ext cx="6153258" cy="1406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6534" name="Picture 6" descr="09-26"/>
          <p:cNvPicPr>
            <a:picLocks noChangeAspect="1" noChangeArrowheads="1"/>
          </p:cNvPicPr>
          <p:nvPr/>
        </p:nvPicPr>
        <p:blipFill>
          <a:blip r:embed="rId2">
            <a:extLst>
              <a:ext uri="{28A0092B-C50C-407E-A947-70E740481C1C}">
                <a14:useLocalDpi xmlns:a14="http://schemas.microsoft.com/office/drawing/2010/main" val="0"/>
              </a:ext>
            </a:extLst>
          </a:blip>
          <a:srcRect t="55476"/>
          <a:stretch>
            <a:fillRect/>
          </a:stretch>
        </p:blipFill>
        <p:spPr bwMode="auto">
          <a:xfrm>
            <a:off x="2286624" y="4113568"/>
            <a:ext cx="6040343" cy="1588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8" name="Rectangle 7"/>
          <p:cNvSpPr>
            <a:spLocks noChangeArrowheads="1"/>
          </p:cNvSpPr>
          <p:nvPr/>
        </p:nvSpPr>
        <p:spPr bwMode="auto">
          <a:xfrm>
            <a:off x="7560509" y="1714637"/>
            <a:ext cx="3760167" cy="274637"/>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sz="1200" dirty="0"/>
              <a:t>© Tanenbaum &amp; Van Steen, 2007 Pearson Education, Inc.</a:t>
            </a:r>
          </a:p>
        </p:txBody>
      </p:sp>
      <p:sp>
        <p:nvSpPr>
          <p:cNvPr id="12" name="Slide Number Placeholder 5"/>
          <p:cNvSpPr txBox="1">
            <a:spLocks/>
          </p:cNvSpPr>
          <p:nvPr/>
        </p:nvSpPr>
        <p:spPr>
          <a:xfrm>
            <a:off x="11784012" y="5516169"/>
            <a:ext cx="407988" cy="460547"/>
          </a:xfrm>
          <a:prstGeom prst="rect">
            <a:avLst/>
          </a:prstGeom>
        </p:spPr>
        <p:txBody>
          <a:bodyPr vert="horz" lIns="91440" tIns="45720" rIns="91440" bIns="45720" rtlCol="0" anchor="ctr"/>
          <a:lstStyle>
            <a:defPPr>
              <a:defRPr lang="en-US"/>
            </a:defPPr>
            <a:lvl1pPr marL="0" algn="r" defTabSz="914400" rtl="0" eaLnBrk="1" latinLnBrk="0" hangingPunct="1">
              <a:defRPr sz="1000" b="0" i="1" kern="1200" baseline="0">
                <a:solidFill>
                  <a:schemeClr val="bg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8EF74E-646F-4440-9898-43E30EF94E25}" type="slidenum">
              <a:rPr lang="en-US" smtClean="0"/>
              <a:pPr/>
              <a:t>8</a:t>
            </a:fld>
            <a:endParaRPr lang="en-US" dirty="0"/>
          </a:p>
        </p:txBody>
      </p:sp>
    </p:spTree>
    <p:extLst>
      <p:ext uri="{BB962C8B-B14F-4D97-AF65-F5344CB8AC3E}">
        <p14:creationId xmlns:p14="http://schemas.microsoft.com/office/powerpoint/2010/main" val="8545826"/>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406533"/>
                                        </p:tgtEl>
                                        <p:attrNameLst>
                                          <p:attrName>style.visibility</p:attrName>
                                        </p:attrNameLst>
                                      </p:cBhvr>
                                      <p:to>
                                        <p:strVal val="visible"/>
                                      </p:to>
                                    </p:set>
                                    <p:anim calcmode="lin" valueType="num">
                                      <p:cBhvr additive="base">
                                        <p:cTn id="7" dur="500" fill="hold"/>
                                        <p:tgtEl>
                                          <p:spTgt spid="406533"/>
                                        </p:tgtEl>
                                        <p:attrNameLst>
                                          <p:attrName>ppt_x</p:attrName>
                                        </p:attrNameLst>
                                      </p:cBhvr>
                                      <p:tavLst>
                                        <p:tav tm="0">
                                          <p:val>
                                            <p:strVal val="#ppt_x"/>
                                          </p:val>
                                        </p:tav>
                                        <p:tav tm="100000">
                                          <p:val>
                                            <p:strVal val="#ppt_x"/>
                                          </p:val>
                                        </p:tav>
                                      </p:tavLst>
                                    </p:anim>
                                    <p:anim calcmode="lin" valueType="num">
                                      <p:cBhvr additive="base">
                                        <p:cTn id="8" dur="500" fill="hold"/>
                                        <p:tgtEl>
                                          <p:spTgt spid="40653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06531">
                                            <p:txEl>
                                              <p:pRg st="0" end="0"/>
                                            </p:txEl>
                                          </p:spTgt>
                                        </p:tgtEl>
                                        <p:attrNameLst>
                                          <p:attrName>style.visibility</p:attrName>
                                        </p:attrNameLst>
                                      </p:cBhvr>
                                      <p:to>
                                        <p:strVal val="visible"/>
                                      </p:to>
                                    </p:set>
                                    <p:anim calcmode="lin" valueType="num">
                                      <p:cBhvr additive="base">
                                        <p:cTn id="11" dur="500" fill="hold"/>
                                        <p:tgtEl>
                                          <p:spTgt spid="40653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653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06534"/>
                                        </p:tgtEl>
                                        <p:attrNameLst>
                                          <p:attrName>style.visibility</p:attrName>
                                        </p:attrNameLst>
                                      </p:cBhvr>
                                      <p:to>
                                        <p:strVal val="visible"/>
                                      </p:to>
                                    </p:set>
                                    <p:anim calcmode="lin" valueType="num">
                                      <p:cBhvr additive="base">
                                        <p:cTn id="17" dur="1000" fill="hold"/>
                                        <p:tgtEl>
                                          <p:spTgt spid="406534"/>
                                        </p:tgtEl>
                                        <p:attrNameLst>
                                          <p:attrName>ppt_x</p:attrName>
                                        </p:attrNameLst>
                                      </p:cBhvr>
                                      <p:tavLst>
                                        <p:tav tm="0">
                                          <p:val>
                                            <p:strVal val="#ppt_x"/>
                                          </p:val>
                                        </p:tav>
                                        <p:tav tm="100000">
                                          <p:val>
                                            <p:strVal val="#ppt_x"/>
                                          </p:val>
                                        </p:tav>
                                      </p:tavLst>
                                    </p:anim>
                                    <p:anim calcmode="lin" valueType="num">
                                      <p:cBhvr additive="base">
                                        <p:cTn id="18" dur="1000" fill="hold"/>
                                        <p:tgtEl>
                                          <p:spTgt spid="40653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06532"/>
                                        </p:tgtEl>
                                        <p:attrNameLst>
                                          <p:attrName>style.visibility</p:attrName>
                                        </p:attrNameLst>
                                      </p:cBhvr>
                                      <p:to>
                                        <p:strVal val="visible"/>
                                      </p:to>
                                    </p:set>
                                    <p:anim calcmode="lin" valueType="num">
                                      <p:cBhvr additive="base">
                                        <p:cTn id="21" dur="1000" fill="hold"/>
                                        <p:tgtEl>
                                          <p:spTgt spid="406532"/>
                                        </p:tgtEl>
                                        <p:attrNameLst>
                                          <p:attrName>ppt_x</p:attrName>
                                        </p:attrNameLst>
                                      </p:cBhvr>
                                      <p:tavLst>
                                        <p:tav tm="0">
                                          <p:val>
                                            <p:strVal val="#ppt_x"/>
                                          </p:val>
                                        </p:tav>
                                        <p:tav tm="100000">
                                          <p:val>
                                            <p:strVal val="#ppt_x"/>
                                          </p:val>
                                        </p:tav>
                                      </p:tavLst>
                                    </p:anim>
                                    <p:anim calcmode="lin" valueType="num">
                                      <p:cBhvr additive="base">
                                        <p:cTn id="22" dur="1000" fill="hold"/>
                                        <p:tgtEl>
                                          <p:spTgt spid="406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P spid="4065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dirty="0" smtClean="0"/>
              <a:t>Operating System Hardening</a:t>
            </a:r>
            <a:endParaRPr lang="en-GB" sz="4800" dirty="0"/>
          </a:p>
        </p:txBody>
      </p:sp>
      <p:sp>
        <p:nvSpPr>
          <p:cNvPr id="3" name="Content Placeholder 2"/>
          <p:cNvSpPr>
            <a:spLocks noGrp="1"/>
          </p:cNvSpPr>
          <p:nvPr>
            <p:ph idx="1"/>
          </p:nvPr>
        </p:nvSpPr>
        <p:spPr/>
        <p:txBody>
          <a:bodyPr>
            <a:normAutofit/>
          </a:bodyPr>
          <a:lstStyle/>
          <a:p>
            <a:r>
              <a:rPr lang="en-GB" sz="2800" dirty="0" smtClean="0"/>
              <a:t>Installation: initial setup and patching</a:t>
            </a:r>
          </a:p>
          <a:p>
            <a:r>
              <a:rPr lang="en-GB" sz="2800" dirty="0" smtClean="0"/>
              <a:t>Removing unnecessary services, application and protocols</a:t>
            </a:r>
          </a:p>
          <a:p>
            <a:r>
              <a:rPr lang="en-GB" sz="2800" dirty="0" smtClean="0"/>
              <a:t>Configure users, group and authentication</a:t>
            </a:r>
          </a:p>
          <a:p>
            <a:pPr lvl="1"/>
            <a:r>
              <a:rPr lang="en-GB" sz="2600" dirty="0" smtClean="0"/>
              <a:t>access control</a:t>
            </a:r>
          </a:p>
          <a:p>
            <a:r>
              <a:rPr lang="en-GB" sz="2800" dirty="0" smtClean="0"/>
              <a:t>Configure resource control</a:t>
            </a:r>
          </a:p>
          <a:p>
            <a:pPr lvl="1"/>
            <a:r>
              <a:rPr lang="en-GB" sz="2600" dirty="0" smtClean="0"/>
              <a:t>permissions</a:t>
            </a:r>
          </a:p>
          <a:p>
            <a:pPr lvl="1"/>
            <a:r>
              <a:rPr lang="en-GB" sz="2600" dirty="0" smtClean="0"/>
              <a:t>additional controls (firewall, IDS/IPS)</a:t>
            </a:r>
          </a:p>
          <a:p>
            <a:r>
              <a:rPr lang="en-GB" sz="2800" dirty="0" smtClean="0"/>
              <a:t>Test the system security</a:t>
            </a:r>
          </a:p>
          <a:p>
            <a:endParaRPr lang="en-GB" sz="2800" dirty="0"/>
          </a:p>
        </p:txBody>
      </p:sp>
      <p:sp>
        <p:nvSpPr>
          <p:cNvPr id="4" name="Slide Number Placeholder 5"/>
          <p:cNvSpPr>
            <a:spLocks noGrp="1"/>
          </p:cNvSpPr>
          <p:nvPr>
            <p:ph type="sldNum" sz="quarter" idx="12"/>
          </p:nvPr>
        </p:nvSpPr>
        <p:spPr>
          <a:xfrm>
            <a:off x="11784011" y="5512170"/>
            <a:ext cx="407988" cy="460547"/>
          </a:xfrm>
        </p:spPr>
        <p:txBody>
          <a:bodyPr/>
          <a:lstStyle/>
          <a:p>
            <a:fld id="{C88EF74E-646F-4440-9898-43E30EF94E25}" type="slidenum">
              <a:rPr lang="en-US"/>
              <a:pPr/>
              <a:t>9</a:t>
            </a:fld>
            <a:endParaRPr lang="en-US" dirty="0"/>
          </a:p>
        </p:txBody>
      </p:sp>
    </p:spTree>
    <p:extLst>
      <p:ext uri="{BB962C8B-B14F-4D97-AF65-F5344CB8AC3E}">
        <p14:creationId xmlns:p14="http://schemas.microsoft.com/office/powerpoint/2010/main" val="370661817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Headlines">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Headlines">
      <a:majorFont>
        <a:latin typeface="Century Schoolbook"/>
        <a:ea typeface=""/>
        <a:cs typeface=""/>
      </a:majorFont>
      <a:minorFont>
        <a:latin typeface="Corbel"/>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36CA9F4A-BB34-428E-BF18-E0AFB26A7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6588</TotalTime>
  <Words>2015</Words>
  <Application>Microsoft Office PowerPoint</Application>
  <PresentationFormat>Widescreen</PresentationFormat>
  <Paragraphs>151</Paragraphs>
  <Slides>21</Slides>
  <Notes>3</Notes>
  <HiddenSlides>2</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3" baseType="lpstr">
      <vt:lpstr>宋体</vt:lpstr>
      <vt:lpstr>Arial</vt:lpstr>
      <vt:lpstr>Calibri</vt:lpstr>
      <vt:lpstr>Century Schoolbook</vt:lpstr>
      <vt:lpstr>Corbel</vt:lpstr>
      <vt:lpstr>Courier</vt:lpstr>
      <vt:lpstr>Courier New</vt:lpstr>
      <vt:lpstr>Monotype Sorts</vt:lpstr>
      <vt:lpstr>Times New Roman</vt:lpstr>
      <vt:lpstr>Verdana</vt:lpstr>
      <vt:lpstr>Headlines</vt:lpstr>
      <vt:lpstr>Document</vt:lpstr>
      <vt:lpstr>Operating  system  security</vt:lpstr>
      <vt:lpstr>Overview</vt:lpstr>
      <vt:lpstr>Protection vs. Security</vt:lpstr>
      <vt:lpstr>Protection</vt:lpstr>
      <vt:lpstr>Access Control</vt:lpstr>
      <vt:lpstr>Access control (cont.)</vt:lpstr>
      <vt:lpstr>Implementation of Access Matrix</vt:lpstr>
      <vt:lpstr>Protection of Objects</vt:lpstr>
      <vt:lpstr>Operating System Hardening</vt:lpstr>
      <vt:lpstr>Trusted Computer Base (TCB)</vt:lpstr>
      <vt:lpstr>Security Maintenance</vt:lpstr>
      <vt:lpstr>Security Threat Monitoring</vt:lpstr>
      <vt:lpstr>OS Security case-studies</vt:lpstr>
      <vt:lpstr>Linux Security</vt:lpstr>
      <vt:lpstr>Linux Access Control</vt:lpstr>
      <vt:lpstr>Pluggable Authentication Modules (PAM)</vt:lpstr>
      <vt:lpstr>Linux Vulnerabilities</vt:lpstr>
      <vt:lpstr>Windows OS Security</vt:lpstr>
      <vt:lpstr>Facilities of Windows OS Security System </vt:lpstr>
      <vt:lpstr>Windows OS User Authentication</vt:lpstr>
      <vt:lpstr>Windows Vulnerabilities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from the Ground up</dc:title>
  <dc:creator>Michael Crabb</dc:creator>
  <cp:lastModifiedBy>Andrei</cp:lastModifiedBy>
  <cp:revision>219</cp:revision>
  <cp:lastPrinted>2015-10-11T21:03:32Z</cp:lastPrinted>
  <dcterms:created xsi:type="dcterms:W3CDTF">2015-10-02T08:37:22Z</dcterms:created>
  <dcterms:modified xsi:type="dcterms:W3CDTF">2017-11-17T08:27:11Z</dcterms:modified>
</cp:coreProperties>
</file>