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17" r:id="rId4"/>
    <p:sldId id="291" r:id="rId5"/>
    <p:sldId id="320" r:id="rId6"/>
    <p:sldId id="311" r:id="rId7"/>
    <p:sldId id="310" r:id="rId8"/>
    <p:sldId id="308" r:id="rId9"/>
    <p:sldId id="321" r:id="rId10"/>
    <p:sldId id="338" r:id="rId11"/>
    <p:sldId id="322" r:id="rId12"/>
    <p:sldId id="339"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7" r:id="rId27"/>
    <p:sldId id="336"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initials="c" lastIdx="1" clrIdx="0">
    <p:extLst>
      <p:ext uri="{19B8F6BF-5375-455C-9EA6-DF929625EA0E}">
        <p15:presenceInfo xmlns:p15="http://schemas.microsoft.com/office/powerpoint/2012/main" userId="carl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5" autoAdjust="0"/>
    <p:restoredTop sz="73850" autoAdjust="0"/>
  </p:normalViewPr>
  <p:slideViewPr>
    <p:cSldViewPr snapToGrid="0">
      <p:cViewPr varScale="1">
        <p:scale>
          <a:sx n="66" d="100"/>
          <a:sy n="66" d="100"/>
        </p:scale>
        <p:origin x="1325" y="43"/>
      </p:cViewPr>
      <p:guideLst/>
    </p:cSldViewPr>
  </p:slideViewPr>
  <p:notesTextViewPr>
    <p:cViewPr>
      <p:scale>
        <a:sx n="3" d="2"/>
        <a:sy n="3" d="2"/>
      </p:scale>
      <p:origin x="0" y="0"/>
    </p:cViewPr>
  </p:notesTextViewPr>
  <p:notesViewPr>
    <p:cSldViewPr snapToGrid="0">
      <p:cViewPr varScale="1">
        <p:scale>
          <a:sx n="54" d="100"/>
          <a:sy n="54" d="100"/>
        </p:scale>
        <p:origin x="26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16BBD-FE03-4AB5-B424-02CB9D401249}" type="datetimeFigureOut">
              <a:rPr lang="en-GB" smtClean="0"/>
              <a:t>13/11/2018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4ED14-635F-4DB1-BE37-1A3B6791AAA3}" type="slidenum">
              <a:rPr lang="en-GB" smtClean="0"/>
              <a:t>‹#›</a:t>
            </a:fld>
            <a:endParaRPr lang="en-GB"/>
          </a:p>
        </p:txBody>
      </p:sp>
    </p:spTree>
    <p:extLst>
      <p:ext uri="{BB962C8B-B14F-4D97-AF65-F5344CB8AC3E}">
        <p14:creationId xmlns:p14="http://schemas.microsoft.com/office/powerpoint/2010/main" val="190141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fld id="{2CB4ED14-635F-4DB1-BE37-1A3B6791AAA3}" type="slidenum">
              <a:rPr lang="en-GB" smtClean="0"/>
              <a:t>7</a:t>
            </a:fld>
            <a:endParaRPr lang="en-GB"/>
          </a:p>
        </p:txBody>
      </p:sp>
    </p:spTree>
    <p:extLst>
      <p:ext uri="{BB962C8B-B14F-4D97-AF65-F5344CB8AC3E}">
        <p14:creationId xmlns:p14="http://schemas.microsoft.com/office/powerpoint/2010/main" val="3698275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-Simple scanners: Can identify wildcards, but limited to known </a:t>
            </a:r>
            <a:r>
              <a:rPr lang="en-GB" noProof="0" dirty="0" smtClean="0"/>
              <a:t>malware.</a:t>
            </a:r>
            <a:endParaRPr lang="en-GB" noProof="0" dirty="0"/>
          </a:p>
          <a:p>
            <a:r>
              <a:rPr lang="en-GB" noProof="0" dirty="0"/>
              <a:t>-Heuristic scanner: Look for the beginning of encryption loop to find the encryption key used by a polymorphic virus. Once detected, scanner decrypts and removes polymorphic virus.</a:t>
            </a:r>
          </a:p>
          <a:p>
            <a:r>
              <a:rPr lang="en-GB" noProof="0" dirty="0" smtClean="0"/>
              <a:t>*Integrity </a:t>
            </a:r>
            <a:r>
              <a:rPr lang="en-GB" noProof="0" dirty="0"/>
              <a:t>checking: Checksum appended to each program to verify its length. Some malware also changes this checksum, so scanner would hash the checksum.</a:t>
            </a:r>
          </a:p>
        </p:txBody>
      </p:sp>
      <p:sp>
        <p:nvSpPr>
          <p:cNvPr id="4" name="Slide Number Placeholder 3"/>
          <p:cNvSpPr>
            <a:spLocks noGrp="1"/>
          </p:cNvSpPr>
          <p:nvPr>
            <p:ph type="sldNum" sz="quarter" idx="5"/>
          </p:nvPr>
        </p:nvSpPr>
        <p:spPr/>
        <p:txBody>
          <a:bodyPr/>
          <a:lstStyle/>
          <a:p>
            <a:fld id="{2CB4ED14-635F-4DB1-BE37-1A3B6791AAA3}" type="slidenum">
              <a:rPr lang="en-GB" smtClean="0"/>
              <a:t>8</a:t>
            </a:fld>
            <a:endParaRPr lang="en-GB"/>
          </a:p>
        </p:txBody>
      </p:sp>
    </p:spTree>
    <p:extLst>
      <p:ext uri="{BB962C8B-B14F-4D97-AF65-F5344CB8AC3E}">
        <p14:creationId xmlns:p14="http://schemas.microsoft.com/office/powerpoint/2010/main" val="10467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-How long to run each implementation. Some malware doesn’t manifest immediately (trigger bomb delay), thus it has to be run multiple times. This can delay the system.</a:t>
            </a:r>
          </a:p>
          <a:p>
            <a:r>
              <a:rPr lang="en-GB" noProof="0" dirty="0"/>
              <a:t>-The main advantage of H-BB-BS is that no matter the malware, at least ONE well-defined request to the OS is made. If detected, then malware is detected as well.</a:t>
            </a:r>
          </a:p>
          <a:p>
            <a:r>
              <a:rPr lang="en-GB" noProof="0" dirty="0"/>
              <a:t>-Limitation: Since it has to run, before behaviour has been identified, malware may do some actions such as moving files which will cause disruption.</a:t>
            </a:r>
          </a:p>
        </p:txBody>
      </p:sp>
      <p:sp>
        <p:nvSpPr>
          <p:cNvPr id="4" name="Slide Number Placeholder 3"/>
          <p:cNvSpPr>
            <a:spLocks noGrp="1"/>
          </p:cNvSpPr>
          <p:nvPr>
            <p:ph type="sldNum" sz="quarter" idx="5"/>
          </p:nvPr>
        </p:nvSpPr>
        <p:spPr/>
        <p:txBody>
          <a:bodyPr/>
          <a:lstStyle/>
          <a:p>
            <a:fld id="{2CB4ED14-635F-4DB1-BE37-1A3B6791AAA3}" type="slidenum">
              <a:rPr lang="en-GB" smtClean="0"/>
              <a:t>9</a:t>
            </a:fld>
            <a:endParaRPr lang="en-GB"/>
          </a:p>
        </p:txBody>
      </p:sp>
    </p:spTree>
    <p:extLst>
      <p:ext uri="{BB962C8B-B14F-4D97-AF65-F5344CB8AC3E}">
        <p14:creationId xmlns:p14="http://schemas.microsoft.com/office/powerpoint/2010/main" val="3664411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-Problem: Anti-virus SW also intercepts system calls!</a:t>
            </a:r>
          </a:p>
          <a:p>
            <a:r>
              <a:rPr lang="en-GB" noProof="0" dirty="0"/>
              <a:t>-RootkitRevealer: </a:t>
            </a:r>
            <a:r>
              <a:rPr lang="en-GB" noProof="0" dirty="0" smtClean="0"/>
              <a:t>Compares </a:t>
            </a:r>
            <a:r>
              <a:rPr lang="en-GB" noProof="0" dirty="0"/>
              <a:t>the results of a system scan of the API with instructions that don’t go through the API. </a:t>
            </a:r>
          </a:p>
        </p:txBody>
      </p:sp>
      <p:sp>
        <p:nvSpPr>
          <p:cNvPr id="4" name="Slide Number Placeholder 3"/>
          <p:cNvSpPr>
            <a:spLocks noGrp="1"/>
          </p:cNvSpPr>
          <p:nvPr>
            <p:ph type="sldNum" sz="quarter" idx="5"/>
          </p:nvPr>
        </p:nvSpPr>
        <p:spPr/>
        <p:txBody>
          <a:bodyPr/>
          <a:lstStyle/>
          <a:p>
            <a:fld id="{2CB4ED14-635F-4DB1-BE37-1A3B6791AAA3}" type="slidenum">
              <a:rPr lang="en-GB" smtClean="0"/>
              <a:t>10</a:t>
            </a:fld>
            <a:endParaRPr lang="en-GB"/>
          </a:p>
        </p:txBody>
      </p:sp>
    </p:spTree>
    <p:extLst>
      <p:ext uri="{BB962C8B-B14F-4D97-AF65-F5344CB8AC3E}">
        <p14:creationId xmlns:p14="http://schemas.microsoft.com/office/powerpoint/2010/main" val="422189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-Consider that software programming is an art that only has 50 years of age!</a:t>
            </a:r>
          </a:p>
        </p:txBody>
      </p:sp>
      <p:sp>
        <p:nvSpPr>
          <p:cNvPr id="4" name="Slide Number Placeholder 3"/>
          <p:cNvSpPr>
            <a:spLocks noGrp="1"/>
          </p:cNvSpPr>
          <p:nvPr>
            <p:ph type="sldNum" sz="quarter" idx="5"/>
          </p:nvPr>
        </p:nvSpPr>
        <p:spPr/>
        <p:txBody>
          <a:bodyPr/>
          <a:lstStyle/>
          <a:p>
            <a:fld id="{2CB4ED14-635F-4DB1-BE37-1A3B6791AAA3}" type="slidenum">
              <a:rPr lang="en-GB" smtClean="0"/>
              <a:t>17</a:t>
            </a:fld>
            <a:endParaRPr lang="en-GB"/>
          </a:p>
        </p:txBody>
      </p:sp>
    </p:spTree>
    <p:extLst>
      <p:ext uri="{BB962C8B-B14F-4D97-AF65-F5344CB8AC3E}">
        <p14:creationId xmlns:p14="http://schemas.microsoft.com/office/powerpoint/2010/main" val="42652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5D507-391B-449E-B2E9-8880DE8D9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E1CCA2B8-DDBF-4413-BE7E-B5651F47C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1E15CA73-8BE3-4CDF-ABBD-7117013498A7}"/>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5" name="Footer Placeholder 4">
            <a:extLst>
              <a:ext uri="{FF2B5EF4-FFF2-40B4-BE49-F238E27FC236}">
                <a16:creationId xmlns:a16="http://schemas.microsoft.com/office/drawing/2014/main" xmlns="" id="{50E1E56E-9A66-4E01-8F92-03D43C9A7C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7236C30-8748-469D-8B20-05FCE79B8464}"/>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54614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0EFEE4-2BC3-46FB-A903-89C1324E4E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DB7FBF65-C3CD-458E-8FCC-2CF0F7C58E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AB2A0C93-E639-40B9-8DED-E77EEE464128}"/>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5" name="Footer Placeholder 4">
            <a:extLst>
              <a:ext uri="{FF2B5EF4-FFF2-40B4-BE49-F238E27FC236}">
                <a16:creationId xmlns:a16="http://schemas.microsoft.com/office/drawing/2014/main" xmlns="" id="{AF863E41-0CA4-480D-B957-9574B1581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D873D6F-C380-47D0-B6ED-28E71A754DFC}"/>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21360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409B9B3-BDBD-417A-ABD8-165E6FA8A2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7E0B359E-3097-4D88-9A2D-48A34BAFEE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FB585C35-CA3D-452A-916A-A83F1EC28B1D}"/>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5" name="Footer Placeholder 4">
            <a:extLst>
              <a:ext uri="{FF2B5EF4-FFF2-40B4-BE49-F238E27FC236}">
                <a16:creationId xmlns:a16="http://schemas.microsoft.com/office/drawing/2014/main" xmlns="" id="{812F98A3-5BD7-4AA3-A2F1-F561AF1DF2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7E7CC7B-5B4C-415F-8A33-82DB4ECEC31C}"/>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312280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FA4F7-A427-4377-BA24-36062F4C61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3260914-2344-429B-8365-9A88A621F3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35C5FE7-0DCD-4A62-82AB-36ADD2611C70}"/>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5" name="Footer Placeholder 4">
            <a:extLst>
              <a:ext uri="{FF2B5EF4-FFF2-40B4-BE49-F238E27FC236}">
                <a16:creationId xmlns:a16="http://schemas.microsoft.com/office/drawing/2014/main" xmlns="" id="{AC1E006E-7F0A-47E2-B734-6897EEF4AF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5F58109-1463-496E-82F9-533689ED844E}"/>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272594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05579-A0E2-4704-8165-EB6CE5A53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10C1CFD1-F35E-48B6-9B39-5CC7253D1F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D992CCA-F322-467C-BEE8-6269761A5963}"/>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5" name="Footer Placeholder 4">
            <a:extLst>
              <a:ext uri="{FF2B5EF4-FFF2-40B4-BE49-F238E27FC236}">
                <a16:creationId xmlns:a16="http://schemas.microsoft.com/office/drawing/2014/main" xmlns="" id="{DD8C0076-ECB2-442F-88D3-72B8B936F5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1471A3C-0309-4578-B218-5139C0B89BF1}"/>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70472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8621-205C-4AB9-8951-ABABAF342C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398C0AC1-BC83-423A-99EB-DB9421CA4E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9790DA67-1CC2-42FD-B274-0A9CA37160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64E435B7-A177-46C5-8B81-EBC1E8DC27CA}"/>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6" name="Footer Placeholder 5">
            <a:extLst>
              <a:ext uri="{FF2B5EF4-FFF2-40B4-BE49-F238E27FC236}">
                <a16:creationId xmlns:a16="http://schemas.microsoft.com/office/drawing/2014/main" xmlns="" id="{EDD3EBA7-610B-430C-A1A8-3E14C7597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6A6D31E-64B9-4278-8FA6-4045463022C5}"/>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1647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2F847-9884-41D9-B9B2-A6400C22DBB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DBD40A0D-898B-4FFA-B263-2B7037885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E39B010-161A-48D5-B077-7F1CE37093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550FC8E5-88E3-4C31-848F-6BE9BD1FE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6515B09-08FE-4250-BA20-62E9A6E7CE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D2250E3C-E1E1-49C7-9297-C19465B27D28}"/>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8" name="Footer Placeholder 7">
            <a:extLst>
              <a:ext uri="{FF2B5EF4-FFF2-40B4-BE49-F238E27FC236}">
                <a16:creationId xmlns:a16="http://schemas.microsoft.com/office/drawing/2014/main" xmlns="" id="{B9432451-74B7-4088-B24D-713E5757F5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5B78296D-AB77-4412-839C-132EA9EF3C93}"/>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408449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05E280-275C-48CF-AEAF-37D9D8BF8A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333B076B-EAB6-49EC-A678-352CA2601E53}"/>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4" name="Footer Placeholder 3">
            <a:extLst>
              <a:ext uri="{FF2B5EF4-FFF2-40B4-BE49-F238E27FC236}">
                <a16:creationId xmlns:a16="http://schemas.microsoft.com/office/drawing/2014/main" xmlns="" id="{967AAAAE-4959-4B71-A647-4A124180F8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428C334C-E14B-4E2B-9BDD-A340DB6D14EF}"/>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6362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C24527-100D-4773-98CA-99B51D3C5EC7}"/>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3" name="Footer Placeholder 2">
            <a:extLst>
              <a:ext uri="{FF2B5EF4-FFF2-40B4-BE49-F238E27FC236}">
                <a16:creationId xmlns:a16="http://schemas.microsoft.com/office/drawing/2014/main" xmlns="" id="{C54F9D09-BB94-4FCF-B3A9-954CD562B5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B9A6AF1-E7EC-4CC3-A671-401E49233C1B}"/>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60234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A5592C-B16D-4036-B1BD-FF6104F50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AF274568-FE4C-4377-8218-32FFE7AE64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E1DBBBD4-2680-42BF-B5B1-8EAA862F1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9B93428-9AA1-4774-93EA-847E2530323B}"/>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6" name="Footer Placeholder 5">
            <a:extLst>
              <a:ext uri="{FF2B5EF4-FFF2-40B4-BE49-F238E27FC236}">
                <a16:creationId xmlns:a16="http://schemas.microsoft.com/office/drawing/2014/main" xmlns="" id="{342E2BCD-C48E-4830-BE6E-DAD9E99858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1D42C10-D21D-40FF-8B86-A089B0EDBF2F}"/>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48767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63049-79AA-4AEF-AB65-9FA258839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1FCC9A5B-51B1-4C2F-8A46-B1A46878A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4FBBE9D4-ABB7-4729-B8E6-8B3C8C6D0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3BD4103-125F-4B07-BE6B-56353A88EA31}"/>
              </a:ext>
            </a:extLst>
          </p:cNvPr>
          <p:cNvSpPr>
            <a:spLocks noGrp="1"/>
          </p:cNvSpPr>
          <p:nvPr>
            <p:ph type="dt" sz="half" idx="10"/>
          </p:nvPr>
        </p:nvSpPr>
        <p:spPr/>
        <p:txBody>
          <a:bodyPr/>
          <a:lstStyle/>
          <a:p>
            <a:fld id="{49704027-453D-4F49-B9B9-AE4F97BD3C32}" type="datetimeFigureOut">
              <a:rPr lang="en-GB" smtClean="0"/>
              <a:t>13/11/2018</a:t>
            </a:fld>
            <a:endParaRPr lang="en-GB"/>
          </a:p>
        </p:txBody>
      </p:sp>
      <p:sp>
        <p:nvSpPr>
          <p:cNvPr id="6" name="Footer Placeholder 5">
            <a:extLst>
              <a:ext uri="{FF2B5EF4-FFF2-40B4-BE49-F238E27FC236}">
                <a16:creationId xmlns:a16="http://schemas.microsoft.com/office/drawing/2014/main" xmlns="" id="{FE346159-BB34-42BF-9604-250A18005A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C8F1DD8-3803-4186-BA1E-FDF176D83EEA}"/>
              </a:ext>
            </a:extLst>
          </p:cNvPr>
          <p:cNvSpPr>
            <a:spLocks noGrp="1"/>
          </p:cNvSpPr>
          <p:nvPr>
            <p:ph type="sldNum" sz="quarter" idx="12"/>
          </p:nvPr>
        </p:nvSpPr>
        <p:spPr/>
        <p:txBody>
          <a:bodyPr/>
          <a:lstStyle/>
          <a:p>
            <a:fld id="{AEC2F8E8-781C-434A-9DF5-1237356965C0}" type="slidenum">
              <a:rPr lang="en-GB" smtClean="0"/>
              <a:t>‹#›</a:t>
            </a:fld>
            <a:endParaRPr lang="en-GB"/>
          </a:p>
        </p:txBody>
      </p:sp>
    </p:spTree>
    <p:extLst>
      <p:ext uri="{BB962C8B-B14F-4D97-AF65-F5344CB8AC3E}">
        <p14:creationId xmlns:p14="http://schemas.microsoft.com/office/powerpoint/2010/main" val="377849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EDE58C-A714-4B25-89FD-8201ED7E4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D8747B4-4DA7-48DE-B58B-2BF4B00FD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DC887B6-8D30-4C61-834F-AD5D14155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04027-453D-4F49-B9B9-AE4F97BD3C32}" type="datetimeFigureOut">
              <a:rPr lang="en-GB" smtClean="0"/>
              <a:t>13/11/2018</a:t>
            </a:fld>
            <a:endParaRPr lang="en-GB"/>
          </a:p>
        </p:txBody>
      </p:sp>
      <p:sp>
        <p:nvSpPr>
          <p:cNvPr id="5" name="Footer Placeholder 4">
            <a:extLst>
              <a:ext uri="{FF2B5EF4-FFF2-40B4-BE49-F238E27FC236}">
                <a16:creationId xmlns:a16="http://schemas.microsoft.com/office/drawing/2014/main" xmlns="" id="{50C1748F-68CC-4081-AC22-35DE240AF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DC19578-602B-492F-8359-F400F3DD1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2F8E8-781C-434A-9DF5-1237356965C0}" type="slidenum">
              <a:rPr lang="en-GB" smtClean="0"/>
              <a:t>‹#›</a:t>
            </a:fld>
            <a:endParaRPr lang="en-GB"/>
          </a:p>
        </p:txBody>
      </p:sp>
    </p:spTree>
    <p:extLst>
      <p:ext uri="{BB962C8B-B14F-4D97-AF65-F5344CB8AC3E}">
        <p14:creationId xmlns:p14="http://schemas.microsoft.com/office/powerpoint/2010/main" val="139439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latesthackingnews.com/2018/11/08/canadian-university-undergoes-a-forced-shutdown-after-cryptojacking-attack/?fbclid=IwAR3YPnJh_jix89qxLhJprjoRwbIHDjrusZh_lxXQfRhJYJfIh-REyl-3x_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02FD7-CBE8-409B-8B8C-17C73AC658D0}"/>
              </a:ext>
            </a:extLst>
          </p:cNvPr>
          <p:cNvSpPr>
            <a:spLocks noGrp="1"/>
          </p:cNvSpPr>
          <p:nvPr>
            <p:ph type="ctrTitle"/>
          </p:nvPr>
        </p:nvSpPr>
        <p:spPr/>
        <p:txBody>
          <a:bodyPr/>
          <a:lstStyle/>
          <a:p>
            <a:r>
              <a:rPr lang="en-GB" dirty="0"/>
              <a:t>Malware &amp; Software Security</a:t>
            </a:r>
          </a:p>
        </p:txBody>
      </p:sp>
      <p:sp>
        <p:nvSpPr>
          <p:cNvPr id="3" name="Subtitle 2">
            <a:extLst>
              <a:ext uri="{FF2B5EF4-FFF2-40B4-BE49-F238E27FC236}">
                <a16:creationId xmlns:a16="http://schemas.microsoft.com/office/drawing/2014/main" xmlns="" id="{C85E5647-9C71-4803-8332-ABCC4486C3F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38491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75" y="365125"/>
            <a:ext cx="10515600" cy="1325563"/>
          </a:xfrm>
        </p:spPr>
        <p:txBody>
          <a:bodyPr/>
          <a:lstStyle/>
          <a:p>
            <a:r>
              <a:rPr lang="en-GB" dirty="0"/>
              <a:t>4-Gen: Full-feature Protection</a:t>
            </a:r>
          </a:p>
        </p:txBody>
      </p:sp>
      <p:sp>
        <p:nvSpPr>
          <p:cNvPr id="3" name="Content Placeholder 2"/>
          <p:cNvSpPr>
            <a:spLocks noGrp="1"/>
          </p:cNvSpPr>
          <p:nvPr>
            <p:ph idx="1"/>
          </p:nvPr>
        </p:nvSpPr>
        <p:spPr>
          <a:xfrm>
            <a:off x="205273" y="1859181"/>
            <a:ext cx="11383347" cy="4633694"/>
          </a:xfrm>
        </p:spPr>
        <p:txBody>
          <a:bodyPr>
            <a:normAutofit/>
          </a:bodyPr>
          <a:lstStyle/>
          <a:p>
            <a:r>
              <a:rPr lang="en-GB" b="1" dirty="0"/>
              <a:t>Spyware Detection and Removal:</a:t>
            </a:r>
          </a:p>
          <a:p>
            <a:pPr lvl="1"/>
            <a:r>
              <a:rPr lang="en-GB" dirty="0"/>
              <a:t>Specific detection and removal.</a:t>
            </a:r>
          </a:p>
          <a:p>
            <a:r>
              <a:rPr lang="en-GB" b="1" dirty="0"/>
              <a:t>Rootkit </a:t>
            </a:r>
            <a:r>
              <a:rPr lang="en-GB" b="1" dirty="0" err="1"/>
              <a:t>Countermeasurements</a:t>
            </a:r>
            <a:r>
              <a:rPr lang="en-GB" b="1" dirty="0"/>
              <a:t>:</a:t>
            </a:r>
          </a:p>
          <a:p>
            <a:pPr lvl="1"/>
            <a:r>
              <a:rPr lang="en-GB" dirty="0"/>
              <a:t>Requires network and computer security.</a:t>
            </a:r>
          </a:p>
          <a:p>
            <a:pPr lvl="1"/>
            <a:r>
              <a:rPr lang="en-GB" dirty="0"/>
              <a:t>Look for behaviours that may indicate rootkit presence (interception of systems calls, keylogger activity, etc).</a:t>
            </a:r>
          </a:p>
          <a:p>
            <a:pPr lvl="1"/>
            <a:r>
              <a:rPr lang="en-GB" dirty="0"/>
              <a:t>File integrity check.</a:t>
            </a:r>
          </a:p>
          <a:p>
            <a:pPr lvl="1"/>
            <a:r>
              <a:rPr lang="en-GB" dirty="0"/>
              <a:t>If kernel-rootkit is detected, entire OS is reinstalled.</a:t>
            </a:r>
          </a:p>
        </p:txBody>
      </p:sp>
    </p:spTree>
    <p:extLst>
      <p:ext uri="{BB962C8B-B14F-4D97-AF65-F5344CB8AC3E}">
        <p14:creationId xmlns:p14="http://schemas.microsoft.com/office/powerpoint/2010/main" val="19295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8540D-2224-4531-8E65-28214BBEF976}"/>
              </a:ext>
            </a:extLst>
          </p:cNvPr>
          <p:cNvSpPr>
            <a:spLocks noGrp="1"/>
          </p:cNvSpPr>
          <p:nvPr>
            <p:ph type="title"/>
          </p:nvPr>
        </p:nvSpPr>
        <p:spPr>
          <a:xfrm>
            <a:off x="320615" y="278771"/>
            <a:ext cx="10515600" cy="1325563"/>
          </a:xfrm>
        </p:spPr>
        <p:txBody>
          <a:bodyPr/>
          <a:lstStyle/>
          <a:p>
            <a:r>
              <a:rPr lang="en-GB" dirty="0"/>
              <a:t>Perimeter Scanning Approaches</a:t>
            </a:r>
          </a:p>
        </p:txBody>
      </p:sp>
      <p:sp>
        <p:nvSpPr>
          <p:cNvPr id="3" name="Content Placeholder 2">
            <a:extLst>
              <a:ext uri="{FF2B5EF4-FFF2-40B4-BE49-F238E27FC236}">
                <a16:creationId xmlns:a16="http://schemas.microsoft.com/office/drawing/2014/main" xmlns="" id="{58602F10-76F1-4543-92C6-081AFB38DC8B}"/>
              </a:ext>
            </a:extLst>
          </p:cNvPr>
          <p:cNvSpPr>
            <a:spLocks noGrp="1"/>
          </p:cNvSpPr>
          <p:nvPr>
            <p:ph idx="1"/>
          </p:nvPr>
        </p:nvSpPr>
        <p:spPr>
          <a:xfrm>
            <a:off x="475890" y="1604334"/>
            <a:ext cx="10515600" cy="5032375"/>
          </a:xfrm>
        </p:spPr>
        <p:txBody>
          <a:bodyPr>
            <a:normAutofit fontScale="85000" lnSpcReduction="10000"/>
          </a:bodyPr>
          <a:lstStyle/>
          <a:p>
            <a:r>
              <a:rPr lang="en-GB" b="1" dirty="0"/>
              <a:t>Ingress monitors: </a:t>
            </a:r>
          </a:p>
          <a:p>
            <a:pPr lvl="1"/>
            <a:r>
              <a:rPr lang="en-GB" dirty="0"/>
              <a:t>Border between the enterprise network and the Internet. </a:t>
            </a:r>
          </a:p>
          <a:p>
            <a:pPr lvl="1"/>
            <a:r>
              <a:rPr lang="en-GB" dirty="0"/>
              <a:t>Part of:</a:t>
            </a:r>
          </a:p>
          <a:p>
            <a:pPr lvl="2"/>
            <a:r>
              <a:rPr lang="en-GB" dirty="0"/>
              <a:t>The ingress filtering software.</a:t>
            </a:r>
          </a:p>
          <a:p>
            <a:pPr lvl="2"/>
            <a:r>
              <a:rPr lang="en-GB" dirty="0"/>
              <a:t>Border router.</a:t>
            </a:r>
          </a:p>
          <a:p>
            <a:pPr lvl="2"/>
            <a:r>
              <a:rPr lang="en-GB" dirty="0"/>
              <a:t>External firewall or a separate passive monitor.</a:t>
            </a:r>
          </a:p>
          <a:p>
            <a:pPr lvl="1"/>
            <a:r>
              <a:rPr lang="en-GB" dirty="0"/>
              <a:t>Can use either anomaly or signature and heuristic approaches to detect malware traffic.</a:t>
            </a:r>
          </a:p>
          <a:p>
            <a:r>
              <a:rPr lang="en-GB" b="1" dirty="0"/>
              <a:t>Egress monitors: </a:t>
            </a:r>
          </a:p>
          <a:p>
            <a:pPr lvl="1"/>
            <a:r>
              <a:rPr lang="en-GB" dirty="0"/>
              <a:t>Exit of individual LANs on the enterprise network or border between the enterprise network and the Internet. </a:t>
            </a:r>
          </a:p>
          <a:p>
            <a:pPr lvl="1"/>
            <a:r>
              <a:rPr lang="en-GB" dirty="0"/>
              <a:t>In the </a:t>
            </a:r>
            <a:r>
              <a:rPr lang="en-GB" dirty="0" smtClean="0"/>
              <a:t>former, the </a:t>
            </a:r>
            <a:r>
              <a:rPr lang="en-GB" dirty="0"/>
              <a:t>monitor can be part of the filtering software of a LAN router or switch. </a:t>
            </a:r>
          </a:p>
          <a:p>
            <a:pPr lvl="1"/>
            <a:r>
              <a:rPr lang="en-GB" dirty="0"/>
              <a:t>The two types can be installed in one device. </a:t>
            </a:r>
          </a:p>
          <a:p>
            <a:pPr lvl="1"/>
            <a:r>
              <a:rPr lang="en-GB" dirty="0"/>
              <a:t>Designed to catch the source of a malware attack by monitoring outgoing traffic.</a:t>
            </a:r>
          </a:p>
          <a:p>
            <a:pPr lvl="1"/>
            <a:r>
              <a:rPr lang="en-GB" dirty="0"/>
              <a:t>Look for the common sequential or random scanning behaviour used by worms and rate limit or block it. </a:t>
            </a:r>
          </a:p>
          <a:p>
            <a:pPr lvl="1"/>
            <a:r>
              <a:rPr lang="en-GB" dirty="0"/>
              <a:t>Detect and respond to abnormally high email traffic.</a:t>
            </a:r>
          </a:p>
        </p:txBody>
      </p:sp>
    </p:spTree>
    <p:extLst>
      <p:ext uri="{BB962C8B-B14F-4D97-AF65-F5344CB8AC3E}">
        <p14:creationId xmlns:p14="http://schemas.microsoft.com/office/powerpoint/2010/main" val="2141554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8540D-2224-4531-8E65-28214BBEF976}"/>
              </a:ext>
            </a:extLst>
          </p:cNvPr>
          <p:cNvSpPr>
            <a:spLocks noGrp="1"/>
          </p:cNvSpPr>
          <p:nvPr>
            <p:ph type="title"/>
          </p:nvPr>
        </p:nvSpPr>
        <p:spPr/>
        <p:txBody>
          <a:bodyPr/>
          <a:lstStyle/>
          <a:p>
            <a:r>
              <a:rPr lang="en-GB" dirty="0"/>
              <a:t>Distributer Intelligence Gathering Approaches</a:t>
            </a:r>
          </a:p>
        </p:txBody>
      </p:sp>
      <p:sp>
        <p:nvSpPr>
          <p:cNvPr id="3" name="Content Placeholder 2">
            <a:extLst>
              <a:ext uri="{FF2B5EF4-FFF2-40B4-BE49-F238E27FC236}">
                <a16:creationId xmlns:a16="http://schemas.microsoft.com/office/drawing/2014/main" xmlns="" id="{58602F10-76F1-4543-92C6-081AFB38DC8B}"/>
              </a:ext>
            </a:extLst>
          </p:cNvPr>
          <p:cNvSpPr>
            <a:spLocks noGrp="1"/>
          </p:cNvSpPr>
          <p:nvPr>
            <p:ph idx="1"/>
          </p:nvPr>
        </p:nvSpPr>
        <p:spPr/>
        <p:txBody>
          <a:bodyPr>
            <a:normAutofit/>
          </a:bodyPr>
          <a:lstStyle/>
          <a:p>
            <a:r>
              <a:rPr lang="en-GB" dirty="0"/>
              <a:t>The final location where anti-virus software is used is in a distributed configuration.</a:t>
            </a:r>
          </a:p>
          <a:p>
            <a:r>
              <a:rPr lang="en-GB" dirty="0"/>
              <a:t>It gathers data from a large number of both host-based and perimeter sensors, relays this intelligence to a central analysis system able to correlate and analyse the data, which can then return updated signatures and behaviour patterns to enable all of the coordinated systems to respond and defend against malware attacks. </a:t>
            </a:r>
          </a:p>
          <a:p>
            <a:r>
              <a:rPr lang="en-GB" dirty="0"/>
              <a:t>A number of such systems have been proposed. </a:t>
            </a:r>
            <a:endParaRPr lang="en-GB" dirty="0" smtClean="0"/>
          </a:p>
          <a:p>
            <a:pPr lvl="1"/>
            <a:r>
              <a:rPr lang="en-GB" dirty="0"/>
              <a:t>D</a:t>
            </a:r>
            <a:r>
              <a:rPr lang="en-GB" dirty="0" smtClean="0"/>
              <a:t>istributed </a:t>
            </a:r>
            <a:r>
              <a:rPr lang="en-GB" dirty="0"/>
              <a:t>intrusion prevention system (D-IPS</a:t>
            </a:r>
            <a:r>
              <a:rPr lang="en-GB" dirty="0" smtClean="0"/>
              <a:t>) </a:t>
            </a:r>
            <a:r>
              <a:rPr lang="en-GB" dirty="0"/>
              <a:t>targeting malware.</a:t>
            </a:r>
          </a:p>
        </p:txBody>
      </p:sp>
    </p:spTree>
    <p:extLst>
      <p:ext uri="{BB962C8B-B14F-4D97-AF65-F5344CB8AC3E}">
        <p14:creationId xmlns:p14="http://schemas.microsoft.com/office/powerpoint/2010/main" val="870784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872C54-1868-48BD-A18D-EB93D5F354D6}"/>
              </a:ext>
            </a:extLst>
          </p:cNvPr>
          <p:cNvSpPr>
            <a:spLocks noGrp="1"/>
          </p:cNvSpPr>
          <p:nvPr>
            <p:ph type="title"/>
          </p:nvPr>
        </p:nvSpPr>
        <p:spPr/>
        <p:txBody>
          <a:bodyPr/>
          <a:lstStyle/>
          <a:p>
            <a:r>
              <a:rPr lang="es-ES" dirty="0"/>
              <a:t>Software Security</a:t>
            </a:r>
            <a:endParaRPr lang="en-GB" dirty="0"/>
          </a:p>
        </p:txBody>
      </p:sp>
    </p:spTree>
    <p:extLst>
      <p:ext uri="{BB962C8B-B14F-4D97-AF65-F5344CB8AC3E}">
        <p14:creationId xmlns:p14="http://schemas.microsoft.com/office/powerpoint/2010/main" val="83254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92563-5F5C-4BDE-AFE1-D72AA008A5E7}"/>
              </a:ext>
            </a:extLst>
          </p:cNvPr>
          <p:cNvSpPr>
            <a:spLocks noGrp="1"/>
          </p:cNvSpPr>
          <p:nvPr>
            <p:ph type="title"/>
          </p:nvPr>
        </p:nvSpPr>
        <p:spPr>
          <a:xfrm>
            <a:off x="148087" y="158091"/>
            <a:ext cx="10515600" cy="1325563"/>
          </a:xfrm>
        </p:spPr>
        <p:txBody>
          <a:bodyPr/>
          <a:lstStyle/>
          <a:p>
            <a:r>
              <a:rPr lang="en-GB" dirty="0"/>
              <a:t>Intended vs Implemented SW Security</a:t>
            </a:r>
          </a:p>
        </p:txBody>
      </p:sp>
      <p:pic>
        <p:nvPicPr>
          <p:cNvPr id="4" name="Picture 11">
            <a:extLst>
              <a:ext uri="{FF2B5EF4-FFF2-40B4-BE49-F238E27FC236}">
                <a16:creationId xmlns:a16="http://schemas.microsoft.com/office/drawing/2014/main" xmlns="" id="{5BBC6621-A458-4285-822B-59D15362FC1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1418"/>
          <a:stretch/>
        </p:blipFill>
        <p:spPr bwMode="auto">
          <a:xfrm>
            <a:off x="3347050" y="1458276"/>
            <a:ext cx="5037826" cy="484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9">
            <a:extLst>
              <a:ext uri="{FF2B5EF4-FFF2-40B4-BE49-F238E27FC236}">
                <a16:creationId xmlns:a16="http://schemas.microsoft.com/office/drawing/2014/main" xmlns="" id="{2291A740-9D57-4D9B-B7DC-F6B56B82BF96}"/>
              </a:ext>
            </a:extLst>
          </p:cNvPr>
          <p:cNvSpPr>
            <a:spLocks noChangeArrowheads="1"/>
          </p:cNvSpPr>
          <p:nvPr/>
        </p:nvSpPr>
        <p:spPr bwMode="auto">
          <a:xfrm>
            <a:off x="148086" y="6438900"/>
            <a:ext cx="4165121"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itchFamily="2" charset="2"/>
              <a:buChar char="n"/>
              <a:defRPr sz="2200">
                <a:solidFill>
                  <a:schemeClr val="tx1"/>
                </a:solidFill>
                <a:effectLst>
                  <a:outerShdw blurRad="38100" dist="38100" dir="2700000" algn="tl">
                    <a:srgbClr val="000000"/>
                  </a:outerShdw>
                </a:effectLst>
                <a:latin typeface="Garamond" pitchFamily="18" charset="0"/>
                <a:cs typeface="Arial" charset="0"/>
              </a:defRPr>
            </a:lvl1pPr>
            <a:lvl2pPr marL="742950" indent="-285750">
              <a:spcBef>
                <a:spcPct val="20000"/>
              </a:spcBef>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Garamond" pitchFamily="18" charset="0"/>
                <a:cs typeface="Arial" charset="0"/>
              </a:defRPr>
            </a:lvl2pPr>
            <a:lvl3pPr marL="1143000" indent="-228600">
              <a:spcBef>
                <a:spcPct val="20000"/>
              </a:spcBef>
              <a:buClr>
                <a:schemeClr val="tx2"/>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3pPr>
            <a:lvl4pPr marL="1600200" indent="-228600">
              <a:spcBef>
                <a:spcPct val="20000"/>
              </a:spcBef>
              <a:buClr>
                <a:schemeClr val="accent2"/>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4pPr>
            <a:lvl5pPr marL="2057400" indent="-228600">
              <a:spcBef>
                <a:spcPct val="20000"/>
              </a:spcBef>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5pPr>
            <a:lvl6pPr marL="2514600" indent="-22860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6pPr>
            <a:lvl7pPr marL="2971800" indent="-22860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7pPr>
            <a:lvl8pPr marL="3429000" indent="-22860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8pPr>
            <a:lvl9pPr marL="3886200" indent="-22860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Garamond" pitchFamily="18" charset="0"/>
                <a:cs typeface="Arial" charset="0"/>
              </a:defRPr>
            </a:lvl9pPr>
          </a:lstStyle>
          <a:p>
            <a:pPr>
              <a:buFont typeface="Wingdings" pitchFamily="2" charset="2"/>
              <a:buNone/>
            </a:pPr>
            <a:r>
              <a:rPr lang="en-US" altLang="en-US" sz="1400" dirty="0">
                <a:effectLst/>
                <a:latin typeface="Courier New" panose="02070309020205020404" pitchFamily="49" charset="0"/>
                <a:cs typeface="Courier New" panose="02070309020205020404" pitchFamily="49" charset="0"/>
              </a:rPr>
              <a:t>H. H. Thompson, Security Innovation</a:t>
            </a:r>
          </a:p>
        </p:txBody>
      </p:sp>
    </p:spTree>
    <p:extLst>
      <p:ext uri="{BB962C8B-B14F-4D97-AF65-F5344CB8AC3E}">
        <p14:creationId xmlns:p14="http://schemas.microsoft.com/office/powerpoint/2010/main" val="1227291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3DA38-F864-4AE0-B006-18D2EB2E825E}"/>
              </a:ext>
            </a:extLst>
          </p:cNvPr>
          <p:cNvSpPr>
            <a:spLocks noGrp="1"/>
          </p:cNvSpPr>
          <p:nvPr>
            <p:ph type="title"/>
          </p:nvPr>
        </p:nvSpPr>
        <p:spPr/>
        <p:txBody>
          <a:bodyPr/>
          <a:lstStyle/>
          <a:p>
            <a:r>
              <a:rPr lang="en-GB" dirty="0"/>
              <a:t>Types of Software Flaws</a:t>
            </a:r>
          </a:p>
        </p:txBody>
      </p:sp>
      <p:pic>
        <p:nvPicPr>
          <p:cNvPr id="4" name="Picture 2">
            <a:extLst>
              <a:ext uri="{FF2B5EF4-FFF2-40B4-BE49-F238E27FC236}">
                <a16:creationId xmlns:a16="http://schemas.microsoft.com/office/drawing/2014/main" xmlns="" id="{A2770EA6-4101-4876-8F6E-6728828A42F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849" t="3115" r="1912"/>
          <a:stretch/>
        </p:blipFill>
        <p:spPr bwMode="auto">
          <a:xfrm>
            <a:off x="2863972" y="1661025"/>
            <a:ext cx="6211018" cy="483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1601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EF8BC-ACAE-4470-B4FD-E4FA3DB2D6AA}"/>
              </a:ext>
            </a:extLst>
          </p:cNvPr>
          <p:cNvSpPr>
            <a:spLocks noGrp="1"/>
          </p:cNvSpPr>
          <p:nvPr>
            <p:ph type="title"/>
          </p:nvPr>
        </p:nvSpPr>
        <p:spPr/>
        <p:txBody>
          <a:bodyPr/>
          <a:lstStyle/>
          <a:p>
            <a:r>
              <a:rPr lang="en-GB" dirty="0"/>
              <a:t>Bad Software</a:t>
            </a:r>
          </a:p>
        </p:txBody>
      </p:sp>
      <p:sp>
        <p:nvSpPr>
          <p:cNvPr id="3" name="Content Placeholder 2">
            <a:extLst>
              <a:ext uri="{FF2B5EF4-FFF2-40B4-BE49-F238E27FC236}">
                <a16:creationId xmlns:a16="http://schemas.microsoft.com/office/drawing/2014/main" xmlns="" id="{89B5CA38-0B66-4974-817D-3700C2A4BEDD}"/>
              </a:ext>
            </a:extLst>
          </p:cNvPr>
          <p:cNvSpPr>
            <a:spLocks noGrp="1"/>
          </p:cNvSpPr>
          <p:nvPr>
            <p:ph idx="1"/>
          </p:nvPr>
        </p:nvSpPr>
        <p:spPr/>
        <p:txBody>
          <a:bodyPr/>
          <a:lstStyle/>
          <a:p>
            <a:r>
              <a:rPr lang="en-GB" altLang="en-US" dirty="0" smtClean="0"/>
              <a:t>Software that exposes confidential data to unauthenticated users.</a:t>
            </a:r>
          </a:p>
          <a:p>
            <a:endParaRPr lang="en-GB" altLang="en-US" dirty="0" smtClean="0"/>
          </a:p>
          <a:p>
            <a:r>
              <a:rPr lang="en-GB" altLang="en-US" dirty="0" smtClean="0"/>
              <a:t>Software which crashes or grinds to a halt when exposed to faulty inputs.</a:t>
            </a:r>
          </a:p>
          <a:p>
            <a:endParaRPr lang="en-GB" altLang="en-US" dirty="0" smtClean="0"/>
          </a:p>
          <a:p>
            <a:r>
              <a:rPr lang="en-GB" altLang="en-US" dirty="0" smtClean="0"/>
              <a:t>Software which allows an attacker to inject code and execute it.</a:t>
            </a:r>
          </a:p>
          <a:p>
            <a:endParaRPr lang="en-GB" altLang="en-US" dirty="0" smtClean="0"/>
          </a:p>
          <a:p>
            <a:r>
              <a:rPr lang="en-GB" altLang="en-US" dirty="0" smtClean="0"/>
              <a:t>Software which executes privileged commands for an attacker.</a:t>
            </a:r>
          </a:p>
          <a:p>
            <a:endParaRPr lang="en-GB" dirty="0"/>
          </a:p>
        </p:txBody>
      </p:sp>
    </p:spTree>
    <p:extLst>
      <p:ext uri="{BB962C8B-B14F-4D97-AF65-F5344CB8AC3E}">
        <p14:creationId xmlns:p14="http://schemas.microsoft.com/office/powerpoint/2010/main" val="3170162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33196-0C60-4D7B-A665-CA6C17482840}"/>
              </a:ext>
            </a:extLst>
          </p:cNvPr>
          <p:cNvSpPr>
            <a:spLocks noGrp="1"/>
          </p:cNvSpPr>
          <p:nvPr>
            <p:ph type="title"/>
          </p:nvPr>
        </p:nvSpPr>
        <p:spPr>
          <a:xfrm>
            <a:off x="0" y="18255"/>
            <a:ext cx="10515600" cy="1325563"/>
          </a:xfrm>
        </p:spPr>
        <p:txBody>
          <a:bodyPr/>
          <a:lstStyle/>
          <a:p>
            <a:r>
              <a:rPr lang="en-GB" dirty="0"/>
              <a:t>Software Insecurity</a:t>
            </a:r>
          </a:p>
        </p:txBody>
      </p:sp>
      <p:sp>
        <p:nvSpPr>
          <p:cNvPr id="3" name="Content Placeholder 2">
            <a:extLst>
              <a:ext uri="{FF2B5EF4-FFF2-40B4-BE49-F238E27FC236}">
                <a16:creationId xmlns:a16="http://schemas.microsoft.com/office/drawing/2014/main" xmlns="" id="{22A91689-9622-4920-B5D9-95C30D51DB43}"/>
              </a:ext>
            </a:extLst>
          </p:cNvPr>
          <p:cNvSpPr>
            <a:spLocks noGrp="1"/>
          </p:cNvSpPr>
          <p:nvPr>
            <p:ph idx="1"/>
          </p:nvPr>
        </p:nvSpPr>
        <p:spPr>
          <a:xfrm>
            <a:off x="276045" y="1825625"/>
            <a:ext cx="11455879" cy="4351338"/>
          </a:xfrm>
        </p:spPr>
        <p:txBody>
          <a:bodyPr/>
          <a:lstStyle/>
          <a:p>
            <a:r>
              <a:rPr lang="en-US" altLang="en-US" dirty="0"/>
              <a:t>Networked software is not designed to withstand a hostile environment.</a:t>
            </a:r>
          </a:p>
          <a:p>
            <a:endParaRPr lang="en-US" altLang="en-US" dirty="0"/>
          </a:p>
          <a:p>
            <a:r>
              <a:rPr lang="en-US" altLang="en-US" dirty="0"/>
              <a:t>Development tools do not prevent simple security bugs (i.e., buffer overflows).</a:t>
            </a:r>
          </a:p>
          <a:p>
            <a:endParaRPr lang="en-US" altLang="en-US" dirty="0"/>
          </a:p>
          <a:p>
            <a:r>
              <a:rPr lang="en-US" altLang="en-US" dirty="0"/>
              <a:t>QA Testing methods do not address security.</a:t>
            </a:r>
          </a:p>
          <a:p>
            <a:endParaRPr lang="en-US" altLang="en-US" dirty="0"/>
          </a:p>
          <a:p>
            <a:r>
              <a:rPr lang="en-US" altLang="en-US" dirty="0"/>
              <a:t>Customers pay for bad software.</a:t>
            </a:r>
          </a:p>
          <a:p>
            <a:endParaRPr lang="en-GB" dirty="0"/>
          </a:p>
        </p:txBody>
      </p:sp>
    </p:spTree>
    <p:extLst>
      <p:ext uri="{BB962C8B-B14F-4D97-AF65-F5344CB8AC3E}">
        <p14:creationId xmlns:p14="http://schemas.microsoft.com/office/powerpoint/2010/main" val="1980619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A8420-6F45-4CEF-97A5-7DB1C43DBA31}"/>
              </a:ext>
            </a:extLst>
          </p:cNvPr>
          <p:cNvSpPr>
            <a:spLocks noGrp="1"/>
          </p:cNvSpPr>
          <p:nvPr>
            <p:ph type="title"/>
          </p:nvPr>
        </p:nvSpPr>
        <p:spPr>
          <a:xfrm>
            <a:off x="0" y="156883"/>
            <a:ext cx="10515600" cy="1325563"/>
          </a:xfrm>
        </p:spPr>
        <p:txBody>
          <a:bodyPr/>
          <a:lstStyle/>
          <a:p>
            <a:r>
              <a:rPr lang="en-GB" dirty="0"/>
              <a:t>Software Insecurity</a:t>
            </a:r>
          </a:p>
        </p:txBody>
      </p:sp>
      <p:pic>
        <p:nvPicPr>
          <p:cNvPr id="4" name="Picture 2">
            <a:extLst>
              <a:ext uri="{FF2B5EF4-FFF2-40B4-BE49-F238E27FC236}">
                <a16:creationId xmlns:a16="http://schemas.microsoft.com/office/drawing/2014/main" xmlns="" id="{14DA8D7F-371C-4023-BC39-A06D1C376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1459" y="1482446"/>
            <a:ext cx="6729082" cy="5010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8903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AB967141-97ED-4591-89E1-FA303C9B1C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879" y="1253330"/>
            <a:ext cx="7110672" cy="5259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a:extLst>
              <a:ext uri="{FF2B5EF4-FFF2-40B4-BE49-F238E27FC236}">
                <a16:creationId xmlns:a16="http://schemas.microsoft.com/office/drawing/2014/main" xmlns="" id="{2A952BC7-D31B-4B66-9606-44C7AFB3EBFF}"/>
              </a:ext>
            </a:extLst>
          </p:cNvPr>
          <p:cNvSpPr>
            <a:spLocks noGrp="1"/>
          </p:cNvSpPr>
          <p:nvPr>
            <p:ph type="title"/>
          </p:nvPr>
        </p:nvSpPr>
        <p:spPr>
          <a:xfrm>
            <a:off x="0" y="156883"/>
            <a:ext cx="10515600" cy="1325563"/>
          </a:xfrm>
        </p:spPr>
        <p:txBody>
          <a:bodyPr/>
          <a:lstStyle/>
          <a:p>
            <a:r>
              <a:rPr lang="en-GB" dirty="0"/>
              <a:t>Software Insecurity</a:t>
            </a:r>
          </a:p>
        </p:txBody>
      </p:sp>
    </p:spTree>
    <p:extLst>
      <p:ext uri="{BB962C8B-B14F-4D97-AF65-F5344CB8AC3E}">
        <p14:creationId xmlns:p14="http://schemas.microsoft.com/office/powerpoint/2010/main" val="3070147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24C6C-C89E-4215-863B-CDF70CF85B9E}"/>
              </a:ext>
            </a:extLst>
          </p:cNvPr>
          <p:cNvSpPr>
            <a:spLocks noGrp="1"/>
          </p:cNvSpPr>
          <p:nvPr>
            <p:ph type="title"/>
          </p:nvPr>
        </p:nvSpPr>
        <p:spPr>
          <a:xfrm>
            <a:off x="269789" y="216843"/>
            <a:ext cx="10515600" cy="1325563"/>
          </a:xfrm>
        </p:spPr>
        <p:txBody>
          <a:bodyPr/>
          <a:lstStyle/>
          <a:p>
            <a:r>
              <a:rPr lang="en-GB" dirty="0"/>
              <a:t>Today’s Plan</a:t>
            </a:r>
          </a:p>
        </p:txBody>
      </p:sp>
      <p:sp>
        <p:nvSpPr>
          <p:cNvPr id="3" name="Content Placeholder 2">
            <a:extLst>
              <a:ext uri="{FF2B5EF4-FFF2-40B4-BE49-F238E27FC236}">
                <a16:creationId xmlns:a16="http://schemas.microsoft.com/office/drawing/2014/main" xmlns="" id="{6CEDA527-E4A7-4E7A-A2D8-F4439A4EC7C0}"/>
              </a:ext>
            </a:extLst>
          </p:cNvPr>
          <p:cNvSpPr>
            <a:spLocks noGrp="1"/>
          </p:cNvSpPr>
          <p:nvPr>
            <p:ph idx="1"/>
          </p:nvPr>
        </p:nvSpPr>
        <p:spPr>
          <a:xfrm>
            <a:off x="472273" y="1614616"/>
            <a:ext cx="11356312" cy="4810898"/>
          </a:xfrm>
        </p:spPr>
        <p:txBody>
          <a:bodyPr>
            <a:normAutofit/>
          </a:bodyPr>
          <a:lstStyle/>
          <a:p>
            <a:r>
              <a:rPr lang="en-GB" dirty="0"/>
              <a:t>09:00 – 10:00:</a:t>
            </a:r>
            <a:r>
              <a:rPr lang="en-GB" b="1" dirty="0"/>
              <a:t> MALWARE SECURITY (William Stallings, Lawrie Brown, </a:t>
            </a:r>
            <a:r>
              <a:rPr lang="en-GB" b="1" i="1" dirty="0"/>
              <a:t>Computer Security Principles and Practice </a:t>
            </a:r>
            <a:r>
              <a:rPr lang="en-GB" b="1" dirty="0"/>
              <a:t>[Chapter 6], Third edition, Pearson, Australia) &amp; SOFTWARE SECURITY (Various Sources).</a:t>
            </a:r>
            <a:endParaRPr lang="en-GB" dirty="0"/>
          </a:p>
          <a:p>
            <a:endParaRPr lang="en-GB" b="1" dirty="0"/>
          </a:p>
          <a:p>
            <a:r>
              <a:rPr lang="en-GB" dirty="0"/>
              <a:t>10:00 – 10:30: Demo: Lab 7 Completion.</a:t>
            </a:r>
          </a:p>
          <a:p>
            <a:endParaRPr lang="en-GB" dirty="0"/>
          </a:p>
          <a:p>
            <a:r>
              <a:rPr lang="en-GB" dirty="0"/>
              <a:t>10:30 – 12:00: Coursework.</a:t>
            </a:r>
          </a:p>
        </p:txBody>
      </p:sp>
    </p:spTree>
    <p:extLst>
      <p:ext uri="{BB962C8B-B14F-4D97-AF65-F5344CB8AC3E}">
        <p14:creationId xmlns:p14="http://schemas.microsoft.com/office/powerpoint/2010/main" val="3096497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F9AB5F-529D-4420-ABEA-BDAF20FF517A}"/>
              </a:ext>
            </a:extLst>
          </p:cNvPr>
          <p:cNvSpPr>
            <a:spLocks noGrp="1"/>
          </p:cNvSpPr>
          <p:nvPr>
            <p:ph type="title"/>
          </p:nvPr>
        </p:nvSpPr>
        <p:spPr>
          <a:xfrm>
            <a:off x="81736" y="277363"/>
            <a:ext cx="10515600" cy="1325563"/>
          </a:xfrm>
        </p:spPr>
        <p:txBody>
          <a:bodyPr/>
          <a:lstStyle/>
          <a:p>
            <a:r>
              <a:rPr lang="en-GB" dirty="0"/>
              <a:t>Software Security Assurance</a:t>
            </a:r>
          </a:p>
        </p:txBody>
      </p:sp>
      <p:pic>
        <p:nvPicPr>
          <p:cNvPr id="4" name="Picture 2">
            <a:extLst>
              <a:ext uri="{FF2B5EF4-FFF2-40B4-BE49-F238E27FC236}">
                <a16:creationId xmlns:a16="http://schemas.microsoft.com/office/drawing/2014/main" xmlns="" id="{66359E5C-2DF1-4930-863E-D63743DC23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9879" y="1634616"/>
            <a:ext cx="6533761" cy="485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534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CD0FDF-6473-47DE-86E6-C287F6B38669}"/>
              </a:ext>
            </a:extLst>
          </p:cNvPr>
          <p:cNvSpPr>
            <a:spLocks noGrp="1"/>
          </p:cNvSpPr>
          <p:nvPr>
            <p:ph type="title"/>
          </p:nvPr>
        </p:nvSpPr>
        <p:spPr>
          <a:xfrm>
            <a:off x="217098" y="227102"/>
            <a:ext cx="10515600" cy="1325563"/>
          </a:xfrm>
        </p:spPr>
        <p:txBody>
          <a:bodyPr/>
          <a:lstStyle/>
          <a:p>
            <a:r>
              <a:rPr lang="en-GB" dirty="0"/>
              <a:t>Software Security Questions</a:t>
            </a:r>
          </a:p>
        </p:txBody>
      </p:sp>
      <p:sp>
        <p:nvSpPr>
          <p:cNvPr id="3" name="Content Placeholder 2">
            <a:extLst>
              <a:ext uri="{FF2B5EF4-FFF2-40B4-BE49-F238E27FC236}">
                <a16:creationId xmlns:a16="http://schemas.microsoft.com/office/drawing/2014/main" xmlns="" id="{2E3DFB9B-7C76-470B-83DF-D6E6676F1F96}"/>
              </a:ext>
            </a:extLst>
          </p:cNvPr>
          <p:cNvSpPr>
            <a:spLocks noGrp="1"/>
          </p:cNvSpPr>
          <p:nvPr>
            <p:ph idx="1"/>
          </p:nvPr>
        </p:nvSpPr>
        <p:spPr>
          <a:xfrm>
            <a:off x="648419" y="1825625"/>
            <a:ext cx="10515600" cy="4351338"/>
          </a:xfrm>
        </p:spPr>
        <p:txBody>
          <a:bodyPr/>
          <a:lstStyle/>
          <a:p>
            <a:r>
              <a:rPr lang="en-US" altLang="zh-CN" dirty="0">
                <a:ea typeface="宋体" pitchFamily="2" charset="-122"/>
              </a:rPr>
              <a:t>What are the methods and technologies, available to us if we want to provide security?</a:t>
            </a:r>
          </a:p>
          <a:p>
            <a:pPr lvl="1"/>
            <a:r>
              <a:rPr lang="en-US" altLang="zh-CN" dirty="0">
                <a:ea typeface="宋体" pitchFamily="2" charset="-122"/>
              </a:rPr>
              <a:t>Security in the software development lifecycle.</a:t>
            </a:r>
          </a:p>
          <a:p>
            <a:pPr lvl="1"/>
            <a:r>
              <a:rPr lang="en-US" altLang="zh-CN" dirty="0">
                <a:ea typeface="宋体" pitchFamily="2" charset="-122"/>
              </a:rPr>
              <a:t>Engineering &amp; design principles.</a:t>
            </a:r>
          </a:p>
          <a:p>
            <a:pPr lvl="1"/>
            <a:r>
              <a:rPr lang="en-US" altLang="zh-CN" dirty="0">
                <a:ea typeface="宋体" pitchFamily="2" charset="-122"/>
              </a:rPr>
              <a:t>Security technologies.</a:t>
            </a:r>
          </a:p>
          <a:p>
            <a:r>
              <a:rPr lang="en-US" altLang="zh-CN" dirty="0">
                <a:ea typeface="宋体" pitchFamily="2" charset="-122"/>
              </a:rPr>
              <a:t>What are the methods and technologies available to the enemy who wants to break security ?</a:t>
            </a:r>
          </a:p>
          <a:p>
            <a:pPr lvl="1"/>
            <a:r>
              <a:rPr lang="en-US" altLang="zh-CN" dirty="0">
                <a:ea typeface="宋体" pitchFamily="2" charset="-122"/>
              </a:rPr>
              <a:t>What are the threats and vulnerabilities we’re up against?</a:t>
            </a:r>
          </a:p>
          <a:p>
            <a:pPr lvl="1"/>
            <a:r>
              <a:rPr lang="en-US" altLang="zh-CN" dirty="0">
                <a:ea typeface="宋体" pitchFamily="2" charset="-122"/>
              </a:rPr>
              <a:t>What are the resources and tools available to attackers?</a:t>
            </a:r>
          </a:p>
          <a:p>
            <a:pPr lvl="1"/>
            <a:endParaRPr lang="zh-CN" altLang="en-US" dirty="0">
              <a:ea typeface="宋体" pitchFamily="2" charset="-122"/>
            </a:endParaRPr>
          </a:p>
          <a:p>
            <a:endParaRPr lang="en-GB" dirty="0"/>
          </a:p>
        </p:txBody>
      </p:sp>
    </p:spTree>
    <p:extLst>
      <p:ext uri="{BB962C8B-B14F-4D97-AF65-F5344CB8AC3E}">
        <p14:creationId xmlns:p14="http://schemas.microsoft.com/office/powerpoint/2010/main" val="1624169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6781FB-6F99-4CA1-98DF-2E3082BF5EC2}"/>
              </a:ext>
            </a:extLst>
          </p:cNvPr>
          <p:cNvSpPr>
            <a:spLocks noGrp="1"/>
          </p:cNvSpPr>
          <p:nvPr>
            <p:ph type="title"/>
          </p:nvPr>
        </p:nvSpPr>
        <p:spPr/>
        <p:txBody>
          <a:bodyPr/>
          <a:lstStyle/>
          <a:p>
            <a:r>
              <a:rPr lang="en-GB" dirty="0"/>
              <a:t>Software Security Examples</a:t>
            </a:r>
          </a:p>
        </p:txBody>
      </p:sp>
      <p:sp>
        <p:nvSpPr>
          <p:cNvPr id="3" name="Content Placeholder 2">
            <a:extLst>
              <a:ext uri="{FF2B5EF4-FFF2-40B4-BE49-F238E27FC236}">
                <a16:creationId xmlns:a16="http://schemas.microsoft.com/office/drawing/2014/main" xmlns="" id="{9F144550-05BD-4322-992A-6BF0163FD08D}"/>
              </a:ext>
            </a:extLst>
          </p:cNvPr>
          <p:cNvSpPr>
            <a:spLocks noGrp="1"/>
          </p:cNvSpPr>
          <p:nvPr>
            <p:ph idx="1"/>
          </p:nvPr>
        </p:nvSpPr>
        <p:spPr/>
        <p:txBody>
          <a:bodyPr>
            <a:normAutofit/>
          </a:bodyPr>
          <a:lstStyle/>
          <a:p>
            <a:r>
              <a:rPr lang="en-GB" altLang="zh-CN" dirty="0" smtClean="0">
                <a:ea typeface="宋体" pitchFamily="2" charset="-122"/>
              </a:rPr>
              <a:t>Cryptography</a:t>
            </a:r>
          </a:p>
          <a:p>
            <a:pPr lvl="1"/>
            <a:r>
              <a:rPr lang="en-GB" altLang="zh-CN" dirty="0" smtClean="0">
                <a:ea typeface="宋体" pitchFamily="2" charset="-122"/>
              </a:rPr>
              <a:t>For threats related to insecure communication and storage.</a:t>
            </a:r>
          </a:p>
          <a:p>
            <a:r>
              <a:rPr lang="en-GB" altLang="zh-CN" dirty="0" smtClean="0">
                <a:ea typeface="宋体" pitchFamily="2" charset="-122"/>
              </a:rPr>
              <a:t>Access control</a:t>
            </a:r>
          </a:p>
          <a:p>
            <a:pPr lvl="1"/>
            <a:r>
              <a:rPr lang="en-GB" altLang="zh-CN" dirty="0" smtClean="0">
                <a:ea typeface="宋体" pitchFamily="2" charset="-122"/>
              </a:rPr>
              <a:t>For threats related to misbehaving users.</a:t>
            </a:r>
          </a:p>
          <a:p>
            <a:r>
              <a:rPr lang="en-GB" altLang="zh-CN" dirty="0" smtClean="0">
                <a:ea typeface="宋体" pitchFamily="2" charset="-122"/>
              </a:rPr>
              <a:t>Language-based security</a:t>
            </a:r>
          </a:p>
          <a:p>
            <a:pPr lvl="1"/>
            <a:r>
              <a:rPr lang="en-GB" altLang="zh-CN" dirty="0" smtClean="0">
                <a:ea typeface="宋体" pitchFamily="2" charset="-122"/>
              </a:rPr>
              <a:t>For threats related to misbehaving programs:</a:t>
            </a:r>
          </a:p>
          <a:p>
            <a:pPr lvl="2"/>
            <a:r>
              <a:rPr lang="en-GB" altLang="zh-CN" dirty="0" smtClean="0">
                <a:ea typeface="宋体" pitchFamily="2" charset="-122"/>
              </a:rPr>
              <a:t>Typing</a:t>
            </a:r>
          </a:p>
          <a:p>
            <a:pPr lvl="2"/>
            <a:r>
              <a:rPr lang="en-GB" altLang="zh-CN" dirty="0" smtClean="0">
                <a:ea typeface="宋体" pitchFamily="2" charset="-122"/>
              </a:rPr>
              <a:t>Memory-safety</a:t>
            </a:r>
          </a:p>
          <a:p>
            <a:pPr lvl="2"/>
            <a:r>
              <a:rPr lang="en-GB" altLang="zh-CN" dirty="0" smtClean="0">
                <a:ea typeface="宋体" pitchFamily="2" charset="-122"/>
              </a:rPr>
              <a:t>Sandboxing</a:t>
            </a:r>
          </a:p>
          <a:p>
            <a:pPr marL="457200" lvl="1" indent="0">
              <a:buNone/>
            </a:pPr>
            <a:endParaRPr lang="zh-CN" altLang="en-US" dirty="0">
              <a:ea typeface="宋体" pitchFamily="2" charset="-122"/>
            </a:endParaRPr>
          </a:p>
          <a:p>
            <a:endParaRPr lang="en-GB" dirty="0"/>
          </a:p>
        </p:txBody>
      </p:sp>
    </p:spTree>
    <p:extLst>
      <p:ext uri="{BB962C8B-B14F-4D97-AF65-F5344CB8AC3E}">
        <p14:creationId xmlns:p14="http://schemas.microsoft.com/office/powerpoint/2010/main" val="2979960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441E5-1920-4471-B5BE-FFA21FB7B030}"/>
              </a:ext>
            </a:extLst>
          </p:cNvPr>
          <p:cNvSpPr>
            <a:spLocks noGrp="1"/>
          </p:cNvSpPr>
          <p:nvPr>
            <p:ph type="title"/>
          </p:nvPr>
        </p:nvSpPr>
        <p:spPr>
          <a:xfrm>
            <a:off x="613457" y="341977"/>
            <a:ext cx="10515600" cy="1325563"/>
          </a:xfrm>
        </p:spPr>
        <p:txBody>
          <a:bodyPr/>
          <a:lstStyle/>
          <a:p>
            <a:r>
              <a:rPr lang="en-GB" dirty="0"/>
              <a:t>Software Error Categories</a:t>
            </a:r>
          </a:p>
        </p:txBody>
      </p:sp>
      <p:sp>
        <p:nvSpPr>
          <p:cNvPr id="3" name="Content Placeholder 2">
            <a:extLst>
              <a:ext uri="{FF2B5EF4-FFF2-40B4-BE49-F238E27FC236}">
                <a16:creationId xmlns:a16="http://schemas.microsoft.com/office/drawing/2014/main" xmlns="" id="{8F0CE9D2-A917-4BC3-A7CA-408A902613F6}"/>
              </a:ext>
            </a:extLst>
          </p:cNvPr>
          <p:cNvSpPr>
            <a:spLocks noGrp="1"/>
          </p:cNvSpPr>
          <p:nvPr>
            <p:ph idx="1"/>
          </p:nvPr>
        </p:nvSpPr>
        <p:spPr>
          <a:xfrm>
            <a:off x="1041721" y="1837199"/>
            <a:ext cx="10752881" cy="4351338"/>
          </a:xfrm>
        </p:spPr>
        <p:txBody>
          <a:bodyPr/>
          <a:lstStyle/>
          <a:p>
            <a:pPr marL="0" indent="0">
              <a:buNone/>
            </a:pPr>
            <a:r>
              <a:rPr lang="en-GB" sz="3200" b="1" dirty="0"/>
              <a:t>1. Insecure interaction between components:</a:t>
            </a:r>
          </a:p>
          <a:p>
            <a:pPr lvl="1"/>
            <a:r>
              <a:rPr lang="en-GB" sz="3000" dirty="0"/>
              <a:t>Improper neutralisation of:</a:t>
            </a:r>
          </a:p>
          <a:p>
            <a:pPr lvl="2"/>
            <a:r>
              <a:rPr lang="en-GB" sz="2400" dirty="0"/>
              <a:t>Special elements used in commands (OS commands, SQL commands, etc.).</a:t>
            </a:r>
          </a:p>
          <a:p>
            <a:pPr lvl="2"/>
            <a:r>
              <a:rPr lang="en-GB" sz="2600" dirty="0"/>
              <a:t>Input during web page generation.</a:t>
            </a:r>
          </a:p>
          <a:p>
            <a:pPr lvl="1"/>
            <a:r>
              <a:rPr lang="en-GB" sz="3000" dirty="0"/>
              <a:t>Unrestricted upload of files.</a:t>
            </a:r>
          </a:p>
          <a:p>
            <a:pPr lvl="1"/>
            <a:r>
              <a:rPr lang="en-GB" sz="3000" dirty="0"/>
              <a:t>URL redirection to untrusted sites.</a:t>
            </a:r>
          </a:p>
          <a:p>
            <a:endParaRPr lang="en-GB" dirty="0"/>
          </a:p>
        </p:txBody>
      </p:sp>
    </p:spTree>
    <p:extLst>
      <p:ext uri="{BB962C8B-B14F-4D97-AF65-F5344CB8AC3E}">
        <p14:creationId xmlns:p14="http://schemas.microsoft.com/office/powerpoint/2010/main" val="3261948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441E5-1920-4471-B5BE-FFA21FB7B030}"/>
              </a:ext>
            </a:extLst>
          </p:cNvPr>
          <p:cNvSpPr>
            <a:spLocks noGrp="1"/>
          </p:cNvSpPr>
          <p:nvPr>
            <p:ph type="title"/>
          </p:nvPr>
        </p:nvSpPr>
        <p:spPr/>
        <p:txBody>
          <a:bodyPr/>
          <a:lstStyle/>
          <a:p>
            <a:r>
              <a:rPr lang="en-GB" dirty="0"/>
              <a:t>Software Error Categories</a:t>
            </a:r>
          </a:p>
        </p:txBody>
      </p:sp>
      <p:sp>
        <p:nvSpPr>
          <p:cNvPr id="3" name="Content Placeholder 2">
            <a:extLst>
              <a:ext uri="{FF2B5EF4-FFF2-40B4-BE49-F238E27FC236}">
                <a16:creationId xmlns:a16="http://schemas.microsoft.com/office/drawing/2014/main" xmlns="" id="{8F0CE9D2-A917-4BC3-A7CA-408A902613F6}"/>
              </a:ext>
            </a:extLst>
          </p:cNvPr>
          <p:cNvSpPr>
            <a:spLocks noGrp="1"/>
          </p:cNvSpPr>
          <p:nvPr>
            <p:ph idx="1"/>
          </p:nvPr>
        </p:nvSpPr>
        <p:spPr/>
        <p:txBody>
          <a:bodyPr/>
          <a:lstStyle/>
          <a:p>
            <a:pPr marL="0" indent="0">
              <a:buNone/>
            </a:pPr>
            <a:r>
              <a:rPr lang="en-GB" sz="3200" b="1" dirty="0"/>
              <a:t>2. Risky resource management:</a:t>
            </a:r>
          </a:p>
          <a:p>
            <a:pPr lvl="1"/>
            <a:r>
              <a:rPr lang="en-GB" dirty="0"/>
              <a:t>Buffer copy without size checking.</a:t>
            </a:r>
          </a:p>
          <a:p>
            <a:pPr lvl="1"/>
            <a:r>
              <a:rPr lang="en-GB" dirty="0"/>
              <a:t>Improper limitation of a pathname.</a:t>
            </a:r>
          </a:p>
          <a:p>
            <a:pPr lvl="1"/>
            <a:r>
              <a:rPr lang="en-GB" dirty="0"/>
              <a:t>Download code without integrity check.</a:t>
            </a:r>
          </a:p>
          <a:p>
            <a:pPr lvl="1"/>
            <a:r>
              <a:rPr lang="en-GB" dirty="0"/>
              <a:t>Inclusion of functionality from untrusted resources.</a:t>
            </a:r>
          </a:p>
          <a:p>
            <a:pPr lvl="1"/>
            <a:r>
              <a:rPr lang="en-GB" dirty="0"/>
              <a:t>Use of potentially dangerous functions.</a:t>
            </a:r>
          </a:p>
          <a:p>
            <a:pPr lvl="1"/>
            <a:r>
              <a:rPr lang="en-GB" dirty="0"/>
              <a:t>Incorrect calculation of buffer size.</a:t>
            </a:r>
          </a:p>
          <a:p>
            <a:pPr lvl="1"/>
            <a:r>
              <a:rPr lang="en-GB" dirty="0"/>
              <a:t>Uncontrolled format string.</a:t>
            </a:r>
          </a:p>
          <a:p>
            <a:pPr lvl="1"/>
            <a:r>
              <a:rPr lang="en-GB" dirty="0"/>
              <a:t>Integer overflow.</a:t>
            </a:r>
          </a:p>
          <a:p>
            <a:pPr lvl="1"/>
            <a:endParaRPr lang="en-GB" dirty="0"/>
          </a:p>
          <a:p>
            <a:pPr marL="0" lvl="4" indent="0">
              <a:buNone/>
            </a:pPr>
            <a:endParaRPr lang="en-GB" sz="3000" dirty="0"/>
          </a:p>
        </p:txBody>
      </p:sp>
    </p:spTree>
    <p:extLst>
      <p:ext uri="{BB962C8B-B14F-4D97-AF65-F5344CB8AC3E}">
        <p14:creationId xmlns:p14="http://schemas.microsoft.com/office/powerpoint/2010/main" val="1351556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441E5-1920-4471-B5BE-FFA21FB7B030}"/>
              </a:ext>
            </a:extLst>
          </p:cNvPr>
          <p:cNvSpPr>
            <a:spLocks noGrp="1"/>
          </p:cNvSpPr>
          <p:nvPr>
            <p:ph type="title"/>
          </p:nvPr>
        </p:nvSpPr>
        <p:spPr/>
        <p:txBody>
          <a:bodyPr/>
          <a:lstStyle/>
          <a:p>
            <a:r>
              <a:rPr lang="en-GB" dirty="0"/>
              <a:t>Software Error Categories</a:t>
            </a:r>
          </a:p>
        </p:txBody>
      </p:sp>
      <p:sp>
        <p:nvSpPr>
          <p:cNvPr id="3" name="Content Placeholder 2">
            <a:extLst>
              <a:ext uri="{FF2B5EF4-FFF2-40B4-BE49-F238E27FC236}">
                <a16:creationId xmlns:a16="http://schemas.microsoft.com/office/drawing/2014/main" xmlns="" id="{8F0CE9D2-A917-4BC3-A7CA-408A902613F6}"/>
              </a:ext>
            </a:extLst>
          </p:cNvPr>
          <p:cNvSpPr>
            <a:spLocks noGrp="1"/>
          </p:cNvSpPr>
          <p:nvPr>
            <p:ph idx="1"/>
          </p:nvPr>
        </p:nvSpPr>
        <p:spPr/>
        <p:txBody>
          <a:bodyPr/>
          <a:lstStyle/>
          <a:p>
            <a:pPr marL="0" indent="0">
              <a:buNone/>
            </a:pPr>
            <a:r>
              <a:rPr lang="en-GB" sz="3200" b="1" dirty="0"/>
              <a:t>3. Porous defences:</a:t>
            </a:r>
          </a:p>
          <a:p>
            <a:pPr lvl="1"/>
            <a:r>
              <a:rPr lang="en-GB" dirty="0"/>
              <a:t>Missing authentication for critical function.</a:t>
            </a:r>
          </a:p>
          <a:p>
            <a:pPr lvl="1"/>
            <a:r>
              <a:rPr lang="en-GB" dirty="0"/>
              <a:t>Missing authorisation.</a:t>
            </a:r>
          </a:p>
          <a:p>
            <a:pPr lvl="1"/>
            <a:r>
              <a:rPr lang="en-GB" dirty="0"/>
              <a:t>Use of hard coded credentials.</a:t>
            </a:r>
          </a:p>
          <a:p>
            <a:pPr lvl="1"/>
            <a:r>
              <a:rPr lang="en-GB" dirty="0"/>
              <a:t>Missing encryption of critical data.</a:t>
            </a:r>
          </a:p>
          <a:p>
            <a:pPr lvl="1"/>
            <a:r>
              <a:rPr lang="en-GB" dirty="0"/>
              <a:t>Reliance on untrusted inputs in security decisions.</a:t>
            </a:r>
          </a:p>
          <a:p>
            <a:pPr lvl="1"/>
            <a:r>
              <a:rPr lang="en-GB" dirty="0"/>
              <a:t>Execution with unnecessary privileges.</a:t>
            </a:r>
          </a:p>
          <a:p>
            <a:pPr lvl="1"/>
            <a:r>
              <a:rPr lang="en-GB" dirty="0"/>
              <a:t>Use of broken or risky crypto algorithms.</a:t>
            </a:r>
          </a:p>
          <a:p>
            <a:pPr lvl="1"/>
            <a:r>
              <a:rPr lang="en-GB" dirty="0"/>
              <a:t>Improper restrictions on authentication attempts.</a:t>
            </a:r>
          </a:p>
        </p:txBody>
      </p:sp>
    </p:spTree>
    <p:extLst>
      <p:ext uri="{BB962C8B-B14F-4D97-AF65-F5344CB8AC3E}">
        <p14:creationId xmlns:p14="http://schemas.microsoft.com/office/powerpoint/2010/main" val="2511080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441E5-1920-4471-B5BE-FFA21FB7B030}"/>
              </a:ext>
            </a:extLst>
          </p:cNvPr>
          <p:cNvSpPr>
            <a:spLocks noGrp="1"/>
          </p:cNvSpPr>
          <p:nvPr>
            <p:ph type="title"/>
          </p:nvPr>
        </p:nvSpPr>
        <p:spPr/>
        <p:txBody>
          <a:bodyPr/>
          <a:lstStyle/>
          <a:p>
            <a:r>
              <a:rPr lang="en-GB" dirty="0"/>
              <a:t>Software Error Categories</a:t>
            </a:r>
          </a:p>
        </p:txBody>
      </p:sp>
      <p:sp>
        <p:nvSpPr>
          <p:cNvPr id="3" name="Content Placeholder 2">
            <a:extLst>
              <a:ext uri="{FF2B5EF4-FFF2-40B4-BE49-F238E27FC236}">
                <a16:creationId xmlns:a16="http://schemas.microsoft.com/office/drawing/2014/main" xmlns="" id="{8F0CE9D2-A917-4BC3-A7CA-408A902613F6}"/>
              </a:ext>
            </a:extLst>
          </p:cNvPr>
          <p:cNvSpPr>
            <a:spLocks noGrp="1"/>
          </p:cNvSpPr>
          <p:nvPr>
            <p:ph idx="1"/>
          </p:nvPr>
        </p:nvSpPr>
        <p:spPr/>
        <p:txBody>
          <a:bodyPr>
            <a:normAutofit lnSpcReduction="10000"/>
          </a:bodyPr>
          <a:lstStyle/>
          <a:p>
            <a:pPr marL="0" indent="0">
              <a:buNone/>
            </a:pPr>
            <a:r>
              <a:rPr lang="en-GB" sz="3200" b="1" dirty="0"/>
              <a:t>4. Handling Input:</a:t>
            </a:r>
          </a:p>
          <a:p>
            <a:pPr lvl="1"/>
            <a:r>
              <a:rPr lang="en-GB" dirty="0"/>
              <a:t>Input Size and Buffer Overflow.</a:t>
            </a:r>
          </a:p>
          <a:p>
            <a:pPr lvl="1"/>
            <a:r>
              <a:rPr lang="en-GB" dirty="0"/>
              <a:t>Interpretation of Program Input.</a:t>
            </a:r>
          </a:p>
          <a:p>
            <a:pPr lvl="2"/>
            <a:r>
              <a:rPr lang="en-GB" sz="2200" dirty="0"/>
              <a:t>Binary vs. </a:t>
            </a:r>
            <a:r>
              <a:rPr lang="en-GB" sz="2200" dirty="0" smtClean="0"/>
              <a:t>text</a:t>
            </a:r>
            <a:endParaRPr lang="en-GB" sz="2200" dirty="0"/>
          </a:p>
          <a:p>
            <a:pPr lvl="2"/>
            <a:r>
              <a:rPr lang="en-GB" sz="2200" dirty="0"/>
              <a:t>Injection Flaws:</a:t>
            </a:r>
          </a:p>
          <a:p>
            <a:pPr lvl="3"/>
            <a:r>
              <a:rPr lang="en-GB" sz="2000" dirty="0"/>
              <a:t>Command injection (e.g. </a:t>
            </a:r>
            <a:r>
              <a:rPr lang="en-GB" sz="2000" dirty="0">
                <a:latin typeface="Courier" pitchFamily="49" charset="0"/>
              </a:rPr>
              <a:t>finger</a:t>
            </a:r>
            <a:r>
              <a:rPr lang="en-GB" sz="2000" dirty="0" smtClean="0">
                <a:latin typeface="Courier" pitchFamily="49" charset="0"/>
              </a:rPr>
              <a:t>*</a:t>
            </a:r>
            <a:r>
              <a:rPr lang="en-GB" sz="2000" dirty="0" smtClean="0"/>
              <a:t>)</a:t>
            </a:r>
            <a:endParaRPr lang="en-GB" sz="2000" dirty="0"/>
          </a:p>
          <a:p>
            <a:pPr lvl="3"/>
            <a:r>
              <a:rPr lang="en-GB" sz="2000" dirty="0"/>
              <a:t>SQL injection (</a:t>
            </a:r>
            <a:r>
              <a:rPr lang="en-GB" dirty="0">
                <a:latin typeface="Courier" pitchFamily="49" charset="0"/>
              </a:rPr>
              <a:t>SELECT * FROM … where …)</a:t>
            </a:r>
            <a:r>
              <a:rPr lang="en-GB" dirty="0"/>
              <a:t> </a:t>
            </a:r>
            <a:endParaRPr lang="en-GB" dirty="0">
              <a:latin typeface="Courier" pitchFamily="49" charset="0"/>
            </a:endParaRPr>
          </a:p>
          <a:p>
            <a:pPr lvl="3"/>
            <a:r>
              <a:rPr lang="en-GB" sz="2000" dirty="0"/>
              <a:t>Code, mail, format string, interpreter </a:t>
            </a:r>
            <a:r>
              <a:rPr lang="en-GB" sz="2000" dirty="0" smtClean="0"/>
              <a:t>injection</a:t>
            </a:r>
            <a:endParaRPr lang="en-GB" sz="2000" dirty="0"/>
          </a:p>
          <a:p>
            <a:pPr lvl="1"/>
            <a:r>
              <a:rPr lang="en-GB" dirty="0"/>
              <a:t>Validating Input Syntax:</a:t>
            </a:r>
          </a:p>
          <a:p>
            <a:pPr lvl="2"/>
            <a:r>
              <a:rPr lang="en-GB" dirty="0"/>
              <a:t>Regular </a:t>
            </a:r>
            <a:r>
              <a:rPr lang="en-GB" dirty="0" smtClean="0"/>
              <a:t>expressions</a:t>
            </a:r>
            <a:endParaRPr lang="en-GB" dirty="0"/>
          </a:p>
          <a:p>
            <a:pPr lvl="2"/>
            <a:r>
              <a:rPr lang="en-GB" dirty="0" smtClean="0"/>
              <a:t>ASCII </a:t>
            </a:r>
            <a:r>
              <a:rPr lang="en-GB" dirty="0"/>
              <a:t>Unicode: encoding of “</a:t>
            </a:r>
            <a:r>
              <a:rPr lang="en-GB" dirty="0">
                <a:latin typeface="Courier" pitchFamily="49" charset="0"/>
              </a:rPr>
              <a:t>/</a:t>
            </a:r>
            <a:r>
              <a:rPr lang="en-GB" dirty="0"/>
              <a:t>” is “</a:t>
            </a:r>
            <a:r>
              <a:rPr lang="en-GB" dirty="0">
                <a:latin typeface="Courier" pitchFamily="49" charset="0"/>
              </a:rPr>
              <a:t>2F</a:t>
            </a:r>
            <a:r>
              <a:rPr lang="en-GB" dirty="0"/>
              <a:t>” and “”</a:t>
            </a:r>
            <a:r>
              <a:rPr lang="en-GB" dirty="0">
                <a:latin typeface="Courier" pitchFamily="49" charset="0"/>
              </a:rPr>
              <a:t>C0AF</a:t>
            </a:r>
            <a:r>
              <a:rPr lang="en-GB" dirty="0" smtClean="0"/>
              <a:t>”</a:t>
            </a:r>
            <a:endParaRPr lang="en-GB" dirty="0"/>
          </a:p>
          <a:p>
            <a:pPr lvl="1"/>
            <a:r>
              <a:rPr lang="en-GB" dirty="0"/>
              <a:t>Input Fuzzing (randomly generated data).</a:t>
            </a:r>
          </a:p>
        </p:txBody>
      </p:sp>
    </p:spTree>
    <p:extLst>
      <p:ext uri="{BB962C8B-B14F-4D97-AF65-F5344CB8AC3E}">
        <p14:creationId xmlns:p14="http://schemas.microsoft.com/office/powerpoint/2010/main" val="1859961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D5FF2-5507-4255-AE86-F3747C353507}"/>
              </a:ext>
            </a:extLst>
          </p:cNvPr>
          <p:cNvSpPr>
            <a:spLocks noGrp="1"/>
          </p:cNvSpPr>
          <p:nvPr>
            <p:ph type="title"/>
          </p:nvPr>
        </p:nvSpPr>
        <p:spPr>
          <a:xfrm>
            <a:off x="199846" y="149086"/>
            <a:ext cx="10515600" cy="1325563"/>
          </a:xfrm>
        </p:spPr>
        <p:txBody>
          <a:bodyPr/>
          <a:lstStyle/>
          <a:p>
            <a:r>
              <a:rPr lang="en-GB" dirty="0"/>
              <a:t>Software Security Best Practices</a:t>
            </a:r>
          </a:p>
        </p:txBody>
      </p:sp>
      <p:pic>
        <p:nvPicPr>
          <p:cNvPr id="4" name="Picture 2">
            <a:extLst>
              <a:ext uri="{FF2B5EF4-FFF2-40B4-BE49-F238E27FC236}">
                <a16:creationId xmlns:a16="http://schemas.microsoft.com/office/drawing/2014/main" xmlns="" id="{438225DD-7E11-4ED5-99AA-D6F7CCCB75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7150" y="1377051"/>
            <a:ext cx="7160148" cy="533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81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Demo</a:t>
            </a:r>
            <a:endParaRPr lang="en-GB" dirty="0"/>
          </a:p>
        </p:txBody>
      </p:sp>
      <p:sp>
        <p:nvSpPr>
          <p:cNvPr id="3" name="Subtitle 2"/>
          <p:cNvSpPr>
            <a:spLocks noGrp="1"/>
          </p:cNvSpPr>
          <p:nvPr>
            <p:ph type="subTitle" idx="1"/>
          </p:nvPr>
        </p:nvSpPr>
        <p:spPr/>
        <p:txBody>
          <a:bodyPr/>
          <a:lstStyle/>
          <a:p>
            <a:r>
              <a:rPr lang="en-GB" dirty="0"/>
              <a:t>Lab 7 Completion</a:t>
            </a:r>
          </a:p>
        </p:txBody>
      </p:sp>
    </p:spTree>
    <p:extLst>
      <p:ext uri="{BB962C8B-B14F-4D97-AF65-F5344CB8AC3E}">
        <p14:creationId xmlns:p14="http://schemas.microsoft.com/office/powerpoint/2010/main" val="375910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Malware Security</a:t>
            </a: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73501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25" y="197174"/>
            <a:ext cx="10515600" cy="1325563"/>
          </a:xfrm>
        </p:spPr>
        <p:txBody>
          <a:bodyPr/>
          <a:lstStyle/>
          <a:p>
            <a:r>
              <a:rPr lang="en-GB" dirty="0"/>
              <a:t>What are we fighting against?</a:t>
            </a:r>
          </a:p>
        </p:txBody>
      </p:sp>
      <p:sp>
        <p:nvSpPr>
          <p:cNvPr id="7" name="Content Placeholder 2">
            <a:extLst>
              <a:ext uri="{FF2B5EF4-FFF2-40B4-BE49-F238E27FC236}">
                <a16:creationId xmlns:a16="http://schemas.microsoft.com/office/drawing/2014/main" xmlns="" id="{96F2560D-B271-4A81-B744-A87950CBC065}"/>
              </a:ext>
            </a:extLst>
          </p:cNvPr>
          <p:cNvSpPr txBox="1">
            <a:spLocks/>
          </p:cNvSpPr>
          <p:nvPr/>
        </p:nvSpPr>
        <p:spPr>
          <a:xfrm>
            <a:off x="297025" y="1522737"/>
            <a:ext cx="6626289"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dirty="0">
                <a:ea typeface="宋体" pitchFamily="2" charset="-122"/>
              </a:rPr>
              <a:t>Propagation Mechanism:</a:t>
            </a:r>
          </a:p>
          <a:p>
            <a:pPr lvl="1"/>
            <a:r>
              <a:rPr lang="en-GB" altLang="zh-CN" dirty="0">
                <a:ea typeface="宋体" pitchFamily="2" charset="-122"/>
              </a:rPr>
              <a:t>Infection of existing files (viruses).</a:t>
            </a:r>
          </a:p>
          <a:p>
            <a:pPr lvl="1"/>
            <a:r>
              <a:rPr lang="en-GB" altLang="zh-CN" dirty="0">
                <a:ea typeface="宋体" pitchFamily="2" charset="-122"/>
              </a:rPr>
              <a:t>Exploitation of network vulnerabilities (worms).</a:t>
            </a:r>
          </a:p>
          <a:p>
            <a:pPr lvl="1"/>
            <a:r>
              <a:rPr lang="en-GB" altLang="zh-CN" dirty="0">
                <a:ea typeface="宋体" pitchFamily="2" charset="-122"/>
              </a:rPr>
              <a:t>Social engineering attacks (trojans).</a:t>
            </a:r>
          </a:p>
          <a:p>
            <a:pPr lvl="1"/>
            <a:r>
              <a:rPr lang="en-GB" altLang="zh-CN" sz="2200" dirty="0">
                <a:ea typeface="宋体" pitchFamily="2" charset="-122"/>
              </a:rPr>
              <a:t>Blended attacks (multiple methods of propagation).</a:t>
            </a:r>
          </a:p>
          <a:p>
            <a:pPr lvl="1"/>
            <a:r>
              <a:rPr lang="en-GB" altLang="zh-CN" sz="2200" dirty="0">
                <a:ea typeface="宋体" pitchFamily="2" charset="-122"/>
              </a:rPr>
              <a:t>Advanced Persistent Threats (careful target selection).</a:t>
            </a:r>
          </a:p>
          <a:p>
            <a:r>
              <a:rPr lang="en-GB" altLang="zh-CN" sz="2600" dirty="0">
                <a:ea typeface="宋体" pitchFamily="2" charset="-122"/>
              </a:rPr>
              <a:t>Types of Payload:</a:t>
            </a:r>
          </a:p>
          <a:p>
            <a:pPr lvl="1"/>
            <a:r>
              <a:rPr lang="en-GB" altLang="zh-CN" sz="2200" dirty="0">
                <a:ea typeface="宋体" pitchFamily="2" charset="-122"/>
              </a:rPr>
              <a:t>Data destruction.</a:t>
            </a:r>
          </a:p>
          <a:p>
            <a:pPr lvl="1"/>
            <a:r>
              <a:rPr lang="en-GB" altLang="zh-CN" sz="2200" dirty="0">
                <a:ea typeface="宋体" pitchFamily="2" charset="-122"/>
              </a:rPr>
              <a:t>Data kidnapping.</a:t>
            </a:r>
          </a:p>
          <a:p>
            <a:pPr lvl="1"/>
            <a:r>
              <a:rPr lang="en-GB" altLang="zh-CN" sz="2200" dirty="0">
                <a:ea typeface="宋体" pitchFamily="2" charset="-122"/>
              </a:rPr>
              <a:t>Real-world damage.</a:t>
            </a:r>
          </a:p>
          <a:p>
            <a:pPr lvl="1"/>
            <a:r>
              <a:rPr lang="en-GB" altLang="zh-CN" sz="2200" dirty="0">
                <a:ea typeface="宋体" pitchFamily="2" charset="-122"/>
              </a:rPr>
              <a:t>Logic bombs.</a:t>
            </a:r>
          </a:p>
          <a:p>
            <a:pPr lvl="1"/>
            <a:r>
              <a:rPr lang="en-GB" altLang="zh-CN" sz="2200" dirty="0">
                <a:ea typeface="宋体" pitchFamily="2" charset="-122"/>
              </a:rPr>
              <a:t>Bots/Zombies.</a:t>
            </a:r>
          </a:p>
          <a:p>
            <a:pPr lvl="1"/>
            <a:r>
              <a:rPr lang="en-GB" altLang="zh-CN" sz="2200" dirty="0">
                <a:ea typeface="宋体" pitchFamily="2" charset="-122"/>
              </a:rPr>
              <a:t>Information theft (phishing).</a:t>
            </a:r>
          </a:p>
          <a:p>
            <a:pPr lvl="1"/>
            <a:r>
              <a:rPr lang="en-GB" altLang="zh-CN" sz="2200" dirty="0">
                <a:ea typeface="宋体" pitchFamily="2" charset="-122"/>
              </a:rPr>
              <a:t>Stealthing (rootkit/backdoor).</a:t>
            </a:r>
          </a:p>
          <a:p>
            <a:pPr lvl="1"/>
            <a:r>
              <a:rPr lang="es-ES" altLang="zh-CN" sz="2200" dirty="0">
                <a:ea typeface="宋体" pitchFamily="2" charset="-122"/>
                <a:hlinkClick r:id="rId2"/>
              </a:rPr>
              <a:t>Cryptojacking</a:t>
            </a:r>
            <a:r>
              <a:rPr lang="es-ES" altLang="zh-CN" sz="2200" dirty="0">
                <a:ea typeface="宋体" pitchFamily="2" charset="-122"/>
              </a:rPr>
              <a:t>.</a:t>
            </a:r>
            <a:endParaRPr lang="en-GB" altLang="zh-CN" sz="2200" dirty="0">
              <a:ea typeface="宋体" pitchFamily="2" charset="-122"/>
            </a:endParaRPr>
          </a:p>
          <a:p>
            <a:pPr lvl="1"/>
            <a:endParaRPr lang="en-GB" altLang="zh-CN" sz="2200" dirty="0">
              <a:ea typeface="宋体" pitchFamily="2" charset="-122"/>
            </a:endParaRPr>
          </a:p>
          <a:p>
            <a:endParaRPr lang="en-GB" dirty="0"/>
          </a:p>
        </p:txBody>
      </p:sp>
      <p:pic>
        <p:nvPicPr>
          <p:cNvPr id="9" name="Picture 8">
            <a:extLst>
              <a:ext uri="{FF2B5EF4-FFF2-40B4-BE49-F238E27FC236}">
                <a16:creationId xmlns:a16="http://schemas.microsoft.com/office/drawing/2014/main" xmlns="" id="{B5B46FC0-CF34-4326-A41B-F98A8A630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117" y="1951497"/>
            <a:ext cx="4473549" cy="2955005"/>
          </a:xfrm>
          <a:prstGeom prst="rect">
            <a:avLst/>
          </a:prstGeom>
        </p:spPr>
      </p:pic>
      <p:sp>
        <p:nvSpPr>
          <p:cNvPr id="10" name="TextBox 9">
            <a:extLst>
              <a:ext uri="{FF2B5EF4-FFF2-40B4-BE49-F238E27FC236}">
                <a16:creationId xmlns:a16="http://schemas.microsoft.com/office/drawing/2014/main" xmlns="" id="{D7711E8C-97B4-48E1-BA49-D398E75ADE94}"/>
              </a:ext>
            </a:extLst>
          </p:cNvPr>
          <p:cNvSpPr txBox="1"/>
          <p:nvPr/>
        </p:nvSpPr>
        <p:spPr>
          <a:xfrm>
            <a:off x="8925402" y="1659109"/>
            <a:ext cx="990977" cy="584775"/>
          </a:xfrm>
          <a:prstGeom prst="rect">
            <a:avLst/>
          </a:prstGeom>
          <a:noFill/>
          <a:ln>
            <a:solidFill>
              <a:srgbClr val="FF0000"/>
            </a:solidFill>
          </a:ln>
        </p:spPr>
        <p:txBody>
          <a:bodyPr wrap="square" rtlCol="0">
            <a:spAutoFit/>
          </a:bodyPr>
          <a:lstStyle/>
          <a:p>
            <a:r>
              <a:rPr lang="es-ES" sz="3200" dirty="0">
                <a:solidFill>
                  <a:srgbClr val="00B0F0"/>
                </a:solidFill>
              </a:rPr>
              <a:t>ANTI</a:t>
            </a:r>
            <a:endParaRPr lang="en-GB" sz="3200" dirty="0">
              <a:solidFill>
                <a:srgbClr val="00B0F0"/>
              </a:solidFill>
            </a:endParaRPr>
          </a:p>
        </p:txBody>
      </p:sp>
    </p:spTree>
    <p:extLst>
      <p:ext uri="{BB962C8B-B14F-4D97-AF65-F5344CB8AC3E}">
        <p14:creationId xmlns:p14="http://schemas.microsoft.com/office/powerpoint/2010/main" val="411986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17D22-3749-4F13-A9AE-9A4542170013}"/>
              </a:ext>
            </a:extLst>
          </p:cNvPr>
          <p:cNvSpPr>
            <a:spLocks noGrp="1"/>
          </p:cNvSpPr>
          <p:nvPr>
            <p:ph type="title"/>
          </p:nvPr>
        </p:nvSpPr>
        <p:spPr/>
        <p:txBody>
          <a:bodyPr/>
          <a:lstStyle/>
          <a:p>
            <a:r>
              <a:rPr lang="en-GB" dirty="0"/>
              <a:t>Prevention</a:t>
            </a:r>
          </a:p>
        </p:txBody>
      </p:sp>
      <p:sp>
        <p:nvSpPr>
          <p:cNvPr id="3" name="Content Placeholder 2">
            <a:extLst>
              <a:ext uri="{FF2B5EF4-FFF2-40B4-BE49-F238E27FC236}">
                <a16:creationId xmlns:a16="http://schemas.microsoft.com/office/drawing/2014/main" xmlns="" id="{3F5CAB39-7A86-427A-9D53-F69071C37D83}"/>
              </a:ext>
            </a:extLst>
          </p:cNvPr>
          <p:cNvSpPr>
            <a:spLocks noGrp="1"/>
          </p:cNvSpPr>
          <p:nvPr>
            <p:ph idx="1"/>
          </p:nvPr>
        </p:nvSpPr>
        <p:spPr/>
        <p:txBody>
          <a:bodyPr>
            <a:normAutofit/>
          </a:bodyPr>
          <a:lstStyle/>
          <a:p>
            <a:r>
              <a:rPr lang="en-GB" dirty="0"/>
              <a:t>Hardening the system.</a:t>
            </a:r>
          </a:p>
          <a:p>
            <a:r>
              <a:rPr lang="en-GB" dirty="0"/>
              <a:t>Four main elements of prevention:</a:t>
            </a:r>
          </a:p>
          <a:p>
            <a:pPr lvl="1"/>
            <a:r>
              <a:rPr lang="en-GB" dirty="0"/>
              <a:t>Policy</a:t>
            </a:r>
          </a:p>
          <a:p>
            <a:pPr lvl="1"/>
            <a:r>
              <a:rPr lang="en-GB" dirty="0"/>
              <a:t>Awareness</a:t>
            </a:r>
          </a:p>
          <a:p>
            <a:pPr lvl="1"/>
            <a:r>
              <a:rPr lang="en-GB" dirty="0"/>
              <a:t>Vulnerability mitigation</a:t>
            </a:r>
          </a:p>
          <a:p>
            <a:pPr lvl="1"/>
            <a:r>
              <a:rPr lang="en-GB" dirty="0"/>
              <a:t>Threat mitigation</a:t>
            </a:r>
          </a:p>
          <a:p>
            <a:r>
              <a:rPr lang="en-GB" dirty="0"/>
              <a:t>Update systems.</a:t>
            </a:r>
          </a:p>
          <a:p>
            <a:r>
              <a:rPr lang="en-GB" dirty="0"/>
              <a:t>Set appropriate access controls (reduce accessible files by any user).</a:t>
            </a:r>
          </a:p>
          <a:p>
            <a:r>
              <a:rPr lang="en-GB" dirty="0"/>
              <a:t>User awareness training (against social engineering attacks).</a:t>
            </a:r>
          </a:p>
        </p:txBody>
      </p:sp>
    </p:spTree>
    <p:extLst>
      <p:ext uri="{BB962C8B-B14F-4D97-AF65-F5344CB8AC3E}">
        <p14:creationId xmlns:p14="http://schemas.microsoft.com/office/powerpoint/2010/main" val="2551747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6" y="0"/>
            <a:ext cx="10515600" cy="1325563"/>
          </a:xfrm>
        </p:spPr>
        <p:txBody>
          <a:bodyPr/>
          <a:lstStyle/>
          <a:p>
            <a:r>
              <a:rPr lang="en-GB" dirty="0"/>
              <a:t>Effective Malware Countermeasures</a:t>
            </a:r>
          </a:p>
        </p:txBody>
      </p:sp>
      <p:sp>
        <p:nvSpPr>
          <p:cNvPr id="3" name="Content Placeholder 2"/>
          <p:cNvSpPr>
            <a:spLocks noGrp="1"/>
          </p:cNvSpPr>
          <p:nvPr>
            <p:ph idx="1"/>
          </p:nvPr>
        </p:nvSpPr>
        <p:spPr>
          <a:xfrm>
            <a:off x="261256" y="1505559"/>
            <a:ext cx="11327363" cy="4932563"/>
          </a:xfrm>
        </p:spPr>
        <p:txBody>
          <a:bodyPr/>
          <a:lstStyle/>
          <a:p>
            <a:r>
              <a:rPr lang="en-GB" b="1" dirty="0"/>
              <a:t>Generality</a:t>
            </a:r>
            <a:r>
              <a:rPr lang="en-GB" dirty="0"/>
              <a:t>: Wide variety of attacks.</a:t>
            </a:r>
          </a:p>
          <a:p>
            <a:r>
              <a:rPr lang="en-GB" b="1" dirty="0"/>
              <a:t>Timeliness</a:t>
            </a:r>
            <a:r>
              <a:rPr lang="en-GB" dirty="0"/>
              <a:t>: Quick response.</a:t>
            </a:r>
          </a:p>
          <a:p>
            <a:r>
              <a:rPr lang="en-GB" b="1" dirty="0"/>
              <a:t>Resiliency</a:t>
            </a:r>
            <a:r>
              <a:rPr lang="en-GB" dirty="0"/>
              <a:t>: Resistant to evasion techniques.</a:t>
            </a:r>
          </a:p>
          <a:p>
            <a:r>
              <a:rPr lang="en-GB" b="1" dirty="0"/>
              <a:t>Minimal denial-of-service costs</a:t>
            </a:r>
            <a:r>
              <a:rPr lang="en-GB" dirty="0"/>
              <a:t>: Should not disrupt normal operations.</a:t>
            </a:r>
          </a:p>
          <a:p>
            <a:r>
              <a:rPr lang="en-GB" b="1" dirty="0"/>
              <a:t>Transparency</a:t>
            </a:r>
            <a:r>
              <a:rPr lang="en-GB" dirty="0"/>
              <a:t>: Should not alter legacy OS, SW and HW.</a:t>
            </a:r>
          </a:p>
          <a:p>
            <a:r>
              <a:rPr lang="en-GB" b="1" dirty="0"/>
              <a:t>Global and local coverage</a:t>
            </a:r>
            <a:r>
              <a:rPr lang="en-GB" dirty="0"/>
              <a:t>: Deal inside and outside network.</a:t>
            </a:r>
          </a:p>
          <a:p>
            <a:endParaRPr lang="en-GB" dirty="0"/>
          </a:p>
          <a:p>
            <a:r>
              <a:rPr lang="en-GB" dirty="0"/>
              <a:t>The more are used, more in line with the </a:t>
            </a:r>
            <a:r>
              <a:rPr lang="en-GB" b="1" dirty="0"/>
              <a:t>defence-in-depth </a:t>
            </a:r>
            <a:r>
              <a:rPr lang="en-GB" dirty="0"/>
              <a:t>principle.</a:t>
            </a:r>
          </a:p>
        </p:txBody>
      </p:sp>
    </p:spTree>
    <p:extLst>
      <p:ext uri="{BB962C8B-B14F-4D97-AF65-F5344CB8AC3E}">
        <p14:creationId xmlns:p14="http://schemas.microsoft.com/office/powerpoint/2010/main" val="424043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144062"/>
            <a:ext cx="10515600" cy="1325563"/>
          </a:xfrm>
        </p:spPr>
        <p:txBody>
          <a:bodyPr/>
          <a:lstStyle/>
          <a:p>
            <a:r>
              <a:rPr lang="en-GB" dirty="0"/>
              <a:t>Technical Mechanisms</a:t>
            </a:r>
          </a:p>
        </p:txBody>
      </p:sp>
      <p:sp>
        <p:nvSpPr>
          <p:cNvPr id="3" name="Content Placeholder 2"/>
          <p:cNvSpPr>
            <a:spLocks noGrp="1"/>
          </p:cNvSpPr>
          <p:nvPr>
            <p:ph idx="1"/>
          </p:nvPr>
        </p:nvSpPr>
        <p:spPr>
          <a:xfrm>
            <a:off x="386024" y="1469625"/>
            <a:ext cx="11419952" cy="4869503"/>
          </a:xfrm>
        </p:spPr>
        <p:txBody>
          <a:bodyPr/>
          <a:lstStyle/>
          <a:p>
            <a:r>
              <a:rPr lang="en-GB" dirty="0"/>
              <a:t>Once attack occurs, support by:</a:t>
            </a:r>
          </a:p>
          <a:p>
            <a:pPr lvl="1"/>
            <a:r>
              <a:rPr lang="en-GB" b="1" dirty="0"/>
              <a:t>Detection</a:t>
            </a:r>
            <a:r>
              <a:rPr lang="en-GB" dirty="0"/>
              <a:t>: Determine that attack has occurred and locate malware.</a:t>
            </a:r>
          </a:p>
          <a:p>
            <a:pPr lvl="1"/>
            <a:r>
              <a:rPr lang="en-GB" b="1" dirty="0"/>
              <a:t>Identification</a:t>
            </a:r>
            <a:r>
              <a:rPr lang="en-GB" dirty="0"/>
              <a:t>: Specific malware.</a:t>
            </a:r>
          </a:p>
          <a:p>
            <a:pPr lvl="1"/>
            <a:r>
              <a:rPr lang="en-GB" b="1" dirty="0"/>
              <a:t>Removal</a:t>
            </a:r>
            <a:r>
              <a:rPr lang="en-GB" dirty="0"/>
              <a:t>: </a:t>
            </a:r>
            <a:r>
              <a:rPr lang="en-GB" dirty="0" smtClean="0"/>
              <a:t>Eliminate all </a:t>
            </a:r>
            <a:r>
              <a:rPr lang="en-GB" dirty="0"/>
              <a:t>traces.</a:t>
            </a:r>
          </a:p>
          <a:p>
            <a:pPr lvl="1"/>
            <a:endParaRPr lang="en-GB" dirty="0"/>
          </a:p>
          <a:p>
            <a:r>
              <a:rPr lang="en-GB" dirty="0"/>
              <a:t>Detection but no Identification/Removal: Backup version.</a:t>
            </a:r>
          </a:p>
          <a:p>
            <a:endParaRPr lang="en-GB" dirty="0"/>
          </a:p>
          <a:p>
            <a:r>
              <a:rPr lang="en-GB" dirty="0"/>
              <a:t>Three places to detect:</a:t>
            </a:r>
          </a:p>
          <a:p>
            <a:pPr lvl="1"/>
            <a:r>
              <a:rPr lang="en-GB" dirty="0"/>
              <a:t>In host (host-based scanner).</a:t>
            </a:r>
          </a:p>
          <a:p>
            <a:pPr lvl="1"/>
            <a:r>
              <a:rPr lang="en-GB" dirty="0"/>
              <a:t>In network (firewall).</a:t>
            </a:r>
          </a:p>
          <a:p>
            <a:pPr lvl="1"/>
            <a:r>
              <a:rPr lang="en-GB" dirty="0"/>
              <a:t>In general (distributed mechanism).</a:t>
            </a:r>
          </a:p>
          <a:p>
            <a:endParaRPr lang="en-GB" dirty="0"/>
          </a:p>
        </p:txBody>
      </p:sp>
    </p:spTree>
    <p:extLst>
      <p:ext uri="{BB962C8B-B14F-4D97-AF65-F5344CB8AC3E}">
        <p14:creationId xmlns:p14="http://schemas.microsoft.com/office/powerpoint/2010/main" val="313913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Host-Based Scanner</a:t>
            </a:r>
          </a:p>
        </p:txBody>
      </p:sp>
      <p:sp>
        <p:nvSpPr>
          <p:cNvPr id="3" name="Content Placeholder 2"/>
          <p:cNvSpPr>
            <a:spLocks noGrp="1"/>
          </p:cNvSpPr>
          <p:nvPr>
            <p:ph idx="1"/>
          </p:nvPr>
        </p:nvSpPr>
        <p:spPr>
          <a:xfrm>
            <a:off x="838200" y="1859181"/>
            <a:ext cx="10731759" cy="4351338"/>
          </a:xfrm>
        </p:spPr>
        <p:txBody>
          <a:bodyPr>
            <a:normAutofit/>
          </a:bodyPr>
          <a:lstStyle/>
          <a:p>
            <a:r>
              <a:rPr lang="en-GB" dirty="0"/>
              <a:t>Four generations:</a:t>
            </a:r>
          </a:p>
          <a:p>
            <a:pPr lvl="1"/>
            <a:r>
              <a:rPr lang="en-GB" b="1" dirty="0"/>
              <a:t>Simple scanner</a:t>
            </a:r>
            <a:r>
              <a:rPr lang="en-GB" dirty="0"/>
              <a:t>: Requires a malware signature or a length change identification.</a:t>
            </a:r>
          </a:p>
          <a:p>
            <a:pPr lvl="1"/>
            <a:endParaRPr lang="en-GB" b="1" dirty="0"/>
          </a:p>
          <a:p>
            <a:pPr lvl="1"/>
            <a:r>
              <a:rPr lang="en-GB" b="1" dirty="0"/>
              <a:t>Heuristic scanner</a:t>
            </a:r>
            <a:r>
              <a:rPr lang="en-GB" dirty="0"/>
              <a:t>: Searches for probable malware instances based on rules.</a:t>
            </a:r>
          </a:p>
          <a:p>
            <a:pPr lvl="2"/>
            <a:r>
              <a:rPr lang="en-GB" dirty="0"/>
              <a:t>Encryption detection.</a:t>
            </a:r>
          </a:p>
          <a:p>
            <a:pPr lvl="2"/>
            <a:r>
              <a:rPr lang="en-GB" dirty="0"/>
              <a:t>Integrity checking.</a:t>
            </a:r>
          </a:p>
          <a:p>
            <a:pPr lvl="1"/>
            <a:endParaRPr lang="en-GB" b="1" dirty="0"/>
          </a:p>
          <a:p>
            <a:pPr lvl="1"/>
            <a:r>
              <a:rPr lang="en-GB" b="1" dirty="0"/>
              <a:t>Activity traps</a:t>
            </a:r>
            <a:r>
              <a:rPr lang="en-GB" dirty="0"/>
              <a:t>: Memory-resident programs that identify malware by its actions.</a:t>
            </a:r>
            <a:endParaRPr lang="en-GB" b="1" dirty="0"/>
          </a:p>
          <a:p>
            <a:pPr lvl="1"/>
            <a:endParaRPr lang="en-GB" b="1" dirty="0"/>
          </a:p>
          <a:p>
            <a:pPr lvl="1"/>
            <a:r>
              <a:rPr lang="en-GB" b="1" dirty="0"/>
              <a:t>Full-feature protection</a:t>
            </a:r>
            <a:r>
              <a:rPr lang="en-GB" dirty="0"/>
              <a:t>: Various techniques used in conjunction.</a:t>
            </a:r>
          </a:p>
        </p:txBody>
      </p:sp>
    </p:spTree>
    <p:extLst>
      <p:ext uri="{BB962C8B-B14F-4D97-AF65-F5344CB8AC3E}">
        <p14:creationId xmlns:p14="http://schemas.microsoft.com/office/powerpoint/2010/main" val="1469829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75" y="365125"/>
            <a:ext cx="10515600" cy="1325563"/>
          </a:xfrm>
        </p:spPr>
        <p:txBody>
          <a:bodyPr/>
          <a:lstStyle/>
          <a:p>
            <a:r>
              <a:rPr lang="en-GB" dirty="0"/>
              <a:t>4-Gen: Full-feature Protection</a:t>
            </a:r>
          </a:p>
        </p:txBody>
      </p:sp>
      <p:sp>
        <p:nvSpPr>
          <p:cNvPr id="3" name="Content Placeholder 2"/>
          <p:cNvSpPr>
            <a:spLocks noGrp="1"/>
          </p:cNvSpPr>
          <p:nvPr>
            <p:ph idx="1"/>
          </p:nvPr>
        </p:nvSpPr>
        <p:spPr>
          <a:xfrm>
            <a:off x="205273" y="1859181"/>
            <a:ext cx="11383347" cy="4633694"/>
          </a:xfrm>
        </p:spPr>
        <p:txBody>
          <a:bodyPr>
            <a:normAutofit fontScale="85000" lnSpcReduction="20000"/>
          </a:bodyPr>
          <a:lstStyle/>
          <a:p>
            <a:r>
              <a:rPr lang="en-GB" b="1" dirty="0"/>
              <a:t>Generic Decryption (GD</a:t>
            </a:r>
            <a:r>
              <a:rPr lang="en-GB" b="1" dirty="0" smtClean="0"/>
              <a:t>)</a:t>
            </a:r>
            <a:r>
              <a:rPr lang="en-GB" dirty="0" smtClean="0"/>
              <a:t>: </a:t>
            </a:r>
            <a:r>
              <a:rPr lang="en-GB" dirty="0"/>
              <a:t>Fast scanning of polymorphic virus.</a:t>
            </a:r>
          </a:p>
          <a:p>
            <a:pPr lvl="1"/>
            <a:r>
              <a:rPr lang="en-GB" b="1" dirty="0"/>
              <a:t>CPU Emulator</a:t>
            </a:r>
            <a:r>
              <a:rPr lang="en-GB" dirty="0"/>
              <a:t>: Instructions are run first in a small VM to test.</a:t>
            </a:r>
          </a:p>
          <a:p>
            <a:pPr lvl="1"/>
            <a:r>
              <a:rPr lang="en-GB" b="1" dirty="0"/>
              <a:t>Virus Signature Scanner.</a:t>
            </a:r>
          </a:p>
          <a:p>
            <a:pPr lvl="1"/>
            <a:r>
              <a:rPr lang="en-GB" b="1" dirty="0"/>
              <a:t>Emulation Control Module</a:t>
            </a:r>
            <a:r>
              <a:rPr lang="en-GB" dirty="0"/>
              <a:t>: Interrupts interpretation to scan the target code.</a:t>
            </a:r>
          </a:p>
          <a:p>
            <a:r>
              <a:rPr lang="en-GB" b="1" dirty="0">
                <a:solidFill>
                  <a:srgbClr val="00B050"/>
                </a:solidFill>
              </a:rPr>
              <a:t>Which is the most difficult thing to implement in GD?</a:t>
            </a:r>
          </a:p>
          <a:p>
            <a:r>
              <a:rPr lang="en-GB" b="1" dirty="0"/>
              <a:t>Host-Based Behaviour-Blocking System</a:t>
            </a:r>
            <a:r>
              <a:rPr lang="en-GB" dirty="0"/>
              <a:t>: Integrates within OS to monitor:</a:t>
            </a:r>
          </a:p>
          <a:p>
            <a:pPr lvl="1"/>
            <a:r>
              <a:rPr lang="en-GB" dirty="0"/>
              <a:t>Attempts to -</a:t>
            </a:r>
            <a:r>
              <a:rPr lang="en-GB" dirty="0" err="1"/>
              <a:t>rwx</a:t>
            </a:r>
            <a:r>
              <a:rPr lang="en-GB" dirty="0"/>
              <a:t> files.</a:t>
            </a:r>
          </a:p>
          <a:p>
            <a:pPr lvl="1"/>
            <a:r>
              <a:rPr lang="en-GB" dirty="0"/>
              <a:t>Attempts to format disk.</a:t>
            </a:r>
          </a:p>
          <a:p>
            <a:pPr lvl="1"/>
            <a:r>
              <a:rPr lang="en-GB" dirty="0"/>
              <a:t>Modification to logic of files and macros.</a:t>
            </a:r>
          </a:p>
          <a:p>
            <a:pPr lvl="1"/>
            <a:r>
              <a:rPr lang="en-GB" dirty="0"/>
              <a:t>Modification of critical systems (i.e. start-up).</a:t>
            </a:r>
          </a:p>
          <a:p>
            <a:pPr lvl="1"/>
            <a:r>
              <a:rPr lang="en-GB" dirty="0"/>
              <a:t>Scripting of e-mail and instant messaging.</a:t>
            </a:r>
          </a:p>
          <a:p>
            <a:pPr lvl="1"/>
            <a:r>
              <a:rPr lang="en-GB" dirty="0"/>
              <a:t>Initiation of network communications.</a:t>
            </a:r>
          </a:p>
          <a:p>
            <a:r>
              <a:rPr lang="en-GB" b="1" dirty="0">
                <a:solidFill>
                  <a:srgbClr val="00B050"/>
                </a:solidFill>
              </a:rPr>
              <a:t>Which is the main advantage of this approach?</a:t>
            </a:r>
          </a:p>
          <a:p>
            <a:r>
              <a:rPr lang="en-GB" b="1" dirty="0">
                <a:solidFill>
                  <a:srgbClr val="00B050"/>
                </a:solidFill>
              </a:rPr>
              <a:t>Which is the main limitation of behaviour-blocking alone?</a:t>
            </a:r>
          </a:p>
        </p:txBody>
      </p:sp>
    </p:spTree>
    <p:extLst>
      <p:ext uri="{BB962C8B-B14F-4D97-AF65-F5344CB8AC3E}">
        <p14:creationId xmlns:p14="http://schemas.microsoft.com/office/powerpoint/2010/main" val="192218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1455</Words>
  <Application>Microsoft Office PowerPoint</Application>
  <PresentationFormat>Widescreen</PresentationFormat>
  <Paragraphs>208</Paragraphs>
  <Slides>28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宋体</vt:lpstr>
      <vt:lpstr>Arial</vt:lpstr>
      <vt:lpstr>Calibri</vt:lpstr>
      <vt:lpstr>Calibri Light</vt:lpstr>
      <vt:lpstr>Courier</vt:lpstr>
      <vt:lpstr>Courier New</vt:lpstr>
      <vt:lpstr>Wingdings</vt:lpstr>
      <vt:lpstr>Office Theme</vt:lpstr>
      <vt:lpstr>Malware &amp; Software Security</vt:lpstr>
      <vt:lpstr>Today’s Plan</vt:lpstr>
      <vt:lpstr>Malware Security</vt:lpstr>
      <vt:lpstr>What are we fighting against?</vt:lpstr>
      <vt:lpstr>Prevention</vt:lpstr>
      <vt:lpstr>Effective Malware Countermeasures</vt:lpstr>
      <vt:lpstr>Technical Mechanisms</vt:lpstr>
      <vt:lpstr>Host-Based Scanner</vt:lpstr>
      <vt:lpstr>4-Gen: Full-feature Protection</vt:lpstr>
      <vt:lpstr>4-Gen: Full-feature Protection</vt:lpstr>
      <vt:lpstr>Perimeter Scanning Approaches</vt:lpstr>
      <vt:lpstr>Distributer Intelligence Gathering Approaches</vt:lpstr>
      <vt:lpstr>Software Security</vt:lpstr>
      <vt:lpstr>Intended vs Implemented SW Security</vt:lpstr>
      <vt:lpstr>Types of Software Flaws</vt:lpstr>
      <vt:lpstr>Bad Software</vt:lpstr>
      <vt:lpstr>Software Insecurity</vt:lpstr>
      <vt:lpstr>Software Insecurity</vt:lpstr>
      <vt:lpstr>Software Insecurity</vt:lpstr>
      <vt:lpstr>Software Security Assurance</vt:lpstr>
      <vt:lpstr>Software Security Questions</vt:lpstr>
      <vt:lpstr>Software Security Examples</vt:lpstr>
      <vt:lpstr>Software Error Categories</vt:lpstr>
      <vt:lpstr>Software Error Categories</vt:lpstr>
      <vt:lpstr>Software Error Categories</vt:lpstr>
      <vt:lpstr>Software Error Categories</vt:lpstr>
      <vt:lpstr>Software Security Best Practices</vt:lpstr>
      <vt:lpstr>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Protocols</dc:title>
  <dc:creator>C M</dc:creator>
  <cp:lastModifiedBy>carlos</cp:lastModifiedBy>
  <cp:revision>163</cp:revision>
  <dcterms:created xsi:type="dcterms:W3CDTF">2018-10-13T17:29:09Z</dcterms:created>
  <dcterms:modified xsi:type="dcterms:W3CDTF">2018-11-13T18:52:38Z</dcterms:modified>
</cp:coreProperties>
</file>