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39"/>
  </p:notesMasterIdLst>
  <p:sldIdLst>
    <p:sldId id="256" r:id="rId2"/>
    <p:sldId id="537" r:id="rId3"/>
    <p:sldId id="538" r:id="rId4"/>
    <p:sldId id="539" r:id="rId5"/>
    <p:sldId id="540" r:id="rId6"/>
    <p:sldId id="541" r:id="rId7"/>
    <p:sldId id="542" r:id="rId8"/>
    <p:sldId id="578" r:id="rId9"/>
    <p:sldId id="543" r:id="rId10"/>
    <p:sldId id="544" r:id="rId11"/>
    <p:sldId id="545" r:id="rId12"/>
    <p:sldId id="546" r:id="rId13"/>
    <p:sldId id="547" r:id="rId14"/>
    <p:sldId id="550" r:id="rId15"/>
    <p:sldId id="552" r:id="rId16"/>
    <p:sldId id="553" r:id="rId17"/>
    <p:sldId id="579" r:id="rId18"/>
    <p:sldId id="554" r:id="rId19"/>
    <p:sldId id="555" r:id="rId20"/>
    <p:sldId id="556" r:id="rId21"/>
    <p:sldId id="557" r:id="rId22"/>
    <p:sldId id="562" r:id="rId23"/>
    <p:sldId id="563" r:id="rId24"/>
    <p:sldId id="564" r:id="rId25"/>
    <p:sldId id="565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574" r:id="rId35"/>
    <p:sldId id="575" r:id="rId36"/>
    <p:sldId id="576" r:id="rId37"/>
    <p:sldId id="57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9" autoAdjust="0"/>
    <p:restoredTop sz="89556" autoAdjust="0"/>
  </p:normalViewPr>
  <p:slideViewPr>
    <p:cSldViewPr snapToGrid="0" snapToObjects="1">
      <p:cViewPr varScale="1">
        <p:scale>
          <a:sx n="80" d="100"/>
          <a:sy n="80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1CF5-CE80-5D45-9370-F36850A7C75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AFD4-8F1A-8148-922D-AECEF72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0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73548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5981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B577D-BEDF-49B0-B9F7-569255E5144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73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60913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7007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18589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41832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4240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DEEBB-753B-431D-89E7-5A0746635B9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116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A0414-5DDB-4695-B3C2-6E7E1D542B3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35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0889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54599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9874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59599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6E283-F03F-4D13-B434-BF8CC83F681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First real programs were made only 50 years ago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7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337E6-1DE4-45DE-A8A9-909CF9DD348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/>
              <a:t>Code Size</a:t>
            </a:r>
          </a:p>
        </p:txBody>
      </p:sp>
    </p:spTree>
    <p:extLst>
      <p:ext uri="{BB962C8B-B14F-4D97-AF65-F5344CB8AC3E}">
        <p14:creationId xmlns:p14="http://schemas.microsoft.com/office/powerpoint/2010/main" val="1067294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61BCE-4D27-4E48-BCCE-21743BB6567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485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838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CM3020 – Operating Systems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544513" indent="-271463">
              <a:defRPr sz="2000"/>
            </a:lvl2pPr>
            <a:lvl3pPr marL="544513" indent="-193675">
              <a:defRPr sz="1800"/>
            </a:lvl3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5716DEDF-8E03-4BFB-A8F9-C2A3E989BDEC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30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>
            <a:lvl2pPr marL="363538" indent="-188913">
              <a:defRPr/>
            </a:lvl2pPr>
            <a:lvl3pPr marL="449263" indent="-449263">
              <a:defRPr/>
            </a:lvl3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70202382-E17C-4134-81DB-69345B6F2553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274F5481-B221-4E55-BFD3-FD428865344F}" type="datetime1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15B6D88E-FD6A-4D82-B2B1-0417CEECC103}" type="datetime1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14345" y="5930060"/>
            <a:ext cx="3814856" cy="365125"/>
          </a:xfrm>
          <a:prstGeom prst="rect">
            <a:avLst/>
          </a:prstGeom>
        </p:spPr>
        <p:txBody>
          <a:bodyPr/>
          <a:lstStyle/>
          <a:p>
            <a:fld id="{6E068E6E-C597-44CC-8E6B-D7945B392BCB}" type="datetime1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474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C648D8D-735A-0A4D-B949-C28657477EF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48343" y="5899897"/>
            <a:ext cx="447924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CMM530 – System</a:t>
            </a:r>
            <a:r>
              <a:rPr lang="en-US" sz="1400" baseline="0" dirty="0" smtClean="0"/>
              <a:t> Programming and Security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200" b="1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9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il.rgu.ac.uk/owa/redir.aspx?C=o1S-Ter7mEuU_6KYOMJe6eM4llV55NJIwpnLI-FWIP9aU1BYieMjnL95TFdm7y3E8rbN6jQas6Y.&amp;URL=http://asecuritysite.com/information/intr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il.rgu.ac.uk/owa/redir.aspx?C=o1S-Ter7mEuU_6KYOMJe6eM4llV55NJIwpnLI-FWIP9aU1BYieMjnL95TFdm7y3E8rbN6jQas6Y.&amp;URL=http://asecuritysite.com/information/intr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ebmail.rgu.ac.uk/owa/redir.aspx?C=o1S-Ter7mEuU_6KYOMJe6eM4llV55NJIwpnLI-FWIP9aU1BYieMjnL95TFdm7y3E8rbN6jQas6Y.&amp;URL=http://asecuritysite.com/information/intr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securitysite.com/information/intr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il.rgu.ac.uk/owa/redir.aspx?C=o1S-Ter7mEuU_6KYOMJe6eM4llV55NJIwpnLI-FWIP9aU1BYieMjnL95TFdm7y3E8rbN6jQas6Y.&amp;URL=http://asecuritysite.com/information/intr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9822928" cy="3562610"/>
          </a:xfrm>
        </p:spPr>
        <p:txBody>
          <a:bodyPr>
            <a:normAutofit/>
          </a:bodyPr>
          <a:lstStyle/>
          <a:p>
            <a:r>
              <a:rPr lang="en-GB" sz="6600" dirty="0" smtClean="0"/>
              <a:t>Software security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891102"/>
            <a:ext cx="4664186" cy="706355"/>
          </a:xfrm>
        </p:spPr>
        <p:txBody>
          <a:bodyPr/>
          <a:lstStyle/>
          <a:p>
            <a:r>
              <a:rPr lang="en-US" dirty="0" smtClean="0"/>
              <a:t>CM530– System Programming and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8914" y="4381501"/>
            <a:ext cx="4664186" cy="103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Andrei Petrovski</a:t>
            </a:r>
          </a:p>
          <a:p>
            <a:r>
              <a:rPr lang="en-GB" dirty="0" smtClean="0"/>
              <a:t>( </a:t>
            </a:r>
            <a:r>
              <a:rPr lang="en-GB" dirty="0"/>
              <a:t>a.petrovski@rgu.ac.uk)</a:t>
            </a:r>
          </a:p>
        </p:txBody>
      </p:sp>
    </p:spTree>
    <p:extLst>
      <p:ext uri="{BB962C8B-B14F-4D97-AF65-F5344CB8AC3E}">
        <p14:creationId xmlns:p14="http://schemas.microsoft.com/office/powerpoint/2010/main" val="20907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Software</a:t>
            </a:r>
            <a:br>
              <a:rPr lang="en-US" altLang="en-US" dirty="0" smtClean="0"/>
            </a:br>
            <a:r>
              <a:rPr lang="en-US" altLang="en-US" dirty="0" smtClean="0"/>
              <a:t>Insecurity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569066"/>
            <a:ext cx="6248398" cy="494310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Networked Software is not designed to withstand a hostile environment</a:t>
            </a:r>
          </a:p>
          <a:p>
            <a:r>
              <a:rPr lang="en-US" altLang="en-US" sz="2800" dirty="0"/>
              <a:t>Development tools do not prevent simple security bugs (i.e., buffer overflows)</a:t>
            </a:r>
          </a:p>
          <a:p>
            <a:r>
              <a:rPr lang="en-US" altLang="en-US" sz="2800" dirty="0"/>
              <a:t>QA Testing methods do not address security</a:t>
            </a:r>
          </a:p>
          <a:p>
            <a:r>
              <a:rPr lang="en-US" altLang="en-US" sz="2800" dirty="0"/>
              <a:t>Customers pay for bad software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5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3833906" cy="1642346"/>
          </a:xfrm>
        </p:spPr>
        <p:txBody>
          <a:bodyPr/>
          <a:lstStyle/>
          <a:p>
            <a:r>
              <a:rPr lang="en-US" altLang="en-US" dirty="0"/>
              <a:t>Software</a:t>
            </a:r>
            <a:br>
              <a:rPr lang="en-US" altLang="en-US" dirty="0"/>
            </a:br>
            <a:r>
              <a:rPr lang="en-US" altLang="en-US" dirty="0"/>
              <a:t>Insecurity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087" y="298580"/>
            <a:ext cx="7549399" cy="562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3143" y="5422228"/>
            <a:ext cx="306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 smtClean="0"/>
              <a:t> Prof. Bill Buchanan, </a:t>
            </a:r>
            <a:r>
              <a:rPr lang="en-GB" sz="1200" dirty="0">
                <a:hlinkClick r:id="rId3"/>
              </a:rPr>
              <a:t>http://asecuritysite.com/information/intro</a:t>
            </a:r>
            <a:endParaRPr lang="en-US" sz="120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6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3833906" cy="190360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Software</a:t>
            </a:r>
            <a:br>
              <a:rPr lang="en-US" altLang="en-US" dirty="0"/>
            </a:br>
            <a:r>
              <a:rPr lang="en-US" altLang="en-US" dirty="0" smtClean="0"/>
              <a:t>Insecurity</a:t>
            </a:r>
            <a:br>
              <a:rPr lang="en-US" altLang="en-US" dirty="0" smtClean="0"/>
            </a:br>
            <a:r>
              <a:rPr lang="en-US" altLang="en-US" dirty="0" smtClean="0"/>
              <a:t>(cont.)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30" y="-1"/>
            <a:ext cx="7549256" cy="55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3142" y="5353441"/>
            <a:ext cx="306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 smtClean="0"/>
              <a:t> Prof. Bill Buchanan, </a:t>
            </a:r>
            <a:r>
              <a:rPr lang="en-GB" sz="1200" dirty="0">
                <a:hlinkClick r:id="rId3"/>
              </a:rPr>
              <a:t>http://asecuritysite.com/information/intro</a:t>
            </a:r>
            <a:endParaRPr lang="en-US" sz="120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8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Worse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569066"/>
            <a:ext cx="6248398" cy="4830248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In order to compete, new services must be delivered</a:t>
            </a:r>
          </a:p>
          <a:p>
            <a:r>
              <a:rPr lang="en-US" altLang="en-US" sz="2800" dirty="0" smtClean="0"/>
              <a:t>New technology is not being properly tested for failures</a:t>
            </a:r>
          </a:p>
          <a:p>
            <a:r>
              <a:rPr lang="en-US" altLang="en-US" sz="2800" dirty="0" smtClean="0"/>
              <a:t>More connections, devices, and code</a:t>
            </a:r>
          </a:p>
          <a:p>
            <a:pPr lvl="1"/>
            <a:r>
              <a:rPr lang="en-US" altLang="en-US" dirty="0"/>
              <a:t>What happens when buffer overflows and poor access controls lead to mobile code attacks on cellular phones?</a:t>
            </a:r>
          </a:p>
          <a:p>
            <a:pPr lvl="1"/>
            <a:r>
              <a:rPr lang="en-US" altLang="en-US" dirty="0"/>
              <a:t>Mobile code can effect distributed systems in a matter of hours</a:t>
            </a:r>
          </a:p>
          <a:p>
            <a:pPr marL="273050" lvl="1" indent="0">
              <a:buNone/>
            </a:pPr>
            <a:endParaRPr lang="en-US" alt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AutoShape 2" descr="Image result for smart mobile 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mart mobile 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59" y="3247117"/>
            <a:ext cx="3760015" cy="2152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221" y="4877795"/>
            <a:ext cx="1835151" cy="183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1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4276"/>
            <a:ext cx="3833906" cy="4827894"/>
          </a:xfrm>
        </p:spPr>
        <p:txBody>
          <a:bodyPr/>
          <a:lstStyle/>
          <a:p>
            <a:r>
              <a:rPr lang="en-US" altLang="en-US" dirty="0"/>
              <a:t>More Code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061702" y="684276"/>
            <a:ext cx="5231536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 Technology is being ‘glued’ together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 More feature rich, more drivers and libraries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/>
              <a:t>In 1983, Microsoft word was only 27,000 LOC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6104927" y="1866138"/>
            <a:ext cx="26680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Arial Black" pitchFamily="34" charset="0"/>
              </a:rPr>
              <a:t>Code Size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6104927" y="2588669"/>
            <a:ext cx="350608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charset="0"/>
              </a:rPr>
              <a:t>400,000		Solaris 7</a:t>
            </a:r>
          </a:p>
          <a:p>
            <a:r>
              <a:rPr lang="en-US" altLang="en-US" dirty="0">
                <a:latin typeface="Arial" charset="0"/>
              </a:rPr>
              <a:t>17 million	</a:t>
            </a:r>
            <a:r>
              <a:rPr lang="en-US" altLang="en-US" dirty="0" smtClean="0">
                <a:latin typeface="Arial" charset="0"/>
              </a:rPr>
              <a:t>Netscape</a:t>
            </a:r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40 million	</a:t>
            </a:r>
            <a:r>
              <a:rPr lang="en-US" altLang="en-US" dirty="0" smtClean="0">
                <a:latin typeface="Arial" charset="0"/>
              </a:rPr>
              <a:t>Space </a:t>
            </a:r>
            <a:r>
              <a:rPr lang="en-US" altLang="en-US" dirty="0">
                <a:latin typeface="Arial" charset="0"/>
              </a:rPr>
              <a:t>Station</a:t>
            </a:r>
          </a:p>
          <a:p>
            <a:r>
              <a:rPr lang="en-US" altLang="en-US" dirty="0">
                <a:latin typeface="Arial" charset="0"/>
              </a:rPr>
              <a:t>10 million 	</a:t>
            </a:r>
            <a:r>
              <a:rPr lang="en-US" altLang="en-US" dirty="0" smtClean="0">
                <a:latin typeface="Arial" charset="0"/>
              </a:rPr>
              <a:t>Space </a:t>
            </a:r>
            <a:r>
              <a:rPr lang="en-US" altLang="en-US" dirty="0">
                <a:latin typeface="Arial" charset="0"/>
              </a:rPr>
              <a:t>Shuttle</a:t>
            </a:r>
          </a:p>
          <a:p>
            <a:r>
              <a:rPr lang="en-US" altLang="en-US" dirty="0">
                <a:latin typeface="Arial" charset="0"/>
              </a:rPr>
              <a:t>7 million 		Boeing 777</a:t>
            </a:r>
          </a:p>
          <a:p>
            <a:r>
              <a:rPr lang="en-US" altLang="en-US" dirty="0">
                <a:latin typeface="Arial" charset="0"/>
              </a:rPr>
              <a:t>35 million 	</a:t>
            </a:r>
            <a:r>
              <a:rPr lang="en-US" altLang="en-US" dirty="0" smtClean="0">
                <a:latin typeface="Arial" charset="0"/>
              </a:rPr>
              <a:t>NT5</a:t>
            </a:r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Under 5 million 	Windows 95</a:t>
            </a:r>
          </a:p>
          <a:p>
            <a:r>
              <a:rPr lang="en-US" altLang="en-US" dirty="0">
                <a:latin typeface="Arial" charset="0"/>
              </a:rPr>
              <a:t>1.5 million 	</a:t>
            </a:r>
            <a:r>
              <a:rPr lang="en-US" altLang="en-US" dirty="0" smtClean="0">
                <a:latin typeface="Arial" charset="0"/>
              </a:rPr>
              <a:t>Linux</a:t>
            </a:r>
            <a:endParaRPr lang="en-US" altLang="en-US" dirty="0">
              <a:latin typeface="Arial" charset="0"/>
            </a:endParaRPr>
          </a:p>
          <a:p>
            <a:endParaRPr lang="en-US" altLang="en-US" dirty="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41332" y="5653061"/>
            <a:ext cx="27742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200" dirty="0"/>
              <a:t>© </a:t>
            </a:r>
            <a:r>
              <a:rPr lang="en-US" sz="1200" dirty="0" smtClean="0"/>
              <a:t> Greg  </a:t>
            </a:r>
            <a:r>
              <a:rPr lang="en-US" sz="1200" dirty="0" err="1" smtClean="0"/>
              <a:t>Hoglund</a:t>
            </a:r>
            <a:r>
              <a:rPr lang="en-US" sz="1200" dirty="0" smtClean="0"/>
              <a:t> – </a:t>
            </a:r>
            <a:r>
              <a:rPr lang="en-US" sz="1200" dirty="0" err="1" smtClean="0"/>
              <a:t>Cenzic</a:t>
            </a:r>
            <a:r>
              <a:rPr lang="en-US" sz="1200" dirty="0" smtClean="0"/>
              <a:t>, Inc., 2012</a:t>
            </a:r>
            <a:endParaRPr lang="en-US" sz="120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81" y="2011281"/>
            <a:ext cx="3141269" cy="272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3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2138" y="559678"/>
            <a:ext cx="4527668" cy="4952492"/>
          </a:xfrm>
        </p:spPr>
        <p:txBody>
          <a:bodyPr/>
          <a:lstStyle/>
          <a:p>
            <a:r>
              <a:rPr lang="en-US" altLang="en-US" dirty="0"/>
              <a:t>Security in the Development Cycle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569066"/>
            <a:ext cx="6248398" cy="3741677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Security Analysis in Development is a Risk Mitigation Strategy</a:t>
            </a:r>
          </a:p>
          <a:p>
            <a:pPr lvl="1"/>
            <a:r>
              <a:rPr lang="en-US" altLang="en-US" sz="2800" dirty="0"/>
              <a:t>You will not find all the bugs…</a:t>
            </a:r>
          </a:p>
          <a:p>
            <a:pPr lvl="1"/>
            <a:r>
              <a:rPr lang="en-US" altLang="en-US" sz="2800" dirty="0"/>
              <a:t>You will not see all the vulnerabilities…</a:t>
            </a:r>
          </a:p>
          <a:p>
            <a:pPr lvl="1"/>
            <a:r>
              <a:rPr lang="en-US" altLang="en-US" sz="2800" dirty="0"/>
              <a:t>Your design will have errors of omission and oversight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3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59678"/>
            <a:ext cx="3073021" cy="4952492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Security Concept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72" y="681584"/>
            <a:ext cx="7470412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57176" y="5930060"/>
            <a:ext cx="55485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200" dirty="0"/>
              <a:t>© </a:t>
            </a:r>
            <a:r>
              <a:rPr lang="en-US" sz="1200" dirty="0" smtClean="0"/>
              <a:t> Eric Pole – UCF, School of Electrical Engineering and Computer Science, 2008</a:t>
            </a:r>
            <a:endParaRPr lang="en-US" sz="120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8432458" cy="426896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Software Security assurance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2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279F"/>
                </a:solidFill>
                <a:latin typeface="Batang" pitchFamily="18" charset="-127"/>
              </a:defRPr>
            </a:lvl1pPr>
            <a:lvl2pPr marL="742950" indent="-285750">
              <a:defRPr sz="2400" b="1">
                <a:solidFill>
                  <a:srgbClr val="00279F"/>
                </a:solidFill>
                <a:latin typeface="Batang" pitchFamily="18" charset="-127"/>
              </a:defRPr>
            </a:lvl2pPr>
            <a:lvl3pPr marL="1143000" indent="-228600">
              <a:defRPr sz="2400" b="1">
                <a:solidFill>
                  <a:srgbClr val="00279F"/>
                </a:solidFill>
                <a:latin typeface="Batang" pitchFamily="18" charset="-127"/>
              </a:defRPr>
            </a:lvl3pPr>
            <a:lvl4pPr marL="1600200" indent="-228600">
              <a:defRPr sz="2400" b="1">
                <a:solidFill>
                  <a:srgbClr val="00279F"/>
                </a:solidFill>
                <a:latin typeface="Batang" pitchFamily="18" charset="-127"/>
              </a:defRPr>
            </a:lvl4pPr>
            <a:lvl5pPr marL="2057400" indent="-228600">
              <a:defRPr sz="2400" b="1">
                <a:solidFill>
                  <a:srgbClr val="00279F"/>
                </a:solidFill>
                <a:latin typeface="Batang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itchFamily="18" charset="-127"/>
              </a:defRPr>
            </a:lvl9pPr>
          </a:lstStyle>
          <a:p>
            <a:fld id="{9CEC87A3-B6AC-47F2-9056-DA35D97FB91B}" type="slidenum">
              <a:rPr lang="zh-CN" altLang="en-US" sz="1400" b="0">
                <a:solidFill>
                  <a:schemeClr val="tx1"/>
                </a:solidFill>
                <a:latin typeface="Arial" charset="0"/>
              </a:rPr>
              <a:pPr/>
              <a:t>18</a:t>
            </a:fld>
            <a:endParaRPr lang="en-US" altLang="zh-CN" sz="1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i="0" dirty="0" smtClean="0">
                <a:ea typeface="宋体" pitchFamily="2" charset="-122"/>
              </a:rPr>
              <a:t>Starting Point for Ensuring Security</a:t>
            </a:r>
            <a:endParaRPr lang="zh-CN" altLang="en-US" sz="4000" b="0" i="0" dirty="0" smtClean="0">
              <a:ea typeface="宋体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Any discussion of security should start with an inventory of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the stakeholders (owners, companies…)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their assets (data, service, customer info…)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the threats to these assets (erase, steal…)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Attackers 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employees, clients, script kiddies, criminals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Any discussion of security without understanding these issues is meaningless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7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i="0" smtClean="0">
                <a:ea typeface="宋体" pitchFamily="2" charset="-122"/>
              </a:rPr>
              <a:t>Security Concepts</a:t>
            </a:r>
            <a:endParaRPr lang="zh-CN" altLang="en-US" sz="4000" b="0" i="0" smtClean="0">
              <a:ea typeface="宋体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Security is about imposing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countermeasures</a:t>
            </a:r>
            <a:r>
              <a:rPr lang="en-US" altLang="zh-CN" sz="2800" dirty="0" smtClean="0">
                <a:ea typeface="宋体" pitchFamily="2" charset="-122"/>
              </a:rPr>
              <a:t> to reduce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risks</a:t>
            </a:r>
            <a:r>
              <a:rPr lang="en-US" altLang="zh-CN" sz="2800" dirty="0" smtClean="0">
                <a:ea typeface="宋体" pitchFamily="2" charset="-122"/>
              </a:rPr>
              <a:t> to assets to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acceptable</a:t>
            </a:r>
            <a:r>
              <a:rPr lang="en-US" altLang="zh-CN" sz="2800" dirty="0" smtClean="0">
                <a:ea typeface="宋体" pitchFamily="2" charset="-122"/>
              </a:rPr>
              <a:t> levels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“Perfect security” is not necessary and costly</a:t>
            </a:r>
          </a:p>
          <a:p>
            <a:r>
              <a:rPr lang="en-US" altLang="zh-CN" sz="2800" dirty="0" smtClean="0">
                <a:ea typeface="宋体" pitchFamily="2" charset="-122"/>
              </a:rPr>
              <a:t>A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security policy</a:t>
            </a:r>
            <a:r>
              <a:rPr lang="en-US" altLang="zh-CN" sz="2800" dirty="0" smtClean="0">
                <a:ea typeface="宋体" pitchFamily="2" charset="-122"/>
              </a:rPr>
              <a:t> is a specification of what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security requirements/goals</a:t>
            </a:r>
            <a:r>
              <a:rPr lang="en-US" altLang="zh-CN" sz="2800" dirty="0" smtClean="0">
                <a:ea typeface="宋体" pitchFamily="2" charset="-122"/>
              </a:rPr>
              <a:t> the countermeasures are intended to achieve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secure against what and from whom ?</a:t>
            </a:r>
          </a:p>
          <a:p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Security mechanisms</a:t>
            </a:r>
            <a:r>
              <a:rPr lang="en-US" altLang="zh-CN" sz="2800" dirty="0" smtClean="0">
                <a:ea typeface="宋体" pitchFamily="2" charset="-122"/>
              </a:rPr>
              <a:t> to enforce the policy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What actions we should take under an attack?</a:t>
            </a:r>
          </a:p>
          <a:p>
            <a:endParaRPr lang="zh-CN" altLang="en-US" sz="2800" dirty="0" smtClean="0">
              <a:ea typeface="宋体" pitchFamily="2" charset="-122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8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ea typeface="宋体" pitchFamily="2" charset="-122"/>
              </a:rPr>
              <a:t>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What is software security ?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Understanding the role that software plays</a:t>
            </a:r>
          </a:p>
          <a:p>
            <a:pPr marL="711200" lvl="8" indent="-174625">
              <a:tabLst>
                <a:tab pos="711200" algn="l"/>
              </a:tabLst>
            </a:pPr>
            <a:r>
              <a:rPr lang="en-US" altLang="zh-CN" sz="1800" dirty="0" smtClean="0">
                <a:ea typeface="宋体" pitchFamily="2" charset="-122"/>
              </a:rPr>
              <a:t>in providing security</a:t>
            </a:r>
          </a:p>
          <a:p>
            <a:pPr marL="711200" lvl="8" indent="-174625">
              <a:tabLst>
                <a:tab pos="711200" algn="l"/>
              </a:tabLst>
            </a:pPr>
            <a:r>
              <a:rPr lang="en-US" altLang="zh-CN" sz="1800" dirty="0" smtClean="0">
                <a:ea typeface="宋体" pitchFamily="2" charset="-122"/>
              </a:rPr>
              <a:t>as source of insecurity</a:t>
            </a:r>
          </a:p>
          <a:p>
            <a:r>
              <a:rPr lang="en-US" altLang="zh-CN" dirty="0" smtClean="0">
                <a:ea typeface="宋体" pitchFamily="2" charset="-122"/>
              </a:rPr>
              <a:t>Principles, methods &amp; technologies to make software more secure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Practical experience with some of these</a:t>
            </a:r>
          </a:p>
          <a:p>
            <a:r>
              <a:rPr lang="en-US" altLang="zh-CN" dirty="0" smtClean="0">
                <a:ea typeface="宋体" pitchFamily="2" charset="-122"/>
              </a:rPr>
              <a:t>Typical threats &amp; vulnerabilities in software, and how to avoid them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3833906" cy="4952492"/>
          </a:xfrm>
        </p:spPr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1539" y="5256457"/>
            <a:ext cx="306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 smtClean="0"/>
              <a:t> Prof. Bill Buchanan, </a:t>
            </a:r>
            <a:r>
              <a:rPr lang="en-GB" sz="1200" dirty="0">
                <a:hlinkClick r:id="rId2"/>
              </a:rPr>
              <a:t>http://asecuritysite.com/information/intro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696" y="81935"/>
            <a:ext cx="7654601" cy="569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Modeling – The Process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Define threats</a:t>
            </a:r>
          </a:p>
          <a:p>
            <a:pPr lvl="1"/>
            <a:r>
              <a:rPr lang="en-US" altLang="en-US" sz="2000"/>
              <a:t>Consider the data stored in the system, and how it can be misused</a:t>
            </a:r>
          </a:p>
          <a:p>
            <a:pPr lvl="1"/>
            <a:r>
              <a:rPr lang="en-US" altLang="en-US" sz="2000"/>
              <a:t>Consider the architecture of the system, and the opportunities it affords malicious users</a:t>
            </a:r>
          </a:p>
          <a:p>
            <a:r>
              <a:rPr lang="en-US" altLang="en-US" sz="2400"/>
              <a:t>Assess the Impact</a:t>
            </a:r>
          </a:p>
          <a:p>
            <a:pPr lvl="1"/>
            <a:r>
              <a:rPr lang="en-US" altLang="en-US" sz="2000"/>
              <a:t>You’ve found a vulnerability… what happens if someone actually finds it? How badly would you or your users be affected?</a:t>
            </a:r>
          </a:p>
          <a:p>
            <a:r>
              <a:rPr lang="en-US" altLang="en-US" sz="2400"/>
              <a:t>Implement a Countermeasure</a:t>
            </a:r>
          </a:p>
          <a:p>
            <a:pPr lvl="1"/>
            <a:r>
              <a:rPr lang="en-US" altLang="en-US" sz="2000"/>
              <a:t>Mitigate the risk to the best of your ability – code a preventative action, limit the exposure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2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2" y="420687"/>
            <a:ext cx="3974530" cy="4888291"/>
          </a:xfrm>
        </p:spPr>
        <p:txBody>
          <a:bodyPr>
            <a:normAutofit/>
          </a:bodyPr>
          <a:lstStyle/>
          <a:p>
            <a:r>
              <a:rPr lang="en-US" altLang="zh-CN" sz="4000" b="0" i="0" dirty="0" smtClean="0">
                <a:ea typeface="宋体" pitchFamily="2" charset="-122"/>
              </a:rPr>
              <a:t>Software Security</a:t>
            </a:r>
            <a:endParaRPr lang="zh-CN" altLang="en-US" sz="4000" b="0" i="0" dirty="0" smtClean="0">
              <a:ea typeface="宋体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5170" y="420687"/>
            <a:ext cx="6248398" cy="565515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What are the methods and technologies, available to us if we want to provide security?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security in the software development lifecycle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engineering &amp; design principles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security technologies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What are the methods and technologies available to the enemy who wants to break security 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What are the threats and vulnerabilities we’re up against?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What are the resources and tools available to attackers?</a:t>
            </a:r>
          </a:p>
          <a:p>
            <a:pPr lvl="1">
              <a:lnSpc>
                <a:spcPct val="90000"/>
              </a:lnSpc>
            </a:pP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i="0" dirty="0" smtClean="0">
                <a:ea typeface="宋体" pitchFamily="2" charset="-122"/>
              </a:rPr>
              <a:t>Security in Software Development Life Cycle</a:t>
            </a:r>
            <a:endParaRPr lang="zh-CN" altLang="en-US" sz="3200" b="0" i="0" dirty="0" smtClean="0">
              <a:ea typeface="宋体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1" y="5559938"/>
            <a:ext cx="10871200" cy="4829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a typeface="宋体" pitchFamily="2" charset="-122"/>
              </a:rPr>
              <a:t>Source: Gary McGraw, Software security, Security &amp; Privacy Magazine, IEEE, Vol 2, No. 2, pp. 80-83, 2004.</a:t>
            </a:r>
          </a:p>
          <a:p>
            <a:pPr>
              <a:lnSpc>
                <a:spcPct val="90000"/>
              </a:lnSpc>
            </a:pPr>
            <a:endParaRPr lang="zh-CN" altLang="en-US" sz="1600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91158"/>
            <a:ext cx="11156951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i="0" smtClean="0">
                <a:ea typeface="宋体" pitchFamily="2" charset="-122"/>
              </a:rPr>
              <a:t>Example Security Technologies</a:t>
            </a:r>
            <a:endParaRPr lang="zh-CN" altLang="en-US" sz="4000" b="0" i="0" smtClean="0">
              <a:ea typeface="宋体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Cryptography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for threats related to insecure communication and storage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Covered in other modules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Access control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for threats related to misbehaving users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e.g., role-based access control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Language-based security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for threats related to misbehaving programs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typing, memory-safety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sandboxing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e.g., Java, .NET/C#</a:t>
            </a:r>
          </a:p>
          <a:p>
            <a:pPr>
              <a:lnSpc>
                <a:spcPct val="90000"/>
              </a:lnSpc>
            </a:pPr>
            <a:endParaRPr lang="zh-CN" altLang="en-US" sz="2800" dirty="0" smtClean="0">
              <a:ea typeface="宋体" pitchFamily="2" charset="-122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7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i="0" dirty="0" smtClean="0">
                <a:ea typeface="宋体" pitchFamily="2" charset="-122"/>
              </a:rPr>
              <a:t>Example Security Technologies (cont.)</a:t>
            </a:r>
            <a:endParaRPr lang="zh-CN" altLang="en-US" sz="4000" b="0" i="0" dirty="0" smtClean="0">
              <a:ea typeface="宋体" pitchFamily="2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smtClean="0">
                <a:ea typeface="宋体" pitchFamily="2" charset="-122"/>
              </a:rPr>
              <a:t>These technologies may be provided by the infrastructure/platform an application builds on,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networking infrastructure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which may e.g. use SSL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operating system or database system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providing e.g. access control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programming platform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for instance Java or .NET sandboxing</a:t>
            </a:r>
          </a:p>
          <a:p>
            <a:r>
              <a:rPr lang="en-US" altLang="zh-CN" sz="2800" smtClean="0">
                <a:ea typeface="宋体" pitchFamily="2" charset="-122"/>
              </a:rPr>
              <a:t>Of course, software in such infrastructures implementing security has to be secure</a:t>
            </a:r>
          </a:p>
          <a:p>
            <a:endParaRPr lang="zh-CN" altLang="en-US" sz="2800" smtClean="0">
              <a:ea typeface="宋体" pitchFamily="2" charset="-122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8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59678"/>
            <a:ext cx="3833906" cy="1254608"/>
          </a:xfrm>
        </p:spPr>
        <p:txBody>
          <a:bodyPr/>
          <a:lstStyle/>
          <a:p>
            <a:r>
              <a:rPr lang="en-US" altLang="zh-CN" sz="4000" b="0" i="0" dirty="0" smtClean="0">
                <a:ea typeface="宋体" pitchFamily="2" charset="-122"/>
              </a:rPr>
              <a:t>Software Infrastructure</a:t>
            </a:r>
            <a:endParaRPr lang="zh-CN" altLang="en-US" sz="4000" b="0" i="0" dirty="0" smtClean="0">
              <a:ea typeface="宋体" pitchFamily="2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569066"/>
            <a:ext cx="5515429" cy="565515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Applications are built on top of "infrastructure" consisting of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programming language/platform/middleware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programming language itself</a:t>
            </a:r>
          </a:p>
          <a:p>
            <a:pPr marL="536575" lvl="3" indent="276225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interface to CPU &amp; RAM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libraries and APIs</a:t>
            </a:r>
          </a:p>
          <a:p>
            <a:pPr marL="536575" lvl="3" indent="276225">
              <a:lnSpc>
                <a:spcPct val="100000"/>
              </a:lnSpc>
            </a:pPr>
            <a:r>
              <a:rPr lang="en-US" altLang="zh-CN" sz="1800" dirty="0">
                <a:ea typeface="宋体" pitchFamily="2" charset="-122"/>
              </a:rPr>
              <a:t>interface to peripherals (socket, interrupt…)</a:t>
            </a:r>
          </a:p>
          <a:p>
            <a:pPr marL="536575" lvl="3" indent="276225">
              <a:lnSpc>
                <a:spcPct val="100000"/>
              </a:lnSpc>
            </a:pPr>
            <a:r>
              <a:rPr lang="en-US" altLang="zh-CN" sz="1800" dirty="0">
                <a:ea typeface="宋体" pitchFamily="2" charset="-122"/>
              </a:rPr>
              <a:t>provider of building blocks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other applications &amp; utilities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e.g., database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This infrastructure provides security mechanisms, but is also a source of insecurity</a:t>
            </a:r>
          </a:p>
          <a:p>
            <a:pPr>
              <a:lnSpc>
                <a:spcPct val="90000"/>
              </a:lnSpc>
            </a:pPr>
            <a:endParaRPr lang="zh-CN" altLang="en-US" sz="2800" dirty="0" smtClean="0">
              <a:ea typeface="宋体" pitchFamily="2" charset="-122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3029" y="2473446"/>
            <a:ext cx="4753428" cy="241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513" indent="-271463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4513" indent="-193675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indent="-449263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006600"/>
                </a:solidFill>
                <a:ea typeface="宋体" pitchFamily="2" charset="-122"/>
              </a:rPr>
              <a:t>Address space layout randomization </a:t>
            </a:r>
            <a:r>
              <a:rPr lang="en-US" altLang="zh-CN" sz="2800" dirty="0" smtClean="0">
                <a:ea typeface="宋体" pitchFamily="2" charset="-122"/>
              </a:rPr>
              <a:t>(ASLR)</a:t>
            </a:r>
          </a:p>
          <a:p>
            <a:pPr marL="449263" indent="-449263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006600"/>
                </a:solidFill>
                <a:ea typeface="宋体" pitchFamily="2" charset="-122"/>
              </a:rPr>
              <a:t>Data Execution Protection </a:t>
            </a:r>
            <a:r>
              <a:rPr lang="en-US" altLang="zh-CN" sz="2800" dirty="0" smtClean="0">
                <a:ea typeface="宋体" pitchFamily="2" charset="-122"/>
              </a:rPr>
              <a:t>(DEP)</a:t>
            </a:r>
          </a:p>
          <a:p>
            <a:pPr marL="449263" indent="-449263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006600"/>
                </a:solidFill>
                <a:ea typeface="宋体" pitchFamily="2" charset="-122"/>
              </a:rPr>
              <a:t>Control Flow Integrity </a:t>
            </a:r>
            <a:r>
              <a:rPr lang="en-US" altLang="zh-CN" sz="2800" dirty="0" smtClean="0">
                <a:ea typeface="宋体" pitchFamily="2" charset="-122"/>
              </a:rPr>
              <a:t>(CFI)</a:t>
            </a:r>
          </a:p>
          <a:p>
            <a:pPr>
              <a:lnSpc>
                <a:spcPct val="90000"/>
              </a:lnSpc>
            </a:pPr>
            <a:endParaRPr lang="zh-CN" altLang="en-US" sz="2800" dirty="0" smtClean="0">
              <a:ea typeface="宋体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86" y="460683"/>
            <a:ext cx="1651671" cy="29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Software Error Categories:</a:t>
            </a:r>
            <a:br>
              <a:rPr lang="en-GB" sz="4400" dirty="0" smtClean="0"/>
            </a:b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Insecure </a:t>
            </a:r>
            <a:r>
              <a:rPr lang="en-GB" sz="3200" dirty="0"/>
              <a:t>interaction between </a:t>
            </a:r>
            <a:r>
              <a:rPr lang="en-GB" sz="3200" dirty="0" smtClean="0"/>
              <a:t>components:</a:t>
            </a:r>
          </a:p>
          <a:p>
            <a:pPr lvl="1"/>
            <a:r>
              <a:rPr lang="en-GB" sz="3000" dirty="0" smtClean="0"/>
              <a:t>Improper neutralisation of:</a:t>
            </a:r>
          </a:p>
          <a:p>
            <a:pPr marL="987425" lvl="6" indent="-450850"/>
            <a:r>
              <a:rPr lang="en-GB" sz="2600" dirty="0" smtClean="0"/>
              <a:t>Special elements used in commands (OS commands, SQL commands, etc.)</a:t>
            </a:r>
          </a:p>
          <a:p>
            <a:pPr marL="987425" lvl="6" indent="-450850"/>
            <a:r>
              <a:rPr lang="en-GB" sz="2600" dirty="0" smtClean="0"/>
              <a:t>Input during web page generation</a:t>
            </a:r>
          </a:p>
          <a:p>
            <a:pPr lvl="1"/>
            <a:r>
              <a:rPr lang="en-GB" sz="3000" dirty="0"/>
              <a:t>Unrestricted upload of files</a:t>
            </a:r>
          </a:p>
          <a:p>
            <a:pPr lvl="1"/>
            <a:r>
              <a:rPr lang="en-GB" sz="3000" dirty="0"/>
              <a:t>URL redirection to untrusted sites</a:t>
            </a:r>
          </a:p>
          <a:p>
            <a:pPr marL="0" lvl="4" indent="0">
              <a:buNone/>
            </a:pPr>
            <a:endParaRPr lang="en-GB" sz="3000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Software Error Categories (cont.):</a:t>
            </a:r>
            <a:br>
              <a:rPr lang="en-GB" sz="4400" dirty="0" smtClean="0"/>
            </a:b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Risky resource management:</a:t>
            </a:r>
          </a:p>
          <a:p>
            <a:pPr lvl="1"/>
            <a:r>
              <a:rPr lang="en-GB" sz="2400" dirty="0" smtClean="0"/>
              <a:t>Buffer copy without size checking</a:t>
            </a:r>
          </a:p>
          <a:p>
            <a:pPr lvl="1"/>
            <a:r>
              <a:rPr lang="en-GB" sz="2400" dirty="0"/>
              <a:t>I</a:t>
            </a:r>
            <a:r>
              <a:rPr lang="en-GB" sz="2400" dirty="0" smtClean="0"/>
              <a:t>mproper limitation of a pathname</a:t>
            </a:r>
          </a:p>
          <a:p>
            <a:pPr lvl="1"/>
            <a:r>
              <a:rPr lang="en-GB" sz="2400" dirty="0" smtClean="0"/>
              <a:t>Download code without integrity check</a:t>
            </a:r>
          </a:p>
          <a:p>
            <a:pPr lvl="1"/>
            <a:r>
              <a:rPr lang="en-GB" sz="2400" dirty="0" smtClean="0"/>
              <a:t>Inclusion of functionality from untrusted resources</a:t>
            </a:r>
          </a:p>
          <a:p>
            <a:pPr lvl="1"/>
            <a:r>
              <a:rPr lang="en-GB" sz="2400" dirty="0" smtClean="0"/>
              <a:t>Use of potentially dangerous functions</a:t>
            </a:r>
          </a:p>
          <a:p>
            <a:pPr lvl="1"/>
            <a:r>
              <a:rPr lang="en-GB" sz="2400" dirty="0" smtClean="0"/>
              <a:t>Incorrect calculation of buffer size</a:t>
            </a:r>
          </a:p>
          <a:p>
            <a:pPr lvl="1"/>
            <a:r>
              <a:rPr lang="en-GB" sz="2400" dirty="0" smtClean="0"/>
              <a:t>Uncontrolled format string</a:t>
            </a:r>
          </a:p>
          <a:p>
            <a:pPr lvl="1"/>
            <a:r>
              <a:rPr lang="en-GB" sz="2400" dirty="0" smtClean="0"/>
              <a:t>Integer overflow</a:t>
            </a:r>
          </a:p>
          <a:p>
            <a:pPr lvl="1"/>
            <a:endParaRPr lang="en-GB" sz="2400" dirty="0" smtClean="0"/>
          </a:p>
          <a:p>
            <a:pPr marL="0" lvl="4" indent="0">
              <a:buNone/>
            </a:pPr>
            <a:endParaRPr lang="en-GB" sz="3000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3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Software Error </a:t>
            </a:r>
            <a:r>
              <a:rPr lang="en-GB" sz="4400" dirty="0"/>
              <a:t>Categories (cont.): </a:t>
            </a:r>
            <a:r>
              <a:rPr lang="en-GB" sz="4400" dirty="0" smtClean="0"/>
              <a:t/>
            </a:r>
            <a:br>
              <a:rPr lang="en-GB" sz="4400" dirty="0" smtClean="0"/>
            </a:b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Porous defences:</a:t>
            </a:r>
          </a:p>
          <a:p>
            <a:pPr lvl="1"/>
            <a:r>
              <a:rPr lang="en-GB" sz="2400" dirty="0" smtClean="0"/>
              <a:t>Missing authentication for critical function</a:t>
            </a:r>
          </a:p>
          <a:p>
            <a:pPr lvl="1"/>
            <a:r>
              <a:rPr lang="en-GB" sz="2400" dirty="0" smtClean="0"/>
              <a:t>Missing authorisation</a:t>
            </a:r>
          </a:p>
          <a:p>
            <a:pPr lvl="1"/>
            <a:r>
              <a:rPr lang="en-GB" sz="2400" dirty="0" smtClean="0"/>
              <a:t>Use of hard coded credentials</a:t>
            </a:r>
          </a:p>
          <a:p>
            <a:pPr lvl="1"/>
            <a:r>
              <a:rPr lang="en-GB" sz="2400" dirty="0" smtClean="0"/>
              <a:t>Missing encryption of critical data</a:t>
            </a:r>
          </a:p>
          <a:p>
            <a:pPr lvl="1"/>
            <a:r>
              <a:rPr lang="en-GB" sz="2400" dirty="0" smtClean="0"/>
              <a:t>Reliance on untrusted inputs in security decisions</a:t>
            </a:r>
          </a:p>
          <a:p>
            <a:pPr lvl="1"/>
            <a:r>
              <a:rPr lang="en-GB" sz="2400" dirty="0" smtClean="0"/>
              <a:t>Execution with unnecessary privileges</a:t>
            </a:r>
          </a:p>
          <a:p>
            <a:pPr lvl="1"/>
            <a:r>
              <a:rPr lang="en-GB" sz="2400" dirty="0" smtClean="0"/>
              <a:t>Use of broken or risky crypto algorithms</a:t>
            </a:r>
          </a:p>
          <a:p>
            <a:pPr lvl="1"/>
            <a:r>
              <a:rPr lang="en-GB" sz="2400" dirty="0" smtClean="0"/>
              <a:t>Improper restrictions on authentication attempts</a:t>
            </a:r>
          </a:p>
          <a:p>
            <a:pPr lvl="1"/>
            <a:endParaRPr lang="en-GB" sz="2800" dirty="0" smtClean="0"/>
          </a:p>
          <a:p>
            <a:pPr marL="0" lvl="4" indent="0">
              <a:buNone/>
            </a:pPr>
            <a:endParaRPr lang="en-GB" sz="3000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1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Introduction</a:t>
            </a:r>
            <a:endParaRPr lang="zh-CN" altLang="en-US" sz="4000" dirty="0" smtClean="0">
              <a:ea typeface="宋体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Software plays a major role in providing security, and is a major source of security problems</a:t>
            </a:r>
          </a:p>
          <a:p>
            <a:r>
              <a:rPr lang="en-US" altLang="zh-CN" sz="2800" dirty="0" smtClean="0">
                <a:ea typeface="宋体" pitchFamily="2" charset="-122"/>
              </a:rPr>
              <a:t>Software security does not get much attention </a:t>
            </a:r>
          </a:p>
          <a:p>
            <a:pPr lvl="1"/>
            <a:r>
              <a:rPr lang="en-US" altLang="zh-CN" sz="2800" dirty="0" smtClean="0">
                <a:ea typeface="宋体" pitchFamily="2" charset="-122"/>
              </a:rPr>
              <a:t>In programming courses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</a:rPr>
              <a:t>Many future programmers have little training on software security</a:t>
            </a:r>
          </a:p>
          <a:p>
            <a:pPr lvl="1"/>
            <a:r>
              <a:rPr lang="en-US" altLang="zh-CN" sz="2800" dirty="0" smtClean="0">
                <a:ea typeface="宋体" pitchFamily="2" charset="-122"/>
              </a:rPr>
              <a:t>In software company’s goal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7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Program</a:t>
            </a:r>
            <a:br>
              <a:rPr lang="en-GB" dirty="0" smtClean="0"/>
            </a:br>
            <a:r>
              <a:rPr lang="en-GB" dirty="0" smtClean="0"/>
              <a:t>Input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Input Size and Buffer Overflow</a:t>
            </a:r>
          </a:p>
          <a:p>
            <a:r>
              <a:rPr lang="en-GB" sz="2800" dirty="0" smtClean="0"/>
              <a:t>Interpretation of Program Input</a:t>
            </a:r>
          </a:p>
          <a:p>
            <a:pPr lvl="1"/>
            <a:r>
              <a:rPr lang="en-GB" sz="2600" dirty="0" smtClean="0"/>
              <a:t>Binary vs. text</a:t>
            </a:r>
          </a:p>
          <a:p>
            <a:pPr lvl="1"/>
            <a:r>
              <a:rPr lang="en-GB" sz="2600" dirty="0" smtClean="0"/>
              <a:t>Injection Flaws:</a:t>
            </a:r>
          </a:p>
          <a:p>
            <a:pPr lvl="2"/>
            <a:r>
              <a:rPr lang="en-GB" sz="2200" dirty="0" smtClean="0"/>
              <a:t>command injection (e.g. </a:t>
            </a:r>
            <a:r>
              <a:rPr lang="en-GB" sz="2200" dirty="0" smtClean="0">
                <a:latin typeface="Courier" pitchFamily="49" charset="0"/>
              </a:rPr>
              <a:t>finger*</a:t>
            </a:r>
            <a:r>
              <a:rPr lang="en-GB" sz="2200" dirty="0" smtClean="0"/>
              <a:t>)</a:t>
            </a:r>
          </a:p>
          <a:p>
            <a:pPr lvl="2"/>
            <a:r>
              <a:rPr lang="en-GB" sz="2200" dirty="0" smtClean="0"/>
              <a:t>SQL injection (</a:t>
            </a:r>
            <a:r>
              <a:rPr lang="en-GB" dirty="0" smtClean="0">
                <a:latin typeface="Courier" pitchFamily="49" charset="0"/>
              </a:rPr>
              <a:t>SELECT * FROM … where …)</a:t>
            </a:r>
          </a:p>
          <a:p>
            <a:pPr lvl="2"/>
            <a:r>
              <a:rPr lang="en-GB" sz="2200" dirty="0" smtClean="0"/>
              <a:t>code, </a:t>
            </a:r>
            <a:r>
              <a:rPr lang="en-GB" sz="2200" dirty="0"/>
              <a:t>mail, format string, interpreter </a:t>
            </a:r>
            <a:r>
              <a:rPr lang="en-GB" sz="2200" dirty="0" smtClean="0"/>
              <a:t>injection</a:t>
            </a:r>
          </a:p>
          <a:p>
            <a:r>
              <a:rPr lang="en-GB" sz="2800" dirty="0" smtClean="0"/>
              <a:t>Validating Input Syntax </a:t>
            </a:r>
          </a:p>
          <a:p>
            <a:pPr lvl="1"/>
            <a:r>
              <a:rPr lang="en-GB" sz="2400" dirty="0" smtClean="0"/>
              <a:t>regular expressions</a:t>
            </a:r>
          </a:p>
          <a:p>
            <a:pPr lvl="1"/>
            <a:r>
              <a:rPr lang="en-GB" sz="2400" dirty="0" smtClean="0"/>
              <a:t>ASCII, Unicode: encoding of “</a:t>
            </a:r>
            <a:r>
              <a:rPr lang="en-GB" sz="2400" dirty="0" smtClean="0">
                <a:latin typeface="Courier" pitchFamily="49" charset="0"/>
              </a:rPr>
              <a:t>/</a:t>
            </a:r>
            <a:r>
              <a:rPr lang="en-GB" sz="2400" dirty="0" smtClean="0"/>
              <a:t>” is “</a:t>
            </a:r>
            <a:r>
              <a:rPr lang="en-GB" sz="2400" dirty="0" smtClean="0">
                <a:latin typeface="Courier" pitchFamily="49" charset="0"/>
              </a:rPr>
              <a:t>2F</a:t>
            </a:r>
            <a:r>
              <a:rPr lang="en-GB" sz="2400" dirty="0" smtClean="0"/>
              <a:t>” and “”</a:t>
            </a:r>
            <a:r>
              <a:rPr lang="en-GB" sz="2400" dirty="0" smtClean="0">
                <a:latin typeface="Courier" pitchFamily="49" charset="0"/>
              </a:rPr>
              <a:t>C0AF</a:t>
            </a:r>
            <a:r>
              <a:rPr lang="en-GB" sz="2400" dirty="0" smtClean="0"/>
              <a:t>”</a:t>
            </a:r>
          </a:p>
          <a:p>
            <a:r>
              <a:rPr lang="en-GB" sz="2800" dirty="0" smtClean="0"/>
              <a:t>Input Fuzzing (randomly generated data)</a:t>
            </a:r>
          </a:p>
          <a:p>
            <a:pPr marL="0" indent="0">
              <a:buNone/>
            </a:pPr>
            <a:endParaRPr lang="en-GB" sz="2800" dirty="0" smtClean="0"/>
          </a:p>
          <a:p>
            <a:endParaRPr lang="en-GB" sz="2800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Error </a:t>
            </a:r>
            <a:r>
              <a:rPr lang="en-US" altLang="en-US" dirty="0"/>
              <a:t>Handling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Incomplete error handling which allows inappropriate data to bubble to an end user</a:t>
            </a:r>
          </a:p>
          <a:p>
            <a:r>
              <a:rPr lang="en-US" altLang="en-US" sz="2800" dirty="0"/>
              <a:t>Approaches</a:t>
            </a:r>
          </a:p>
          <a:p>
            <a:pPr lvl="1"/>
            <a:r>
              <a:rPr lang="en-US" altLang="en-US" sz="2800" dirty="0"/>
              <a:t>No unhandled exceptions</a:t>
            </a:r>
          </a:p>
          <a:p>
            <a:pPr lvl="1"/>
            <a:r>
              <a:rPr lang="en-US" altLang="en-US" sz="2800" dirty="0"/>
              <a:t>Use a </a:t>
            </a:r>
            <a:r>
              <a:rPr lang="en-US" altLang="en-US" sz="2800" dirty="0" smtClean="0"/>
              <a:t>recommended error </a:t>
            </a:r>
            <a:r>
              <a:rPr lang="en-US" altLang="en-US" sz="2800" dirty="0"/>
              <a:t>handling </a:t>
            </a:r>
            <a:r>
              <a:rPr lang="en-US" altLang="en-US" sz="2800" dirty="0" smtClean="0"/>
              <a:t>policy</a:t>
            </a:r>
          </a:p>
          <a:p>
            <a:r>
              <a:rPr lang="en-US" altLang="en-US" sz="2800" dirty="0"/>
              <a:t>A transaction can be abused or overloaded in such a way as to render the system </a:t>
            </a:r>
            <a:r>
              <a:rPr lang="en-US" altLang="en-US" sz="2800" dirty="0" smtClean="0"/>
              <a:t>unusable – </a:t>
            </a:r>
            <a:r>
              <a:rPr lang="en-US" altLang="en-US" sz="2800" dirty="0" err="1" smtClean="0"/>
              <a:t>DoS</a:t>
            </a:r>
            <a:r>
              <a:rPr lang="en-US" altLang="en-US" sz="2800" dirty="0" smtClean="0"/>
              <a:t> attack</a:t>
            </a:r>
            <a:endParaRPr lang="en-US" altLang="en-US" sz="2800" dirty="0"/>
          </a:p>
          <a:p>
            <a:r>
              <a:rPr lang="en-US" altLang="en-US" sz="2800" dirty="0"/>
              <a:t>Approaches</a:t>
            </a:r>
          </a:p>
          <a:p>
            <a:pPr lvl="1"/>
            <a:r>
              <a:rPr lang="en-US" altLang="en-US" sz="2800" dirty="0"/>
              <a:t>Performance engineering during development</a:t>
            </a:r>
          </a:p>
          <a:p>
            <a:endParaRPr lang="en-US" altLang="en-US" sz="3000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9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Safe Program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Correct algorithm implementation</a:t>
            </a:r>
          </a:p>
          <a:p>
            <a:r>
              <a:rPr lang="en-GB" sz="2800" dirty="0" smtClean="0"/>
              <a:t>Ensuring that machine language correspond to algorithm (e.g. malicious compilers)</a:t>
            </a:r>
          </a:p>
          <a:p>
            <a:r>
              <a:rPr lang="en-GB" sz="2800" dirty="0" smtClean="0"/>
              <a:t>Correct interpretation of data values (e.g. data types)</a:t>
            </a:r>
          </a:p>
          <a:p>
            <a:r>
              <a:rPr lang="en-GB" sz="2800" dirty="0" smtClean="0"/>
              <a:t>Correct use of memory (excluding memory leaks)</a:t>
            </a:r>
          </a:p>
          <a:p>
            <a:r>
              <a:rPr lang="en-GB" sz="2800" dirty="0" smtClean="0"/>
              <a:t>Preventing race condition with shared memory – atomic operations</a:t>
            </a:r>
            <a:endParaRPr lang="en-GB" sz="2800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Interacting with the OS and other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Environmental variables (e.g. </a:t>
            </a:r>
            <a:r>
              <a:rPr lang="en-GB" sz="2800" dirty="0" smtClean="0">
                <a:latin typeface="Courier" pitchFamily="49" charset="0"/>
              </a:rPr>
              <a:t>PATH</a:t>
            </a:r>
            <a:r>
              <a:rPr lang="en-GB" sz="2800" dirty="0" smtClean="0"/>
              <a:t>)</a:t>
            </a:r>
          </a:p>
          <a:p>
            <a:r>
              <a:rPr lang="en-GB" sz="2800" dirty="0" smtClean="0"/>
              <a:t>Using appropriate, least privileges</a:t>
            </a:r>
          </a:p>
          <a:p>
            <a:pPr lvl="1"/>
            <a:r>
              <a:rPr lang="en-GB" sz="2600" dirty="0" smtClean="0"/>
              <a:t>avoid privilege escalation</a:t>
            </a:r>
          </a:p>
          <a:p>
            <a:r>
              <a:rPr lang="en-GB" sz="2800" dirty="0" smtClean="0"/>
              <a:t>System calls and standard library functions</a:t>
            </a:r>
          </a:p>
          <a:p>
            <a:pPr lvl="1"/>
            <a:r>
              <a:rPr lang="en-GB" sz="2600" dirty="0" smtClean="0"/>
              <a:t>e.g. secure deletion of a file</a:t>
            </a:r>
          </a:p>
          <a:p>
            <a:r>
              <a:rPr lang="en-GB" sz="2800" dirty="0" smtClean="0"/>
              <a:t>Preventing race conditions with shared system resources</a:t>
            </a:r>
          </a:p>
          <a:p>
            <a:r>
              <a:rPr lang="en-GB" sz="2800" dirty="0" smtClean="0"/>
              <a:t>Safe temporary file use</a:t>
            </a:r>
            <a:endParaRPr lang="en-GB" sz="2800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There’s </a:t>
            </a:r>
            <a:r>
              <a:rPr lang="en-US" altLang="en-US" dirty="0"/>
              <a:t>More!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Unnecessary and Malicious Code </a:t>
            </a:r>
          </a:p>
          <a:p>
            <a:r>
              <a:rPr lang="en-US" altLang="en-US" sz="2800" dirty="0"/>
              <a:t>Broken Thread Safety and Concurrent Programming </a:t>
            </a:r>
          </a:p>
          <a:p>
            <a:r>
              <a:rPr lang="en-US" altLang="en-US" sz="2800" dirty="0"/>
              <a:t>Unauthorized Information Gathering </a:t>
            </a:r>
          </a:p>
          <a:p>
            <a:r>
              <a:rPr lang="en-US" altLang="en-US" sz="2800" dirty="0"/>
              <a:t>Accountability Problems and Weak Logging </a:t>
            </a:r>
          </a:p>
          <a:p>
            <a:r>
              <a:rPr lang="en-US" altLang="en-US" sz="2800" dirty="0"/>
              <a:t>Data Corruption </a:t>
            </a:r>
          </a:p>
          <a:p>
            <a:r>
              <a:rPr lang="en-US" altLang="en-US" sz="2800" dirty="0"/>
              <a:t>Broken Caching, Pooling, and Reuse 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3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Improving Software Quality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81600" y="569066"/>
            <a:ext cx="6248398" cy="42758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If secure programming is hard, let’s build tools that make it easier to get security right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An approach: </a:t>
            </a:r>
            <a:r>
              <a:rPr lang="en-US" altLang="en-US" sz="2800" i="1" dirty="0"/>
              <a:t>enforce defensive coding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Enumerate rules of prudent security coding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Use tools to automatically verify that software follows these rules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8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High-Level View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814270" y="264045"/>
            <a:ext cx="6884894" cy="62114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Compile-time analysis of C source code</a:t>
            </a:r>
          </a:p>
          <a:p>
            <a:pPr lvl="1"/>
            <a:r>
              <a:rPr lang="en-US" altLang="en-US" sz="2800" dirty="0"/>
              <a:t>For </a:t>
            </a:r>
            <a:r>
              <a:rPr lang="en-US" altLang="en-US" sz="2800" i="1" dirty="0"/>
              <a:t>developers</a:t>
            </a:r>
            <a:r>
              <a:rPr lang="en-US" altLang="en-US" sz="2800" dirty="0"/>
              <a:t>:</a:t>
            </a:r>
          </a:p>
          <a:p>
            <a:pPr lvl="2"/>
            <a:r>
              <a:rPr lang="en-US" altLang="en-US" sz="2800" dirty="0"/>
              <a:t>Integrating </a:t>
            </a:r>
            <a:r>
              <a:rPr lang="en-US" altLang="en-US" sz="2800" dirty="0" smtClean="0">
                <a:solidFill>
                  <a:srgbClr val="006600"/>
                </a:solidFill>
              </a:rPr>
              <a:t>Modelcheching Security Properties</a:t>
            </a:r>
            <a:r>
              <a:rPr lang="en-US" altLang="en-US" sz="2800" dirty="0" smtClean="0"/>
              <a:t> (MOPS) </a:t>
            </a:r>
            <a:r>
              <a:rPr lang="en-US" altLang="en-US" sz="2800" dirty="0"/>
              <a:t>into build process catches bugs as soon as </a:t>
            </a:r>
            <a:r>
              <a:rPr lang="en-US" altLang="en-US" sz="2800" dirty="0" smtClean="0"/>
              <a:t>they are </a:t>
            </a:r>
            <a:r>
              <a:rPr lang="en-US" altLang="en-US" sz="2800" dirty="0"/>
              <a:t>introduced</a:t>
            </a:r>
          </a:p>
          <a:p>
            <a:pPr lvl="2"/>
            <a:r>
              <a:rPr lang="en-US" altLang="en-US" sz="2800" dirty="0"/>
              <a:t>Think of MOPS like a type </a:t>
            </a:r>
            <a:r>
              <a:rPr lang="en-US" altLang="en-US" sz="2800" dirty="0" smtClean="0"/>
              <a:t>system</a:t>
            </a:r>
            <a:endParaRPr lang="en-US" altLang="en-US" sz="2800" dirty="0"/>
          </a:p>
          <a:p>
            <a:pPr lvl="1"/>
            <a:r>
              <a:rPr lang="en-US" altLang="en-US" sz="2800" dirty="0"/>
              <a:t>For </a:t>
            </a:r>
            <a:r>
              <a:rPr lang="en-US" altLang="en-US" sz="2800" i="1" dirty="0" smtClean="0"/>
              <a:t>auditors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lvl="2"/>
            <a:r>
              <a:rPr lang="en-US" altLang="en-US" sz="2800" dirty="0"/>
              <a:t>MOPS can analyze legacy code to help with code reviews of existing packages</a:t>
            </a:r>
          </a:p>
          <a:p>
            <a:pPr lvl="1"/>
            <a:r>
              <a:rPr lang="en-US" altLang="en-US" sz="2800" dirty="0"/>
              <a:t>A perfect match for </a:t>
            </a:r>
            <a:r>
              <a:rPr lang="en-US" altLang="en-US" sz="2800" i="1" dirty="0"/>
              <a:t>open source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11" y="596842"/>
            <a:ext cx="3833906" cy="4308987"/>
          </a:xfrm>
        </p:spPr>
        <p:txBody>
          <a:bodyPr/>
          <a:lstStyle/>
          <a:p>
            <a:r>
              <a:rPr lang="en-GB" dirty="0" smtClean="0"/>
              <a:t>Software Security Best Practices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242" y="352425"/>
            <a:ext cx="7669769" cy="571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3143" y="5368383"/>
            <a:ext cx="306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 smtClean="0"/>
              <a:t> Prof. Bill Buchanan, </a:t>
            </a:r>
            <a:r>
              <a:rPr lang="en-GB" sz="1200" dirty="0">
                <a:hlinkClick r:id="rId3"/>
              </a:rPr>
              <a:t>http://asecuritysite.com/information/intro</a:t>
            </a:r>
            <a:endParaRPr lang="en-US" sz="12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8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ea typeface="宋体" pitchFamily="2" charset="-122"/>
              </a:rPr>
              <a:t>Software and Security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Security is about </a:t>
            </a:r>
            <a:r>
              <a:rPr lang="en-US" altLang="zh-CN" sz="2400" i="1" dirty="0" smtClean="0">
                <a:solidFill>
                  <a:schemeClr val="tx1"/>
                </a:solidFill>
                <a:ea typeface="宋体" pitchFamily="2" charset="-122"/>
              </a:rPr>
              <a:t>regulating access to assets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e.g., information or functionality</a:t>
            </a:r>
          </a:p>
          <a:p>
            <a:r>
              <a:rPr lang="en-US" altLang="zh-CN" sz="2400" dirty="0" smtClean="0">
                <a:ea typeface="宋体" pitchFamily="2" charset="-122"/>
              </a:rPr>
              <a:t>Software provides </a:t>
            </a:r>
            <a:r>
              <a:rPr lang="en-US" altLang="zh-CN" sz="2400" i="1" dirty="0" smtClean="0">
                <a:solidFill>
                  <a:schemeClr val="tx1"/>
                </a:solidFill>
                <a:ea typeface="宋体" pitchFamily="2" charset="-122"/>
              </a:rPr>
              <a:t>functionality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E.g., on-line exam results</a:t>
            </a:r>
          </a:p>
          <a:p>
            <a:r>
              <a:rPr lang="en-US" altLang="zh-CN" sz="2400" dirty="0" smtClean="0">
                <a:ea typeface="宋体" pitchFamily="2" charset="-122"/>
              </a:rPr>
              <a:t>This functionality comes with certain </a:t>
            </a:r>
            <a:r>
              <a:rPr lang="en-US" altLang="zh-CN" sz="2400" i="1" dirty="0" smtClean="0">
                <a:solidFill>
                  <a:schemeClr val="tx1"/>
                </a:solidFill>
                <a:ea typeface="宋体" pitchFamily="2" charset="-122"/>
              </a:rPr>
              <a:t>risks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E.g., what are risks of on-line exam results?</a:t>
            </a:r>
          </a:p>
          <a:p>
            <a:pPr lvl="2"/>
            <a:r>
              <a:rPr lang="en-US" altLang="zh-CN" sz="2400" dirty="0" smtClean="0">
                <a:ea typeface="宋体" pitchFamily="2" charset="-122"/>
              </a:rPr>
              <a:t>Privacy (score leakage); Modification</a:t>
            </a:r>
          </a:p>
          <a:p>
            <a:r>
              <a:rPr lang="en-US" altLang="zh-CN" sz="2400" dirty="0" smtClean="0">
                <a:ea typeface="宋体" pitchFamily="2" charset="-122"/>
              </a:rPr>
              <a:t>Software security is about </a:t>
            </a:r>
            <a:r>
              <a:rPr lang="en-US" altLang="zh-CN" sz="2400" i="1" dirty="0" smtClean="0">
                <a:solidFill>
                  <a:schemeClr val="tx1"/>
                </a:solidFill>
                <a:ea typeface="宋体" pitchFamily="2" charset="-122"/>
              </a:rPr>
              <a:t>managing these risks</a:t>
            </a:r>
          </a:p>
          <a:p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6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Software and Security</a:t>
            </a:r>
            <a:endParaRPr lang="zh-CN" altLang="en-US" sz="4000" dirty="0" smtClean="0">
              <a:ea typeface="宋体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Security is always a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secondary concern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Primary goal of software is to provide functionalities or services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Managing associated risks is a derived/secondary concern</a:t>
            </a:r>
          </a:p>
          <a:p>
            <a:r>
              <a:rPr lang="en-US" altLang="zh-CN" dirty="0" smtClean="0">
                <a:ea typeface="宋体" pitchFamily="2" charset="-122"/>
              </a:rPr>
              <a:t>There is often a trade-off/conflict between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security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functionality &amp; convenience</a:t>
            </a:r>
          </a:p>
          <a:p>
            <a:r>
              <a:rPr lang="en-US" altLang="zh-CN" dirty="0" smtClean="0">
                <a:ea typeface="宋体" pitchFamily="2" charset="-122"/>
              </a:rPr>
              <a:t>Security achievement is hard to evaluate when nothing bad happens</a:t>
            </a:r>
          </a:p>
          <a:p>
            <a:pPr lvl="1"/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Intended Versus Implemented Software Behavior in Applications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231364" y="4864978"/>
            <a:ext cx="6096000" cy="1065082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Most security bugs lay in the areas of the figure beyond the circle, as side effects of normal application functionality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6734630" y="6019800"/>
            <a:ext cx="3309256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1400" i="1" dirty="0"/>
              <a:t>Source: Herbert H. Thompson, Security Innovation</a:t>
            </a:r>
          </a:p>
        </p:txBody>
      </p:sp>
      <p:pic>
        <p:nvPicPr>
          <p:cNvPr id="3380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44" y="559678"/>
            <a:ext cx="5281603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3289301" y="1714500"/>
            <a:ext cx="5611284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2887E-6 L -0.27482 2.4288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380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02" y="418856"/>
            <a:ext cx="3833906" cy="4952492"/>
          </a:xfrm>
        </p:spPr>
        <p:txBody>
          <a:bodyPr/>
          <a:lstStyle/>
          <a:p>
            <a:r>
              <a:rPr lang="en-GB" dirty="0" smtClean="0"/>
              <a:t>Software Flaws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408" y="269725"/>
            <a:ext cx="7627196" cy="571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3142" y="5422228"/>
            <a:ext cx="306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 smtClean="0"/>
              <a:t> Prof. Bill Buchanan, </a:t>
            </a:r>
            <a:r>
              <a:rPr lang="en-GB" sz="1200" dirty="0">
                <a:hlinkClick r:id="rId3"/>
              </a:rPr>
              <a:t>http://asecuritysite.com/information/intro</a:t>
            </a:r>
            <a:endParaRPr lang="en-US" sz="120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4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8432458" cy="426896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Bad (insecure) Software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8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Bad Software?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1600" y="569066"/>
            <a:ext cx="6248398" cy="44694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Software that exposes confidential data to un-authenticate users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Software which crashes or grinds to a halt when exposed to faulty inputs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Software which allows an attacker to inject code and execute it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Software which executes privileged commands for an attacker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84011" y="5512170"/>
            <a:ext cx="407988" cy="460547"/>
          </a:xfrm>
        </p:spPr>
        <p:txBody>
          <a:bodyPr/>
          <a:lstStyle/>
          <a:p>
            <a:fld id="{AC648D8D-735A-0A4D-B949-C28657477EF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1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6532</TotalTime>
  <Words>1564</Words>
  <Application>Microsoft Office PowerPoint</Application>
  <PresentationFormat>Widescreen</PresentationFormat>
  <Paragraphs>288</Paragraphs>
  <Slides>37</Slides>
  <Notes>19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宋体</vt:lpstr>
      <vt:lpstr>Arial</vt:lpstr>
      <vt:lpstr>Arial Black</vt:lpstr>
      <vt:lpstr>Calibri</vt:lpstr>
      <vt:lpstr>Century Schoolbook</vt:lpstr>
      <vt:lpstr>Corbel</vt:lpstr>
      <vt:lpstr>Courier</vt:lpstr>
      <vt:lpstr>Garamond</vt:lpstr>
      <vt:lpstr>Wingdings</vt:lpstr>
      <vt:lpstr>Headlines</vt:lpstr>
      <vt:lpstr>Software security</vt:lpstr>
      <vt:lpstr>Overview</vt:lpstr>
      <vt:lpstr>Introduction</vt:lpstr>
      <vt:lpstr>Software and Security</vt:lpstr>
      <vt:lpstr>Software and Security</vt:lpstr>
      <vt:lpstr>Intended Versus Implemented Software Behavior in Applications</vt:lpstr>
      <vt:lpstr>Software Flaws</vt:lpstr>
      <vt:lpstr>Bad (insecure) Software</vt:lpstr>
      <vt:lpstr>What is Bad Software?</vt:lpstr>
      <vt:lpstr>Software Insecurity</vt:lpstr>
      <vt:lpstr>Software Insecurity</vt:lpstr>
      <vt:lpstr>Software Insecurity (cont.)</vt:lpstr>
      <vt:lpstr>Getting Worse</vt:lpstr>
      <vt:lpstr>More Code</vt:lpstr>
      <vt:lpstr>Security in the Development Cycle</vt:lpstr>
      <vt:lpstr>Security Concept</vt:lpstr>
      <vt:lpstr>Software Security assurance</vt:lpstr>
      <vt:lpstr>Starting Point for Ensuring Security</vt:lpstr>
      <vt:lpstr>Security Concepts</vt:lpstr>
      <vt:lpstr>Current Status</vt:lpstr>
      <vt:lpstr>Security Modeling – The Process</vt:lpstr>
      <vt:lpstr>Software Security</vt:lpstr>
      <vt:lpstr>Security in Software Development Life Cycle</vt:lpstr>
      <vt:lpstr>Example Security Technologies</vt:lpstr>
      <vt:lpstr>Example Security Technologies (cont.)</vt:lpstr>
      <vt:lpstr>Software Infrastructure</vt:lpstr>
      <vt:lpstr>Software Error Categories: </vt:lpstr>
      <vt:lpstr>Software Error Categories (cont.): </vt:lpstr>
      <vt:lpstr>Software Error Categories (cont.):  </vt:lpstr>
      <vt:lpstr>Handling Program Input </vt:lpstr>
      <vt:lpstr>Error Handling</vt:lpstr>
      <vt:lpstr>Writing Safe Program Code</vt:lpstr>
      <vt:lpstr>Interacting with the OS and other programs</vt:lpstr>
      <vt:lpstr>There’s More!</vt:lpstr>
      <vt:lpstr>Improving Software Quality</vt:lpstr>
      <vt:lpstr>A High-Level View</vt:lpstr>
      <vt:lpstr>Software Security Best Practices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from the Ground up</dc:title>
  <dc:creator>Michael Crabb</dc:creator>
  <cp:lastModifiedBy>carlos</cp:lastModifiedBy>
  <cp:revision>210</cp:revision>
  <cp:lastPrinted>2015-10-11T21:03:32Z</cp:lastPrinted>
  <dcterms:created xsi:type="dcterms:W3CDTF">2015-10-02T08:37:22Z</dcterms:created>
  <dcterms:modified xsi:type="dcterms:W3CDTF">2018-10-05T09:43:31Z</dcterms:modified>
</cp:coreProperties>
</file>