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0" r:id="rId1"/>
    <p:sldMasterId id="2147484109" r:id="rId2"/>
    <p:sldMasterId id="2147484092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9" r:id="rId16"/>
    <p:sldId id="268" r:id="rId17"/>
    <p:sldId id="271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53"/>
    <a:srgbClr val="F9C523"/>
    <a:srgbClr val="F2C570"/>
    <a:srgbClr val="00B8E1"/>
    <a:srgbClr val="9D739E"/>
    <a:srgbClr val="F0E9EE"/>
    <a:srgbClr val="DEE2EA"/>
    <a:srgbClr val="E8DEE6"/>
    <a:srgbClr val="CAC2C8"/>
    <a:srgbClr val="00A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82238" autoAdjust="0"/>
  </p:normalViewPr>
  <p:slideViewPr>
    <p:cSldViewPr snapToGrid="0" snapToObjects="1">
      <p:cViewPr varScale="1">
        <p:scale>
          <a:sx n="91" d="100"/>
          <a:sy n="91" d="100"/>
        </p:scale>
        <p:origin x="11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2-A742-995C-586D293C31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2-A742-995C-586D293C31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12-A742-995C-586D293C3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5562256"/>
        <c:axId val="-855567152"/>
      </c:barChart>
      <c:catAx>
        <c:axId val="-85556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5567152"/>
        <c:crosses val="autoZero"/>
        <c:auto val="1"/>
        <c:lblAlgn val="ctr"/>
        <c:lblOffset val="100"/>
        <c:noMultiLvlLbl val="0"/>
      </c:catAx>
      <c:valAx>
        <c:axId val="-8555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556225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ImageNet Large Scale Visual Recognition Challenge (ILSVRC) from Stanford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5 </a:t>
            </a:r>
            <a:r>
              <a:rPr lang="es-ES" dirty="0" err="1"/>
              <a:t>conv</a:t>
            </a:r>
            <a:r>
              <a:rPr lang="es-ES" dirty="0"/>
              <a:t> and 3 </a:t>
            </a:r>
            <a:r>
              <a:rPr lang="es-ES" dirty="0" err="1"/>
              <a:t>fcn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You can compete against Google!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vanishing gradient problem is a phenomenon that occurs during the training of deep neural networks, where the gradients that are used to update the network become extremely small or "vanish" as they are backpropagated</a:t>
            </a:r>
            <a:r>
              <a:rPr lang="en-GB" dirty="0"/>
              <a:t> from the output layers to the earlier layers.</a:t>
            </a:r>
          </a:p>
          <a:p>
            <a:r>
              <a:rPr lang="en-US" dirty="0"/>
              <a:t>152 layers, yet the authors managed to train such a deep network using the skip connection (instead of feeding directly into the next layer, some signals are fed to layers higher up in the stack of layers)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 fact, LSTM much like ResNet aims to deal with the vanishing gradient problem, which in this case, creates long term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2047482558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1304287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  <p:sldLayoutId id="2147484082" r:id="rId3"/>
    <p:sldLayoutId id="2147484084" r:id="rId4"/>
    <p:sldLayoutId id="2147484085" r:id="rId5"/>
    <p:sldLayoutId id="2147484086" r:id="rId6"/>
    <p:sldLayoutId id="2147484087" r:id="rId7"/>
    <p:sldLayoutId id="2147484108" r:id="rId8"/>
    <p:sldLayoutId id="2147484088" r:id="rId9"/>
    <p:sldLayoutId id="214748408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3" r:id="rId3"/>
    <p:sldLayoutId id="21474841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dtechtalks.com/2019/06/10/what-is-transfer-learnin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406.266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hindupuravinash/the-gan-zoo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uring.com/kb/brief-introduction-to-transformers-and-their-power" TargetMode="External"/><Relationship Id="rId4" Type="http://schemas.openxmlformats.org/officeDocument/2006/relationships/hyperlink" Target="https://doi.org/10.48550/arXiv.1706.0376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010.11929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tutorials/deep-learning-tutorial/deep-learning-algorithm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f4jTzLM0PHYzQyF7SXNJT0AeOiuerxR?usp=sharing" TargetMode="External"/><Relationship Id="rId2" Type="http://schemas.openxmlformats.org/officeDocument/2006/relationships/hyperlink" Target="https://colab.research.google.com/drive/1274M-SMmcVtjqyasQUFNOss5uVxuSFUI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5.72679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l.acm.org/doi/10.5555/2999134.299925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CVPR.2015.7298594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method/googlenet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abs/1409.155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1506.02640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www.datacamp.com/blog/yolo-object-detection-explain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method/resn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pdf/1512.03385.pdf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2907832"/>
            <a:ext cx="9144000" cy="1042336"/>
          </a:xfrm>
        </p:spPr>
        <p:txBody>
          <a:bodyPr/>
          <a:lstStyle/>
          <a:p>
            <a:r>
              <a:rPr lang="en-US" dirty="0"/>
              <a:t>CMM560 Topic 9 - GPT</a:t>
            </a:r>
          </a:p>
        </p:txBody>
      </p:sp>
    </p:spTree>
    <p:extLst>
      <p:ext uri="{BB962C8B-B14F-4D97-AF65-F5344CB8AC3E}">
        <p14:creationId xmlns:p14="http://schemas.microsoft.com/office/powerpoint/2010/main" val="7169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0B24-33F0-217F-4A42-E9D3CD5C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48B7-BDF4-03BF-B9B9-FF260E1A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757928"/>
            <a:ext cx="7332306" cy="4057777"/>
          </a:xfrm>
        </p:spPr>
        <p:txBody>
          <a:bodyPr/>
          <a:lstStyle/>
          <a:p>
            <a:r>
              <a:rPr lang="en-US" sz="2000" dirty="0"/>
              <a:t>Recall that the target of training is to model a function h(x), and so if you add input x to the output of the network (add a skip connection), then the network will end up modelling f(x) = h(x) - x instead of h(x)</a:t>
            </a:r>
          </a:p>
          <a:p>
            <a:pPr lvl="1"/>
            <a:r>
              <a:rPr lang="en-US" sz="1800" dirty="0"/>
              <a:t>This is called residual learning </a:t>
            </a:r>
          </a:p>
          <a:p>
            <a:r>
              <a:rPr lang="en-US" sz="2000" dirty="0"/>
              <a:t>At the start of the training, the weights are initialized to be close to zero, so the network will simply output values close to zero.</a:t>
            </a:r>
          </a:p>
          <a:p>
            <a:r>
              <a:rPr lang="en-US" sz="2000" dirty="0"/>
              <a:t>When adding the skip connection, the network will end up outputting a copy of its inputs. </a:t>
            </a:r>
          </a:p>
          <a:p>
            <a:pPr lvl="1"/>
            <a:r>
              <a:rPr lang="en-US" sz="1600" dirty="0"/>
              <a:t>This simply means if the target function is close to the identity function (often the case)</a:t>
            </a:r>
          </a:p>
          <a:p>
            <a:r>
              <a:rPr lang="en-US" sz="2000" dirty="0"/>
              <a:t>This will speed up the training process and the network can start making progress even if some layers haven't started learning yet.</a:t>
            </a: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234D-2FF4-1515-08CD-86B93702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D9C1B-9BE1-C630-C34D-CDE85564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96A9-5D54-B48B-26AE-098FBA41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5D398-F7BD-3500-DB73-0ECA701C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84" y="1256112"/>
            <a:ext cx="3266073" cy="31626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2C8A9C-15C8-27AA-1A0D-73355154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473" y="4531167"/>
            <a:ext cx="857294" cy="2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4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5E2E-248E-E5BC-E6E2-D9B9817B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Models </a:t>
            </a:r>
            <a:r>
              <a:rPr lang="en-US" dirty="0">
                <a:sym typeface="Wingdings" panose="05000000000000000000" pitchFamily="2" charset="2"/>
              </a:rPr>
              <a:t> Transfer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1253-DD32-4ABD-0372-30D2A7DD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757928"/>
            <a:ext cx="6036069" cy="4057777"/>
          </a:xfrm>
        </p:spPr>
        <p:txBody>
          <a:bodyPr/>
          <a:lstStyle/>
          <a:p>
            <a:r>
              <a:rPr lang="en-GB" sz="2400" dirty="0"/>
              <a:t>(Almost) nobody implements these modules from scratch</a:t>
            </a:r>
          </a:p>
          <a:p>
            <a:pPr lvl="1"/>
            <a:r>
              <a:rPr lang="en-GB" sz="2000" dirty="0"/>
              <a:t>Use pre-trained models with a single line of code!</a:t>
            </a:r>
          </a:p>
          <a:p>
            <a:r>
              <a:rPr lang="en-GB" sz="2400" dirty="0"/>
              <a:t>Most have been trained on large volumes of data (e.g. ImageNet which has 1 million images)</a:t>
            </a:r>
          </a:p>
          <a:p>
            <a:pPr lvl="1"/>
            <a:r>
              <a:rPr lang="en-GB" sz="2000" dirty="0"/>
              <a:t>Therefore, they “know” how to recognise the most basic objects (e.g. people, vehicles, animals)</a:t>
            </a:r>
          </a:p>
          <a:p>
            <a:pPr lvl="1"/>
            <a:r>
              <a:rPr lang="en-GB" sz="2000" dirty="0"/>
              <a:t>We “freeze” the lower layers and train the higher ones (fine-tuning).</a:t>
            </a:r>
          </a:p>
          <a:p>
            <a:pPr lvl="1"/>
            <a:r>
              <a:rPr lang="en-GB" sz="2000" dirty="0"/>
              <a:t>Obviously, you also need to change the output layer (to predict your labels)</a:t>
            </a:r>
          </a:p>
          <a:p>
            <a:pPr lvl="1"/>
            <a:r>
              <a:rPr lang="en-GB" sz="2000" dirty="0"/>
              <a:t>As a result, you need less training data to achieve better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9D05-8DFD-188B-FD88-46BE5968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A243-8187-7D50-A4D7-0B9BF645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3A79-2D26-C739-891E-00F86D5A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ED9C0D9F-013A-C32E-0F53-D2E95406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8" y="2421073"/>
            <a:ext cx="5240793" cy="2694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8645E7-38E8-CF5A-86A1-DF7173DD7C39}"/>
              </a:ext>
            </a:extLst>
          </p:cNvPr>
          <p:cNvSpPr txBox="1"/>
          <p:nvPr/>
        </p:nvSpPr>
        <p:spPr>
          <a:xfrm>
            <a:off x="6739223" y="5093362"/>
            <a:ext cx="5524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hlinkClick r:id="rId3"/>
              </a:rPr>
              <a:t>https://bdtechtalks.com/2019/06/10/what-is-transfer-learning/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73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5E2E-248E-E5BC-E6E2-D9B9817B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1253-DD32-4ABD-0372-30D2A7DD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2" y="1757928"/>
            <a:ext cx="5624087" cy="4057777"/>
          </a:xfrm>
        </p:spPr>
        <p:txBody>
          <a:bodyPr/>
          <a:lstStyle/>
          <a:p>
            <a:r>
              <a:rPr lang="en-GB" sz="1800" dirty="0"/>
              <a:t>While the previous models classify/detect data better, </a:t>
            </a:r>
            <a:r>
              <a:rPr lang="en-US" sz="1800" dirty="0"/>
              <a:t>attempts were made to make them generate data in parallel</a:t>
            </a:r>
            <a:endParaRPr lang="en-GB" sz="1800" dirty="0"/>
          </a:p>
          <a:p>
            <a:r>
              <a:rPr lang="en-GB" sz="1800" dirty="0"/>
              <a:t>Goodfellow et al. realised that if you train two DNNs to compete against each other, not only they can classify better, but also, they can generate images better!</a:t>
            </a:r>
          </a:p>
          <a:p>
            <a:pPr lvl="1"/>
            <a:r>
              <a:rPr lang="en-GB" sz="1600" dirty="0"/>
              <a:t>One model is called the generator, and the other one is the discriminator</a:t>
            </a:r>
          </a:p>
          <a:p>
            <a:pPr lvl="1"/>
            <a:r>
              <a:rPr lang="en-GB" sz="1600" dirty="0"/>
              <a:t> The generator tries to create simples close to the original, and the discriminator tries to identify real from fake</a:t>
            </a:r>
          </a:p>
          <a:p>
            <a:pPr lvl="1"/>
            <a:r>
              <a:rPr lang="en-GB" sz="1600" dirty="0"/>
              <a:t>Gradually, the generator will improve and beat the discriminator (and possibly you!)</a:t>
            </a:r>
          </a:p>
          <a:p>
            <a:pPr lvl="1"/>
            <a:endParaRPr lang="en-GB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9D05-8DFD-188B-FD88-46BE5968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A243-8187-7D50-A4D7-0B9BF645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3A79-2D26-C739-891E-00F86D5A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8C264-8DD5-2F5B-91BC-1B1E1808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89" y="1609981"/>
            <a:ext cx="5052011" cy="3638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227015-F43C-6D4F-0B8E-ED6A041A282E}"/>
              </a:ext>
            </a:extLst>
          </p:cNvPr>
          <p:cNvSpPr txBox="1"/>
          <p:nvPr/>
        </p:nvSpPr>
        <p:spPr>
          <a:xfrm>
            <a:off x="0" y="5662330"/>
            <a:ext cx="88325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MSS10"/>
              </a:rPr>
              <a:t>______________________________________________________________</a:t>
            </a:r>
            <a:endParaRPr lang="en-US" sz="14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Goodfellow et al. , “Generative Adversarial Nets”. Proceedings of the 27th International Conference on Neural Information Processing Systems (NIPS) 2014,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MSS10"/>
              </a:rPr>
              <a:t>doi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  <a:hlinkClick r:id="rId3"/>
              </a:rPr>
              <a:t>https://doi.org/10.48550/arXiv.1406.2661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8835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9818-9A40-08E0-DF70-D132A8A7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41A-3F98-AFF6-5CDD-114BC36D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83" y="1757928"/>
            <a:ext cx="5804957" cy="4057777"/>
          </a:xfrm>
        </p:spPr>
        <p:txBody>
          <a:bodyPr/>
          <a:lstStyle/>
          <a:p>
            <a:r>
              <a:rPr lang="en-GB" dirty="0"/>
              <a:t>At the moment, there are more than 1000 different GANs!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https://github.com/hindupuravinash/the-gan-zoo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F107-10AF-26E2-38A5-B268456D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8249-60A3-8ACE-0192-AF49F982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6325F-B37A-FE8B-D329-93AD4062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CCFD3-A0E8-BD2D-6442-3C2D776E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17" y="1580401"/>
            <a:ext cx="5557303" cy="44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4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5E2E-248E-E5BC-E6E2-D9B9817B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1" y="1022384"/>
            <a:ext cx="10515600" cy="757129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1253-DD32-4ABD-0372-30D2A7DD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1" y="1830156"/>
            <a:ext cx="8764500" cy="4057777"/>
          </a:xfrm>
        </p:spPr>
        <p:txBody>
          <a:bodyPr/>
          <a:lstStyle/>
          <a:p>
            <a:r>
              <a:rPr lang="en-GB" dirty="0"/>
              <a:t>There were previous attempts at understanding sequential data and adding “memory” to NNs</a:t>
            </a:r>
          </a:p>
          <a:p>
            <a:pPr lvl="1"/>
            <a:r>
              <a:rPr lang="en-GB" dirty="0"/>
              <a:t>Examples include Recurrent Neural Networks (RNNs) and Long-Short Term Memory (LSTM)</a:t>
            </a:r>
          </a:p>
          <a:p>
            <a:r>
              <a:rPr lang="en-GB" dirty="0"/>
              <a:t>However, in 2017</a:t>
            </a:r>
            <a:r>
              <a:rPr lang="en-US" dirty="0"/>
              <a:t>, Vaswani et al. cracked a way to not only understand sequential data,</a:t>
            </a:r>
            <a:r>
              <a:rPr lang="en-GB" dirty="0"/>
              <a:t> but also to introduce “attention” mechanisms!</a:t>
            </a:r>
          </a:p>
          <a:p>
            <a:pPr lvl="1"/>
            <a:r>
              <a:rPr lang="en-GB" dirty="0"/>
              <a:t>In fact, it is based on RNN, but it is not sequential!</a:t>
            </a:r>
          </a:p>
          <a:p>
            <a:pPr lvl="1"/>
            <a:r>
              <a:rPr lang="en-GB" dirty="0"/>
              <a:t>Encoder &amp; Decoder using embedded text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9D05-8DFD-188B-FD88-46BE5968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A243-8187-7D50-A4D7-0B9BF645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3A79-2D26-C739-891E-00F86D5A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553BA-2A0F-5BE8-57D5-16A662A1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198" y="467209"/>
            <a:ext cx="2931757" cy="5471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7FC1B-AE45-9D53-60A4-8297171DB2BD}"/>
              </a:ext>
            </a:extLst>
          </p:cNvPr>
          <p:cNvSpPr txBox="1"/>
          <p:nvPr/>
        </p:nvSpPr>
        <p:spPr>
          <a:xfrm>
            <a:off x="0" y="5662330"/>
            <a:ext cx="88325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MSS10"/>
              </a:rPr>
              <a:t>______________________________________________________________</a:t>
            </a:r>
            <a:endParaRPr lang="en-US" sz="14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Vaswani et al. , “Attention is all you need”. Proceedings of the 31st International Conference on Neural Information Processing Systems (NIPS) 2017,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MSS10"/>
              </a:rPr>
              <a:t>doi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  <a:hlinkClick r:id="rId4"/>
              </a:rPr>
              <a:t>https://doi.org/10.48550/arXiv.1706.03762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</a:t>
            </a:r>
          </a:p>
          <a:p>
            <a:pPr algn="l"/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FBC7E-93EE-D639-4949-7537691A2A30}"/>
              </a:ext>
            </a:extLst>
          </p:cNvPr>
          <p:cNvSpPr txBox="1"/>
          <p:nvPr/>
        </p:nvSpPr>
        <p:spPr>
          <a:xfrm>
            <a:off x="3660226" y="456867"/>
            <a:ext cx="5255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https://colah.github.io/posts/2015-08-Understanding-LSTMs/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https://www.turing.com/kb/brief-introduction-to-transformers-and-their-power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81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2274-E997-2CEC-950D-AEE1AB06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Vision Transformers (</a:t>
            </a:r>
            <a:r>
              <a:rPr lang="es-ES" dirty="0" err="1"/>
              <a:t>ViT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9701-0470-275F-0D6F-86E4625F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757928"/>
            <a:ext cx="6317423" cy="4057777"/>
          </a:xfrm>
        </p:spPr>
        <p:txBody>
          <a:bodyPr/>
          <a:lstStyle/>
          <a:p>
            <a:r>
              <a:rPr lang="en-GB" sz="2400" dirty="0" err="1"/>
              <a:t>Dosovitskiy</a:t>
            </a:r>
            <a:r>
              <a:rPr lang="en-GB" sz="2400" dirty="0"/>
              <a:t> et al. “borrowed” this idea and implemented it for images!</a:t>
            </a:r>
          </a:p>
          <a:p>
            <a:r>
              <a:rPr lang="en-GB" sz="2400" dirty="0"/>
              <a:t>The method works very well, but it has high computational demand</a:t>
            </a:r>
          </a:p>
          <a:p>
            <a:r>
              <a:rPr lang="en-GB" sz="2400" dirty="0"/>
              <a:t>Currently, they are the closest competitor vs CNN based architectures</a:t>
            </a:r>
          </a:p>
          <a:p>
            <a:pPr lvl="1"/>
            <a:r>
              <a:rPr lang="en-GB" sz="2000" dirty="0"/>
              <a:t>Although you could “freeze” layers from a CNN and use their output to train a </a:t>
            </a:r>
            <a:r>
              <a:rPr lang="en-GB" sz="2000" dirty="0" err="1"/>
              <a:t>ViT</a:t>
            </a:r>
            <a:r>
              <a:rPr lang="en-GB" sz="2000" dirty="0"/>
              <a:t> instead of 16x16 patches!</a:t>
            </a:r>
          </a:p>
          <a:p>
            <a:r>
              <a:rPr lang="en-GB" sz="2400" dirty="0"/>
              <a:t>Most likely to be used for action recognition</a:t>
            </a:r>
          </a:p>
          <a:p>
            <a:pPr lvl="1"/>
            <a:r>
              <a:rPr lang="en-GB" sz="2000" dirty="0"/>
              <a:t>They can recognise “complex”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4FDB-DD40-AD85-F9C7-6F52D986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3C3D-364D-50F1-C516-754C81E6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0658-D02B-8F02-2A32-6DD6C938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A diagram of a process flow&#10;&#10;Description automatically generated">
            <a:extLst>
              <a:ext uri="{FF2B5EF4-FFF2-40B4-BE49-F238E27FC236}">
                <a16:creationId xmlns:a16="http://schemas.microsoft.com/office/drawing/2014/main" id="{0AE14268-B627-6458-52B7-03A8645F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66" y="1757928"/>
            <a:ext cx="4986634" cy="3790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0089C-E5E8-D1CA-7153-4595AD9BAF83}"/>
              </a:ext>
            </a:extLst>
          </p:cNvPr>
          <p:cNvSpPr txBox="1"/>
          <p:nvPr/>
        </p:nvSpPr>
        <p:spPr>
          <a:xfrm>
            <a:off x="0" y="5662330"/>
            <a:ext cx="88325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MSS10"/>
              </a:rPr>
              <a:t>______________________________________________________________</a:t>
            </a:r>
            <a:endParaRPr lang="en-US" sz="14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r>
              <a:rPr lang="en-US" sz="1400" b="0" i="0" u="none" strike="noStrike" baseline="0" dirty="0" err="1">
                <a:solidFill>
                  <a:srgbClr val="000000"/>
                </a:solidFill>
                <a:latin typeface="CMSS10"/>
              </a:rPr>
              <a:t>Dosovitskiy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et al. , “An image is worth 16x16 words: Transformers for Image Recognition at Scale”. Proceedings of the 9</a:t>
            </a:r>
            <a:r>
              <a:rPr lang="en-US" sz="1400" b="0" i="0" u="none" strike="noStrike" baseline="30000" dirty="0">
                <a:solidFill>
                  <a:srgbClr val="000000"/>
                </a:solidFill>
                <a:latin typeface="CMSS10"/>
              </a:rPr>
              <a:t>th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International Conference on Learning Representations (ICLR) 2021,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MSS10"/>
              </a:rPr>
              <a:t>doi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  <a:hlinkClick r:id="rId3"/>
              </a:rPr>
              <a:t>https://doi.org/10.48550/arXiv.2010.11929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</a:t>
            </a:r>
          </a:p>
          <a:p>
            <a:pPr algn="l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967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AEBB-AF3F-2921-3F0E-4145DA96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models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8E9C-61F3-F6EB-14A9-5BB6293A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1807049"/>
            <a:ext cx="10515600" cy="4057777"/>
          </a:xfrm>
        </p:spPr>
        <p:txBody>
          <a:bodyPr/>
          <a:lstStyle/>
          <a:p>
            <a:r>
              <a:rPr lang="en-GB" dirty="0"/>
              <a:t>(Variational) Autoencoders</a:t>
            </a:r>
          </a:p>
          <a:p>
            <a:pPr lvl="1"/>
            <a:r>
              <a:rPr lang="en-GB" dirty="0"/>
              <a:t>Feedforward networks to solve unsupervised learning</a:t>
            </a:r>
          </a:p>
          <a:p>
            <a:endParaRPr lang="en-GB" dirty="0"/>
          </a:p>
          <a:p>
            <a:r>
              <a:rPr lang="en-GB" dirty="0"/>
              <a:t>U-Net</a:t>
            </a:r>
          </a:p>
          <a:p>
            <a:pPr lvl="1"/>
            <a:r>
              <a:rPr lang="en-GB" dirty="0"/>
              <a:t>The best option for medical image segmentation</a:t>
            </a:r>
          </a:p>
          <a:p>
            <a:pPr lvl="1"/>
            <a:endParaRPr lang="en-GB" dirty="0"/>
          </a:p>
          <a:p>
            <a:r>
              <a:rPr lang="en-GB" dirty="0"/>
              <a:t>Self-Organising Maps (SOMs)</a:t>
            </a:r>
          </a:p>
          <a:p>
            <a:pPr lvl="1"/>
            <a:r>
              <a:rPr lang="en-GB" dirty="0"/>
              <a:t>PCA for images!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54B76-1403-ABBB-0D55-9A807E79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125B-7592-73A8-EDFD-47AAEA0F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E284-4983-F3D0-209E-83F404B7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D99AF-E546-7921-C07B-3063920D8402}"/>
              </a:ext>
            </a:extLst>
          </p:cNvPr>
          <p:cNvSpPr txBox="1"/>
          <p:nvPr/>
        </p:nvSpPr>
        <p:spPr>
          <a:xfrm>
            <a:off x="-50543" y="5989352"/>
            <a:ext cx="885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https://www.simplilearn.com/tutorials/deep-learning-tutorial/deep-learning-algorithm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581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8512-1F51-1769-F37D-F317647F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4401-A69C-38F6-BFBA-DCE40B1D8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1: </a:t>
            </a:r>
            <a:r>
              <a:rPr lang="en-US" dirty="0">
                <a:hlinkClick r:id="rId2"/>
              </a:rPr>
              <a:t>Transfer Learning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Option 2: </a:t>
            </a:r>
            <a:r>
              <a:rPr lang="en-US" dirty="0">
                <a:hlinkClick r:id="rId3"/>
              </a:rPr>
              <a:t>Bayesian Classification using 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D503-32BB-947C-7EB4-0BFEA981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5156-4877-FC8C-7B10-1579D389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70BB-EE76-1651-90EA-C1691D7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1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528C-34D5-2117-A254-FAB17B47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E6D5-5A9D-F6E6-930D-E922DE2B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757928"/>
            <a:ext cx="7573467" cy="40577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(Vanilla) CNN is just the start!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P: Pre-Trained Models </a:t>
            </a:r>
            <a:r>
              <a:rPr lang="en-GB" dirty="0">
                <a:sym typeface="Wingdings" panose="05000000000000000000" pitchFamily="2" charset="2"/>
              </a:rPr>
              <a:t> Transfer Learning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G: Generative Models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T: Transformers!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4A80-3917-DED6-5C3E-D44839E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B050-86EA-51F6-54C2-7623CAF0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1621-546A-08C5-4B2D-5D0555B7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A0B8-7C14-3C8E-9934-BC90435E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(Vanilla) CNN is just the start!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EE70-E01D-2DB7-1BB1-4452EB5F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2" y="1757928"/>
            <a:ext cx="6060597" cy="4057777"/>
          </a:xfrm>
        </p:spPr>
        <p:txBody>
          <a:bodyPr/>
          <a:lstStyle/>
          <a:p>
            <a:r>
              <a:rPr lang="en-GB" dirty="0"/>
              <a:t>The network we saw last week is often called “</a:t>
            </a:r>
            <a:r>
              <a:rPr lang="en-GB" dirty="0" err="1"/>
              <a:t>LeNet</a:t>
            </a:r>
            <a:r>
              <a:rPr lang="en-GB" dirty="0"/>
              <a:t>” or “Vanilla-CNN”</a:t>
            </a:r>
          </a:p>
          <a:p>
            <a:r>
              <a:rPr lang="en-GB" dirty="0"/>
              <a:t>It was “tailor-made” to solve the MNIST problem, although it could solve many more!</a:t>
            </a:r>
          </a:p>
          <a:p>
            <a:r>
              <a:rPr lang="en-GB" dirty="0"/>
              <a:t>The biggest drawback is that the filters used are too simple to tackle other challenges!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B0F8F-DE68-D308-2504-5B8E3E10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5BD5-26CE-65C7-E28A-F5D5F72D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C4D2-CAB2-7762-E988-41F661A8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7C6B2-64ED-617E-A782-75D8D2316946}"/>
              </a:ext>
            </a:extLst>
          </p:cNvPr>
          <p:cNvSpPr txBox="1"/>
          <p:nvPr/>
        </p:nvSpPr>
        <p:spPr>
          <a:xfrm>
            <a:off x="0" y="5442651"/>
            <a:ext cx="8915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MSS10"/>
              </a:rPr>
              <a:t>______________________________________________________________</a:t>
            </a:r>
            <a:endParaRPr lang="en-US" sz="18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Y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 LeCun et al., 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Gradient-based learning applied to document recognition</a:t>
            </a:r>
            <a:r>
              <a:rPr lang="en-US" dirty="0">
                <a:solidFill>
                  <a:srgbClr val="000000"/>
                </a:solidFill>
                <a:latin typeface="CMSS10"/>
              </a:rPr>
              <a:t>”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S10"/>
              </a:rPr>
              <a:t>. Proceedings of the IEEE, vol. 86, no. 11, pp. 2278-2324,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10"/>
              </a:rPr>
              <a:t>1998, doi: 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MSS10"/>
                <a:hlinkClick r:id="rId3"/>
              </a:rPr>
              <a:t>https://doi.org/10.1109/5.726791</a:t>
            </a:r>
            <a:r>
              <a:rPr lang="pt-BR" sz="1800" b="0" i="0" u="none" strike="noStrike" baseline="0" dirty="0">
                <a:solidFill>
                  <a:srgbClr val="0000FF"/>
                </a:solidFill>
                <a:latin typeface="CMSS10"/>
              </a:rPr>
              <a:t> 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2028D1-38A4-B8CD-2EEA-CBD001979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964" y="2609808"/>
            <a:ext cx="4584936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4313-737F-B6EC-AE75-EB6BB379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AlexNet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D22E-E5E1-EDA8-0E56-A9847A35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15" y="1757928"/>
            <a:ext cx="6287278" cy="4057777"/>
          </a:xfrm>
        </p:spPr>
        <p:txBody>
          <a:bodyPr/>
          <a:lstStyle/>
          <a:p>
            <a:r>
              <a:rPr lang="en-US" dirty="0"/>
              <a:t>Won the 2012 ImageNet ILSVRC challenge (by a large margin).</a:t>
            </a:r>
          </a:p>
          <a:p>
            <a:pPr lvl="1"/>
            <a:r>
              <a:rPr lang="en-US" dirty="0"/>
              <a:t>Achieved top error rate of 17% (second best </a:t>
            </a:r>
            <a:r>
              <a:rPr lang="en-GB" dirty="0"/>
              <a:t>achieved only 26%)</a:t>
            </a:r>
          </a:p>
          <a:p>
            <a:pPr algn="l"/>
            <a:r>
              <a:rPr lang="en-US" dirty="0"/>
              <a:t>It is much larger and deeper than </a:t>
            </a:r>
            <a:r>
              <a:rPr lang="en-US" dirty="0" err="1"/>
              <a:t>LeNet</a:t>
            </a:r>
            <a:r>
              <a:rPr lang="en-US" dirty="0"/>
              <a:t>, and the authors used dropout and data </a:t>
            </a:r>
            <a:r>
              <a:rPr lang="en-GB" dirty="0"/>
              <a:t>augmentation to reduce overfitting</a:t>
            </a:r>
          </a:p>
          <a:p>
            <a:pPr lvl="1"/>
            <a:r>
              <a:rPr lang="en-GB" dirty="0"/>
              <a:t>It was the first network trained in a GPU, thanks to Krizhevsky’s gaming expertise!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0CFAD-0C8B-2A6A-1C42-DA03BCA0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1CDB-F04A-79F0-3BD3-0BCEB4CD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A94B-2768-A3D0-586E-9D2D1288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61505-37CD-1C21-FB6D-F82CD38C8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793" y="2311121"/>
            <a:ext cx="5447311" cy="1909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A409BA-0F62-3AC5-5064-9D4726FF3A82}"/>
              </a:ext>
            </a:extLst>
          </p:cNvPr>
          <p:cNvSpPr txBox="1"/>
          <p:nvPr/>
        </p:nvSpPr>
        <p:spPr>
          <a:xfrm>
            <a:off x="0" y="5499342"/>
            <a:ext cx="8915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MSS10"/>
              </a:rPr>
              <a:t>______________________________________________________________</a:t>
            </a:r>
            <a:endParaRPr lang="en-US" sz="14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A.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MSS10"/>
              </a:rPr>
              <a:t>Krizhevsky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et al., “ImageNet classification with deep convolutional neural networks”. Proceedings of the 25th International Conference on Neural Information Processing Systems (NIPS) 2012,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MSS10"/>
              </a:rPr>
              <a:t>doi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  <a:hlinkClick r:id="rId4"/>
              </a:rPr>
              <a:t>https://dl.acm.org/doi/10.5555/2999134.2999257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9568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658A-6FB0-4FDF-F089-779830DD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33BD-2FC3-ACD7-EC19-A4AD2C89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Won the ILSVRC challenge in 2014, developed by </a:t>
            </a:r>
            <a:r>
              <a:rPr lang="en-US" dirty="0" err="1"/>
              <a:t>Szegedy</a:t>
            </a:r>
            <a:r>
              <a:rPr lang="en-US" dirty="0"/>
              <a:t> et al.</a:t>
            </a:r>
          </a:p>
          <a:p>
            <a:pPr lvl="1"/>
            <a:r>
              <a:rPr lang="en-US" dirty="0"/>
              <a:t>Much deeper network than previous CNNs (one early version is made of 22 conv layers!)</a:t>
            </a:r>
          </a:p>
          <a:p>
            <a:r>
              <a:rPr lang="en-US" dirty="0"/>
              <a:t>Several extensions of </a:t>
            </a:r>
            <a:r>
              <a:rPr lang="en-US" dirty="0" err="1"/>
              <a:t>GoogLeNet</a:t>
            </a:r>
            <a:r>
              <a:rPr lang="en-US" dirty="0"/>
              <a:t> were developed later by Google researchers, most notably the Inception architectures</a:t>
            </a:r>
          </a:p>
          <a:p>
            <a:pPr lvl="1"/>
            <a:r>
              <a:rPr lang="en-US" dirty="0"/>
              <a:t>Allow the network to choose between multiple convolutional filter sizes in each block. </a:t>
            </a:r>
          </a:p>
          <a:p>
            <a:pPr lvl="1"/>
            <a:r>
              <a:rPr lang="en-US" dirty="0"/>
              <a:t>An Inception network stacks these modules on top of each other, with occasional max-pooling layers with stride 2 to halve the resolution of the grid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6EDE5-1CAE-A687-086A-9D984E80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C687-5FCA-AADD-AA38-244BA5BE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4CE9-9194-9753-FAD1-84C11B58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3278C-4774-5963-44E0-575D5975C0AB}"/>
              </a:ext>
            </a:extLst>
          </p:cNvPr>
          <p:cNvSpPr txBox="1"/>
          <p:nvPr/>
        </p:nvSpPr>
        <p:spPr>
          <a:xfrm>
            <a:off x="0" y="5697582"/>
            <a:ext cx="8915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MSS10"/>
              </a:rPr>
              <a:t>______________________________________________________________</a:t>
            </a:r>
            <a:endParaRPr lang="en-US" sz="14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C.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MSS10"/>
              </a:rPr>
              <a:t>Szegedy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et al., “Going deeper with convolutions“. </a:t>
            </a:r>
            <a:r>
              <a:rPr lang="en-US" sz="1400" dirty="0">
                <a:solidFill>
                  <a:srgbClr val="000000"/>
                </a:solidFill>
                <a:latin typeface="CMSS10"/>
              </a:rPr>
              <a:t>Proceedings of the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IEEE Conference on Computer Vision and Pattern Recognition </a:t>
            </a:r>
            <a:r>
              <a:rPr lang="nb-NO" sz="1400" b="0" i="0" u="none" strike="noStrike" baseline="0" dirty="0">
                <a:solidFill>
                  <a:srgbClr val="000000"/>
                </a:solidFill>
                <a:latin typeface="CMSS10"/>
              </a:rPr>
              <a:t>(CVPR), 2015, doi: </a:t>
            </a:r>
            <a:r>
              <a:rPr lang="nb-NO" sz="1400" b="0" i="0" u="none" strike="noStrike" baseline="0" dirty="0">
                <a:solidFill>
                  <a:srgbClr val="000000"/>
                </a:solidFill>
                <a:latin typeface="CMSS10"/>
                <a:hlinkClick r:id="rId2"/>
              </a:rPr>
              <a:t>https://doi.org/10.1109/CVPR.2015.7298594</a:t>
            </a:r>
            <a:r>
              <a:rPr lang="nb-NO" sz="1400" b="0" i="0" u="none" strike="noStrike" baseline="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2462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664C-2384-C83B-8F44-8500AEB8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GoogLeNet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E460B6-D211-4A0C-CD9B-C245BD94E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3" y="2607856"/>
            <a:ext cx="10515600" cy="23566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A2DB5-FE6C-BDB8-3D78-68C59662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710D9-ABBA-6511-ABE1-3F2E91C9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C220-F1D7-B4E1-E965-CC2F4BB9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0E28E-1142-8244-76A3-E1FEC099462C}"/>
              </a:ext>
            </a:extLst>
          </p:cNvPr>
          <p:cNvSpPr txBox="1"/>
          <p:nvPr/>
        </p:nvSpPr>
        <p:spPr>
          <a:xfrm>
            <a:off x="3503892" y="5225325"/>
            <a:ext cx="4698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https://paperswithcode.com/method/googlenet</a:t>
            </a: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9520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3EDF-479B-CF08-9BD4-73B9C753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Geometry Group (VGG)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8070-CBFB-EAD5-E7CF-D1644E04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31" y="1757928"/>
            <a:ext cx="6890179" cy="4057777"/>
          </a:xfrm>
        </p:spPr>
        <p:txBody>
          <a:bodyPr/>
          <a:lstStyle/>
          <a:p>
            <a:r>
              <a:rPr lang="en-US" dirty="0"/>
              <a:t>Very deep architecture of 16 or 19 layers in total</a:t>
            </a:r>
          </a:p>
          <a:p>
            <a:r>
              <a:rPr lang="en-US" dirty="0"/>
              <a:t>Designed to have 2 or 3 conv layers, and a pooling layer, then again 2 or 3 conv layers followed by a pooling layers to reach 16 layers (in VGGNet16) and 19 layers (in VGGNet19)</a:t>
            </a:r>
          </a:p>
          <a:p>
            <a:r>
              <a:rPr lang="en-US" dirty="0"/>
              <a:t>Used for multiple object detection.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9013-ECD9-0EF3-7F94-36CEA9EC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55C8-5D7B-ABFB-D2CD-9C7E325C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9DFD-FA4B-29C2-9C77-A553BB84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diagram of a box with numbers and a line of squares&#10;&#10;Description automatically generated with medium confidence">
            <a:extLst>
              <a:ext uri="{FF2B5EF4-FFF2-40B4-BE49-F238E27FC236}">
                <a16:creationId xmlns:a16="http://schemas.microsoft.com/office/drawing/2014/main" id="{F10E6360-AFA5-E1E6-19A0-C8A7D46D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022" y="2114550"/>
            <a:ext cx="447675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CC0092-6B4C-5085-57E2-46EA1560472C}"/>
              </a:ext>
            </a:extLst>
          </p:cNvPr>
          <p:cNvSpPr txBox="1"/>
          <p:nvPr/>
        </p:nvSpPr>
        <p:spPr>
          <a:xfrm>
            <a:off x="-1" y="5609874"/>
            <a:ext cx="95861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MSS10"/>
              </a:rPr>
              <a:t>______________________________________________________________</a:t>
            </a:r>
            <a:endParaRPr lang="en-US" sz="14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K. Simonyan and A. Zisserman, “Very Deep Convolutional Networks for Large-Scale Image Recognition”. International Conference on Learning Representations (ICLR) 2015,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MSS10"/>
              </a:rPr>
              <a:t>doi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  <a:hlinkClick r:id="rId4"/>
              </a:rPr>
              <a:t>https://arxiv.org/abs/1409.1556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02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FAB7-ACB5-E18E-1091-392BD988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967288"/>
            <a:ext cx="10515600" cy="757129"/>
          </a:xfrm>
        </p:spPr>
        <p:txBody>
          <a:bodyPr/>
          <a:lstStyle/>
          <a:p>
            <a:r>
              <a:rPr lang="en-US" dirty="0"/>
              <a:t>You Only Look Once (YOLO)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4B1BB-F394-CE05-5AD7-8F368E23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757928"/>
            <a:ext cx="6176746" cy="4057777"/>
          </a:xfrm>
        </p:spPr>
        <p:txBody>
          <a:bodyPr/>
          <a:lstStyle/>
          <a:p>
            <a:r>
              <a:rPr lang="en-GB" sz="2400" dirty="0"/>
              <a:t>One of the most popular architectures in recent times</a:t>
            </a:r>
          </a:p>
          <a:p>
            <a:r>
              <a:rPr lang="en-GB" sz="2400" dirty="0"/>
              <a:t>Authors framed object detection as a regression rather than a classification problem by spatially separating bounding boxes and associating probabilities to each of the detected images using a single CNN</a:t>
            </a:r>
          </a:p>
          <a:p>
            <a:r>
              <a:rPr lang="en-GB" sz="2400" dirty="0"/>
              <a:t>Architecture similar to GoogLeNet</a:t>
            </a:r>
          </a:p>
          <a:p>
            <a:pPr lvl="1"/>
            <a:r>
              <a:rPr lang="en-GB" sz="2000" dirty="0"/>
              <a:t>24 convs. 4 max pool, 2 FCN</a:t>
            </a:r>
          </a:p>
          <a:p>
            <a:r>
              <a:rPr lang="en-GB" sz="2400" dirty="0"/>
              <a:t>Advantages: Speed, accuracy, generalisation, open source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28DDE-8509-BA89-B5D3-424838AD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23B5A-AB72-DAF8-4B8C-7D1F3EF0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8A679-4EBD-54B9-9C1E-114F75E1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BA34F-987B-1CE2-5830-4E3741B86452}"/>
              </a:ext>
            </a:extLst>
          </p:cNvPr>
          <p:cNvSpPr txBox="1"/>
          <p:nvPr/>
        </p:nvSpPr>
        <p:spPr>
          <a:xfrm>
            <a:off x="-80387" y="5930230"/>
            <a:ext cx="95358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 dirty="0">
                <a:solidFill>
                  <a:srgbClr val="000000"/>
                </a:solidFill>
                <a:latin typeface="CMSS10"/>
              </a:rPr>
              <a:t>______________________________________________________________</a:t>
            </a:r>
            <a:endParaRPr lang="en-US" sz="13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r>
              <a:rPr lang="en-US" sz="1300" dirty="0">
                <a:solidFill>
                  <a:srgbClr val="000000"/>
                </a:solidFill>
                <a:latin typeface="CMSS10"/>
              </a:rPr>
              <a:t>Redmond</a:t>
            </a:r>
            <a:r>
              <a:rPr lang="en-US" sz="1300" b="0" i="0" u="none" strike="noStrike" baseline="0" dirty="0">
                <a:solidFill>
                  <a:srgbClr val="000000"/>
                </a:solidFill>
                <a:latin typeface="CMSS10"/>
              </a:rPr>
              <a:t> et al. , “You Only Look Once: Unified, Real-Time Object Detection”. </a:t>
            </a:r>
            <a:r>
              <a:rPr lang="en-US" sz="1300" b="0" i="0" u="none" strike="noStrike" baseline="0" dirty="0" err="1">
                <a:solidFill>
                  <a:srgbClr val="000000"/>
                </a:solidFill>
                <a:latin typeface="CMSS10"/>
              </a:rPr>
              <a:t>ArXiV</a:t>
            </a:r>
            <a:r>
              <a:rPr lang="en-US" sz="1300" b="0" i="0" u="none" strike="noStrike" baseline="0" dirty="0">
                <a:solidFill>
                  <a:srgbClr val="000000"/>
                </a:solidFill>
                <a:latin typeface="CMSS10"/>
              </a:rPr>
              <a:t> 2015, </a:t>
            </a:r>
            <a:r>
              <a:rPr lang="en-US" sz="1300" b="0" i="0" u="none" strike="noStrike" baseline="0" dirty="0" err="1">
                <a:solidFill>
                  <a:srgbClr val="000000"/>
                </a:solidFill>
                <a:latin typeface="CMSS10"/>
              </a:rPr>
              <a:t>doi</a:t>
            </a:r>
            <a:r>
              <a:rPr lang="en-US" sz="1300" b="0" i="0" u="none" strike="noStrike" baseline="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US" sz="1300" b="0" i="0" u="none" strike="noStrike" baseline="0" dirty="0">
                <a:solidFill>
                  <a:srgbClr val="000000"/>
                </a:solidFill>
                <a:latin typeface="CMSS10"/>
                <a:hlinkClick r:id="rId2"/>
              </a:rPr>
              <a:t>https://arxiv.org/abs/1506.02640</a:t>
            </a:r>
            <a:r>
              <a:rPr lang="en-US" sz="1300" b="0" i="0" u="none" strike="noStrike" baseline="0" dirty="0">
                <a:solidFill>
                  <a:srgbClr val="000000"/>
                </a:solidFill>
                <a:latin typeface="CMSS10"/>
              </a:rPr>
              <a:t> </a:t>
            </a:r>
            <a:endParaRPr lang="en-GB" sz="1300" dirty="0"/>
          </a:p>
        </p:txBody>
      </p:sp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E240DCF7-44C4-EA50-2638-43B903E8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17" y="800951"/>
            <a:ext cx="5079364" cy="2965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EEE85C-AC89-1FA8-21EB-E2332BE3E489}"/>
              </a:ext>
            </a:extLst>
          </p:cNvPr>
          <p:cNvSpPr txBox="1"/>
          <p:nvPr/>
        </p:nvSpPr>
        <p:spPr>
          <a:xfrm>
            <a:off x="7112636" y="466135"/>
            <a:ext cx="5079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4"/>
              </a:rPr>
              <a:t>https://www.datacamp.com/blog/yolo-object-detection-explained</a:t>
            </a:r>
            <a:r>
              <a:rPr lang="en-GB" sz="1400" dirty="0"/>
              <a:t> </a:t>
            </a:r>
          </a:p>
        </p:txBody>
      </p:sp>
      <p:pic>
        <p:nvPicPr>
          <p:cNvPr id="15" name="Picture 14" descr="A collage of a football player&#10;&#10;Description automatically generated">
            <a:extLst>
              <a:ext uri="{FF2B5EF4-FFF2-40B4-BE49-F238E27FC236}">
                <a16:creationId xmlns:a16="http://schemas.microsoft.com/office/drawing/2014/main" id="{991CDE89-05D0-2EA2-CCCA-EA28813ED9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674"/>
          <a:stretch/>
        </p:blipFill>
        <p:spPr>
          <a:xfrm>
            <a:off x="8198656" y="3674521"/>
            <a:ext cx="2513685" cy="23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6F3A-D85B-A034-17AC-CF56E195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06B2-B4A3-9F4C-AB24-6FC9A11B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2" y="1757928"/>
            <a:ext cx="6086311" cy="4057777"/>
          </a:xfrm>
        </p:spPr>
        <p:txBody>
          <a:bodyPr/>
          <a:lstStyle/>
          <a:p>
            <a:r>
              <a:rPr lang="en-US" dirty="0"/>
              <a:t>Training very deep networks proved to be problematic and can cause problems such as vanishing/exploding gradients</a:t>
            </a:r>
          </a:p>
          <a:p>
            <a:r>
              <a:rPr lang="en-US" dirty="0"/>
              <a:t>However, ResNet made it possible to train a very deep network without harming the performance</a:t>
            </a:r>
          </a:p>
          <a:p>
            <a:pPr lvl="1"/>
            <a:r>
              <a:rPr lang="en-US" dirty="0"/>
              <a:t>Residual: Learning from a reference rather than the direct output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C393-2396-A314-6501-62C6E0F8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19 August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CED23-6E3B-8179-7B68-ADE574F6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FD61-3B1C-52B1-1A4A-99B632D8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2443F-A8A6-797E-AA60-8E6BCFCF75D5}"/>
              </a:ext>
            </a:extLst>
          </p:cNvPr>
          <p:cNvSpPr txBox="1"/>
          <p:nvPr/>
        </p:nvSpPr>
        <p:spPr>
          <a:xfrm>
            <a:off x="7443876" y="475669"/>
            <a:ext cx="445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https://paperswithcode.com/method/resnet</a:t>
            </a:r>
            <a:r>
              <a:rPr lang="en-GB" dirty="0"/>
              <a:t> </a:t>
            </a:r>
          </a:p>
        </p:txBody>
      </p:sp>
      <p:pic>
        <p:nvPicPr>
          <p:cNvPr id="10" name="Picture 9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EE9BC37-B111-4518-91B0-85D99F97A9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406"/>
          <a:stretch/>
        </p:blipFill>
        <p:spPr>
          <a:xfrm>
            <a:off x="7367081" y="887149"/>
            <a:ext cx="2205835" cy="4722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38E372-33E0-8459-D3BE-D6D7EB98D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601" y="3165891"/>
            <a:ext cx="2197213" cy="628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7F4848-0281-C570-BB95-29B275ECEB7E}"/>
              </a:ext>
            </a:extLst>
          </p:cNvPr>
          <p:cNvSpPr txBox="1"/>
          <p:nvPr/>
        </p:nvSpPr>
        <p:spPr>
          <a:xfrm>
            <a:off x="0" y="5662330"/>
            <a:ext cx="88325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CMSS10"/>
              </a:rPr>
              <a:t>______________________________________________________________</a:t>
            </a:r>
            <a:endParaRPr lang="en-US" sz="1400" b="0" i="0" u="none" strike="noStrike" baseline="0" dirty="0">
              <a:solidFill>
                <a:srgbClr val="000000"/>
              </a:solidFill>
              <a:latin typeface="CMSS10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He et al. , “Deep Residual Learning for Image Recognition”. Proceedings of the IEEE Conference on Computer Vision and Pattern Recognition (CVPR) 2016,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MSS10"/>
              </a:rPr>
              <a:t>doi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  <a:hlinkClick r:id="rId6"/>
              </a:rPr>
              <a:t>https://arxiv.org/pdf/1512.03385.pdf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MSS10"/>
              </a:rPr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6093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1641</Words>
  <Application>Microsoft Office PowerPoint</Application>
  <PresentationFormat>Widescreen</PresentationFormat>
  <Paragraphs>159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CMSS10</vt:lpstr>
      <vt:lpstr>Wingdings</vt:lpstr>
      <vt:lpstr>Office Theme</vt:lpstr>
      <vt:lpstr>1_Custom Design</vt:lpstr>
      <vt:lpstr>Custom Design</vt:lpstr>
      <vt:lpstr>CMM560 Topic 9 - GPT</vt:lpstr>
      <vt:lpstr>Content</vt:lpstr>
      <vt:lpstr>(Vanilla) CNN is just the start!</vt:lpstr>
      <vt:lpstr>AlexNet</vt:lpstr>
      <vt:lpstr>GoogLeNet</vt:lpstr>
      <vt:lpstr>GoogLeNet</vt:lpstr>
      <vt:lpstr>Visual Geometry Group (VGG)</vt:lpstr>
      <vt:lpstr>You Only Look Once (YOLO) </vt:lpstr>
      <vt:lpstr>ResNet</vt:lpstr>
      <vt:lpstr>ResNet</vt:lpstr>
      <vt:lpstr>Pre-Trained Models  Transfer Learning</vt:lpstr>
      <vt:lpstr>Generative Models</vt:lpstr>
      <vt:lpstr>Generative Models</vt:lpstr>
      <vt:lpstr>Transformers</vt:lpstr>
      <vt:lpstr>Vision Transformers (ViT)</vt:lpstr>
      <vt:lpstr>Other interesting models to explore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Carlos Moreno-Garcia (socet)</cp:lastModifiedBy>
  <cp:revision>109</cp:revision>
  <cp:lastPrinted>2019-07-05T12:26:37Z</cp:lastPrinted>
  <dcterms:created xsi:type="dcterms:W3CDTF">2019-06-17T11:08:50Z</dcterms:created>
  <dcterms:modified xsi:type="dcterms:W3CDTF">2024-08-19T14:31:54Z</dcterms:modified>
</cp:coreProperties>
</file>