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9859-ED79-43FF-B4E6-71E8FDEB0867}" type="datetimeFigureOut">
              <a:rPr lang="es-ES" smtClean="0"/>
              <a:t>03/03/2021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0A3C-0CF7-49DC-A4E9-46E9FBDB3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29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9859-ED79-43FF-B4E6-71E8FDEB0867}" type="datetimeFigureOut">
              <a:rPr lang="es-ES" smtClean="0"/>
              <a:t>03/03/2021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0A3C-0CF7-49DC-A4E9-46E9FBDB3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744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9859-ED79-43FF-B4E6-71E8FDEB0867}" type="datetimeFigureOut">
              <a:rPr lang="es-ES" smtClean="0"/>
              <a:t>03/03/2021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0A3C-0CF7-49DC-A4E9-46E9FBDB3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760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9859-ED79-43FF-B4E6-71E8FDEB0867}" type="datetimeFigureOut">
              <a:rPr lang="es-ES" smtClean="0"/>
              <a:t>03/03/2021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0A3C-0CF7-49DC-A4E9-46E9FBDB3FA3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9757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9859-ED79-43FF-B4E6-71E8FDEB0867}" type="datetimeFigureOut">
              <a:rPr lang="es-ES" smtClean="0"/>
              <a:t>03/03/2021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0A3C-0CF7-49DC-A4E9-46E9FBDB3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7825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9859-ED79-43FF-B4E6-71E8FDEB0867}" type="datetimeFigureOut">
              <a:rPr lang="es-ES" smtClean="0"/>
              <a:t>03/03/2021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0A3C-0CF7-49DC-A4E9-46E9FBDB3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192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9859-ED79-43FF-B4E6-71E8FDEB0867}" type="datetimeFigureOut">
              <a:rPr lang="es-ES" smtClean="0"/>
              <a:t>03/03/2021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0A3C-0CF7-49DC-A4E9-46E9FBDB3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5470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9859-ED79-43FF-B4E6-71E8FDEB0867}" type="datetimeFigureOut">
              <a:rPr lang="es-ES" smtClean="0"/>
              <a:t>03/03/2021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0A3C-0CF7-49DC-A4E9-46E9FBDB3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5842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9859-ED79-43FF-B4E6-71E8FDEB0867}" type="datetimeFigureOut">
              <a:rPr lang="es-ES" smtClean="0"/>
              <a:t>03/03/2021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0A3C-0CF7-49DC-A4E9-46E9FBDB3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15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9859-ED79-43FF-B4E6-71E8FDEB0867}" type="datetimeFigureOut">
              <a:rPr lang="es-ES" smtClean="0"/>
              <a:t>03/03/2021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0A3C-0CF7-49DC-A4E9-46E9FBDB3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31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9859-ED79-43FF-B4E6-71E8FDEB0867}" type="datetimeFigureOut">
              <a:rPr lang="es-ES" smtClean="0"/>
              <a:t>03/03/2021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0A3C-0CF7-49DC-A4E9-46E9FBDB3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992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9859-ED79-43FF-B4E6-71E8FDEB0867}" type="datetimeFigureOut">
              <a:rPr lang="es-ES" smtClean="0"/>
              <a:t>03/03/2021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0A3C-0CF7-49DC-A4E9-46E9FBDB3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712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9859-ED79-43FF-B4E6-71E8FDEB0867}" type="datetimeFigureOut">
              <a:rPr lang="es-ES" smtClean="0"/>
              <a:t>03/03/2021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0A3C-0CF7-49DC-A4E9-46E9FBDB3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327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9859-ED79-43FF-B4E6-71E8FDEB0867}" type="datetimeFigureOut">
              <a:rPr lang="es-ES" smtClean="0"/>
              <a:t>03/03/2021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0A3C-0CF7-49DC-A4E9-46E9FBDB3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333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9859-ED79-43FF-B4E6-71E8FDEB0867}" type="datetimeFigureOut">
              <a:rPr lang="es-ES" smtClean="0"/>
              <a:t>03/03/2021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0A3C-0CF7-49DC-A4E9-46E9FBDB3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48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9859-ED79-43FF-B4E6-71E8FDEB0867}" type="datetimeFigureOut">
              <a:rPr lang="es-ES" smtClean="0"/>
              <a:t>03/03/2021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0A3C-0CF7-49DC-A4E9-46E9FBDB3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69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9859-ED79-43FF-B4E6-71E8FDEB0867}" type="datetimeFigureOut">
              <a:rPr lang="es-ES" smtClean="0"/>
              <a:t>03/03/2021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0A3C-0CF7-49DC-A4E9-46E9FBDB3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447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EE79859-ED79-43FF-B4E6-71E8FDEB0867}" type="datetimeFigureOut">
              <a:rPr lang="es-ES" smtClean="0"/>
              <a:t>03/03/2021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2580A3C-0CF7-49DC-A4E9-46E9FBDB3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7607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B30B9-2D5C-410F-966E-B1B34AC607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Eras Medium ITC" panose="020B0602030504020804" pitchFamily="34" charset="0"/>
              </a:rPr>
              <a:t>Máster Big Data Deportivo</a:t>
            </a:r>
            <a:br>
              <a:rPr lang="en-GB" dirty="0">
                <a:latin typeface="Eras Medium ITC" panose="020B0602030504020804" pitchFamily="34" charset="0"/>
              </a:rPr>
            </a:br>
            <a:r>
              <a:rPr lang="en-GB" dirty="0">
                <a:latin typeface="Eras Medium ITC" panose="020B0602030504020804" pitchFamily="34" charset="0"/>
              </a:rPr>
              <a:t>TFM</a:t>
            </a:r>
            <a:endParaRPr lang="es-ES" dirty="0">
              <a:latin typeface="Eras Medium ITC" panose="020B06020305040208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B4ACD0-51B4-4FF6-9A14-3A71356644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>
                <a:latin typeface="Eras Medium ITC" panose="020B0602030504020804" pitchFamily="34" charset="0"/>
              </a:rPr>
              <a:t>Análisis</a:t>
            </a:r>
            <a:r>
              <a:rPr lang="en-GB" dirty="0">
                <a:latin typeface="Eras Medium ITC" panose="020B0602030504020804" pitchFamily="34" charset="0"/>
              </a:rPr>
              <a:t> de LaLiga SmartBank</a:t>
            </a:r>
          </a:p>
          <a:p>
            <a:r>
              <a:rPr lang="en-GB" dirty="0">
                <a:latin typeface="Eras Medium ITC" panose="020B0602030504020804" pitchFamily="34" charset="0"/>
              </a:rPr>
              <a:t>Carlos Lozano Toré</a:t>
            </a:r>
            <a:endParaRPr lang="es-ES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794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B30B9-2D5C-410F-966E-B1B34AC60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3516" y="427301"/>
            <a:ext cx="9529893" cy="956881"/>
          </a:xfrm>
        </p:spPr>
        <p:txBody>
          <a:bodyPr>
            <a:noAutofit/>
          </a:bodyPr>
          <a:lstStyle/>
          <a:p>
            <a:r>
              <a:rPr lang="en-GB" sz="4400" dirty="0">
                <a:latin typeface="Eras Medium ITC" panose="020B0602030504020804" pitchFamily="34" charset="0"/>
              </a:rPr>
              <a:t>Visualizaciones</a:t>
            </a:r>
            <a:endParaRPr lang="es-ES" sz="4400" dirty="0">
              <a:latin typeface="Eras Medium ITC" panose="020B0602030504020804" pitchFamily="34" charset="0"/>
            </a:endParaRPr>
          </a:p>
        </p:txBody>
      </p:sp>
      <p:pic>
        <p:nvPicPr>
          <p:cNvPr id="5" name="Imagen 4" descr="Gráfico de proyección solar&#10;&#10;Descripción generada automáticamente">
            <a:extLst>
              <a:ext uri="{FF2B5EF4-FFF2-40B4-BE49-F238E27FC236}">
                <a16:creationId xmlns:a16="http://schemas.microsoft.com/office/drawing/2014/main" id="{BFC244EB-CF5D-4C48-9864-508E57EEE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265" y="1843198"/>
            <a:ext cx="3692845" cy="3872585"/>
          </a:xfrm>
          <a:prstGeom prst="rect">
            <a:avLst/>
          </a:prstGeom>
        </p:spPr>
      </p:pic>
      <p:pic>
        <p:nvPicPr>
          <p:cNvPr id="8" name="Imagen 7" descr="Gráfico, Gráfico radial&#10;&#10;Descripción generada automáticamente">
            <a:extLst>
              <a:ext uri="{FF2B5EF4-FFF2-40B4-BE49-F238E27FC236}">
                <a16:creationId xmlns:a16="http://schemas.microsoft.com/office/drawing/2014/main" id="{692AF424-BBAA-4866-84F7-66BEA7701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079" y="2092157"/>
            <a:ext cx="4829342" cy="337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16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B30B9-2D5C-410F-966E-B1B34AC60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3516" y="427301"/>
            <a:ext cx="9529893" cy="956881"/>
          </a:xfrm>
        </p:spPr>
        <p:txBody>
          <a:bodyPr>
            <a:noAutofit/>
          </a:bodyPr>
          <a:lstStyle/>
          <a:p>
            <a:r>
              <a:rPr lang="en-GB" sz="4400" dirty="0" err="1">
                <a:latin typeface="Eras Medium ITC" panose="020B0602030504020804" pitchFamily="34" charset="0"/>
              </a:rPr>
              <a:t>Conclusiones</a:t>
            </a:r>
            <a:endParaRPr lang="es-ES" sz="4400" dirty="0">
              <a:latin typeface="Eras Medium ITC" panose="020B06020305040208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B4ACD0-51B4-4FF6-9A14-3A7135664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563" y="2214695"/>
            <a:ext cx="7193902" cy="2885812"/>
          </a:xfrm>
        </p:spPr>
        <p:txBody>
          <a:bodyPr>
            <a:noAutofit/>
          </a:bodyPr>
          <a:lstStyle/>
          <a:p>
            <a:pPr lvl="1" algn="l"/>
            <a:r>
              <a:rPr lang="en-GB" dirty="0" err="1">
                <a:latin typeface="Eras Medium ITC" panose="020B0602030504020804" pitchFamily="34" charset="0"/>
              </a:rPr>
              <a:t>Hemos</a:t>
            </a:r>
            <a:r>
              <a:rPr lang="en-GB" dirty="0">
                <a:latin typeface="Eras Medium ITC" panose="020B0602030504020804" pitchFamily="34" charset="0"/>
              </a:rPr>
              <a:t> </a:t>
            </a:r>
            <a:r>
              <a:rPr lang="en-GB" dirty="0" err="1">
                <a:latin typeface="Eras Medium ITC" panose="020B0602030504020804" pitchFamily="34" charset="0"/>
              </a:rPr>
              <a:t>realizado</a:t>
            </a:r>
            <a:r>
              <a:rPr lang="en-GB" dirty="0">
                <a:latin typeface="Eras Medium ITC" panose="020B0602030504020804" pitchFamily="34" charset="0"/>
              </a:rPr>
              <a:t> un </a:t>
            </a:r>
            <a:r>
              <a:rPr lang="en-GB" dirty="0" err="1">
                <a:latin typeface="Eras Medium ITC" panose="020B0602030504020804" pitchFamily="34" charset="0"/>
              </a:rPr>
              <a:t>informe</a:t>
            </a:r>
            <a:r>
              <a:rPr lang="en-GB" dirty="0">
                <a:latin typeface="Eras Medium ITC" panose="020B0602030504020804" pitchFamily="34" charset="0"/>
              </a:rPr>
              <a:t> en el que se resume la </a:t>
            </a:r>
            <a:r>
              <a:rPr lang="en-GB" dirty="0" err="1">
                <a:latin typeface="Eras Medium ITC" panose="020B0602030504020804" pitchFamily="34" charset="0"/>
              </a:rPr>
              <a:t>primera</a:t>
            </a:r>
            <a:r>
              <a:rPr lang="en-GB" dirty="0">
                <a:latin typeface="Eras Medium ITC" panose="020B0602030504020804" pitchFamily="34" charset="0"/>
              </a:rPr>
              <a:t> </a:t>
            </a:r>
            <a:r>
              <a:rPr lang="en-GB" dirty="0" err="1">
                <a:latin typeface="Eras Medium ITC" panose="020B0602030504020804" pitchFamily="34" charset="0"/>
              </a:rPr>
              <a:t>mitad</a:t>
            </a:r>
            <a:r>
              <a:rPr lang="en-GB" dirty="0">
                <a:latin typeface="Eras Medium ITC" panose="020B0602030504020804" pitchFamily="34" charset="0"/>
              </a:rPr>
              <a:t> de LaLiga SmartBank </a:t>
            </a:r>
            <a:r>
              <a:rPr lang="en-GB" dirty="0" err="1">
                <a:latin typeface="Eras Medium ITC" panose="020B0602030504020804" pitchFamily="34" charset="0"/>
              </a:rPr>
              <a:t>mediante</a:t>
            </a:r>
            <a:r>
              <a:rPr lang="en-GB" dirty="0">
                <a:latin typeface="Eras Medium ITC" panose="020B0602030504020804" pitchFamily="34" charset="0"/>
              </a:rPr>
              <a:t> una </a:t>
            </a:r>
            <a:r>
              <a:rPr lang="en-GB" dirty="0" err="1">
                <a:latin typeface="Eras Medium ITC" panose="020B0602030504020804" pitchFamily="34" charset="0"/>
              </a:rPr>
              <a:t>serie</a:t>
            </a:r>
            <a:r>
              <a:rPr lang="en-GB" dirty="0">
                <a:latin typeface="Eras Medium ITC" panose="020B0602030504020804" pitchFamily="34" charset="0"/>
              </a:rPr>
              <a:t> de </a:t>
            </a:r>
            <a:r>
              <a:rPr lang="en-GB" dirty="0" err="1">
                <a:latin typeface="Eras Medium ITC" panose="020B0602030504020804" pitchFamily="34" charset="0"/>
              </a:rPr>
              <a:t>técnicas</a:t>
            </a:r>
            <a:r>
              <a:rPr lang="en-GB" dirty="0">
                <a:latin typeface="Eras Medium ITC" panose="020B0602030504020804" pitchFamily="34" charset="0"/>
              </a:rPr>
              <a:t>, </a:t>
            </a:r>
            <a:r>
              <a:rPr lang="en-GB" dirty="0" err="1">
                <a:latin typeface="Eras Medium ITC" panose="020B0602030504020804" pitchFamily="34" charset="0"/>
              </a:rPr>
              <a:t>visualizaciones</a:t>
            </a:r>
            <a:r>
              <a:rPr lang="en-GB" dirty="0">
                <a:latin typeface="Eras Medium ITC" panose="020B0602030504020804" pitchFamily="34" charset="0"/>
              </a:rPr>
              <a:t>…</a:t>
            </a:r>
          </a:p>
          <a:p>
            <a:pPr lvl="1" algn="l"/>
            <a:r>
              <a:rPr lang="en-GB" dirty="0">
                <a:latin typeface="Eras Medium ITC" panose="020B0602030504020804" pitchFamily="34" charset="0"/>
              </a:rPr>
              <a:t>Nos ha </a:t>
            </a:r>
            <a:r>
              <a:rPr lang="en-GB" dirty="0" err="1">
                <a:latin typeface="Eras Medium ITC" panose="020B0602030504020804" pitchFamily="34" charset="0"/>
              </a:rPr>
              <a:t>servido</a:t>
            </a:r>
            <a:r>
              <a:rPr lang="en-GB" dirty="0">
                <a:latin typeface="Eras Medium ITC" panose="020B0602030504020804" pitchFamily="34" charset="0"/>
              </a:rPr>
              <a:t> para </a:t>
            </a:r>
            <a:r>
              <a:rPr lang="en-GB" dirty="0" err="1">
                <a:latin typeface="Eras Medium ITC" panose="020B0602030504020804" pitchFamily="34" charset="0"/>
              </a:rPr>
              <a:t>practicar</a:t>
            </a:r>
            <a:r>
              <a:rPr lang="en-GB" dirty="0">
                <a:latin typeface="Eras Medium ITC" panose="020B0602030504020804" pitchFamily="34" charset="0"/>
              </a:rPr>
              <a:t> y </a:t>
            </a:r>
            <a:r>
              <a:rPr lang="en-GB" dirty="0" err="1">
                <a:latin typeface="Eras Medium ITC" panose="020B0602030504020804" pitchFamily="34" charset="0"/>
              </a:rPr>
              <a:t>mejorar</a:t>
            </a:r>
            <a:r>
              <a:rPr lang="en-GB" dirty="0">
                <a:latin typeface="Eras Medium ITC" panose="020B0602030504020804" pitchFamily="34" charset="0"/>
              </a:rPr>
              <a:t> las </a:t>
            </a:r>
            <a:r>
              <a:rPr lang="en-GB" dirty="0" err="1">
                <a:latin typeface="Eras Medium ITC" panose="020B0602030504020804" pitchFamily="34" charset="0"/>
              </a:rPr>
              <a:t>herramientas</a:t>
            </a:r>
            <a:r>
              <a:rPr lang="en-GB" dirty="0">
                <a:latin typeface="Eras Medium ITC" panose="020B0602030504020804" pitchFamily="34" charset="0"/>
              </a:rPr>
              <a:t> y </a:t>
            </a:r>
            <a:r>
              <a:rPr lang="en-GB" dirty="0" err="1">
                <a:latin typeface="Eras Medium ITC" panose="020B0602030504020804" pitchFamily="34" charset="0"/>
              </a:rPr>
              <a:t>lenguajes</a:t>
            </a:r>
            <a:r>
              <a:rPr lang="en-GB" dirty="0">
                <a:latin typeface="Eras Medium ITC" panose="020B0602030504020804" pitchFamily="34" charset="0"/>
              </a:rPr>
              <a:t> que </a:t>
            </a:r>
            <a:r>
              <a:rPr lang="en-GB" dirty="0" err="1">
                <a:latin typeface="Eras Medium ITC" panose="020B0602030504020804" pitchFamily="34" charset="0"/>
              </a:rPr>
              <a:t>hemos</a:t>
            </a:r>
            <a:r>
              <a:rPr lang="en-GB" dirty="0">
                <a:latin typeface="Eras Medium ITC" panose="020B0602030504020804" pitchFamily="34" charset="0"/>
              </a:rPr>
              <a:t> </a:t>
            </a:r>
            <a:r>
              <a:rPr lang="en-GB" dirty="0" err="1">
                <a:latin typeface="Eras Medium ITC" panose="020B0602030504020804" pitchFamily="34" charset="0"/>
              </a:rPr>
              <a:t>estado</a:t>
            </a:r>
            <a:r>
              <a:rPr lang="en-GB" dirty="0">
                <a:latin typeface="Eras Medium ITC" panose="020B0602030504020804" pitchFamily="34" charset="0"/>
              </a:rPr>
              <a:t> </a:t>
            </a:r>
            <a:r>
              <a:rPr lang="en-GB" dirty="0" err="1">
                <a:latin typeface="Eras Medium ITC" panose="020B0602030504020804" pitchFamily="34" charset="0"/>
              </a:rPr>
              <a:t>utilizado</a:t>
            </a:r>
            <a:r>
              <a:rPr lang="en-GB" dirty="0">
                <a:latin typeface="Eras Medium ITC" panose="020B0602030504020804" pitchFamily="34" charset="0"/>
              </a:rPr>
              <a:t> </a:t>
            </a:r>
            <a:r>
              <a:rPr lang="en-GB" dirty="0" err="1">
                <a:latin typeface="Eras Medium ITC" panose="020B0602030504020804" pitchFamily="34" charset="0"/>
              </a:rPr>
              <a:t>durante</a:t>
            </a:r>
            <a:r>
              <a:rPr lang="en-GB" dirty="0">
                <a:latin typeface="Eras Medium ITC" panose="020B0602030504020804" pitchFamily="34" charset="0"/>
              </a:rPr>
              <a:t> el </a:t>
            </a:r>
            <a:r>
              <a:rPr lang="en-GB" dirty="0" err="1">
                <a:latin typeface="Eras Medium ITC" panose="020B0602030504020804" pitchFamily="34" charset="0"/>
              </a:rPr>
              <a:t>año</a:t>
            </a:r>
            <a:r>
              <a:rPr lang="en-GB" dirty="0">
                <a:latin typeface="Eras Medium ITC" panose="020B0602030504020804" pitchFamily="34" charset="0"/>
              </a:rPr>
              <a:t>.</a:t>
            </a:r>
          </a:p>
          <a:p>
            <a:pPr lvl="1" algn="l"/>
            <a:r>
              <a:rPr lang="en-GB" dirty="0">
                <a:latin typeface="Eras Medium ITC" panose="020B0602030504020804" pitchFamily="34" charset="0"/>
              </a:rPr>
              <a:t>En </a:t>
            </a:r>
            <a:r>
              <a:rPr lang="en-GB" dirty="0" err="1">
                <a:latin typeface="Eras Medium ITC" panose="020B0602030504020804" pitchFamily="34" charset="0"/>
              </a:rPr>
              <a:t>este</a:t>
            </a:r>
            <a:r>
              <a:rPr lang="en-GB" dirty="0">
                <a:latin typeface="Eras Medium ITC" panose="020B0602030504020804" pitchFamily="34" charset="0"/>
              </a:rPr>
              <a:t> TFM, se ha </a:t>
            </a:r>
            <a:r>
              <a:rPr lang="en-GB" dirty="0" err="1">
                <a:latin typeface="Eras Medium ITC" panose="020B0602030504020804" pitchFamily="34" charset="0"/>
              </a:rPr>
              <a:t>apostado</a:t>
            </a:r>
            <a:r>
              <a:rPr lang="en-GB" dirty="0">
                <a:latin typeface="Eras Medium ITC" panose="020B0602030504020804" pitchFamily="34" charset="0"/>
              </a:rPr>
              <a:t> más por el </a:t>
            </a:r>
            <a:r>
              <a:rPr lang="en-GB" dirty="0" err="1">
                <a:latin typeface="Eras Medium ITC" panose="020B0602030504020804" pitchFamily="34" charset="0"/>
              </a:rPr>
              <a:t>aspecto</a:t>
            </a:r>
            <a:r>
              <a:rPr lang="en-GB" dirty="0">
                <a:latin typeface="Eras Medium ITC" panose="020B0602030504020804" pitchFamily="34" charset="0"/>
              </a:rPr>
              <a:t> visual del </a:t>
            </a:r>
            <a:r>
              <a:rPr lang="en-GB" dirty="0" err="1">
                <a:latin typeface="Eras Medium ITC" panose="020B0602030504020804" pitchFamily="34" charset="0"/>
              </a:rPr>
              <a:t>informe</a:t>
            </a:r>
            <a:r>
              <a:rPr lang="en-GB" dirty="0">
                <a:latin typeface="Eras Medium ITC" panose="020B0602030504020804" pitchFamily="34" charset="0"/>
              </a:rPr>
              <a:t> que por la </a:t>
            </a:r>
            <a:r>
              <a:rPr lang="en-GB" dirty="0" err="1">
                <a:latin typeface="Eras Medium ITC" panose="020B0602030504020804" pitchFamily="34" charset="0"/>
              </a:rPr>
              <a:t>complejidad</a:t>
            </a:r>
            <a:r>
              <a:rPr lang="en-GB" dirty="0">
                <a:latin typeface="Eras Medium ITC" panose="020B0602030504020804" pitchFamily="34" charset="0"/>
              </a:rPr>
              <a:t> de la idea o los </a:t>
            </a:r>
            <a:r>
              <a:rPr lang="en-GB" dirty="0" err="1">
                <a:latin typeface="Eras Medium ITC" panose="020B0602030504020804" pitchFamily="34" charset="0"/>
              </a:rPr>
              <a:t>desarrollos</a:t>
            </a:r>
            <a:r>
              <a:rPr lang="en-GB" dirty="0">
                <a:latin typeface="Eras Medium ITC" panose="020B0602030504020804" pitchFamily="34" charset="0"/>
              </a:rPr>
              <a:t> </a:t>
            </a:r>
            <a:r>
              <a:rPr lang="en-GB" dirty="0" err="1">
                <a:latin typeface="Eras Medium ITC" panose="020B0602030504020804" pitchFamily="34" charset="0"/>
              </a:rPr>
              <a:t>realizados</a:t>
            </a:r>
            <a:r>
              <a:rPr lang="en-GB" dirty="0">
                <a:latin typeface="Eras Medium ITC" panose="020B0602030504020804" pitchFamily="34" charset="0"/>
              </a:rPr>
              <a:t>.</a:t>
            </a:r>
            <a:endParaRPr lang="es-ES" dirty="0">
              <a:latin typeface="Eras Medium ITC" panose="020B06020305040208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0D8321-67A6-4BFC-9C6E-C6C24068E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465" y="1524829"/>
            <a:ext cx="4129443" cy="331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525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55F32FE1-C5A1-47C8-A1D2-5570EF45920A}"/>
              </a:ext>
            </a:extLst>
          </p:cNvPr>
          <p:cNvSpPr txBox="1"/>
          <p:nvPr/>
        </p:nvSpPr>
        <p:spPr>
          <a:xfrm>
            <a:off x="3724713" y="2432807"/>
            <a:ext cx="6518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/>
              <a:t>GRACIAS</a:t>
            </a:r>
            <a:endParaRPr lang="es-ES" sz="7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A0CBA0B-F951-49BD-A9EB-790D8C01C90D}"/>
              </a:ext>
            </a:extLst>
          </p:cNvPr>
          <p:cNvSpPr txBox="1"/>
          <p:nvPr/>
        </p:nvSpPr>
        <p:spPr>
          <a:xfrm>
            <a:off x="780177" y="5947794"/>
            <a:ext cx="221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@carlos_lozano95</a:t>
            </a:r>
            <a:endParaRPr lang="es-ES" dirty="0"/>
          </a:p>
        </p:txBody>
      </p:sp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E1BB913B-249E-4FD4-8E97-6A86A5A2F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626" y="5347629"/>
            <a:ext cx="1286779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9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B30B9-2D5C-410F-966E-B1B34AC60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8428" y="427301"/>
            <a:ext cx="6196177" cy="956881"/>
          </a:xfrm>
        </p:spPr>
        <p:txBody>
          <a:bodyPr>
            <a:noAutofit/>
          </a:bodyPr>
          <a:lstStyle/>
          <a:p>
            <a:r>
              <a:rPr lang="en-GB" sz="4400" dirty="0">
                <a:latin typeface="Eras Medium ITC" panose="020B0602030504020804" pitchFamily="34" charset="0"/>
              </a:rPr>
              <a:t>Introducción</a:t>
            </a:r>
            <a:endParaRPr lang="es-ES" sz="4400" dirty="0">
              <a:latin typeface="Eras Medium ITC" panose="020B06020305040208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B4ACD0-51B4-4FF6-9A14-3A7135664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517" y="2220717"/>
            <a:ext cx="5416000" cy="241656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err="1">
                <a:latin typeface="Eras Medium ITC" panose="020B0602030504020804" pitchFamily="34" charset="0"/>
              </a:rPr>
              <a:t>Análisis</a:t>
            </a:r>
            <a:r>
              <a:rPr lang="en-GB" dirty="0">
                <a:latin typeface="Eras Medium ITC" panose="020B0602030504020804" pitchFamily="34" charset="0"/>
              </a:rPr>
              <a:t> de LaLiga SmartBank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err="1">
                <a:latin typeface="Eras Medium ITC" panose="020B0602030504020804" pitchFamily="34" charset="0"/>
              </a:rPr>
              <a:t>Similitud</a:t>
            </a:r>
            <a:r>
              <a:rPr lang="en-GB" dirty="0">
                <a:latin typeface="Eras Medium ITC" panose="020B0602030504020804" pitchFamily="34" charset="0"/>
              </a:rPr>
              <a:t> de </a:t>
            </a:r>
            <a:r>
              <a:rPr lang="en-GB" dirty="0" err="1">
                <a:latin typeface="Eras Medium ITC" panose="020B0602030504020804" pitchFamily="34" charset="0"/>
              </a:rPr>
              <a:t>clubes</a:t>
            </a:r>
            <a:r>
              <a:rPr lang="en-GB" dirty="0">
                <a:latin typeface="Eras Medium ITC" panose="020B0602030504020804" pitchFamily="34" charset="0"/>
              </a:rPr>
              <a:t> y </a:t>
            </a:r>
            <a:r>
              <a:rPr lang="en-GB" dirty="0" err="1">
                <a:latin typeface="Eras Medium ITC" panose="020B0602030504020804" pitchFamily="34" charset="0"/>
              </a:rPr>
              <a:t>jugadores</a:t>
            </a:r>
            <a:endParaRPr lang="en-GB" dirty="0">
              <a:latin typeface="Eras Medium ITC" panose="020B06020305040208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Eras Medium ITC" panose="020B0602030504020804" pitchFamily="34" charset="0"/>
              </a:rPr>
              <a:t>Ranking de </a:t>
            </a:r>
            <a:r>
              <a:rPr lang="en-GB" dirty="0" err="1">
                <a:latin typeface="Eras Medium ITC" panose="020B0602030504020804" pitchFamily="34" charset="0"/>
              </a:rPr>
              <a:t>jugadores</a:t>
            </a:r>
            <a:r>
              <a:rPr lang="en-GB" dirty="0">
                <a:latin typeface="Eras Medium ITC" panose="020B0602030504020804" pitchFamily="34" charset="0"/>
              </a:rPr>
              <a:t> por </a:t>
            </a:r>
            <a:r>
              <a:rPr lang="en-GB" dirty="0" err="1">
                <a:latin typeface="Eras Medium ITC" panose="020B0602030504020804" pitchFamily="34" charset="0"/>
              </a:rPr>
              <a:t>posición</a:t>
            </a:r>
            <a:endParaRPr lang="en-GB" dirty="0">
              <a:latin typeface="Eras Medium ITC" panose="020B06020305040208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err="1">
                <a:latin typeface="Eras Medium ITC" panose="020B0602030504020804" pitchFamily="34" charset="0"/>
              </a:rPr>
              <a:t>Visualización</a:t>
            </a:r>
            <a:r>
              <a:rPr lang="en-GB" dirty="0">
                <a:latin typeface="Eras Medium ITC" panose="020B0602030504020804" pitchFamily="34" charset="0"/>
              </a:rPr>
              <a:t> de </a:t>
            </a:r>
            <a:r>
              <a:rPr lang="en-GB" dirty="0" err="1">
                <a:latin typeface="Eras Medium ITC" panose="020B0602030504020804" pitchFamily="34" charset="0"/>
              </a:rPr>
              <a:t>algunas</a:t>
            </a:r>
            <a:r>
              <a:rPr lang="en-GB" dirty="0">
                <a:latin typeface="Eras Medium ITC" panose="020B0602030504020804" pitchFamily="34" charset="0"/>
              </a:rPr>
              <a:t> variables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Eras Medium ITC" panose="020B0602030504020804" pitchFamily="34" charset="0"/>
              </a:rPr>
              <a:t>Video </a:t>
            </a:r>
            <a:r>
              <a:rPr lang="en-GB" dirty="0" err="1">
                <a:latin typeface="Eras Medium ITC" panose="020B0602030504020804" pitchFamily="34" charset="0"/>
              </a:rPr>
              <a:t>análisis</a:t>
            </a:r>
            <a:r>
              <a:rPr lang="en-GB" dirty="0">
                <a:latin typeface="Eras Medium ITC" panose="020B0602030504020804" pitchFamily="34" charset="0"/>
              </a:rPr>
              <a:t> del TOP 3 de la </a:t>
            </a:r>
            <a:r>
              <a:rPr lang="en-GB" dirty="0" err="1">
                <a:latin typeface="Eras Medium ITC" panose="020B0602030504020804" pitchFamily="34" charset="0"/>
              </a:rPr>
              <a:t>clasificación</a:t>
            </a:r>
            <a:endParaRPr lang="en-GB" dirty="0">
              <a:latin typeface="Eras Medium ITC" panose="020B06020305040208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dirty="0">
              <a:latin typeface="Eras Medium ITC" panose="020B06020305040208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0D8321-67A6-4BFC-9C6E-C6C24068E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924" y="1516440"/>
            <a:ext cx="4129443" cy="331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58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B30B9-2D5C-410F-966E-B1B34AC60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8428" y="427301"/>
            <a:ext cx="6196177" cy="956881"/>
          </a:xfrm>
        </p:spPr>
        <p:txBody>
          <a:bodyPr>
            <a:noAutofit/>
          </a:bodyPr>
          <a:lstStyle/>
          <a:p>
            <a:r>
              <a:rPr lang="en-GB" sz="4400" dirty="0" err="1">
                <a:latin typeface="Eras Medium ITC" panose="020B0602030504020804" pitchFamily="34" charset="0"/>
              </a:rPr>
              <a:t>Objetivos</a:t>
            </a:r>
            <a:endParaRPr lang="es-ES" sz="4400" dirty="0">
              <a:latin typeface="Eras Medium ITC" panose="020B06020305040208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B4ACD0-51B4-4FF6-9A14-3A7135664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517" y="2220717"/>
            <a:ext cx="6800184" cy="2527452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latin typeface="Eras Medium ITC" panose="020B0602030504020804" pitchFamily="34" charset="0"/>
              </a:rPr>
              <a:t>El </a:t>
            </a:r>
            <a:r>
              <a:rPr lang="en-GB" dirty="0" err="1">
                <a:latin typeface="Eras Medium ITC" panose="020B0602030504020804" pitchFamily="34" charset="0"/>
              </a:rPr>
              <a:t>objetivo</a:t>
            </a:r>
            <a:r>
              <a:rPr lang="en-GB" dirty="0">
                <a:latin typeface="Eras Medium ITC" panose="020B0602030504020804" pitchFamily="34" charset="0"/>
              </a:rPr>
              <a:t> de </a:t>
            </a:r>
            <a:r>
              <a:rPr lang="en-GB" dirty="0" err="1">
                <a:latin typeface="Eras Medium ITC" panose="020B0602030504020804" pitchFamily="34" charset="0"/>
              </a:rPr>
              <a:t>este</a:t>
            </a:r>
            <a:r>
              <a:rPr lang="en-GB" dirty="0">
                <a:latin typeface="Eras Medium ITC" panose="020B0602030504020804" pitchFamily="34" charset="0"/>
              </a:rPr>
              <a:t> TFM es </a:t>
            </a:r>
            <a:r>
              <a:rPr lang="en-GB" dirty="0" err="1">
                <a:latin typeface="Eras Medium ITC" panose="020B0602030504020804" pitchFamily="34" charset="0"/>
              </a:rPr>
              <a:t>realizar</a:t>
            </a:r>
            <a:r>
              <a:rPr lang="en-GB" dirty="0">
                <a:latin typeface="Eras Medium ITC" panose="020B0602030504020804" pitchFamily="34" charset="0"/>
              </a:rPr>
              <a:t> un </a:t>
            </a:r>
            <a:r>
              <a:rPr lang="en-GB" dirty="0" err="1">
                <a:latin typeface="Eras Medium ITC" panose="020B0602030504020804" pitchFamily="34" charset="0"/>
              </a:rPr>
              <a:t>análisis</a:t>
            </a:r>
            <a:r>
              <a:rPr lang="en-GB" dirty="0">
                <a:latin typeface="Eras Medium ITC" panose="020B0602030504020804" pitchFamily="34" charset="0"/>
              </a:rPr>
              <a:t> de la </a:t>
            </a:r>
            <a:r>
              <a:rPr lang="en-GB" dirty="0" err="1">
                <a:latin typeface="Eras Medium ITC" panose="020B0602030504020804" pitchFamily="34" charset="0"/>
              </a:rPr>
              <a:t>liga</a:t>
            </a:r>
            <a:r>
              <a:rPr lang="en-GB" dirty="0">
                <a:latin typeface="Eras Medium ITC" panose="020B0602030504020804" pitchFamily="34" charset="0"/>
              </a:rPr>
              <a:t> </a:t>
            </a:r>
            <a:r>
              <a:rPr lang="en-GB" dirty="0" err="1">
                <a:latin typeface="Eras Medium ITC" panose="020B0602030504020804" pitchFamily="34" charset="0"/>
              </a:rPr>
              <a:t>evaluando</a:t>
            </a:r>
            <a:r>
              <a:rPr lang="en-GB" dirty="0">
                <a:latin typeface="Eras Medium ITC" panose="020B0602030504020804" pitchFamily="34" charset="0"/>
              </a:rPr>
              <a:t> el </a:t>
            </a:r>
            <a:r>
              <a:rPr lang="en-GB" dirty="0" err="1">
                <a:latin typeface="Eras Medium ITC" panose="020B0602030504020804" pitchFamily="34" charset="0"/>
              </a:rPr>
              <a:t>rendimiento</a:t>
            </a:r>
            <a:r>
              <a:rPr lang="en-GB" dirty="0">
                <a:latin typeface="Eras Medium ITC" panose="020B0602030504020804" pitchFamily="34" charset="0"/>
              </a:rPr>
              <a:t> de </a:t>
            </a:r>
            <a:r>
              <a:rPr lang="en-GB" dirty="0" err="1">
                <a:latin typeface="Eras Medium ITC" panose="020B0602030504020804" pitchFamily="34" charset="0"/>
              </a:rPr>
              <a:t>jugadores</a:t>
            </a:r>
            <a:r>
              <a:rPr lang="en-GB" dirty="0">
                <a:latin typeface="Eras Medium ITC" panose="020B0602030504020804" pitchFamily="34" charset="0"/>
              </a:rPr>
              <a:t> y </a:t>
            </a:r>
            <a:r>
              <a:rPr lang="en-GB" dirty="0" err="1">
                <a:latin typeface="Eras Medium ITC" panose="020B0602030504020804" pitchFamily="34" charset="0"/>
              </a:rPr>
              <a:t>clubes</a:t>
            </a:r>
            <a:r>
              <a:rPr lang="en-GB" dirty="0">
                <a:latin typeface="Eras Medium ITC" panose="020B0602030504020804" pitchFamily="34" charset="0"/>
              </a:rPr>
              <a:t>, </a:t>
            </a:r>
            <a:r>
              <a:rPr lang="en-GB" dirty="0" err="1">
                <a:latin typeface="Eras Medium ITC" panose="020B0602030504020804" pitchFamily="34" charset="0"/>
              </a:rPr>
              <a:t>viendo</a:t>
            </a:r>
            <a:r>
              <a:rPr lang="en-GB" dirty="0">
                <a:latin typeface="Eras Medium ITC" panose="020B0602030504020804" pitchFamily="34" charset="0"/>
              </a:rPr>
              <a:t> las similitudes entre </a:t>
            </a:r>
            <a:r>
              <a:rPr lang="en-GB" dirty="0" err="1">
                <a:latin typeface="Eras Medium ITC" panose="020B0602030504020804" pitchFamily="34" charset="0"/>
              </a:rPr>
              <a:t>cada</a:t>
            </a:r>
            <a:r>
              <a:rPr lang="en-GB" dirty="0">
                <a:latin typeface="Eras Medium ITC" panose="020B0602030504020804" pitchFamily="34" charset="0"/>
              </a:rPr>
              <a:t> uno de </a:t>
            </a:r>
            <a:r>
              <a:rPr lang="en-GB" dirty="0" err="1">
                <a:latin typeface="Eras Medium ITC" panose="020B0602030504020804" pitchFamily="34" charset="0"/>
              </a:rPr>
              <a:t>ellos</a:t>
            </a:r>
            <a:r>
              <a:rPr lang="en-GB" dirty="0">
                <a:latin typeface="Eras Medium ITC" panose="020B0602030504020804" pitchFamily="34" charset="0"/>
              </a:rPr>
              <a:t>, </a:t>
            </a:r>
            <a:r>
              <a:rPr lang="en-GB" dirty="0" err="1">
                <a:latin typeface="Eras Medium ITC" panose="020B0602030504020804" pitchFamily="34" charset="0"/>
              </a:rPr>
              <a:t>ver</a:t>
            </a:r>
            <a:r>
              <a:rPr lang="en-GB" dirty="0">
                <a:latin typeface="Eras Medium ITC" panose="020B0602030504020804" pitchFamily="34" charset="0"/>
              </a:rPr>
              <a:t> la forma en la que </a:t>
            </a:r>
            <a:r>
              <a:rPr lang="en-GB" dirty="0" err="1">
                <a:latin typeface="Eras Medium ITC" panose="020B0602030504020804" pitchFamily="34" charset="0"/>
              </a:rPr>
              <a:t>juega</a:t>
            </a:r>
            <a:r>
              <a:rPr lang="en-GB" dirty="0">
                <a:latin typeface="Eras Medium ITC" panose="020B0602030504020804" pitchFamily="34" charset="0"/>
              </a:rPr>
              <a:t> el TOP 3 </a:t>
            </a:r>
            <a:r>
              <a:rPr lang="en-GB" dirty="0" err="1">
                <a:latin typeface="Eras Medium ITC" panose="020B0602030504020804" pitchFamily="34" charset="0"/>
              </a:rPr>
              <a:t>mediante</a:t>
            </a:r>
            <a:r>
              <a:rPr lang="en-GB" dirty="0">
                <a:latin typeface="Eras Medium ITC" panose="020B0602030504020804" pitchFamily="34" charset="0"/>
              </a:rPr>
              <a:t> video </a:t>
            </a:r>
            <a:r>
              <a:rPr lang="en-GB" dirty="0" err="1">
                <a:latin typeface="Eras Medium ITC" panose="020B0602030504020804" pitchFamily="34" charset="0"/>
              </a:rPr>
              <a:t>análisis</a:t>
            </a:r>
            <a:r>
              <a:rPr lang="en-GB" dirty="0">
                <a:latin typeface="Eras Medium ITC" panose="020B0602030504020804" pitchFamily="34" charset="0"/>
              </a:rPr>
              <a:t>…</a:t>
            </a:r>
          </a:p>
          <a:p>
            <a:pPr algn="l"/>
            <a:r>
              <a:rPr lang="en-GB" dirty="0">
                <a:latin typeface="Eras Medium ITC" panose="020B0602030504020804" pitchFamily="34" charset="0"/>
              </a:rPr>
              <a:t>De </a:t>
            </a:r>
            <a:r>
              <a:rPr lang="en-GB" dirty="0" err="1">
                <a:latin typeface="Eras Medium ITC" panose="020B0602030504020804" pitchFamily="34" charset="0"/>
              </a:rPr>
              <a:t>esta</a:t>
            </a:r>
            <a:r>
              <a:rPr lang="en-GB" dirty="0">
                <a:latin typeface="Eras Medium ITC" panose="020B0602030504020804" pitchFamily="34" charset="0"/>
              </a:rPr>
              <a:t> </a:t>
            </a:r>
            <a:r>
              <a:rPr lang="en-GB" dirty="0" err="1">
                <a:latin typeface="Eras Medium ITC" panose="020B0602030504020804" pitchFamily="34" charset="0"/>
              </a:rPr>
              <a:t>manera</a:t>
            </a:r>
            <a:r>
              <a:rPr lang="en-GB" dirty="0">
                <a:latin typeface="Eras Medium ITC" panose="020B0602030504020804" pitchFamily="34" charset="0"/>
              </a:rPr>
              <a:t>, </a:t>
            </a:r>
            <a:r>
              <a:rPr lang="en-GB" dirty="0" err="1">
                <a:latin typeface="Eras Medium ITC" panose="020B0602030504020804" pitchFamily="34" charset="0"/>
              </a:rPr>
              <a:t>podemos</a:t>
            </a:r>
            <a:r>
              <a:rPr lang="en-GB" dirty="0">
                <a:latin typeface="Eras Medium ITC" panose="020B0602030504020804" pitchFamily="34" charset="0"/>
              </a:rPr>
              <a:t> </a:t>
            </a:r>
            <a:r>
              <a:rPr lang="en-GB" dirty="0" err="1">
                <a:latin typeface="Eras Medium ITC" panose="020B0602030504020804" pitchFamily="34" charset="0"/>
              </a:rPr>
              <a:t>aplicar</a:t>
            </a:r>
            <a:r>
              <a:rPr lang="en-GB" dirty="0">
                <a:latin typeface="Eras Medium ITC" panose="020B0602030504020804" pitchFamily="34" charset="0"/>
              </a:rPr>
              <a:t> </a:t>
            </a:r>
            <a:r>
              <a:rPr lang="en-GB" dirty="0" err="1">
                <a:latin typeface="Eras Medium ITC" panose="020B0602030504020804" pitchFamily="34" charset="0"/>
              </a:rPr>
              <a:t>todas</a:t>
            </a:r>
            <a:r>
              <a:rPr lang="en-GB" dirty="0">
                <a:latin typeface="Eras Medium ITC" panose="020B0602030504020804" pitchFamily="34" charset="0"/>
              </a:rPr>
              <a:t> las </a:t>
            </a:r>
            <a:r>
              <a:rPr lang="en-GB" dirty="0" err="1">
                <a:latin typeface="Eras Medium ITC" panose="020B0602030504020804" pitchFamily="34" charset="0"/>
              </a:rPr>
              <a:t>herramientas</a:t>
            </a:r>
            <a:r>
              <a:rPr lang="en-GB" dirty="0">
                <a:latin typeface="Eras Medium ITC" panose="020B0602030504020804" pitchFamily="34" charset="0"/>
              </a:rPr>
              <a:t> que </a:t>
            </a:r>
            <a:r>
              <a:rPr lang="en-GB" dirty="0" err="1">
                <a:latin typeface="Eras Medium ITC" panose="020B0602030504020804" pitchFamily="34" charset="0"/>
              </a:rPr>
              <a:t>hemos</a:t>
            </a:r>
            <a:r>
              <a:rPr lang="en-GB" dirty="0">
                <a:latin typeface="Eras Medium ITC" panose="020B0602030504020804" pitchFamily="34" charset="0"/>
              </a:rPr>
              <a:t> visto </a:t>
            </a:r>
            <a:r>
              <a:rPr lang="en-GB" dirty="0" err="1">
                <a:latin typeface="Eras Medium ITC" panose="020B0602030504020804" pitchFamily="34" charset="0"/>
              </a:rPr>
              <a:t>durante</a:t>
            </a:r>
            <a:r>
              <a:rPr lang="en-GB" dirty="0">
                <a:latin typeface="Eras Medium ITC" panose="020B0602030504020804" pitchFamily="34" charset="0"/>
              </a:rPr>
              <a:t> el </a:t>
            </a:r>
            <a:r>
              <a:rPr lang="en-GB" dirty="0" err="1">
                <a:latin typeface="Eras Medium ITC" panose="020B0602030504020804" pitchFamily="34" charset="0"/>
              </a:rPr>
              <a:t>año</a:t>
            </a:r>
            <a:r>
              <a:rPr lang="en-GB" dirty="0">
                <a:latin typeface="Eras Medium ITC" panose="020B0602030504020804" pitchFamily="34" charset="0"/>
              </a:rPr>
              <a:t> y </a:t>
            </a:r>
            <a:r>
              <a:rPr lang="en-GB" dirty="0" err="1">
                <a:latin typeface="Eras Medium ITC" panose="020B0602030504020804" pitchFamily="34" charset="0"/>
              </a:rPr>
              <a:t>utilizarlas</a:t>
            </a:r>
            <a:r>
              <a:rPr lang="en-GB" dirty="0">
                <a:latin typeface="Eras Medium ITC" panose="020B0602030504020804" pitchFamily="34" charset="0"/>
              </a:rPr>
              <a:t> para </a:t>
            </a:r>
            <a:r>
              <a:rPr lang="en-GB" dirty="0" err="1">
                <a:latin typeface="Eras Medium ITC" panose="020B0602030504020804" pitchFamily="34" charset="0"/>
              </a:rPr>
              <a:t>construir</a:t>
            </a:r>
            <a:r>
              <a:rPr lang="en-GB" dirty="0">
                <a:latin typeface="Eras Medium ITC" panose="020B0602030504020804" pitchFamily="34" charset="0"/>
              </a:rPr>
              <a:t> </a:t>
            </a:r>
            <a:r>
              <a:rPr lang="en-GB" dirty="0" err="1">
                <a:latin typeface="Eras Medium ITC" panose="020B0602030504020804" pitchFamily="34" charset="0"/>
              </a:rPr>
              <a:t>este</a:t>
            </a:r>
            <a:r>
              <a:rPr lang="en-GB" dirty="0">
                <a:latin typeface="Eras Medium ITC" panose="020B0602030504020804" pitchFamily="34" charset="0"/>
              </a:rPr>
              <a:t> </a:t>
            </a:r>
            <a:r>
              <a:rPr lang="en-GB" dirty="0" err="1">
                <a:latin typeface="Eras Medium ITC" panose="020B0602030504020804" pitchFamily="34" charset="0"/>
              </a:rPr>
              <a:t>análisis</a:t>
            </a:r>
            <a:r>
              <a:rPr lang="en-GB" dirty="0">
                <a:latin typeface="Eras Medium ITC" panose="020B0602030504020804" pitchFamily="34" charset="0"/>
              </a:rPr>
              <a:t>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dirty="0">
              <a:latin typeface="Eras Medium ITC" panose="020B06020305040208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0D8321-67A6-4BFC-9C6E-C6C24068E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924" y="1516440"/>
            <a:ext cx="4129443" cy="331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91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B30B9-2D5C-410F-966E-B1B34AC60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8428" y="427301"/>
            <a:ext cx="6196177" cy="956881"/>
          </a:xfrm>
        </p:spPr>
        <p:txBody>
          <a:bodyPr>
            <a:noAutofit/>
          </a:bodyPr>
          <a:lstStyle/>
          <a:p>
            <a:r>
              <a:rPr lang="en-GB" sz="4400" dirty="0">
                <a:latin typeface="Eras Medium ITC" panose="020B0602030504020804" pitchFamily="34" charset="0"/>
              </a:rPr>
              <a:t>Fuente de </a:t>
            </a:r>
            <a:r>
              <a:rPr lang="en-GB" sz="4400" dirty="0" err="1">
                <a:latin typeface="Eras Medium ITC" panose="020B0602030504020804" pitchFamily="34" charset="0"/>
              </a:rPr>
              <a:t>datos</a:t>
            </a:r>
            <a:endParaRPr lang="es-ES" sz="4400" dirty="0">
              <a:latin typeface="Eras Medium ITC" panose="020B06020305040208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B4ACD0-51B4-4FF6-9A14-3A7135664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563" y="1782147"/>
            <a:ext cx="7193902" cy="3956180"/>
          </a:xfrm>
        </p:spPr>
        <p:txBody>
          <a:bodyPr>
            <a:normAutofit/>
          </a:bodyPr>
          <a:lstStyle/>
          <a:p>
            <a:pPr lvl="1" algn="l"/>
            <a:r>
              <a:rPr lang="en-GB" sz="2000" dirty="0">
                <a:latin typeface="Eras Medium ITC" panose="020B0602030504020804" pitchFamily="34" charset="0"/>
              </a:rPr>
              <a:t>Los </a:t>
            </a:r>
            <a:r>
              <a:rPr lang="en-GB" sz="2000" dirty="0" err="1">
                <a:latin typeface="Eras Medium ITC" panose="020B0602030504020804" pitchFamily="34" charset="0"/>
              </a:rPr>
              <a:t>datos</a:t>
            </a:r>
            <a:r>
              <a:rPr lang="en-GB" sz="2000" dirty="0">
                <a:latin typeface="Eras Medium ITC" panose="020B0602030504020804" pitchFamily="34" charset="0"/>
              </a:rPr>
              <a:t> de los </a:t>
            </a:r>
            <a:r>
              <a:rPr lang="en-GB" sz="2000" dirty="0" err="1">
                <a:latin typeface="Eras Medium ITC" panose="020B0602030504020804" pitchFamily="34" charset="0"/>
              </a:rPr>
              <a:t>equipos</a:t>
            </a:r>
            <a:r>
              <a:rPr lang="en-GB" sz="2000" dirty="0">
                <a:latin typeface="Eras Medium ITC" panose="020B0602030504020804" pitchFamily="34" charset="0"/>
              </a:rPr>
              <a:t> </a:t>
            </a:r>
            <a:r>
              <a:rPr lang="en-GB" sz="2000" dirty="0" err="1">
                <a:latin typeface="Eras Medium ITC" panose="020B0602030504020804" pitchFamily="34" charset="0"/>
              </a:rPr>
              <a:t>han</a:t>
            </a:r>
            <a:r>
              <a:rPr lang="en-GB" sz="2000" dirty="0">
                <a:latin typeface="Eras Medium ITC" panose="020B0602030504020804" pitchFamily="34" charset="0"/>
              </a:rPr>
              <a:t> </a:t>
            </a:r>
            <a:r>
              <a:rPr lang="en-GB" sz="2000" dirty="0" err="1">
                <a:latin typeface="Eras Medium ITC" panose="020B0602030504020804" pitchFamily="34" charset="0"/>
              </a:rPr>
              <a:t>sido</a:t>
            </a:r>
            <a:r>
              <a:rPr lang="en-GB" sz="2000" dirty="0">
                <a:latin typeface="Eras Medium ITC" panose="020B0602030504020804" pitchFamily="34" charset="0"/>
              </a:rPr>
              <a:t> </a:t>
            </a:r>
            <a:r>
              <a:rPr lang="en-GB" sz="2000" dirty="0" err="1">
                <a:latin typeface="Eras Medium ITC" panose="020B0602030504020804" pitchFamily="34" charset="0"/>
              </a:rPr>
              <a:t>recogidos</a:t>
            </a:r>
            <a:r>
              <a:rPr lang="en-GB" sz="2000" dirty="0">
                <a:latin typeface="Eras Medium ITC" panose="020B0602030504020804" pitchFamily="34" charset="0"/>
              </a:rPr>
              <a:t> de Wyscout e </a:t>
            </a:r>
            <a:r>
              <a:rPr lang="en-GB" sz="2000" dirty="0" err="1">
                <a:latin typeface="Eras Medium ITC" panose="020B0602030504020804" pitchFamily="34" charset="0"/>
              </a:rPr>
              <a:t>inStat</a:t>
            </a:r>
            <a:r>
              <a:rPr lang="en-GB" sz="2000" dirty="0">
                <a:latin typeface="Eras Medium ITC" panose="020B0602030504020804" pitchFamily="34" charset="0"/>
              </a:rPr>
              <a:t> </a:t>
            </a:r>
            <a:r>
              <a:rPr lang="en-GB" sz="2000" dirty="0" err="1">
                <a:latin typeface="Eras Medium ITC" panose="020B0602030504020804" pitchFamily="34" charset="0"/>
              </a:rPr>
              <a:t>mientras</a:t>
            </a:r>
            <a:r>
              <a:rPr lang="en-GB" sz="2000" dirty="0">
                <a:latin typeface="Eras Medium ITC" panose="020B0602030504020804" pitchFamily="34" charset="0"/>
              </a:rPr>
              <a:t> que los </a:t>
            </a:r>
            <a:r>
              <a:rPr lang="en-GB" sz="2000" dirty="0" err="1">
                <a:latin typeface="Eras Medium ITC" panose="020B0602030504020804" pitchFamily="34" charset="0"/>
              </a:rPr>
              <a:t>datos</a:t>
            </a:r>
            <a:r>
              <a:rPr lang="en-GB" sz="2000" dirty="0">
                <a:latin typeface="Eras Medium ITC" panose="020B0602030504020804" pitchFamily="34" charset="0"/>
              </a:rPr>
              <a:t> de los </a:t>
            </a:r>
            <a:r>
              <a:rPr lang="en-GB" sz="2000" dirty="0" err="1">
                <a:latin typeface="Eras Medium ITC" panose="020B0602030504020804" pitchFamily="34" charset="0"/>
              </a:rPr>
              <a:t>jugadores</a:t>
            </a:r>
            <a:r>
              <a:rPr lang="en-GB" sz="2000" dirty="0">
                <a:latin typeface="Eras Medium ITC" panose="020B0602030504020804" pitchFamily="34" charset="0"/>
              </a:rPr>
              <a:t> de Wyscout.</a:t>
            </a:r>
          </a:p>
          <a:p>
            <a:pPr lvl="1" algn="l"/>
            <a:endParaRPr lang="es-ES" sz="2000" dirty="0">
              <a:latin typeface="Eras Medium ITC" panose="020B0602030504020804" pitchFamily="34" charset="0"/>
            </a:endParaRPr>
          </a:p>
          <a:p>
            <a:pPr lvl="1" algn="l"/>
            <a:r>
              <a:rPr lang="es-ES" sz="2000" dirty="0">
                <a:latin typeface="Eras Medium ITC" panose="020B0602030504020804" pitchFamily="34" charset="0"/>
              </a:rPr>
              <a:t>Hemos descargado los datos mediante archivos CSV y Excel que son proporcionados por las propias plataformas.</a:t>
            </a:r>
          </a:p>
          <a:p>
            <a:pPr lvl="1" algn="l"/>
            <a:endParaRPr lang="es-ES" sz="2000" dirty="0">
              <a:latin typeface="Eras Medium ITC" panose="020B0602030504020804" pitchFamily="34" charset="0"/>
            </a:endParaRPr>
          </a:p>
          <a:p>
            <a:pPr lvl="1" algn="l"/>
            <a:r>
              <a:rPr lang="es-ES" sz="2000" dirty="0">
                <a:latin typeface="Eras Medium ITC" panose="020B0602030504020804" pitchFamily="34" charset="0"/>
              </a:rPr>
              <a:t>Mediante Python, hemos calculado nuevas variables para complementar el análisis de algunos aspectos interesantes.</a:t>
            </a:r>
            <a:endParaRPr lang="en-GB" sz="2000" dirty="0">
              <a:latin typeface="Eras Medium ITC" panose="020B06020305040208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0D8321-67A6-4BFC-9C6E-C6C24068E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465" y="1524829"/>
            <a:ext cx="4129443" cy="331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2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B30B9-2D5C-410F-966E-B1B34AC60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3516" y="427301"/>
            <a:ext cx="9529893" cy="956881"/>
          </a:xfrm>
        </p:spPr>
        <p:txBody>
          <a:bodyPr>
            <a:noAutofit/>
          </a:bodyPr>
          <a:lstStyle/>
          <a:p>
            <a:r>
              <a:rPr lang="en-GB" sz="4400" dirty="0" err="1">
                <a:latin typeface="Eras Medium ITC" panose="020B0602030504020804" pitchFamily="34" charset="0"/>
              </a:rPr>
              <a:t>Arquitectura</a:t>
            </a:r>
            <a:r>
              <a:rPr lang="en-GB" sz="4400" dirty="0">
                <a:latin typeface="Eras Medium ITC" panose="020B0602030504020804" pitchFamily="34" charset="0"/>
              </a:rPr>
              <a:t> del </a:t>
            </a:r>
            <a:r>
              <a:rPr lang="en-GB" sz="4400" dirty="0" err="1">
                <a:latin typeface="Eras Medium ITC" panose="020B0602030504020804" pitchFamily="34" charset="0"/>
              </a:rPr>
              <a:t>proyecto</a:t>
            </a:r>
            <a:endParaRPr lang="es-ES" sz="4400" dirty="0">
              <a:latin typeface="Eras Medium ITC" panose="020B06020305040208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B4ACD0-51B4-4FF6-9A14-3A7135664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563" y="2453523"/>
            <a:ext cx="7193902" cy="2522250"/>
          </a:xfrm>
        </p:spPr>
        <p:txBody>
          <a:bodyPr>
            <a:noAutofit/>
          </a:bodyPr>
          <a:lstStyle/>
          <a:p>
            <a:pPr lvl="1" algn="l"/>
            <a:r>
              <a:rPr lang="en-GB" sz="2000" dirty="0" err="1">
                <a:latin typeface="Eras Medium ITC" panose="020B0602030504020804" pitchFamily="34" charset="0"/>
              </a:rPr>
              <a:t>Recogida</a:t>
            </a:r>
            <a:r>
              <a:rPr lang="en-GB" sz="2000" dirty="0">
                <a:latin typeface="Eras Medium ITC" panose="020B0602030504020804" pitchFamily="34" charset="0"/>
              </a:rPr>
              <a:t> de </a:t>
            </a:r>
            <a:r>
              <a:rPr lang="en-GB" sz="2000" dirty="0" err="1">
                <a:latin typeface="Eras Medium ITC" panose="020B0602030504020804" pitchFamily="34" charset="0"/>
              </a:rPr>
              <a:t>datos</a:t>
            </a:r>
            <a:r>
              <a:rPr lang="en-GB" sz="2000" dirty="0">
                <a:latin typeface="Eras Medium ITC" panose="020B0602030504020804" pitchFamily="34" charset="0"/>
              </a:rPr>
              <a:t>: Wyscout/InStat</a:t>
            </a:r>
          </a:p>
          <a:p>
            <a:pPr lvl="1" algn="l"/>
            <a:r>
              <a:rPr lang="en-GB" sz="2000" dirty="0" err="1">
                <a:latin typeface="Eras Medium ITC" panose="020B0602030504020804" pitchFamily="34" charset="0"/>
              </a:rPr>
              <a:t>Tratamiento</a:t>
            </a:r>
            <a:r>
              <a:rPr lang="en-GB" sz="2000" dirty="0">
                <a:latin typeface="Eras Medium ITC" panose="020B0602030504020804" pitchFamily="34" charset="0"/>
              </a:rPr>
              <a:t> de </a:t>
            </a:r>
            <a:r>
              <a:rPr lang="en-GB" sz="2000" dirty="0" err="1">
                <a:latin typeface="Eras Medium ITC" panose="020B0602030504020804" pitchFamily="34" charset="0"/>
              </a:rPr>
              <a:t>datos</a:t>
            </a:r>
            <a:r>
              <a:rPr lang="en-GB" sz="2000" dirty="0">
                <a:latin typeface="Eras Medium ITC" panose="020B0602030504020804" pitchFamily="34" charset="0"/>
              </a:rPr>
              <a:t>: Python (</a:t>
            </a:r>
            <a:r>
              <a:rPr lang="en-GB" sz="2000" dirty="0" err="1">
                <a:latin typeface="Eras Medium ITC" panose="020B0602030504020804" pitchFamily="34" charset="0"/>
              </a:rPr>
              <a:t>Jupyter</a:t>
            </a:r>
            <a:r>
              <a:rPr lang="en-GB" sz="2000" dirty="0">
                <a:latin typeface="Eras Medium ITC" panose="020B0602030504020804" pitchFamily="34" charset="0"/>
              </a:rPr>
              <a:t> Notebook), Microsoft Excel</a:t>
            </a:r>
          </a:p>
          <a:p>
            <a:pPr lvl="1" algn="l"/>
            <a:r>
              <a:rPr lang="en-GB" sz="2000" dirty="0" err="1">
                <a:latin typeface="Eras Medium ITC" panose="020B0602030504020804" pitchFamily="34" charset="0"/>
              </a:rPr>
              <a:t>Visualización</a:t>
            </a:r>
            <a:r>
              <a:rPr lang="en-GB" sz="2000" dirty="0">
                <a:latin typeface="Eras Medium ITC" panose="020B0602030504020804" pitchFamily="34" charset="0"/>
              </a:rPr>
              <a:t> </a:t>
            </a:r>
            <a:r>
              <a:rPr lang="en-GB" sz="2000" dirty="0" err="1">
                <a:latin typeface="Eras Medium ITC" panose="020B0602030504020804" pitchFamily="34" charset="0"/>
              </a:rPr>
              <a:t>datos</a:t>
            </a:r>
            <a:r>
              <a:rPr lang="en-GB" sz="2000" dirty="0">
                <a:latin typeface="Eras Medium ITC" panose="020B0602030504020804" pitchFamily="34" charset="0"/>
              </a:rPr>
              <a:t>: Microsoft Excel, Tableau y Microsoft Power BI</a:t>
            </a:r>
          </a:p>
          <a:p>
            <a:pPr lvl="1" algn="l"/>
            <a:r>
              <a:rPr lang="en-GB" sz="2000" dirty="0">
                <a:latin typeface="Eras Medium ITC" panose="020B0602030504020804" pitchFamily="34" charset="0"/>
              </a:rPr>
              <a:t>Informe: Microsoft Office Word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0D8321-67A6-4BFC-9C6E-C6C24068E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465" y="1524829"/>
            <a:ext cx="4129443" cy="331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20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B30B9-2D5C-410F-966E-B1B34AC60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3516" y="427301"/>
            <a:ext cx="9529893" cy="956881"/>
          </a:xfrm>
        </p:spPr>
        <p:txBody>
          <a:bodyPr>
            <a:noAutofit/>
          </a:bodyPr>
          <a:lstStyle/>
          <a:p>
            <a:r>
              <a:rPr lang="en-GB" sz="4400" dirty="0" err="1">
                <a:latin typeface="Eras Medium ITC" panose="020B0602030504020804" pitchFamily="34" charset="0"/>
              </a:rPr>
              <a:t>Limpieza</a:t>
            </a:r>
            <a:r>
              <a:rPr lang="en-GB" sz="4400" dirty="0">
                <a:latin typeface="Eras Medium ITC" panose="020B0602030504020804" pitchFamily="34" charset="0"/>
              </a:rPr>
              <a:t> de </a:t>
            </a:r>
            <a:r>
              <a:rPr lang="en-GB" sz="4400" dirty="0" err="1">
                <a:latin typeface="Eras Medium ITC" panose="020B0602030504020804" pitchFamily="34" charset="0"/>
              </a:rPr>
              <a:t>datos</a:t>
            </a:r>
            <a:endParaRPr lang="es-ES" sz="4400" dirty="0">
              <a:latin typeface="Eras Medium ITC" panose="020B06020305040208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B4ACD0-51B4-4FF6-9A14-3A7135664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563" y="2453523"/>
            <a:ext cx="7193902" cy="2269479"/>
          </a:xfrm>
        </p:spPr>
        <p:txBody>
          <a:bodyPr>
            <a:noAutofit/>
          </a:bodyPr>
          <a:lstStyle/>
          <a:p>
            <a:pPr lvl="1" algn="l"/>
            <a:r>
              <a:rPr lang="es-ES" sz="2000" dirty="0">
                <a:latin typeface="Eras Medium ITC" panose="020B0602030504020804" pitchFamily="34" charset="0"/>
              </a:rPr>
              <a:t>La mayoría de los datos vienen correctamente. Sin embargo, mediante operaciones aritméticas simples, podemos conseguir datos nuevos.</a:t>
            </a:r>
          </a:p>
          <a:p>
            <a:pPr lvl="1" algn="l"/>
            <a:r>
              <a:rPr lang="es-ES" sz="2000" dirty="0">
                <a:latin typeface="Eras Medium ITC" panose="020B0602030504020804" pitchFamily="34" charset="0"/>
              </a:rPr>
              <a:t>Se han tenido que gestionar algunas filas de los archivos que venían duplicados o jugadores que ya no estaban en LaLiga SmartBank.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0D8321-67A6-4BFC-9C6E-C6C24068E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465" y="1524829"/>
            <a:ext cx="4129443" cy="331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693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B30B9-2D5C-410F-966E-B1B34AC60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3516" y="427301"/>
            <a:ext cx="9529893" cy="956881"/>
          </a:xfrm>
        </p:spPr>
        <p:txBody>
          <a:bodyPr>
            <a:noAutofit/>
          </a:bodyPr>
          <a:lstStyle/>
          <a:p>
            <a:r>
              <a:rPr lang="en-GB" sz="4400" dirty="0">
                <a:latin typeface="Eras Medium ITC" panose="020B0602030504020804" pitchFamily="34" charset="0"/>
              </a:rPr>
              <a:t>Modelo análitico</a:t>
            </a:r>
            <a:endParaRPr lang="es-ES" sz="4400" dirty="0">
              <a:latin typeface="Eras Medium ITC" panose="020B06020305040208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B4ACD0-51B4-4FF6-9A14-3A7135664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563" y="2453523"/>
            <a:ext cx="7193902" cy="2747651"/>
          </a:xfrm>
        </p:spPr>
        <p:txBody>
          <a:bodyPr>
            <a:noAutofit/>
          </a:bodyPr>
          <a:lstStyle/>
          <a:p>
            <a:pPr lvl="1" algn="l"/>
            <a:r>
              <a:rPr lang="es-ES" sz="2000" dirty="0">
                <a:latin typeface="Eras Medium ITC" panose="020B0602030504020804" pitchFamily="34" charset="0"/>
              </a:rPr>
              <a:t>Predicción de jugadores similares a los actuales mediante algoritmos de clustering para encontrar a los más cercanos en rendimiento.</a:t>
            </a:r>
          </a:p>
          <a:p>
            <a:pPr lvl="1" algn="l"/>
            <a:r>
              <a:rPr lang="es-ES" sz="2000" dirty="0">
                <a:latin typeface="Eras Medium ITC" panose="020B0602030504020804" pitchFamily="34" charset="0"/>
              </a:rPr>
              <a:t>Para realizar este clustering, utilizaremos el algoritmo PCA a partir de las variables que tengamos disponibles.</a:t>
            </a:r>
          </a:p>
          <a:p>
            <a:pPr lvl="1" algn="l"/>
            <a:r>
              <a:rPr lang="es-ES" sz="2000" dirty="0">
                <a:latin typeface="Eras Medium ITC" panose="020B0602030504020804" pitchFamily="34" charset="0"/>
              </a:rPr>
              <a:t>Además, también podremos encontrar a los mejores jugadores por posición según su rendimiento.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0D8321-67A6-4BFC-9C6E-C6C24068E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465" y="1558385"/>
            <a:ext cx="4129443" cy="331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366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B30B9-2D5C-410F-966E-B1B34AC60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3516" y="427301"/>
            <a:ext cx="9529893" cy="956881"/>
          </a:xfrm>
        </p:spPr>
        <p:txBody>
          <a:bodyPr>
            <a:noAutofit/>
          </a:bodyPr>
          <a:lstStyle/>
          <a:p>
            <a:r>
              <a:rPr lang="en-GB" sz="4400" dirty="0">
                <a:latin typeface="Eras Medium ITC" panose="020B0602030504020804" pitchFamily="34" charset="0"/>
              </a:rPr>
              <a:t>Visualizaciones</a:t>
            </a:r>
            <a:endParaRPr lang="es-ES" sz="4400" dirty="0">
              <a:latin typeface="Eras Medium ITC" panose="020B0602030504020804" pitchFamily="34" charset="0"/>
            </a:endParaRPr>
          </a:p>
        </p:txBody>
      </p:sp>
      <p:pic>
        <p:nvPicPr>
          <p:cNvPr id="9" name="Imagen 8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82BD8007-42CC-4120-BD9F-97D48C48D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02" y="2080727"/>
            <a:ext cx="3997934" cy="3559136"/>
          </a:xfrm>
          <a:prstGeom prst="rect">
            <a:avLst/>
          </a:prstGeom>
        </p:spPr>
      </p:pic>
      <p:pic>
        <p:nvPicPr>
          <p:cNvPr id="11" name="Imagen 10" descr="Gráfico, Histograma&#10;&#10;Descripción generada automáticamente">
            <a:extLst>
              <a:ext uri="{FF2B5EF4-FFF2-40B4-BE49-F238E27FC236}">
                <a16:creationId xmlns:a16="http://schemas.microsoft.com/office/drawing/2014/main" id="{B1B08435-F200-434D-9E2B-7694AFB4D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302" y="2492156"/>
            <a:ext cx="5846783" cy="273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31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B30B9-2D5C-410F-966E-B1B34AC60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3516" y="427301"/>
            <a:ext cx="9529893" cy="956881"/>
          </a:xfrm>
        </p:spPr>
        <p:txBody>
          <a:bodyPr>
            <a:noAutofit/>
          </a:bodyPr>
          <a:lstStyle/>
          <a:p>
            <a:r>
              <a:rPr lang="en-GB" sz="4400" dirty="0">
                <a:latin typeface="Eras Medium ITC" panose="020B0602030504020804" pitchFamily="34" charset="0"/>
              </a:rPr>
              <a:t>Visualizaciones</a:t>
            </a:r>
            <a:endParaRPr lang="es-ES" sz="4400" dirty="0">
              <a:latin typeface="Eras Medium ITC" panose="020B0602030504020804" pitchFamily="34" charset="0"/>
            </a:endParaRPr>
          </a:p>
        </p:txBody>
      </p:sp>
      <p:pic>
        <p:nvPicPr>
          <p:cNvPr id="4" name="Imagen 3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D57EA2C3-77A6-4425-9CEC-2D8B29BF9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555" y="2118049"/>
            <a:ext cx="3529661" cy="3637330"/>
          </a:xfrm>
          <a:prstGeom prst="rect">
            <a:avLst/>
          </a:prstGeom>
        </p:spPr>
      </p:pic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61554963-5F9E-4C33-A0D6-4C2B9B38E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8" y="2118049"/>
            <a:ext cx="4561269" cy="351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65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27</TotalTime>
  <Words>380</Words>
  <Application>Microsoft Office PowerPoint</Application>
  <PresentationFormat>Panorámica</PresentationFormat>
  <Paragraphs>39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Calisto MT</vt:lpstr>
      <vt:lpstr>Eras Medium ITC</vt:lpstr>
      <vt:lpstr>Wingdings 2</vt:lpstr>
      <vt:lpstr>Pizarra</vt:lpstr>
      <vt:lpstr>Máster Big Data Deportivo TFM</vt:lpstr>
      <vt:lpstr>Introducción</vt:lpstr>
      <vt:lpstr>Objetivos</vt:lpstr>
      <vt:lpstr>Fuente de datos</vt:lpstr>
      <vt:lpstr>Arquitectura del proyecto</vt:lpstr>
      <vt:lpstr>Limpieza de datos</vt:lpstr>
      <vt:lpstr>Modelo análitico</vt:lpstr>
      <vt:lpstr>Visualizaciones</vt:lpstr>
      <vt:lpstr>Visualizaciones</vt:lpstr>
      <vt:lpstr>Visualizaciones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Máster Big Data Deportivo TFM</dc:title>
  <dc:creator>Carlos Lozano</dc:creator>
  <cp:lastModifiedBy>Carlos Lozano</cp:lastModifiedBy>
  <cp:revision>3</cp:revision>
  <dcterms:created xsi:type="dcterms:W3CDTF">2021-03-03T16:30:17Z</dcterms:created>
  <dcterms:modified xsi:type="dcterms:W3CDTF">2021-03-03T16:57:25Z</dcterms:modified>
</cp:coreProperties>
</file>