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5" r:id="rId6"/>
    <p:sldId id="284" r:id="rId7"/>
    <p:sldId id="286" r:id="rId8"/>
    <p:sldId id="287" r:id="rId9"/>
    <p:sldId id="288" r:id="rId10"/>
    <p:sldId id="264" r:id="rId11"/>
    <p:sldId id="265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3" r:id="rId27"/>
    <p:sldId id="282" r:id="rId28"/>
    <p:sldId id="279" r:id="rId29"/>
    <p:sldId id="280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955EEA0-6B1E-4321-827F-FBA98BC167D4}">
          <p14:sldIdLst>
            <p14:sldId id="256"/>
            <p14:sldId id="257"/>
            <p14:sldId id="258"/>
            <p14:sldId id="259"/>
            <p14:sldId id="285"/>
            <p14:sldId id="284"/>
            <p14:sldId id="286"/>
            <p14:sldId id="287"/>
            <p14:sldId id="288"/>
            <p14:sldId id="264"/>
            <p14:sldId id="265"/>
            <p14:sldId id="28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83"/>
            <p14:sldId id="282"/>
            <p14:sldId id="279"/>
            <p14:sldId id="280"/>
          </p14:sldIdLst>
        </p14:section>
      </p14:section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uA7k6mQOogIEqlHWPAbPML7Z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819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ogflow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/>
              <a:t>El primero corresponde con el </a:t>
            </a:r>
            <a:r>
              <a:rPr lang="es-ES" dirty="0" err="1"/>
              <a:t>Intents</a:t>
            </a:r>
            <a:r>
              <a:rPr lang="es-ES" dirty="0"/>
              <a:t> y el segundo con la función que hemos creado más arriba</a:t>
            </a:r>
            <a:endParaRPr dirty="0"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70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680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536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</a:rPr>
              <a:t>Lo primero que debemos hacer, es iniciar sesión con el correo que usamos para crear el agente ErasmusETSII, luego accedemos a </a:t>
            </a:r>
            <a:r>
              <a:rPr lang="es-ES" sz="1800" u="sng">
                <a:solidFill>
                  <a:srgbClr val="1155CC"/>
                </a:solidFill>
                <a:hlinkClick r:id="rId3"/>
              </a:rPr>
              <a:t>https://dialogflow.com/</a:t>
            </a:r>
            <a:r>
              <a:rPr lang="es-ES" sz="1800">
                <a:solidFill>
                  <a:schemeClr val="dk1"/>
                </a:solidFill>
              </a:rPr>
              <a:t>  y hacemos click en ‘Go to Console’ situado en la parte superior derecha de la pantalla.</a:t>
            </a: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utilizan para agrupar conjuntos de palabras. Si tenemos una entidad seguramente tengamos varias entradas que pueden ser un conjunto de palabras o frases.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32930" y="538120"/>
            <a:ext cx="87813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7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</a:t>
            </a:r>
            <a:r>
              <a:rPr lang="es-E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s-ES" sz="72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Telegram</a:t>
            </a:r>
            <a:r>
              <a:rPr lang="es-ES" sz="7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mediante árboles de decisión</a:t>
            </a:r>
            <a:endParaRPr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555277" y="5892076"/>
            <a:ext cx="34571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Claudia Guerrero Cuenca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Félix Valle Zarza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 Jesús García Borrego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Antonio Manuel Montaño Aguilera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Resultado de imagen de chat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92" y="3954399"/>
            <a:ext cx="3013510" cy="24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27125" y="247875"/>
            <a:ext cx="10815900" cy="2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s-ES" sz="5000" b="1">
                <a:solidFill>
                  <a:schemeClr val="dk1"/>
                </a:solidFill>
              </a:rPr>
              <a:t> </a:t>
            </a:r>
            <a:r>
              <a:rPr lang="es-ES"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DialogFlow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5697201" y="2308148"/>
            <a:ext cx="63438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DialogFlow</a:t>
            </a:r>
            <a:r>
              <a:rPr lang="es-E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desarrollador de tecnologías de interacción persona-computadora, propiedad de Google, basada en conversaciones en lenguaje natural.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775" y="2397325"/>
            <a:ext cx="4870300" cy="22132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48" name="Google Shape;148;p9"/>
          <p:cNvSpPr txBox="1"/>
          <p:nvPr/>
        </p:nvSpPr>
        <p:spPr>
          <a:xfrm>
            <a:off x="11672887" y="6343651"/>
            <a:ext cx="804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11542899" y="5789400"/>
            <a:ext cx="649200" cy="1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466" y="1271096"/>
            <a:ext cx="9741718" cy="445329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55" name="Google Shape;155;p10"/>
          <p:cNvSpPr txBox="1"/>
          <p:nvPr/>
        </p:nvSpPr>
        <p:spPr>
          <a:xfrm>
            <a:off x="11672887" y="6343651"/>
            <a:ext cx="804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1196625" y="5934600"/>
            <a:ext cx="97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4098275" y="207850"/>
            <a:ext cx="32721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latin typeface="Calibri"/>
                <a:ea typeface="Calibri"/>
                <a:cs typeface="Calibri"/>
                <a:sym typeface="Calibri"/>
              </a:rPr>
              <a:t>Vista principal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compone de:</a:t>
            </a:r>
          </a:p>
          <a:p>
            <a:pPr marL="457200" lvl="0" indent="-419100">
              <a:spcBef>
                <a:spcPts val="0"/>
              </a:spcBef>
              <a:buSzPts val="3000"/>
              <a:buFont typeface="Courier New" panose="02070309020205020404" pitchFamily="49" charset="0"/>
              <a:buChar char="o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Nombre</a:t>
            </a:r>
          </a:p>
          <a:p>
            <a:pPr marL="628650" lvl="0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0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>
              <a:spcBef>
                <a:spcPts val="0"/>
              </a:spcBef>
              <a:buSzPts val="3000"/>
              <a:buFont typeface="Courier New" panose="02070309020205020404" pitchFamily="49" charset="0"/>
              <a:buChar char="o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Contexto</a:t>
            </a:r>
          </a:p>
          <a:p>
            <a:pPr marL="628650" lvl="0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0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>
              <a:spcBef>
                <a:spcPts val="0"/>
              </a:spcBef>
              <a:buSzPts val="3000"/>
              <a:buFont typeface="Courier New" panose="02070309020205020404" pitchFamily="49" charset="0"/>
              <a:buChar char="o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Frases de entrenamiento</a:t>
            </a:r>
          </a:p>
          <a:p>
            <a:pPr marL="628650" lvl="0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0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>
              <a:spcBef>
                <a:spcPts val="0"/>
              </a:spcBef>
              <a:buSzPts val="3000"/>
              <a:buFont typeface="Courier New" panose="02070309020205020404" pitchFamily="49" charset="0"/>
              <a:buChar char="o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Parámetros</a:t>
            </a:r>
          </a:p>
          <a:p>
            <a:pPr marL="628650" lvl="0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0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>
              <a:spcBef>
                <a:spcPts val="0"/>
              </a:spcBef>
              <a:buSzPts val="3000"/>
              <a:buFont typeface="Courier New" panose="02070309020205020404" pitchFamily="49" charset="0"/>
              <a:buChar char="o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Respuesta</a:t>
            </a:r>
          </a:p>
          <a:p>
            <a:endParaRPr lang="es-ES" dirty="0"/>
          </a:p>
        </p:txBody>
      </p:sp>
      <p:pic>
        <p:nvPicPr>
          <p:cNvPr id="4" name="Google Shape;1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9785" y="1002082"/>
            <a:ext cx="6425409" cy="448596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0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531" y="298461"/>
            <a:ext cx="5249011" cy="23069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3524" y="2812137"/>
            <a:ext cx="5244652" cy="2098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3531" y="5135671"/>
            <a:ext cx="5532749" cy="114780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cxnSp>
        <p:nvCxnSpPr>
          <p:cNvPr id="176" name="Google Shape;176;p12"/>
          <p:cNvCxnSpPr/>
          <p:nvPr/>
        </p:nvCxnSpPr>
        <p:spPr>
          <a:xfrm>
            <a:off x="2148300" y="5271575"/>
            <a:ext cx="1140000" cy="24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2"/>
          <p:cNvSpPr txBox="1"/>
          <p:nvPr/>
        </p:nvSpPr>
        <p:spPr>
          <a:xfrm>
            <a:off x="528600" y="4643600"/>
            <a:ext cx="27597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Es opcional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564" y="1138929"/>
            <a:ext cx="9974875" cy="49395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84" name="Google Shape;184;p13"/>
          <p:cNvSpPr txBox="1"/>
          <p:nvPr/>
        </p:nvSpPr>
        <p:spPr>
          <a:xfrm>
            <a:off x="4362675" y="165250"/>
            <a:ext cx="26442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latin typeface="Calibri"/>
                <a:ea typeface="Calibri"/>
                <a:cs typeface="Calibri"/>
                <a:sym typeface="Calibri"/>
              </a:rPr>
              <a:t>Entities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4124199" y="143774"/>
            <a:ext cx="41220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Fulfillment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25" y="1222875"/>
            <a:ext cx="6898749" cy="255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cxnSp>
        <p:nvCxnSpPr>
          <p:cNvPr id="192" name="Google Shape;192;p14"/>
          <p:cNvCxnSpPr/>
          <p:nvPr/>
        </p:nvCxnSpPr>
        <p:spPr>
          <a:xfrm flipH="1">
            <a:off x="7453000" y="2495325"/>
            <a:ext cx="842700" cy="57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14"/>
          <p:cNvSpPr txBox="1"/>
          <p:nvPr/>
        </p:nvSpPr>
        <p:spPr>
          <a:xfrm>
            <a:off x="8378325" y="1735150"/>
            <a:ext cx="33216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Habilitarlo la primera vez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250" y="4392800"/>
            <a:ext cx="3028950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96" name="Google Shape;196;p14"/>
          <p:cNvSpPr txBox="1"/>
          <p:nvPr/>
        </p:nvSpPr>
        <p:spPr>
          <a:xfrm>
            <a:off x="1124250" y="4709637"/>
            <a:ext cx="55839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El lenguaje que usaremos 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75" y="1684725"/>
            <a:ext cx="4344150" cy="35243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3197" y="1684725"/>
            <a:ext cx="6243525" cy="35243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04" name="Google Shape;204;p15"/>
          <p:cNvSpPr txBox="1"/>
          <p:nvPr/>
        </p:nvSpPr>
        <p:spPr>
          <a:xfrm>
            <a:off x="1314600" y="860400"/>
            <a:ext cx="21144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7476250" y="860400"/>
            <a:ext cx="2717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525" y="1526663"/>
            <a:ext cx="7893025" cy="357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11" name="Google Shape;211;p16"/>
          <p:cNvSpPr/>
          <p:nvPr/>
        </p:nvSpPr>
        <p:spPr>
          <a:xfrm>
            <a:off x="814389" y="391546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11298295" y="5979149"/>
            <a:ext cx="11796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183450" y="5433925"/>
            <a:ext cx="46845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Función en el fulfillment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6"/>
          <p:cNvCxnSpPr/>
          <p:nvPr/>
        </p:nvCxnSpPr>
        <p:spPr>
          <a:xfrm rot="10800000" flipH="1">
            <a:off x="3410225" y="4421425"/>
            <a:ext cx="527100" cy="101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16"/>
          <p:cNvCxnSpPr/>
          <p:nvPr/>
        </p:nvCxnSpPr>
        <p:spPr>
          <a:xfrm rot="10800000">
            <a:off x="5940050" y="4403375"/>
            <a:ext cx="1292700" cy="114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16"/>
          <p:cNvSpPr txBox="1"/>
          <p:nvPr/>
        </p:nvSpPr>
        <p:spPr>
          <a:xfrm>
            <a:off x="2690675" y="5433925"/>
            <a:ext cx="19662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err="1">
                <a:latin typeface="Calibri"/>
                <a:ea typeface="Calibri"/>
                <a:cs typeface="Calibri"/>
                <a:sym typeface="Calibri"/>
              </a:rPr>
              <a:t>Intent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3106199" y="355950"/>
            <a:ext cx="5979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latin typeface="Calibri"/>
                <a:ea typeface="Calibri"/>
                <a:cs typeface="Calibri"/>
                <a:sym typeface="Calibri"/>
              </a:rPr>
              <a:t>Llamada al método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633412" y="242094"/>
            <a:ext cx="34956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ES" sz="3959" b="1"/>
              <a:t>Integrations:</a:t>
            </a:r>
            <a:br>
              <a:rPr lang="es-ES" sz="3959" b="1"/>
            </a:br>
            <a:endParaRPr sz="3959" b="1"/>
          </a:p>
        </p:txBody>
      </p:sp>
      <p:sp>
        <p:nvSpPr>
          <p:cNvPr id="223" name="Google Shape;223;p17"/>
          <p:cNvSpPr txBox="1"/>
          <p:nvPr/>
        </p:nvSpPr>
        <p:spPr>
          <a:xfrm>
            <a:off x="5262563" y="1871663"/>
            <a:ext cx="641508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DialogFlow</a:t>
            </a:r>
            <a:r>
              <a:rPr lang="es-E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permite usar distintas herramientas de integración para tener nuestro agente en múltiples plataformas.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95" y="809626"/>
            <a:ext cx="4167506" cy="563340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25" name="Google Shape;225;p17"/>
          <p:cNvSpPr txBox="1"/>
          <p:nvPr/>
        </p:nvSpPr>
        <p:spPr>
          <a:xfrm>
            <a:off x="11307669" y="5969724"/>
            <a:ext cx="11982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sz="quarter" idx="1"/>
          </p:nvPr>
        </p:nvSpPr>
        <p:spPr>
          <a:xfrm>
            <a:off x="457200" y="1030289"/>
            <a:ext cx="4905375" cy="15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b="1" dirty="0"/>
              <a:t>Training</a:t>
            </a:r>
            <a:r>
              <a:rPr lang="es-ES" dirty="0"/>
              <a:t>: La página de entrenamiento muestra una lista de conversaciones.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740" y="925854"/>
            <a:ext cx="4699014" cy="49363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32" name="Google Shape;232;p18"/>
          <p:cNvSpPr txBox="1"/>
          <p:nvPr/>
        </p:nvSpPr>
        <p:spPr>
          <a:xfrm>
            <a:off x="457200" y="2245661"/>
            <a:ext cx="5338762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s-E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primer enunciado en la conversación</a:t>
            </a:r>
            <a:endParaRPr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endParaRPr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s-E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número de peticiones en la conversación.</a:t>
            </a:r>
            <a:endParaRPr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endParaRPr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s-E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Solicitudes sin coincidencia.</a:t>
            </a:r>
            <a:endParaRPr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endParaRPr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s-E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fecha en que la conversación fue registrada o cargada.	</a:t>
            </a:r>
            <a:endParaRPr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1.Introduccion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913274" y="1585337"/>
            <a:ext cx="10599687" cy="51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</a:t>
            </a:r>
            <a:r>
              <a:rPr lang="es-E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un </a:t>
            </a:r>
            <a:r>
              <a:rPr lang="es-ES" sz="2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r>
              <a:rPr lang="es-E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responda basándose en árboles de decisión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 hemos decidido centrarnos en las preguntas básicas que suelen hacerse los estudiantes sobre la Beca Erasmus. Funcionará en </a:t>
            </a:r>
            <a:r>
              <a:rPr lang="es-E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simplemente con agregar al usuario </a:t>
            </a:r>
            <a:r>
              <a:rPr lang="es-E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s-E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ErasmusETSIIBot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podemos preguntar cualquier tipo de duda acerca del tema.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responder es necesaria una Base de Datos donde almacenar la información. Para nosotros será </a:t>
            </a:r>
            <a:r>
              <a:rPr lang="es-E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DialogFlow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es la misma plataforma que hemos usado para implementar la funcionalidad.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1512962" y="5957951"/>
            <a:ext cx="8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6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sz="quarter" idx="1"/>
          </p:nvPr>
        </p:nvSpPr>
        <p:spPr>
          <a:xfrm>
            <a:off x="6986588" y="1786276"/>
            <a:ext cx="50673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b="1" dirty="0" err="1"/>
              <a:t>History</a:t>
            </a:r>
            <a:r>
              <a:rPr lang="es-ES" dirty="0"/>
              <a:t>: Podemos ver todas las interacciones entre un usuario y el </a:t>
            </a:r>
            <a:r>
              <a:rPr lang="es-ES" dirty="0" err="1"/>
              <a:t>bot</a:t>
            </a:r>
            <a:r>
              <a:rPr lang="es-ES" dirty="0"/>
              <a:t>. Pudiendo filtrar de varias formas.</a:t>
            </a:r>
            <a:endParaRPr sz="3600" dirty="0"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835" y="728783"/>
            <a:ext cx="5235555" cy="522213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sz="quarter" idx="1"/>
          </p:nvPr>
        </p:nvSpPr>
        <p:spPr>
          <a:xfrm>
            <a:off x="378618" y="363537"/>
            <a:ext cx="5174457" cy="258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3200" b="1" dirty="0" err="1"/>
              <a:t>Analytics</a:t>
            </a:r>
            <a:r>
              <a:rPr lang="es-ES" sz="3200" b="1" dirty="0"/>
              <a:t>: </a:t>
            </a:r>
            <a:r>
              <a:rPr lang="es-ES" sz="3200" dirty="0"/>
              <a:t>Da una idea de qué tan bien se está desempeñando su agente, para que pueda mejorar aún más la experiencia que está proporcionando.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dirty="0"/>
              <a:t>	</a:t>
            </a:r>
            <a:endParaRPr b="1" dirty="0"/>
          </a:p>
        </p:txBody>
      </p:sp>
      <p:sp>
        <p:nvSpPr>
          <p:cNvPr id="247" name="Google Shape;247;p20"/>
          <p:cNvSpPr txBox="1"/>
          <p:nvPr/>
        </p:nvSpPr>
        <p:spPr>
          <a:xfrm>
            <a:off x="211931" y="3352801"/>
            <a:ext cx="5884069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es-E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uso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sesiones y consultas por sesión.	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es-E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NLU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intentos más utilizados y porcentajes de salida.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67480"/>
            <a:ext cx="5095150" cy="50560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sz="quarter" idx="1"/>
          </p:nvPr>
        </p:nvSpPr>
        <p:spPr>
          <a:xfrm>
            <a:off x="1522192" y="5210468"/>
            <a:ext cx="9147616" cy="129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3200" dirty="0"/>
              <a:t>Contamos con un mapa interactivo, que nos despliega las acciones, las veces que ha usado los </a:t>
            </a:r>
            <a:r>
              <a:rPr lang="es-ES" sz="3200" b="1" dirty="0" err="1"/>
              <a:t>Intents</a:t>
            </a:r>
            <a:r>
              <a:rPr lang="es-ES" sz="3200" dirty="0"/>
              <a:t> respecto a los otros y mucha más información.</a:t>
            </a:r>
            <a:endParaRPr sz="4000" dirty="0"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502" y="219963"/>
            <a:ext cx="10852298" cy="490158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Distintas maneras de llamar a una respuesta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sz="quarter" idx="1"/>
          </p:nvPr>
        </p:nvSpPr>
        <p:spPr>
          <a:xfrm>
            <a:off x="795337" y="2468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3200" dirty="0"/>
              <a:t>La parte verdaderamente interesante de nuestro </a:t>
            </a:r>
            <a:r>
              <a:rPr lang="es-ES" sz="3200" dirty="0" err="1"/>
              <a:t>ChatBot</a:t>
            </a:r>
            <a:r>
              <a:rPr lang="es-ES" sz="3200" dirty="0"/>
              <a:t> es que haciendo muchas preguntas que se parezcan, nuestro Bot sea capaz de identificarlas y ofrecer la misma respuesta.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/>
        </p:nvSpPr>
        <p:spPr>
          <a:xfrm>
            <a:off x="5368914" y="1044261"/>
            <a:ext cx="5095341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comenzará haciéndole la pregunta a nuestro Bot, mediante la cual trataremos de obtener información sobre la calificación media de los alumnos.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469" y="281896"/>
            <a:ext cx="3760744" cy="5659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827" y="574446"/>
            <a:ext cx="5144848" cy="5085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71" name="Google Shape;271;p23"/>
          <p:cNvSpPr txBox="1"/>
          <p:nvPr/>
        </p:nvSpPr>
        <p:spPr>
          <a:xfrm>
            <a:off x="129223" y="2029135"/>
            <a:ext cx="610043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s-E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</a:t>
            </a:r>
            <a:r>
              <a:rPr lang="es-E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buscará en la frase las posibles “</a:t>
            </a:r>
            <a:r>
              <a:rPr lang="es-ES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r>
              <a:rPr lang="es-E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que contenga la frase.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67" y="317960"/>
            <a:ext cx="5536394" cy="53151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81" name="Google Shape;281;p24"/>
          <p:cNvSpPr txBox="1"/>
          <p:nvPr/>
        </p:nvSpPr>
        <p:spPr>
          <a:xfrm>
            <a:off x="6151240" y="1202103"/>
            <a:ext cx="604076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analizadas las palabras y encontradas las “</a:t>
            </a:r>
            <a:r>
              <a:rPr lang="es-E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buscará en los “</a:t>
            </a:r>
            <a:r>
              <a:rPr lang="es-E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Intents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la frase más parecida gracias a su entrenamiento con frases. </a:t>
            </a:r>
            <a:endParaRPr lang="es-ES" sz="3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83AED8CE-9AD4-47F9-AD09-87E1119EA307}"/>
              </a:ext>
            </a:extLst>
          </p:cNvPr>
          <p:cNvSpPr/>
          <p:nvPr/>
        </p:nvSpPr>
        <p:spPr>
          <a:xfrm>
            <a:off x="229822" y="2153983"/>
            <a:ext cx="5193009" cy="3809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6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954" y="2050737"/>
            <a:ext cx="8226562" cy="39124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81" name="Google Shape;281;p24"/>
          <p:cNvSpPr txBox="1"/>
          <p:nvPr/>
        </p:nvSpPr>
        <p:spPr>
          <a:xfrm>
            <a:off x="1603166" y="212708"/>
            <a:ext cx="925013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encontrado el “</a:t>
            </a:r>
            <a:r>
              <a:rPr lang="es-E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r>
              <a:rPr lang="es-E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se buscará el mapeo correspondiente en nuestro código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/>
        </p:nvSpPr>
        <p:spPr>
          <a:xfrm>
            <a:off x="1589166" y="673729"/>
            <a:ext cx="852468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caso, el “</a:t>
            </a:r>
            <a:r>
              <a:rPr lang="es-ES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r>
              <a:rPr lang="es-E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que busca es el siguiente: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492" y="1504685"/>
            <a:ext cx="8244715" cy="41317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sz="quarter" idx="1"/>
          </p:nvPr>
        </p:nvSpPr>
        <p:spPr>
          <a:xfrm>
            <a:off x="838200" y="2163762"/>
            <a:ext cx="105156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200" dirty="0"/>
              <a:t>En conclusión, mediante la implementación del </a:t>
            </a:r>
            <a:r>
              <a:rPr lang="es-ES" sz="3200" dirty="0" err="1"/>
              <a:t>ChatBot</a:t>
            </a:r>
            <a:r>
              <a:rPr lang="es-ES" sz="3200" dirty="0"/>
              <a:t>, se ahorra tiempo y facilita la información necesaria a los alumnos de forma más inmediata, así como elimina una gran carga de trabajo a los coordinadores de Erasmus.</a:t>
            </a:r>
            <a:endParaRPr sz="3200" dirty="0"/>
          </a:p>
        </p:txBody>
      </p:sp>
      <p:sp>
        <p:nvSpPr>
          <p:cNvPr id="288" name="Google Shape;288;p25"/>
          <p:cNvSpPr txBox="1"/>
          <p:nvPr/>
        </p:nvSpPr>
        <p:spPr>
          <a:xfrm>
            <a:off x="11166600" y="5747925"/>
            <a:ext cx="10725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2. Objetivo</a:t>
            </a:r>
            <a:endParaRPr dirty="0"/>
          </a:p>
        </p:txBody>
      </p:sp>
      <p:sp>
        <p:nvSpPr>
          <p:cNvPr id="99" name="Google Shape;99;p3"/>
          <p:cNvSpPr txBox="1"/>
          <p:nvPr/>
        </p:nvSpPr>
        <p:spPr>
          <a:xfrm>
            <a:off x="614363" y="1743075"/>
            <a:ext cx="10906125" cy="51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proyecto, sería la obtención de un Bot (Robot) creado en </a:t>
            </a:r>
            <a:r>
              <a:rPr lang="es-E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sea capaz de responder a las dudas que los estudiantes tengan acerca de Erasmus.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produciría una mejora porque se podrían hacer distintas consultas y tener las respuestas de inmediato.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caso de que queramos saber toda la información, pero no sabemos qué consultar nuestro </a:t>
            </a:r>
            <a:r>
              <a:rPr lang="es-E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hará sugerencias de preguntas cada vez que se dé una respuesta, de modo que puedes ir pulsando en las sugerencias que más te importen y obtener su solución.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1467650" y="5776150"/>
            <a:ext cx="6114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 smtClean="0"/>
              <a:t>ÁRBOL DE DECISIÓN</a:t>
            </a:r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500" dirty="0" smtClean="0"/>
              <a:t>Dado </a:t>
            </a:r>
            <a:r>
              <a:rPr lang="es-ES" sz="2500" dirty="0"/>
              <a:t>un conjunto de datos se fabrican diagramas de construcciones lógicas que sirven para representar y categorizar una serie de condiciones que ocurren de forma sucesiva, para la resolución de un problema</a:t>
            </a:r>
            <a:r>
              <a:rPr lang="es-ES" sz="25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s-ES" sz="25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500" dirty="0" smtClean="0"/>
              <a:t>Mapa              Posibles resultados               Decisiones relacionadas</a:t>
            </a:r>
            <a:endParaRPr lang="es-ES" sz="25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s-ES" sz="2000" dirty="0" smtClean="0"/>
          </a:p>
        </p:txBody>
      </p:sp>
      <p:sp>
        <p:nvSpPr>
          <p:cNvPr id="107" name="Google Shape;107;p4"/>
          <p:cNvSpPr txBox="1"/>
          <p:nvPr/>
        </p:nvSpPr>
        <p:spPr>
          <a:xfrm>
            <a:off x="11552300" y="5700900"/>
            <a:ext cx="592800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76197" y="1553227"/>
            <a:ext cx="9782828" cy="1528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Flecha derecha"/>
          <p:cNvSpPr/>
          <p:nvPr/>
        </p:nvSpPr>
        <p:spPr>
          <a:xfrm>
            <a:off x="1766169" y="4014591"/>
            <a:ext cx="864297" cy="24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5801639" y="4020853"/>
            <a:ext cx="999993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AutoShape 2" descr="Resultado de imagen de arbol de deci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arbol de decis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arbol de decis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de arbol de decis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Resultado de imagen de arbol de decis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2" descr="Resultado de imagen de arbol de decisi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2" name="Picture 1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91" y="4546365"/>
            <a:ext cx="2067839" cy="196088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Elementos de un árbol de decisión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 smtClean="0"/>
              <a:t>Nodos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 smtClean="0"/>
              <a:t>Vectores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 smtClean="0"/>
              <a:t>Flechas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 smtClean="0"/>
              <a:t>Etiquetas</a:t>
            </a:r>
            <a:endParaRPr lang="es-ES" sz="2500" b="1" dirty="0"/>
          </a:p>
        </p:txBody>
      </p:sp>
      <p:pic>
        <p:nvPicPr>
          <p:cNvPr id="4" name="Google Shape;112;p5" descr="Resultado de imagen de arbol de decision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9818" y="1828802"/>
            <a:ext cx="4509962" cy="3438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11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REGLAS QUE CUMPLEN LOS ÁRBOLES DE DECISIÓN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713929" cy="487375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Empieza por nodo inicial, sin flechas.</a:t>
            </a:r>
          </a:p>
          <a:p>
            <a:pPr marL="457200" indent="-457200">
              <a:buFont typeface="+mj-lt"/>
              <a:buAutoNum type="alphaLcParenR"/>
            </a:pPr>
            <a:endParaRPr lang="es-ES" dirty="0"/>
          </a:p>
          <a:p>
            <a:pPr marL="457200" indent="-457200">
              <a:buFont typeface="+mj-lt"/>
              <a:buAutoNum type="alphaLcParenR"/>
            </a:pPr>
            <a:endParaRPr lang="es-ES" dirty="0" smtClean="0"/>
          </a:p>
          <a:p>
            <a:pPr marL="457200" indent="-457200">
              <a:buFont typeface="+mj-lt"/>
              <a:buAutoNum type="alphaLcParenR"/>
            </a:pPr>
            <a:endParaRPr lang="es-ES" dirty="0"/>
          </a:p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Resto nodos sí tienen flechas</a:t>
            </a:r>
          </a:p>
          <a:p>
            <a:pPr marL="457200" indent="-457200">
              <a:buFont typeface="+mj-lt"/>
              <a:buAutoNum type="alphaLcParenR"/>
            </a:pPr>
            <a:endParaRPr lang="es-ES" dirty="0" smtClean="0"/>
          </a:p>
          <a:p>
            <a:pPr marL="457200" indent="-457200">
              <a:buFont typeface="+mj-lt"/>
              <a:buAutoNum type="alphaLcParenR"/>
            </a:pPr>
            <a:endParaRPr lang="es-ES" dirty="0"/>
          </a:p>
          <a:p>
            <a:pPr marL="457200" indent="-457200">
              <a:buFont typeface="+mj-lt"/>
              <a:buAutoNum type="alphaLcParenR"/>
            </a:pPr>
            <a:endParaRPr lang="es-ES" dirty="0"/>
          </a:p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Sólo hay un camino nodo inicial – distintas respuestas.</a:t>
            </a:r>
          </a:p>
          <a:p>
            <a:pPr marL="0" indent="0">
              <a:buNone/>
            </a:pPr>
            <a:r>
              <a:rPr lang="es-ES" dirty="0" smtClean="0"/>
              <a:t>Las decisiones son  excluyentes (no hay distintos caminos para un destino</a:t>
            </a:r>
            <a:endParaRPr lang="es-ES" dirty="0"/>
          </a:p>
          <a:p>
            <a:pPr marL="457200" indent="-457200">
              <a:buFont typeface="+mj-lt"/>
              <a:buAutoNum type="alphaLcParenR"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67" y="1548857"/>
            <a:ext cx="1676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67" y="3330032"/>
            <a:ext cx="1790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1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ÁRBOLES DE DECISIÓN USADOS EN CHATBOT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6" y="1600200"/>
            <a:ext cx="6524368" cy="4873625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8098"/>
            <a:ext cx="9956800" cy="691128"/>
          </a:xfrm>
        </p:spPr>
        <p:txBody>
          <a:bodyPr/>
          <a:lstStyle/>
          <a:p>
            <a:pPr algn="ctr"/>
            <a:r>
              <a:rPr lang="es-ES" dirty="0" smtClean="0"/>
              <a:t>Ejemplo de nuestro sistema en </a:t>
            </a:r>
            <a:r>
              <a:rPr lang="es-ES" dirty="0" err="1" smtClean="0"/>
              <a:t>telegra</a:t>
            </a:r>
            <a:r>
              <a:rPr lang="es-ES" dirty="0" err="1"/>
              <a:t>m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91" y="1026547"/>
            <a:ext cx="4086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28" y="1798072"/>
            <a:ext cx="69913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35" y="3011139"/>
            <a:ext cx="8496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4011264"/>
            <a:ext cx="862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5039049"/>
            <a:ext cx="87987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32" y="4011264"/>
            <a:ext cx="800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smtClean="0"/>
              <a:t>PROBLEMA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Las preguntas </a:t>
            </a:r>
            <a:r>
              <a:rPr lang="es-ES" dirty="0"/>
              <a:t>que el usuario hace </a:t>
            </a:r>
            <a:r>
              <a:rPr lang="es-ES" dirty="0" smtClean="0"/>
              <a:t>podrían no estar escritas </a:t>
            </a:r>
            <a:r>
              <a:rPr lang="es-ES" dirty="0"/>
              <a:t>de la misma forma en la que se </a:t>
            </a:r>
            <a:r>
              <a:rPr lang="es-ES" dirty="0" smtClean="0"/>
              <a:t>introducen las </a:t>
            </a:r>
            <a:r>
              <a:rPr lang="es-ES" dirty="0" err="1"/>
              <a:t>FAQs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smtClean="0"/>
              <a:t>SOLUCIÓN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“</a:t>
            </a:r>
            <a:r>
              <a:rPr lang="es-ES" dirty="0"/>
              <a:t>Entrenamiento” de las posibles preguntas + definición de sinónimos en </a:t>
            </a:r>
            <a:r>
              <a:rPr lang="es-ES" dirty="0" err="1" smtClean="0"/>
              <a:t>DialogFlow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4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839</Words>
  <Application>Microsoft Office PowerPoint</Application>
  <PresentationFormat>Personalizado</PresentationFormat>
  <Paragraphs>105</Paragraphs>
  <Slides>29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Mirador</vt:lpstr>
      <vt:lpstr>Presentación de PowerPoint</vt:lpstr>
      <vt:lpstr>1.Introduccion</vt:lpstr>
      <vt:lpstr>2. Objetivo</vt:lpstr>
      <vt:lpstr>ÁRBOL DE DECISIÓN</vt:lpstr>
      <vt:lpstr>Elementos de un árbol de decisión</vt:lpstr>
      <vt:lpstr>REGLAS QUE CUMPLEN LOS ÁRBOLES DE DECISIÓN</vt:lpstr>
      <vt:lpstr>ÁRBOLES DE DECISIÓN USADOS EN CHATBOT</vt:lpstr>
      <vt:lpstr>Ejemplo de nuestro sistema en telegram</vt:lpstr>
      <vt:lpstr>Presentación de PowerPoint</vt:lpstr>
      <vt:lpstr>Implementación en DialogFlow</vt:lpstr>
      <vt:lpstr>Presentación de PowerPoint</vt:lpstr>
      <vt:lpstr>INTENT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Integrations: </vt:lpstr>
      <vt:lpstr>Presentación de PowerPoint</vt:lpstr>
      <vt:lpstr>Presentación de PowerPoint</vt:lpstr>
      <vt:lpstr>Presentación de PowerPoint</vt:lpstr>
      <vt:lpstr>Presentación de PowerPoint</vt:lpstr>
      <vt:lpstr>Distintas maneras de llamar a una respuesta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Félix Valle Zarza</dc:creator>
  <cp:lastModifiedBy>CLAUDIA</cp:lastModifiedBy>
  <cp:revision>10</cp:revision>
  <dcterms:created xsi:type="dcterms:W3CDTF">2019-05-15T10:13:24Z</dcterms:created>
  <dcterms:modified xsi:type="dcterms:W3CDTF">2019-05-19T20:48:10Z</dcterms:modified>
</cp:coreProperties>
</file>