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1"/>
  </p:notesMasterIdLst>
  <p:sldIdLst>
    <p:sldId id="1219" r:id="rId9"/>
    <p:sldId id="1220"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1219"/>
            <p14:sldId id="122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78534" autoAdjust="0"/>
  </p:normalViewPr>
  <p:slideViewPr>
    <p:cSldViewPr showGuides="1">
      <p:cViewPr>
        <p:scale>
          <a:sx n="125" d="100"/>
          <a:sy n="125" d="100"/>
        </p:scale>
        <p:origin x="1284" y="320"/>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01/06/2021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8139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56593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3"/>
          <a:stretch>
            <a:fillRect/>
          </a:stretch>
        </p:blipFill>
        <p:spPr>
          <a:xfrm>
            <a:off x="148604" y="148383"/>
            <a:ext cx="2592288" cy="593970"/>
          </a:xfrm>
          <a:prstGeom prst="rect">
            <a:avLst/>
          </a:prstGeom>
        </p:spPr>
      </p:pic>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1</a:t>
            </a:fld>
            <a:endParaRPr lang="fr-FR" dirty="0"/>
          </a:p>
        </p:txBody>
      </p:sp>
      <p:sp>
        <p:nvSpPr>
          <p:cNvPr id="9" name="ZoneTexte 8"/>
          <p:cNvSpPr txBox="1"/>
          <p:nvPr/>
        </p:nvSpPr>
        <p:spPr>
          <a:xfrm>
            <a:off x="503238" y="1156125"/>
            <a:ext cx="3542958" cy="738664"/>
          </a:xfrm>
          <a:prstGeom prst="rect">
            <a:avLst/>
          </a:prstGeom>
          <a:noFill/>
        </p:spPr>
        <p:txBody>
          <a:bodyPr wrap="none" rtlCol="0">
            <a:spAutoFit/>
          </a:bodyPr>
          <a:lstStyle/>
          <a:p>
            <a:r>
              <a:rPr lang="fr-FR" sz="700" b="1" dirty="0"/>
              <a:t>1 Introduction 1</a:t>
            </a:r>
          </a:p>
          <a:p>
            <a:r>
              <a:rPr lang="fr-FR" sz="700" dirty="0" smtClean="0">
                <a:solidFill>
                  <a:srgbClr val="00B050"/>
                </a:solidFill>
              </a:rPr>
              <a:t>  1.1 </a:t>
            </a:r>
            <a:r>
              <a:rPr lang="fr-FR" sz="700" dirty="0">
                <a:solidFill>
                  <a:srgbClr val="00B050"/>
                </a:solidFill>
              </a:rPr>
              <a:t>General </a:t>
            </a:r>
            <a:r>
              <a:rPr lang="fr-FR" sz="700" dirty="0" err="1">
                <a:solidFill>
                  <a:srgbClr val="00B050"/>
                </a:solidFill>
              </a:rPr>
              <a:t>context</a:t>
            </a:r>
            <a:r>
              <a:rPr lang="fr-FR" sz="700" dirty="0">
                <a:solidFill>
                  <a:srgbClr val="00B050"/>
                </a:solidFill>
              </a:rPr>
              <a:t> . . . . . . . . . . . . . . . . . . . . . . . . </a:t>
            </a:r>
            <a:r>
              <a:rPr lang="fr-FR" sz="700" dirty="0" smtClean="0">
                <a:solidFill>
                  <a:srgbClr val="00B050"/>
                </a:solidFill>
              </a:rPr>
              <a:t>. . . . . . . . . . . . . . . . . . . . 1</a:t>
            </a:r>
          </a:p>
          <a:p>
            <a:r>
              <a:rPr lang="en-US" sz="700" dirty="0" smtClean="0"/>
              <a:t>  </a:t>
            </a:r>
            <a:r>
              <a:rPr lang="en-US" sz="700" dirty="0" smtClean="0">
                <a:solidFill>
                  <a:srgbClr val="00B050"/>
                </a:solidFill>
              </a:rPr>
              <a:t>1.2 Lean combustion in gas turbines . . . . . . . . . . . . . . . . . . . . . . . . . . . . . . . . . . 1</a:t>
            </a:r>
          </a:p>
          <a:p>
            <a:r>
              <a:rPr lang="fr-FR" sz="700" dirty="0" smtClean="0">
                <a:solidFill>
                  <a:srgbClr val="00B050"/>
                </a:solidFill>
              </a:rPr>
              <a:t>  1.3 </a:t>
            </a:r>
            <a:r>
              <a:rPr lang="fr-FR" sz="700" dirty="0">
                <a:solidFill>
                  <a:srgbClr val="00B050"/>
                </a:solidFill>
              </a:rPr>
              <a:t>Fuel injection </a:t>
            </a:r>
            <a:r>
              <a:rPr lang="fr-FR" sz="700" dirty="0" err="1">
                <a:solidFill>
                  <a:srgbClr val="00B050"/>
                </a:solidFill>
              </a:rPr>
              <a:t>technology</a:t>
            </a:r>
            <a:r>
              <a:rPr lang="fr-FR" sz="700" dirty="0">
                <a:solidFill>
                  <a:srgbClr val="00B050"/>
                </a:solidFill>
              </a:rPr>
              <a:t> . . . . . . . . . . . . . . . . . . . . . . . . . . . . . . . . . . . . . . . </a:t>
            </a:r>
            <a:r>
              <a:rPr lang="en-US" sz="700" dirty="0">
                <a:solidFill>
                  <a:srgbClr val="00B050"/>
                </a:solidFill>
              </a:rPr>
              <a:t>1</a:t>
            </a:r>
          </a:p>
          <a:p>
            <a:r>
              <a:rPr lang="fr-FR" sz="700" dirty="0">
                <a:solidFill>
                  <a:srgbClr val="92D050"/>
                </a:solidFill>
              </a:rPr>
              <a:t>  </a:t>
            </a:r>
            <a:r>
              <a:rPr lang="fr-FR" sz="700" dirty="0">
                <a:solidFill>
                  <a:srgbClr val="00B050"/>
                </a:solidFill>
              </a:rPr>
              <a:t>1.3 </a:t>
            </a:r>
            <a:r>
              <a:rPr lang="fr-FR" sz="700" dirty="0" err="1" smtClean="0">
                <a:solidFill>
                  <a:srgbClr val="00B050"/>
                </a:solidFill>
              </a:rPr>
              <a:t>Numerical</a:t>
            </a:r>
            <a:r>
              <a:rPr lang="fr-FR" sz="700" dirty="0" smtClean="0">
                <a:solidFill>
                  <a:srgbClr val="00B050"/>
                </a:solidFill>
              </a:rPr>
              <a:t> </a:t>
            </a:r>
            <a:r>
              <a:rPr lang="fr-FR" sz="700" dirty="0" err="1" smtClean="0">
                <a:solidFill>
                  <a:srgbClr val="00B050"/>
                </a:solidFill>
              </a:rPr>
              <a:t>modeling</a:t>
            </a:r>
            <a:r>
              <a:rPr lang="fr-FR" sz="700" dirty="0" smtClean="0">
                <a:solidFill>
                  <a:srgbClr val="00B050"/>
                </a:solidFill>
              </a:rPr>
              <a:t> of fuel </a:t>
            </a:r>
            <a:r>
              <a:rPr lang="fr-FR" sz="700" dirty="0" err="1" smtClean="0">
                <a:solidFill>
                  <a:srgbClr val="00B050"/>
                </a:solidFill>
              </a:rPr>
              <a:t>inejction</a:t>
            </a:r>
            <a:r>
              <a:rPr lang="fr-FR" sz="700" dirty="0" smtClean="0">
                <a:solidFill>
                  <a:srgbClr val="00B050"/>
                </a:solidFill>
              </a:rPr>
              <a:t>. </a:t>
            </a:r>
            <a:r>
              <a:rPr lang="fr-FR" sz="700" dirty="0">
                <a:solidFill>
                  <a:srgbClr val="00B050"/>
                </a:solidFill>
              </a:rPr>
              <a:t>. . . . . . . . . . . . . . . . . . . . . . . . . . . . . . . . 1</a:t>
            </a:r>
          </a:p>
          <a:p>
            <a:r>
              <a:rPr lang="en-US" sz="700" dirty="0" smtClean="0">
                <a:solidFill>
                  <a:srgbClr val="00B0F0"/>
                </a:solidFill>
              </a:rPr>
              <a:t>  1.4 </a:t>
            </a:r>
            <a:r>
              <a:rPr lang="en-US" sz="700" dirty="0">
                <a:solidFill>
                  <a:srgbClr val="00B0F0"/>
                </a:solidFill>
              </a:rPr>
              <a:t>Objective and thesis outline . . . . . . . . . . . . . . . . . . . . . . . . . . . . . . . . . . . . . 1</a:t>
            </a:r>
            <a:endParaRPr lang="fr-FR" sz="700" dirty="0">
              <a:solidFill>
                <a:srgbClr val="00B0F0"/>
              </a:solidFill>
            </a:endParaRPr>
          </a:p>
        </p:txBody>
      </p:sp>
      <p:sp>
        <p:nvSpPr>
          <p:cNvPr id="16" name="ZoneTexte 15"/>
          <p:cNvSpPr txBox="1"/>
          <p:nvPr/>
        </p:nvSpPr>
        <p:spPr>
          <a:xfrm>
            <a:off x="486746" y="1874002"/>
            <a:ext cx="3934090" cy="2785378"/>
          </a:xfrm>
          <a:prstGeom prst="rect">
            <a:avLst/>
          </a:prstGeom>
          <a:noFill/>
        </p:spPr>
        <p:txBody>
          <a:bodyPr wrap="none" rtlCol="0">
            <a:spAutoFit/>
          </a:bodyPr>
          <a:lstStyle/>
          <a:p>
            <a:r>
              <a:rPr lang="en-US" sz="700" b="1" dirty="0"/>
              <a:t>I Numerical approaches to model injection systems </a:t>
            </a:r>
            <a:r>
              <a:rPr lang="en-US" sz="700" b="1" dirty="0" smtClean="0"/>
              <a:t>2</a:t>
            </a:r>
          </a:p>
          <a:p>
            <a:endParaRPr lang="en-US" sz="700" b="1" dirty="0" smtClean="0"/>
          </a:p>
          <a:p>
            <a:endParaRPr lang="en-US" sz="700" b="1" dirty="0"/>
          </a:p>
          <a:p>
            <a:endParaRPr lang="en-US" sz="700" b="1" dirty="0" smtClean="0"/>
          </a:p>
          <a:p>
            <a:endParaRPr lang="en-US" sz="700" b="1" dirty="0"/>
          </a:p>
          <a:p>
            <a:endParaRPr lang="en-US" sz="700" b="1" dirty="0" smtClean="0"/>
          </a:p>
          <a:p>
            <a:r>
              <a:rPr lang="en-US" sz="700" b="1" dirty="0" smtClean="0">
                <a:solidFill>
                  <a:srgbClr val="FF0000"/>
                </a:solidFill>
              </a:rPr>
              <a:t>2 </a:t>
            </a:r>
            <a:r>
              <a:rPr lang="en-US" sz="700" b="1" dirty="0">
                <a:solidFill>
                  <a:srgbClr val="FF0000"/>
                </a:solidFill>
              </a:rPr>
              <a:t>Numerical methods to simulate resolved atomization 3</a:t>
            </a:r>
          </a:p>
          <a:p>
            <a:r>
              <a:rPr lang="fr-FR" sz="700" dirty="0" smtClean="0">
                <a:solidFill>
                  <a:srgbClr val="00B050"/>
                </a:solidFill>
              </a:rPr>
              <a:t>  2.1 </a:t>
            </a:r>
            <a:r>
              <a:rPr lang="fr-FR" sz="700" dirty="0">
                <a:solidFill>
                  <a:srgbClr val="00B050"/>
                </a:solidFill>
              </a:rPr>
              <a:t>Introduction . . . . . . . . . . . . . . . . . . . . . . . . . . . . . . . . . . . . . . . . . . . . . . 4</a:t>
            </a:r>
          </a:p>
          <a:p>
            <a:r>
              <a:rPr lang="fr-FR" sz="700" dirty="0" smtClean="0">
                <a:solidFill>
                  <a:srgbClr val="00B050"/>
                </a:solidFill>
              </a:rPr>
              <a:t>  2.2 </a:t>
            </a:r>
            <a:r>
              <a:rPr lang="fr-FR" sz="700" dirty="0" err="1">
                <a:solidFill>
                  <a:srgbClr val="00B050"/>
                </a:solidFill>
              </a:rPr>
              <a:t>Governing</a:t>
            </a:r>
            <a:r>
              <a:rPr lang="fr-FR" sz="700" dirty="0">
                <a:solidFill>
                  <a:srgbClr val="00B050"/>
                </a:solidFill>
              </a:rPr>
              <a:t> </a:t>
            </a:r>
            <a:r>
              <a:rPr lang="fr-FR" sz="700" dirty="0" err="1">
                <a:solidFill>
                  <a:srgbClr val="00B050"/>
                </a:solidFill>
              </a:rPr>
              <a:t>equations</a:t>
            </a:r>
            <a:r>
              <a:rPr lang="fr-FR" sz="700" dirty="0">
                <a:solidFill>
                  <a:srgbClr val="00B050"/>
                </a:solidFill>
              </a:rPr>
              <a:t> . . . . . . . . . . . . . . . . . . . . . . . . . . . . . . . . . . . . . . . . . </a:t>
            </a:r>
            <a:r>
              <a:rPr lang="fr-FR" sz="700" dirty="0" smtClean="0">
                <a:solidFill>
                  <a:srgbClr val="00B050"/>
                </a:solidFill>
              </a:rPr>
              <a:t>4</a:t>
            </a:r>
          </a:p>
          <a:p>
            <a:r>
              <a:rPr lang="fr-FR" sz="700" dirty="0" smtClean="0">
                <a:solidFill>
                  <a:srgbClr val="00B050"/>
                </a:solidFill>
              </a:rPr>
              <a:t>    2.2.1 </a:t>
            </a:r>
            <a:r>
              <a:rPr lang="fr-FR" sz="700" dirty="0">
                <a:solidFill>
                  <a:srgbClr val="00B050"/>
                </a:solidFill>
              </a:rPr>
              <a:t>Reynolds transport </a:t>
            </a:r>
            <a:r>
              <a:rPr lang="fr-FR" sz="700" dirty="0" err="1">
                <a:solidFill>
                  <a:srgbClr val="00B050"/>
                </a:solidFill>
              </a:rPr>
              <a:t>theorem</a:t>
            </a:r>
            <a:r>
              <a:rPr lang="fr-FR" sz="700" dirty="0">
                <a:solidFill>
                  <a:srgbClr val="00B050"/>
                </a:solidFill>
              </a:rPr>
              <a:t> . . . . . . . . . . . . . . . . . . . . . . . . . . . . . . . . . 5</a:t>
            </a:r>
          </a:p>
          <a:p>
            <a:r>
              <a:rPr lang="fr-FR" sz="700" dirty="0" smtClean="0">
                <a:solidFill>
                  <a:srgbClr val="00B050"/>
                </a:solidFill>
              </a:rPr>
              <a:t>    2.2.2 </a:t>
            </a:r>
            <a:r>
              <a:rPr lang="fr-FR" sz="700" dirty="0">
                <a:solidFill>
                  <a:srgbClr val="00B050"/>
                </a:solidFill>
              </a:rPr>
              <a:t>Mass conservation . . . . . . . . . . . . . . . . . . . . . . . . . . . . . . . . . . . . . . 7</a:t>
            </a:r>
          </a:p>
          <a:p>
            <a:r>
              <a:rPr lang="fr-FR" sz="700" dirty="0" smtClean="0">
                <a:solidFill>
                  <a:srgbClr val="00B050"/>
                </a:solidFill>
              </a:rPr>
              <a:t>    2.2.3 </a:t>
            </a:r>
            <a:r>
              <a:rPr lang="fr-FR" sz="700" dirty="0" err="1">
                <a:solidFill>
                  <a:srgbClr val="00B050"/>
                </a:solidFill>
              </a:rPr>
              <a:t>Momentum</a:t>
            </a:r>
            <a:r>
              <a:rPr lang="fr-FR" sz="700" dirty="0">
                <a:solidFill>
                  <a:srgbClr val="00B050"/>
                </a:solidFill>
              </a:rPr>
              <a:t> conservation . . . . . . . . . . . . . . . . . . . . . . . . . . . . . . . . . . . 9</a:t>
            </a:r>
          </a:p>
          <a:p>
            <a:r>
              <a:rPr lang="en-US" sz="700" dirty="0" smtClean="0">
                <a:solidFill>
                  <a:srgbClr val="00B0F0"/>
                </a:solidFill>
              </a:rPr>
              <a:t>  </a:t>
            </a:r>
            <a:r>
              <a:rPr lang="en-US" sz="700" dirty="0" smtClean="0">
                <a:solidFill>
                  <a:srgbClr val="00B050"/>
                </a:solidFill>
              </a:rPr>
              <a:t>2.3 </a:t>
            </a:r>
            <a:r>
              <a:rPr lang="en-US" sz="700" dirty="0">
                <a:solidFill>
                  <a:srgbClr val="00B050"/>
                </a:solidFill>
              </a:rPr>
              <a:t>Eulerian approaches for dense regime . . . . . . . . . . . . . . . . . . . . . . . . . . . . . . . . 4</a:t>
            </a:r>
          </a:p>
          <a:p>
            <a:r>
              <a:rPr lang="fr-FR" sz="700" dirty="0" smtClean="0">
                <a:solidFill>
                  <a:srgbClr val="00B050"/>
                </a:solidFill>
              </a:rPr>
              <a:t>  2.3.1 </a:t>
            </a:r>
            <a:r>
              <a:rPr lang="fr-FR" sz="700" dirty="0">
                <a:solidFill>
                  <a:srgbClr val="00B050"/>
                </a:solidFill>
              </a:rPr>
              <a:t>Diffuse interface </a:t>
            </a:r>
            <a:r>
              <a:rPr lang="fr-FR" sz="700" dirty="0" err="1">
                <a:solidFill>
                  <a:srgbClr val="00B050"/>
                </a:solidFill>
              </a:rPr>
              <a:t>methods</a:t>
            </a:r>
            <a:r>
              <a:rPr lang="fr-FR" sz="700" dirty="0">
                <a:solidFill>
                  <a:srgbClr val="00B050"/>
                </a:solidFill>
              </a:rPr>
              <a:t> . . . . . . . . . . . . . . . . . . . . . . . . . . . . . . . . . . </a:t>
            </a:r>
            <a:r>
              <a:rPr lang="fr-FR" sz="700" dirty="0" smtClean="0">
                <a:solidFill>
                  <a:srgbClr val="00B050"/>
                </a:solidFill>
              </a:rPr>
              <a:t>4</a:t>
            </a:r>
          </a:p>
          <a:p>
            <a:r>
              <a:rPr lang="fr-FR" sz="700" dirty="0">
                <a:solidFill>
                  <a:srgbClr val="00B050"/>
                </a:solidFill>
              </a:rPr>
              <a:t> </a:t>
            </a:r>
            <a:r>
              <a:rPr lang="fr-FR" sz="700" dirty="0" smtClean="0">
                <a:solidFill>
                  <a:srgbClr val="00B050"/>
                </a:solidFill>
              </a:rPr>
              <a:t> 2.3.2 Front-</a:t>
            </a:r>
            <a:r>
              <a:rPr lang="fr-FR" sz="700" dirty="0" err="1" smtClean="0">
                <a:solidFill>
                  <a:srgbClr val="00B050"/>
                </a:solidFill>
              </a:rPr>
              <a:t>tracking</a:t>
            </a:r>
            <a:r>
              <a:rPr lang="fr-FR" sz="700" dirty="0" smtClean="0">
                <a:solidFill>
                  <a:srgbClr val="00B050"/>
                </a:solidFill>
              </a:rPr>
              <a:t> </a:t>
            </a:r>
            <a:r>
              <a:rPr lang="fr-FR" sz="700" dirty="0" err="1" smtClean="0">
                <a:solidFill>
                  <a:srgbClr val="00B050"/>
                </a:solidFill>
              </a:rPr>
              <a:t>method</a:t>
            </a:r>
            <a:endParaRPr lang="fr-FR" sz="700" dirty="0">
              <a:solidFill>
                <a:srgbClr val="00B050"/>
              </a:solidFill>
            </a:endParaRPr>
          </a:p>
          <a:p>
            <a:r>
              <a:rPr lang="fr-FR" sz="700" dirty="0" smtClean="0">
                <a:solidFill>
                  <a:srgbClr val="00B050"/>
                </a:solidFill>
              </a:rPr>
              <a:t>  2.3.3 </a:t>
            </a:r>
            <a:r>
              <a:rPr lang="fr-FR" sz="700" dirty="0">
                <a:solidFill>
                  <a:srgbClr val="00B050"/>
                </a:solidFill>
              </a:rPr>
              <a:t>Volume of </a:t>
            </a:r>
            <a:r>
              <a:rPr lang="fr-FR" sz="700" dirty="0" err="1">
                <a:solidFill>
                  <a:srgbClr val="00B050"/>
                </a:solidFill>
              </a:rPr>
              <a:t>Fluid</a:t>
            </a:r>
            <a:r>
              <a:rPr lang="fr-FR" sz="700" dirty="0">
                <a:solidFill>
                  <a:srgbClr val="00B050"/>
                </a:solidFill>
              </a:rPr>
              <a:t> </a:t>
            </a:r>
            <a:r>
              <a:rPr lang="fr-FR" sz="700" dirty="0" err="1">
                <a:solidFill>
                  <a:srgbClr val="00B050"/>
                </a:solidFill>
              </a:rPr>
              <a:t>method</a:t>
            </a:r>
            <a:r>
              <a:rPr lang="fr-FR" sz="700" dirty="0">
                <a:solidFill>
                  <a:srgbClr val="00B050"/>
                </a:solidFill>
              </a:rPr>
              <a:t> . . . . . . . . . . . . . . . . . . . . . . . . . . . . . . . . . . . 5</a:t>
            </a:r>
          </a:p>
          <a:p>
            <a:r>
              <a:rPr lang="en-US" sz="700" dirty="0" smtClean="0">
                <a:solidFill>
                  <a:srgbClr val="00B050"/>
                </a:solidFill>
              </a:rPr>
              <a:t>  2.3.4 </a:t>
            </a:r>
            <a:r>
              <a:rPr lang="en-US" sz="700" dirty="0">
                <a:solidFill>
                  <a:srgbClr val="00B050"/>
                </a:solidFill>
              </a:rPr>
              <a:t>Accurate </a:t>
            </a:r>
            <a:r>
              <a:rPr lang="en-US" sz="700" dirty="0" smtClean="0">
                <a:solidFill>
                  <a:srgbClr val="00B050"/>
                </a:solidFill>
              </a:rPr>
              <a:t>Conservative </a:t>
            </a:r>
            <a:r>
              <a:rPr lang="en-US" sz="700" dirty="0">
                <a:solidFill>
                  <a:srgbClr val="00B050"/>
                </a:solidFill>
              </a:rPr>
              <a:t>Level Set coupled with Ghost-Fluid Method . . . . . . . . . . . </a:t>
            </a:r>
            <a:r>
              <a:rPr lang="en-US" sz="700" dirty="0" smtClean="0">
                <a:solidFill>
                  <a:srgbClr val="00B050"/>
                </a:solidFill>
              </a:rPr>
              <a:t>5</a:t>
            </a:r>
          </a:p>
          <a:p>
            <a:endParaRPr lang="en-US" sz="700" dirty="0" smtClean="0"/>
          </a:p>
          <a:p>
            <a:endParaRPr lang="en-US" sz="700" dirty="0" smtClean="0"/>
          </a:p>
          <a:p>
            <a:endParaRPr lang="en-US" sz="700" dirty="0"/>
          </a:p>
          <a:p>
            <a:endParaRPr lang="en-US" sz="700" dirty="0"/>
          </a:p>
          <a:p>
            <a:r>
              <a:rPr lang="en-US" sz="700" b="1" dirty="0"/>
              <a:t>3 Numerical methods to simulate disperse phase 6</a:t>
            </a:r>
          </a:p>
          <a:p>
            <a:r>
              <a:rPr lang="fr-FR" sz="700" dirty="0" smtClean="0">
                <a:solidFill>
                  <a:srgbClr val="00B050"/>
                </a:solidFill>
              </a:rPr>
              <a:t>  3.1 </a:t>
            </a:r>
            <a:r>
              <a:rPr lang="fr-FR" sz="700" dirty="0">
                <a:solidFill>
                  <a:srgbClr val="00B050"/>
                </a:solidFill>
              </a:rPr>
              <a:t>Introduction . . . . . . . . . . . . . . . . . . . . . . . . . . . . . . . . . . . . . . . . . . . . . . 6</a:t>
            </a:r>
          </a:p>
          <a:p>
            <a:r>
              <a:rPr lang="fr-FR" sz="700" dirty="0" smtClean="0">
                <a:solidFill>
                  <a:srgbClr val="00B050"/>
                </a:solidFill>
              </a:rPr>
              <a:t>  3.2 </a:t>
            </a:r>
            <a:r>
              <a:rPr lang="fr-FR" sz="700" dirty="0" err="1" smtClean="0">
                <a:solidFill>
                  <a:srgbClr val="00B050"/>
                </a:solidFill>
              </a:rPr>
              <a:t>Numerical</a:t>
            </a:r>
            <a:r>
              <a:rPr lang="fr-FR" sz="700" dirty="0" smtClean="0">
                <a:solidFill>
                  <a:srgbClr val="00B050"/>
                </a:solidFill>
              </a:rPr>
              <a:t> </a:t>
            </a:r>
            <a:r>
              <a:rPr lang="fr-FR" sz="700" dirty="0" err="1" smtClean="0">
                <a:solidFill>
                  <a:srgbClr val="00B050"/>
                </a:solidFill>
              </a:rPr>
              <a:t>approaches</a:t>
            </a:r>
            <a:r>
              <a:rPr lang="fr-FR" sz="700" dirty="0" smtClean="0">
                <a:solidFill>
                  <a:srgbClr val="00B050"/>
                </a:solidFill>
              </a:rPr>
              <a:t> to model </a:t>
            </a:r>
            <a:r>
              <a:rPr lang="fr-FR" sz="700" dirty="0" err="1" smtClean="0">
                <a:solidFill>
                  <a:srgbClr val="00B050"/>
                </a:solidFill>
              </a:rPr>
              <a:t>dispersed</a:t>
            </a:r>
            <a:r>
              <a:rPr lang="fr-FR" sz="700" dirty="0" smtClean="0">
                <a:solidFill>
                  <a:srgbClr val="00B050"/>
                </a:solidFill>
              </a:rPr>
              <a:t> phase </a:t>
            </a:r>
            <a:r>
              <a:rPr lang="fr-FR" sz="700" dirty="0" err="1" smtClean="0">
                <a:solidFill>
                  <a:srgbClr val="00B050"/>
                </a:solidFill>
              </a:rPr>
              <a:t>flows</a:t>
            </a:r>
            <a:r>
              <a:rPr lang="fr-FR" sz="700" dirty="0" smtClean="0">
                <a:solidFill>
                  <a:srgbClr val="00B050"/>
                </a:solidFill>
              </a:rPr>
              <a:t>. </a:t>
            </a:r>
            <a:r>
              <a:rPr lang="fr-FR" sz="700" dirty="0">
                <a:solidFill>
                  <a:srgbClr val="00B050"/>
                </a:solidFill>
              </a:rPr>
              <a:t>. . . . . . . . . . . . . . . . . . . . . 6</a:t>
            </a:r>
          </a:p>
          <a:p>
            <a:r>
              <a:rPr lang="en-US" sz="700" dirty="0" smtClean="0">
                <a:solidFill>
                  <a:srgbClr val="00B050"/>
                </a:solidFill>
              </a:rPr>
              <a:t> 3.3 Lagrangian injection models for multipoint systems. </a:t>
            </a:r>
            <a:r>
              <a:rPr lang="en-US" sz="700" dirty="0">
                <a:solidFill>
                  <a:srgbClr val="00B050"/>
                </a:solidFill>
              </a:rPr>
              <a:t>. . . . . . . . . . . . . . . . . . . . . . . . . . </a:t>
            </a:r>
            <a:r>
              <a:rPr lang="en-US" sz="700" dirty="0" smtClean="0">
                <a:solidFill>
                  <a:srgbClr val="00B050"/>
                </a:solidFill>
              </a:rPr>
              <a:t>7 </a:t>
            </a:r>
            <a:endParaRPr lang="fr-FR" sz="100" dirty="0">
              <a:solidFill>
                <a:srgbClr val="00B050"/>
              </a:solidFill>
            </a:endParaRPr>
          </a:p>
        </p:txBody>
      </p:sp>
      <p:grpSp>
        <p:nvGrpSpPr>
          <p:cNvPr id="19" name="Groupe 18"/>
          <p:cNvGrpSpPr/>
          <p:nvPr/>
        </p:nvGrpSpPr>
        <p:grpSpPr>
          <a:xfrm>
            <a:off x="2955369" y="381801"/>
            <a:ext cx="1584176" cy="216024"/>
            <a:chOff x="1115616" y="1300690"/>
            <a:chExt cx="1584176" cy="216024"/>
          </a:xfrm>
        </p:grpSpPr>
        <p:sp>
          <p:nvSpPr>
            <p:cNvPr id="12" name="Rectangle 1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115616" y="1300690"/>
              <a:ext cx="43204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p:cNvGrpSpPr/>
          <p:nvPr/>
        </p:nvGrpSpPr>
        <p:grpSpPr>
          <a:xfrm>
            <a:off x="551591" y="2329329"/>
            <a:ext cx="1080121" cy="159178"/>
            <a:chOff x="1115615" y="1300690"/>
            <a:chExt cx="1584177" cy="233461"/>
          </a:xfrm>
        </p:grpSpPr>
        <p:sp>
          <p:nvSpPr>
            <p:cNvPr id="22" name="Rectangle 2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115615" y="1300690"/>
              <a:ext cx="1445620" cy="233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ZoneTexte 23"/>
          <p:cNvSpPr txBox="1"/>
          <p:nvPr/>
        </p:nvSpPr>
        <p:spPr>
          <a:xfrm>
            <a:off x="1317469" y="735164"/>
            <a:ext cx="389850" cy="200055"/>
          </a:xfrm>
          <a:prstGeom prst="rect">
            <a:avLst/>
          </a:prstGeom>
          <a:noFill/>
        </p:spPr>
        <p:txBody>
          <a:bodyPr wrap="none" rtlCol="0">
            <a:spAutoFit/>
          </a:bodyPr>
          <a:lstStyle/>
          <a:p>
            <a:r>
              <a:rPr lang="fr-FR" sz="700" b="1" dirty="0" smtClean="0"/>
              <a:t>90 %</a:t>
            </a:r>
            <a:endParaRPr lang="fr-FR" sz="100" dirty="0"/>
          </a:p>
        </p:txBody>
      </p:sp>
      <p:sp>
        <p:nvSpPr>
          <p:cNvPr id="25" name="ZoneTexte 24"/>
          <p:cNvSpPr txBox="1"/>
          <p:nvPr/>
        </p:nvSpPr>
        <p:spPr>
          <a:xfrm>
            <a:off x="4319773" y="592198"/>
            <a:ext cx="439544" cy="200055"/>
          </a:xfrm>
          <a:prstGeom prst="rect">
            <a:avLst/>
          </a:prstGeom>
          <a:noFill/>
        </p:spPr>
        <p:txBody>
          <a:bodyPr wrap="none" rtlCol="0">
            <a:spAutoFit/>
          </a:bodyPr>
          <a:lstStyle/>
          <a:p>
            <a:r>
              <a:rPr lang="fr-FR" sz="700" b="1" dirty="0" smtClean="0"/>
              <a:t>100 %</a:t>
            </a:r>
            <a:endParaRPr lang="fr-FR" sz="100" dirty="0"/>
          </a:p>
        </p:txBody>
      </p:sp>
      <p:grpSp>
        <p:nvGrpSpPr>
          <p:cNvPr id="29" name="Groupe 28"/>
          <p:cNvGrpSpPr/>
          <p:nvPr/>
        </p:nvGrpSpPr>
        <p:grpSpPr>
          <a:xfrm>
            <a:off x="627199" y="973336"/>
            <a:ext cx="1080120" cy="156898"/>
            <a:chOff x="1115616" y="1300690"/>
            <a:chExt cx="1584176" cy="230117"/>
          </a:xfrm>
        </p:grpSpPr>
        <p:sp>
          <p:nvSpPr>
            <p:cNvPr id="30" name="Rectangle 2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1115617" y="1300690"/>
              <a:ext cx="1334728" cy="2301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p:cNvSpPr txBox="1"/>
          <p:nvPr/>
        </p:nvSpPr>
        <p:spPr>
          <a:xfrm>
            <a:off x="1343535" y="2139201"/>
            <a:ext cx="389850" cy="200055"/>
          </a:xfrm>
          <a:prstGeom prst="rect">
            <a:avLst/>
          </a:prstGeom>
          <a:noFill/>
        </p:spPr>
        <p:txBody>
          <a:bodyPr wrap="none" rtlCol="0">
            <a:spAutoFit/>
          </a:bodyPr>
          <a:lstStyle/>
          <a:p>
            <a:r>
              <a:rPr lang="fr-FR" sz="700" b="1" dirty="0" smtClean="0"/>
              <a:t>95 %</a:t>
            </a:r>
            <a:endParaRPr lang="fr-FR" sz="100" dirty="0"/>
          </a:p>
        </p:txBody>
      </p:sp>
      <p:sp>
        <p:nvSpPr>
          <p:cNvPr id="33" name="ZoneTexte 32"/>
          <p:cNvSpPr txBox="1"/>
          <p:nvPr/>
        </p:nvSpPr>
        <p:spPr>
          <a:xfrm>
            <a:off x="1091652" y="3680166"/>
            <a:ext cx="389850" cy="200055"/>
          </a:xfrm>
          <a:prstGeom prst="rect">
            <a:avLst/>
          </a:prstGeom>
          <a:noFill/>
        </p:spPr>
        <p:txBody>
          <a:bodyPr wrap="none" rtlCol="0">
            <a:spAutoFit/>
          </a:bodyPr>
          <a:lstStyle/>
          <a:p>
            <a:r>
              <a:rPr lang="fr-FR" sz="700" b="1" dirty="0"/>
              <a:t>9</a:t>
            </a:r>
            <a:r>
              <a:rPr lang="fr-FR" sz="700" b="1" dirty="0" smtClean="0"/>
              <a:t>5 %</a:t>
            </a:r>
            <a:endParaRPr lang="fr-FR" sz="100" dirty="0"/>
          </a:p>
        </p:txBody>
      </p:sp>
      <p:grpSp>
        <p:nvGrpSpPr>
          <p:cNvPr id="34" name="Groupe 33"/>
          <p:cNvGrpSpPr/>
          <p:nvPr/>
        </p:nvGrpSpPr>
        <p:grpSpPr>
          <a:xfrm>
            <a:off x="457120" y="3889104"/>
            <a:ext cx="1080121" cy="147289"/>
            <a:chOff x="1115615" y="1300690"/>
            <a:chExt cx="1584177" cy="216024"/>
          </a:xfrm>
        </p:grpSpPr>
        <p:sp>
          <p:nvSpPr>
            <p:cNvPr id="35" name="Rectangle 34"/>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115615" y="1300690"/>
              <a:ext cx="1502426"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5038401" y="287117"/>
            <a:ext cx="1099321" cy="155196"/>
            <a:chOff x="1087455" y="1300690"/>
            <a:chExt cx="1612337" cy="227621"/>
          </a:xfrm>
        </p:grpSpPr>
        <p:sp>
          <p:nvSpPr>
            <p:cNvPr id="38" name="Rectangle 3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1087455" y="1300690"/>
              <a:ext cx="477674" cy="2276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p:cNvSpPr txBox="1"/>
          <p:nvPr/>
        </p:nvSpPr>
        <p:spPr>
          <a:xfrm>
            <a:off x="5204890" y="121129"/>
            <a:ext cx="389850" cy="200055"/>
          </a:xfrm>
          <a:prstGeom prst="rect">
            <a:avLst/>
          </a:prstGeom>
          <a:noFill/>
        </p:spPr>
        <p:txBody>
          <a:bodyPr wrap="none" rtlCol="0">
            <a:spAutoFit/>
          </a:bodyPr>
          <a:lstStyle/>
          <a:p>
            <a:r>
              <a:rPr lang="fr-FR" sz="700" b="1" dirty="0"/>
              <a:t>3</a:t>
            </a:r>
            <a:r>
              <a:rPr lang="fr-FR" sz="700" b="1" dirty="0" smtClean="0"/>
              <a:t>5 %</a:t>
            </a:r>
            <a:endParaRPr lang="fr-FR" sz="100" dirty="0"/>
          </a:p>
        </p:txBody>
      </p:sp>
      <p:sp>
        <p:nvSpPr>
          <p:cNvPr id="46" name="ZoneTexte 45"/>
          <p:cNvSpPr txBox="1"/>
          <p:nvPr/>
        </p:nvSpPr>
        <p:spPr>
          <a:xfrm>
            <a:off x="4864732" y="2571750"/>
            <a:ext cx="340158" cy="200055"/>
          </a:xfrm>
          <a:prstGeom prst="rect">
            <a:avLst/>
          </a:prstGeom>
          <a:noFill/>
        </p:spPr>
        <p:txBody>
          <a:bodyPr wrap="none" rtlCol="0">
            <a:spAutoFit/>
          </a:bodyPr>
          <a:lstStyle/>
          <a:p>
            <a:r>
              <a:rPr lang="fr-FR" sz="700" b="1" dirty="0"/>
              <a:t>5</a:t>
            </a:r>
            <a:r>
              <a:rPr lang="fr-FR" sz="700" b="1" dirty="0" smtClean="0"/>
              <a:t> %</a:t>
            </a:r>
            <a:endParaRPr lang="fr-FR" sz="100" dirty="0"/>
          </a:p>
        </p:txBody>
      </p:sp>
      <p:grpSp>
        <p:nvGrpSpPr>
          <p:cNvPr id="47" name="Groupe 46"/>
          <p:cNvGrpSpPr/>
          <p:nvPr/>
        </p:nvGrpSpPr>
        <p:grpSpPr>
          <a:xfrm>
            <a:off x="5003714" y="2758264"/>
            <a:ext cx="1080120" cy="147289"/>
            <a:chOff x="1115616" y="1300690"/>
            <a:chExt cx="1584176" cy="216024"/>
          </a:xfrm>
        </p:grpSpPr>
        <p:sp>
          <p:nvSpPr>
            <p:cNvPr id="48" name="Rectangle 4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115616" y="1300690"/>
              <a:ext cx="155099"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785290" y="637258"/>
            <a:ext cx="340158" cy="200055"/>
          </a:xfrm>
          <a:prstGeom prst="rect">
            <a:avLst/>
          </a:prstGeom>
          <a:noFill/>
        </p:spPr>
        <p:txBody>
          <a:bodyPr wrap="none" rtlCol="0">
            <a:spAutoFit/>
          </a:bodyPr>
          <a:lstStyle/>
          <a:p>
            <a:r>
              <a:rPr lang="fr-FR" sz="700" b="1" dirty="0" smtClean="0"/>
              <a:t>0 %</a:t>
            </a:r>
            <a:endParaRPr lang="fr-FR" sz="100" dirty="0"/>
          </a:p>
        </p:txBody>
      </p:sp>
      <p:sp>
        <p:nvSpPr>
          <p:cNvPr id="44" name="ZoneTexte 43"/>
          <p:cNvSpPr txBox="1"/>
          <p:nvPr/>
        </p:nvSpPr>
        <p:spPr>
          <a:xfrm>
            <a:off x="5410600" y="25822"/>
            <a:ext cx="3629520" cy="5801588"/>
          </a:xfrm>
          <a:prstGeom prst="rect">
            <a:avLst/>
          </a:prstGeom>
          <a:noFill/>
        </p:spPr>
        <p:txBody>
          <a:bodyPr wrap="none" rtlCol="0">
            <a:spAutoFit/>
          </a:bodyPr>
          <a:lstStyle/>
          <a:p>
            <a:r>
              <a:rPr lang="en-US" sz="700" b="1" dirty="0"/>
              <a:t>II Building lagrangian injectors from resolved atomization simulations </a:t>
            </a:r>
            <a:r>
              <a:rPr lang="en-US" sz="700" b="1" dirty="0" smtClean="0"/>
              <a:t>8</a:t>
            </a:r>
          </a:p>
          <a:p>
            <a:endParaRPr lang="en-US" sz="700" b="1" dirty="0" smtClean="0"/>
          </a:p>
          <a:p>
            <a:endParaRPr lang="en-US" sz="700" b="1" dirty="0"/>
          </a:p>
          <a:p>
            <a:endParaRPr lang="en-US" sz="700" b="1" dirty="0"/>
          </a:p>
          <a:p>
            <a:r>
              <a:rPr lang="fr-FR" sz="700" b="1" dirty="0"/>
              <a:t>4 </a:t>
            </a:r>
            <a:r>
              <a:rPr lang="fr-FR" sz="700" b="1" dirty="0" err="1"/>
              <a:t>Models</a:t>
            </a:r>
            <a:r>
              <a:rPr lang="fr-FR" sz="700" b="1" dirty="0"/>
              <a:t> for lagrangian injection 9</a:t>
            </a:r>
          </a:p>
          <a:p>
            <a:r>
              <a:rPr lang="fr-FR" sz="700" dirty="0" smtClean="0"/>
              <a:t>  </a:t>
            </a:r>
            <a:r>
              <a:rPr lang="fr-FR" sz="700" dirty="0" smtClean="0">
                <a:solidFill>
                  <a:srgbClr val="00B0F0"/>
                </a:solidFill>
              </a:rPr>
              <a:t>4.1 </a:t>
            </a:r>
            <a:r>
              <a:rPr lang="fr-FR" sz="700" dirty="0">
                <a:solidFill>
                  <a:srgbClr val="00B0F0"/>
                </a:solidFill>
              </a:rPr>
              <a:t>Introduction . . . . . . . . . . . . . . . . . . . . . . . . . . . . . . . . . . . . . . . . . . . . . . 9</a:t>
            </a:r>
          </a:p>
          <a:p>
            <a:r>
              <a:rPr lang="en-US" sz="700" dirty="0" smtClean="0">
                <a:solidFill>
                  <a:srgbClr val="00B0F0"/>
                </a:solidFill>
              </a:rPr>
              <a:t>  4.2 </a:t>
            </a:r>
            <a:r>
              <a:rPr lang="en-US" sz="700" dirty="0">
                <a:solidFill>
                  <a:srgbClr val="00B0F0"/>
                </a:solidFill>
              </a:rPr>
              <a:t>Description of sprays . . . . . . . . . . . . . . . . . . . . . . . . . . . . . . . . . . . . . . . . . 9</a:t>
            </a:r>
          </a:p>
          <a:p>
            <a:r>
              <a:rPr lang="fr-FR" sz="700" dirty="0" smtClean="0">
                <a:solidFill>
                  <a:srgbClr val="00B0F0"/>
                </a:solidFill>
              </a:rPr>
              <a:t>  4.3 </a:t>
            </a:r>
            <a:r>
              <a:rPr lang="fr-FR" sz="700" dirty="0" err="1">
                <a:solidFill>
                  <a:srgbClr val="00B0F0"/>
                </a:solidFill>
              </a:rPr>
              <a:t>Models</a:t>
            </a:r>
            <a:r>
              <a:rPr lang="fr-FR" sz="700" dirty="0">
                <a:solidFill>
                  <a:srgbClr val="00B0F0"/>
                </a:solidFill>
              </a:rPr>
              <a:t> </a:t>
            </a:r>
            <a:r>
              <a:rPr lang="fr-FR" sz="700" dirty="0" err="1">
                <a:solidFill>
                  <a:srgbClr val="00B0F0"/>
                </a:solidFill>
              </a:rPr>
              <a:t>flowchart</a:t>
            </a:r>
            <a:r>
              <a:rPr lang="fr-FR" sz="700" dirty="0">
                <a:solidFill>
                  <a:srgbClr val="00B0F0"/>
                </a:solidFill>
              </a:rPr>
              <a:t> . . . . . . . . . . . . . . . . . . . . . . . . . . . . . . . . . . . . . . . . . . . 9</a:t>
            </a:r>
          </a:p>
          <a:p>
            <a:r>
              <a:rPr lang="fr-FR" sz="700" dirty="0" smtClean="0">
                <a:solidFill>
                  <a:srgbClr val="00B0F0"/>
                </a:solidFill>
              </a:rPr>
              <a:t>  4.4 </a:t>
            </a:r>
            <a:r>
              <a:rPr lang="fr-FR" sz="700" dirty="0">
                <a:solidFill>
                  <a:srgbClr val="00B0F0"/>
                </a:solidFill>
              </a:rPr>
              <a:t>Building </a:t>
            </a:r>
            <a:r>
              <a:rPr lang="fr-FR" sz="700" dirty="0" err="1">
                <a:solidFill>
                  <a:srgbClr val="00B0F0"/>
                </a:solidFill>
              </a:rPr>
              <a:t>injectors</a:t>
            </a:r>
            <a:r>
              <a:rPr lang="fr-FR" sz="700" dirty="0">
                <a:solidFill>
                  <a:srgbClr val="00B0F0"/>
                </a:solidFill>
              </a:rPr>
              <a:t> . . . . . . . . . . . . . . . . . . . . . . . . . . . . . . . . . . . . . . . . . . . 10</a:t>
            </a:r>
          </a:p>
          <a:p>
            <a:r>
              <a:rPr lang="fr-FR" sz="700" dirty="0" smtClean="0">
                <a:solidFill>
                  <a:srgbClr val="00B0F0"/>
                </a:solidFill>
              </a:rPr>
              <a:t>    </a:t>
            </a:r>
            <a:r>
              <a:rPr lang="fr-FR" sz="700" dirty="0" smtClean="0">
                <a:solidFill>
                  <a:srgbClr val="00B050"/>
                </a:solidFill>
              </a:rPr>
              <a:t>4.4.1 </a:t>
            </a:r>
            <a:r>
              <a:rPr lang="fr-FR" sz="700" dirty="0">
                <a:solidFill>
                  <a:srgbClr val="00B050"/>
                </a:solidFill>
              </a:rPr>
              <a:t>Spray </a:t>
            </a:r>
            <a:r>
              <a:rPr lang="fr-FR" sz="700" dirty="0" err="1">
                <a:solidFill>
                  <a:srgbClr val="00B050"/>
                </a:solidFill>
              </a:rPr>
              <a:t>sampling</a:t>
            </a:r>
            <a:r>
              <a:rPr lang="fr-FR" sz="700" dirty="0">
                <a:solidFill>
                  <a:srgbClr val="00B050"/>
                </a:solidFill>
              </a:rPr>
              <a:t> . . . . . . . . . . . . . . . . . . . . . . . . . . . . . . . . . . . . . . . . 10</a:t>
            </a:r>
          </a:p>
          <a:p>
            <a:r>
              <a:rPr lang="fr-FR" sz="700" dirty="0" smtClean="0">
                <a:solidFill>
                  <a:srgbClr val="FF0000"/>
                </a:solidFill>
              </a:rPr>
              <a:t>    4.4.2 </a:t>
            </a:r>
            <a:r>
              <a:rPr lang="fr-FR" sz="700" dirty="0">
                <a:solidFill>
                  <a:srgbClr val="FF0000"/>
                </a:solidFill>
              </a:rPr>
              <a:t>Spray convergence . . . . . . . . . . . . . . . . . . . . . . . . . . . . . . . . . . . . . . 10</a:t>
            </a:r>
          </a:p>
          <a:p>
            <a:r>
              <a:rPr lang="en-US" sz="700" dirty="0" smtClean="0"/>
              <a:t>    4.4.3 </a:t>
            </a:r>
            <a:r>
              <a:rPr lang="en-US" sz="700" dirty="0"/>
              <a:t>Spatial discretization of sprays . . . . . . . . . . . . . . . . . . . . . . . . . . . . . . . 11</a:t>
            </a:r>
          </a:p>
          <a:p>
            <a:r>
              <a:rPr lang="fr-FR" sz="700" dirty="0" smtClean="0"/>
              <a:t>    4.4.4 </a:t>
            </a:r>
            <a:r>
              <a:rPr lang="fr-FR" sz="700" dirty="0" err="1"/>
              <a:t>Injectors</a:t>
            </a:r>
            <a:r>
              <a:rPr lang="fr-FR" sz="700" dirty="0"/>
              <a:t> </a:t>
            </a:r>
            <a:r>
              <a:rPr lang="fr-FR" sz="700" dirty="0" err="1"/>
              <a:t>definition</a:t>
            </a:r>
            <a:r>
              <a:rPr lang="fr-FR" sz="700" dirty="0"/>
              <a:t> . . . . . . . . . . . . . . . . . . . . . . . . . . . . . . . . . . . . . . 11</a:t>
            </a:r>
          </a:p>
          <a:p>
            <a:r>
              <a:rPr lang="fr-FR" sz="700" dirty="0" smtClean="0">
                <a:solidFill>
                  <a:schemeClr val="accent1">
                    <a:lumMod val="40000"/>
                    <a:lumOff val="60000"/>
                  </a:schemeClr>
                </a:solidFill>
              </a:rPr>
              <a:t>  4.5 </a:t>
            </a:r>
            <a:r>
              <a:rPr lang="fr-FR" sz="700" dirty="0">
                <a:solidFill>
                  <a:schemeClr val="accent1">
                    <a:lumMod val="40000"/>
                    <a:lumOff val="60000"/>
                  </a:schemeClr>
                </a:solidFill>
              </a:rPr>
              <a:t>Dense </a:t>
            </a:r>
            <a:r>
              <a:rPr lang="fr-FR" sz="700" dirty="0" err="1">
                <a:solidFill>
                  <a:schemeClr val="accent1">
                    <a:lumMod val="40000"/>
                    <a:lumOff val="60000"/>
                  </a:schemeClr>
                </a:solidFill>
              </a:rPr>
              <a:t>core</a:t>
            </a:r>
            <a:r>
              <a:rPr lang="fr-FR" sz="700" dirty="0">
                <a:solidFill>
                  <a:schemeClr val="accent1">
                    <a:lumMod val="40000"/>
                    <a:lumOff val="60000"/>
                  </a:schemeClr>
                </a:solidFill>
              </a:rPr>
              <a:t> </a:t>
            </a:r>
            <a:r>
              <a:rPr lang="fr-FR" sz="700" dirty="0" err="1">
                <a:solidFill>
                  <a:schemeClr val="accent1">
                    <a:lumMod val="40000"/>
                    <a:lumOff val="60000"/>
                  </a:schemeClr>
                </a:solidFill>
              </a:rPr>
              <a:t>blockage</a:t>
            </a:r>
            <a:r>
              <a:rPr lang="fr-FR" sz="700" dirty="0">
                <a:solidFill>
                  <a:schemeClr val="accent1">
                    <a:lumMod val="40000"/>
                    <a:lumOff val="60000"/>
                  </a:schemeClr>
                </a:solidFill>
              </a:rPr>
              <a:t> </a:t>
            </a:r>
            <a:r>
              <a:rPr lang="fr-FR" sz="700" dirty="0" err="1">
                <a:solidFill>
                  <a:schemeClr val="accent1">
                    <a:lumMod val="40000"/>
                    <a:lumOff val="60000"/>
                  </a:schemeClr>
                </a:solidFill>
              </a:rPr>
              <a:t>effect</a:t>
            </a:r>
            <a:r>
              <a:rPr lang="fr-FR" sz="700" dirty="0">
                <a:solidFill>
                  <a:schemeClr val="accent1">
                    <a:lumMod val="40000"/>
                    <a:lumOff val="60000"/>
                  </a:schemeClr>
                </a:solidFill>
              </a:rPr>
              <a:t> </a:t>
            </a:r>
            <a:r>
              <a:rPr lang="fr-FR" sz="700" dirty="0" err="1">
                <a:solidFill>
                  <a:schemeClr val="accent1">
                    <a:lumMod val="40000"/>
                    <a:lumOff val="60000"/>
                  </a:schemeClr>
                </a:solidFill>
              </a:rPr>
              <a:t>modeling</a:t>
            </a:r>
            <a:r>
              <a:rPr lang="fr-FR" sz="700" dirty="0">
                <a:solidFill>
                  <a:schemeClr val="accent1">
                    <a:lumMod val="40000"/>
                    <a:lumOff val="60000"/>
                  </a:schemeClr>
                </a:solidFill>
              </a:rPr>
              <a:t> . . . . . . . . . . . . . . . . . . . . . . . . . . . . . . . . 12</a:t>
            </a:r>
          </a:p>
          <a:p>
            <a:r>
              <a:rPr lang="en-US" sz="700" dirty="0" smtClean="0"/>
              <a:t>    </a:t>
            </a:r>
            <a:r>
              <a:rPr lang="en-US" sz="700" dirty="0" smtClean="0">
                <a:solidFill>
                  <a:srgbClr val="00B0F0"/>
                </a:solidFill>
              </a:rPr>
              <a:t>4.5.1 </a:t>
            </a:r>
            <a:r>
              <a:rPr lang="en-US" sz="700" dirty="0">
                <a:solidFill>
                  <a:srgbClr val="00B0F0"/>
                </a:solidFill>
              </a:rPr>
              <a:t>Actuator Line Method . . . . . . . . . . . . . . . . . . . . . . . . . . . . . . . . . . . . 12</a:t>
            </a:r>
          </a:p>
          <a:p>
            <a:r>
              <a:rPr lang="en-US" sz="700" dirty="0" smtClean="0"/>
              <a:t>    4.5.2 </a:t>
            </a:r>
            <a:r>
              <a:rPr lang="en-US" sz="700" dirty="0"/>
              <a:t>Dense core representation as an actuator . . . . . . . . . . . . . . . . . . . . . . . . . . 12</a:t>
            </a:r>
          </a:p>
          <a:p>
            <a:r>
              <a:rPr lang="fr-FR" sz="700" dirty="0" smtClean="0"/>
              <a:t>    4.5.3 </a:t>
            </a:r>
            <a:r>
              <a:rPr lang="fr-FR" sz="700" dirty="0"/>
              <a:t>Forces </a:t>
            </a:r>
            <a:r>
              <a:rPr lang="fr-FR" sz="700" dirty="0" err="1"/>
              <a:t>determination</a:t>
            </a:r>
            <a:r>
              <a:rPr lang="fr-FR" sz="700" dirty="0"/>
              <a:t> . . . . . . . . . . . . . . . . . . . . . . . . . . . . . . . . . . . . . </a:t>
            </a:r>
            <a:r>
              <a:rPr lang="fr-FR" sz="700" dirty="0" smtClean="0"/>
              <a:t>12</a:t>
            </a:r>
            <a:endParaRPr lang="fr-FR" sz="700" dirty="0"/>
          </a:p>
          <a:p>
            <a:r>
              <a:rPr lang="en-US" sz="700" dirty="0" smtClean="0"/>
              <a:t>  </a:t>
            </a:r>
            <a:r>
              <a:rPr lang="en-US" sz="700" dirty="0" smtClean="0">
                <a:solidFill>
                  <a:srgbClr val="00B050"/>
                </a:solidFill>
              </a:rPr>
              <a:t>4.6 </a:t>
            </a:r>
            <a:r>
              <a:rPr lang="en-US" sz="700" dirty="0">
                <a:solidFill>
                  <a:srgbClr val="00B050"/>
                </a:solidFill>
              </a:rPr>
              <a:t>Secondary atomization modeling . . . . . . . . . . . . . . . . . . . . . . . . . . . . . . . . . . 12</a:t>
            </a:r>
          </a:p>
          <a:p>
            <a:r>
              <a:rPr lang="en-US" sz="700" dirty="0" smtClean="0">
                <a:solidFill>
                  <a:srgbClr val="00B050"/>
                </a:solidFill>
              </a:rPr>
              <a:t>    4.6.1 </a:t>
            </a:r>
            <a:r>
              <a:rPr lang="en-US" sz="700" dirty="0">
                <a:solidFill>
                  <a:srgbClr val="00B050"/>
                </a:solidFill>
              </a:rPr>
              <a:t>Taylor Analogy Breakup . . . . . . . . . . . . . . . . . . . . . . . . . . . . . . . . . . . 12</a:t>
            </a:r>
          </a:p>
          <a:p>
            <a:r>
              <a:rPr lang="fr-FR" sz="700" dirty="0" smtClean="0">
                <a:solidFill>
                  <a:srgbClr val="00B050"/>
                </a:solidFill>
              </a:rPr>
              <a:t>    4.6.2 </a:t>
            </a:r>
            <a:r>
              <a:rPr lang="fr-FR" sz="700" dirty="0" err="1">
                <a:solidFill>
                  <a:srgbClr val="00B050"/>
                </a:solidFill>
              </a:rPr>
              <a:t>Enhanced</a:t>
            </a:r>
            <a:r>
              <a:rPr lang="fr-FR" sz="700" dirty="0">
                <a:solidFill>
                  <a:srgbClr val="00B050"/>
                </a:solidFill>
              </a:rPr>
              <a:t> TAB model . . . . . . . . . . . . . . . . . . . . . . . . . . . . . . . . . . . . 15</a:t>
            </a:r>
          </a:p>
          <a:p>
            <a:r>
              <a:rPr lang="fr-FR" sz="700" dirty="0" smtClean="0">
                <a:solidFill>
                  <a:srgbClr val="00B050"/>
                </a:solidFill>
              </a:rPr>
              <a:t>    4.6.3 </a:t>
            </a:r>
            <a:r>
              <a:rPr lang="fr-FR" sz="700" dirty="0" err="1">
                <a:solidFill>
                  <a:srgbClr val="00B050"/>
                </a:solidFill>
              </a:rPr>
              <a:t>Gorokhovski</a:t>
            </a:r>
            <a:r>
              <a:rPr lang="fr-FR" sz="700" dirty="0">
                <a:solidFill>
                  <a:srgbClr val="00B050"/>
                </a:solidFill>
              </a:rPr>
              <a:t> </a:t>
            </a:r>
            <a:r>
              <a:rPr lang="fr-FR" sz="700" dirty="0" err="1">
                <a:solidFill>
                  <a:srgbClr val="00B050"/>
                </a:solidFill>
              </a:rPr>
              <a:t>stochastic</a:t>
            </a:r>
            <a:r>
              <a:rPr lang="fr-FR" sz="700" dirty="0">
                <a:solidFill>
                  <a:srgbClr val="00B050"/>
                </a:solidFill>
              </a:rPr>
              <a:t> model . . . . . . . . . . . . . . . . . . . . . . . . . . . . . . . . </a:t>
            </a:r>
            <a:r>
              <a:rPr lang="fr-FR" sz="700" dirty="0" smtClean="0">
                <a:solidFill>
                  <a:srgbClr val="00B050"/>
                </a:solidFill>
              </a:rPr>
              <a:t>15</a:t>
            </a:r>
          </a:p>
          <a:p>
            <a:r>
              <a:rPr lang="fr-FR" sz="700" strike="sngStrike" dirty="0" smtClean="0"/>
              <a:t>  4.7 </a:t>
            </a:r>
            <a:r>
              <a:rPr lang="fr-FR" sz="700" strike="sngStrike" dirty="0" err="1"/>
              <a:t>Subgrid</a:t>
            </a:r>
            <a:r>
              <a:rPr lang="fr-FR" sz="700" strike="sngStrike" dirty="0"/>
              <a:t> </a:t>
            </a:r>
            <a:r>
              <a:rPr lang="fr-FR" sz="700" strike="sngStrike" dirty="0" err="1"/>
              <a:t>models</a:t>
            </a:r>
            <a:r>
              <a:rPr lang="fr-FR" sz="700" strike="sngStrike" dirty="0"/>
              <a:t> for turbulent dispersion . . . . . . . . . . . . . . . . . . . . . . . . . . . . . . 17</a:t>
            </a:r>
          </a:p>
          <a:p>
            <a:r>
              <a:rPr lang="fr-FR" sz="700" dirty="0" smtClean="0"/>
              <a:t>  4.8 </a:t>
            </a:r>
            <a:r>
              <a:rPr lang="fr-FR" sz="700" dirty="0"/>
              <a:t>Conclusions . . . . . . . . . . . . . . . . . . . . . . . . . . . . . . . . . . . . . . . . . . . . . . </a:t>
            </a:r>
            <a:r>
              <a:rPr lang="fr-FR" sz="700" dirty="0" smtClean="0"/>
              <a:t>18</a:t>
            </a:r>
          </a:p>
          <a:p>
            <a:endParaRPr lang="fr-FR" sz="700" dirty="0" smtClean="0"/>
          </a:p>
          <a:p>
            <a:endParaRPr lang="fr-FR" sz="700" dirty="0" smtClean="0"/>
          </a:p>
          <a:p>
            <a:endParaRPr lang="fr-FR" sz="700" dirty="0"/>
          </a:p>
          <a:p>
            <a:endParaRPr lang="fr-FR" sz="700" dirty="0"/>
          </a:p>
          <a:p>
            <a:r>
              <a:rPr lang="en-US" sz="700" b="1" dirty="0"/>
              <a:t>5 Learning data from a resolved liquid jet in crossflow 62</a:t>
            </a:r>
          </a:p>
          <a:p>
            <a:r>
              <a:rPr lang="fr-FR" sz="700" dirty="0">
                <a:solidFill>
                  <a:srgbClr val="00B0F0"/>
                </a:solidFill>
              </a:rPr>
              <a:t>5.1 Introduction . . . . . . . . . . . . . . . . . . . . . . . . . . . . . . . . . . . . . . . . . . . . . . 63</a:t>
            </a:r>
          </a:p>
          <a:p>
            <a:r>
              <a:rPr lang="en-US" sz="700" dirty="0">
                <a:solidFill>
                  <a:srgbClr val="00B050"/>
                </a:solidFill>
              </a:rPr>
              <a:t>5.2 Experimental test case . . . . . . . . . . . . . . . . . . . . . . . . . . . . . . . . . . . . . . . . 63</a:t>
            </a:r>
          </a:p>
          <a:p>
            <a:r>
              <a:rPr lang="fr-FR" sz="700" dirty="0">
                <a:solidFill>
                  <a:srgbClr val="00B0F0"/>
                </a:solidFill>
              </a:rPr>
              <a:t>5.3 </a:t>
            </a:r>
            <a:r>
              <a:rPr lang="fr-FR" sz="700" dirty="0" err="1">
                <a:solidFill>
                  <a:srgbClr val="00B0F0"/>
                </a:solidFill>
              </a:rPr>
              <a:t>Computational</a:t>
            </a:r>
            <a:r>
              <a:rPr lang="fr-FR" sz="700" dirty="0">
                <a:solidFill>
                  <a:srgbClr val="00B0F0"/>
                </a:solidFill>
              </a:rPr>
              <a:t> setup . . . . . . . . . . . . . . . . . . . . . . . . . . . . . . . . . . . . . . . . . 64</a:t>
            </a:r>
          </a:p>
          <a:p>
            <a:r>
              <a:rPr lang="en-US" sz="700" dirty="0"/>
              <a:t>5.4 Tools and methodologies . . . . . . . . . . . . . . . . . . . . . . . . . . . . . . . . . . . . . . . 65</a:t>
            </a:r>
          </a:p>
          <a:p>
            <a:r>
              <a:rPr lang="en-US" sz="700" dirty="0" smtClean="0"/>
              <a:t>  5.4.1 </a:t>
            </a:r>
            <a:r>
              <a:rPr lang="en-US" sz="700" dirty="0"/>
              <a:t>Spray sampling in resolved simulations . . . . . . . . . . . . . . . . . . . . . . . . . . . 65</a:t>
            </a:r>
          </a:p>
          <a:p>
            <a:r>
              <a:rPr lang="en-US" sz="700" dirty="0" smtClean="0"/>
              <a:t>  5.4.2 </a:t>
            </a:r>
            <a:r>
              <a:rPr lang="en-US" sz="700" dirty="0"/>
              <a:t>Numerical computation of jet trajectory . . . . . . . . . . . . . . . . . . . . . . . . . . 65</a:t>
            </a:r>
          </a:p>
          <a:p>
            <a:r>
              <a:rPr lang="en-US" sz="700" dirty="0" smtClean="0"/>
              <a:t>  5.4.3 </a:t>
            </a:r>
            <a:r>
              <a:rPr lang="en-US" sz="700" dirty="0"/>
              <a:t>Direct measurement of liquid fluxes . . . . . . . . . . . . . . . . . . . . . . . . . . . . 66</a:t>
            </a:r>
          </a:p>
          <a:p>
            <a:r>
              <a:rPr lang="fr-FR" sz="700" dirty="0"/>
              <a:t>5.5 </a:t>
            </a:r>
            <a:r>
              <a:rPr lang="fr-FR" sz="700" dirty="0" err="1"/>
              <a:t>Results</a:t>
            </a:r>
            <a:r>
              <a:rPr lang="fr-FR" sz="700" dirty="0"/>
              <a:t> . . . . . . . . . . . . . . . . . . . . . . . . . . . . . . . . . . . . . . . . . . . . . . . . . 67</a:t>
            </a:r>
          </a:p>
          <a:p>
            <a:r>
              <a:rPr lang="en-US" sz="700" dirty="0" smtClean="0"/>
              <a:t>  5.5.1 </a:t>
            </a:r>
            <a:r>
              <a:rPr lang="en-US" sz="700" dirty="0"/>
              <a:t>Jet topology and breakup . . . . . . . . . . . . . . . . . . . . . . . . . . . . . . . . . . 67</a:t>
            </a:r>
          </a:p>
          <a:p>
            <a:r>
              <a:rPr lang="en-US" sz="700" dirty="0" smtClean="0"/>
              <a:t>    5.5.1.1 </a:t>
            </a:r>
            <a:r>
              <a:rPr lang="en-US" sz="700" dirty="0"/>
              <a:t>Effect of mesh . . . . . . . . . . . . . . . . . . . . . . . . . . . . . . . . . . . 67</a:t>
            </a:r>
          </a:p>
          <a:p>
            <a:r>
              <a:rPr lang="en-US" sz="700" dirty="0" smtClean="0"/>
              <a:t>    5.5.1.2 </a:t>
            </a:r>
            <a:r>
              <a:rPr lang="en-US" sz="700" dirty="0"/>
              <a:t>Effect of operating point . . . . . . . . . . . . . . . . . . . . . . . . . . . . . 67</a:t>
            </a:r>
          </a:p>
          <a:p>
            <a:r>
              <a:rPr lang="en-US" sz="700" dirty="0" smtClean="0"/>
              <a:t>  5.5.2 </a:t>
            </a:r>
            <a:r>
              <a:rPr lang="en-US" sz="700" dirty="0"/>
              <a:t>Validation with experimental trajectory . . . . . . . . . . . . . . . . . . . . . . . . . . 67</a:t>
            </a:r>
          </a:p>
          <a:p>
            <a:r>
              <a:rPr lang="fr-FR" sz="700" dirty="0" smtClean="0"/>
              <a:t>  5.5.3 </a:t>
            </a:r>
            <a:r>
              <a:rPr lang="fr-FR" sz="700" dirty="0"/>
              <a:t>Spray </a:t>
            </a:r>
            <a:r>
              <a:rPr lang="fr-FR" sz="700" dirty="0" err="1"/>
              <a:t>characterization</a:t>
            </a:r>
            <a:r>
              <a:rPr lang="fr-FR" sz="700" dirty="0"/>
              <a:t> . . . . . . . . . . . . . . . . . . . . . . . . . . . . . . . . . . . . 67</a:t>
            </a:r>
          </a:p>
          <a:p>
            <a:r>
              <a:rPr lang="en-US" sz="700" dirty="0" smtClean="0"/>
              <a:t>  5.5.4 </a:t>
            </a:r>
            <a:r>
              <a:rPr lang="en-US" sz="700" dirty="0"/>
              <a:t>Measurement of mass flow rates . . . . . . . . . . . . . . . . . . . . . . . . . . . . . . . 67</a:t>
            </a:r>
          </a:p>
          <a:p>
            <a:r>
              <a:rPr lang="en-US" sz="700" dirty="0" smtClean="0"/>
              <a:t>  5.5.5 </a:t>
            </a:r>
            <a:r>
              <a:rPr lang="en-US" sz="700" dirty="0"/>
              <a:t>Mass conservation in ACLS . . . . . . . . . . . . . . . . . . . . . . . . . . . . . . . . . 67</a:t>
            </a:r>
          </a:p>
          <a:p>
            <a:r>
              <a:rPr lang="fr-FR" sz="700" dirty="0" smtClean="0"/>
              <a:t>    5.5.5.1 </a:t>
            </a:r>
            <a:r>
              <a:rPr lang="fr-FR" sz="700" dirty="0" err="1"/>
              <a:t>Droplets</a:t>
            </a:r>
            <a:r>
              <a:rPr lang="fr-FR" sz="700" dirty="0"/>
              <a:t> size distributions . . . . . . . . . . . . . . . . . . . . . . . . . . . . 67</a:t>
            </a:r>
          </a:p>
          <a:p>
            <a:r>
              <a:rPr lang="en-US" sz="700" dirty="0" smtClean="0"/>
              <a:t>    5.5.5.2 </a:t>
            </a:r>
            <a:r>
              <a:rPr lang="en-US" sz="700" dirty="0"/>
              <a:t>Definition of characteristic times . . . . . . . . . . . . . . . . . . . . . . . . . 67</a:t>
            </a:r>
          </a:p>
          <a:p>
            <a:r>
              <a:rPr lang="en-US" sz="700" dirty="0" smtClean="0"/>
              <a:t>  5.5.6 </a:t>
            </a:r>
            <a:r>
              <a:rPr lang="en-US" sz="700" dirty="0"/>
              <a:t>Gaseous field and dense core characterization . . . . . . . . . . . . . . . . . . . . . . . 67</a:t>
            </a:r>
          </a:p>
          <a:p>
            <a:r>
              <a:rPr lang="fr-FR" sz="700" dirty="0" smtClean="0"/>
              <a:t>  5.5.7 </a:t>
            </a:r>
            <a:r>
              <a:rPr lang="fr-FR" sz="700" dirty="0" err="1"/>
              <a:t>Frequential</a:t>
            </a:r>
            <a:r>
              <a:rPr lang="fr-FR" sz="700" dirty="0"/>
              <a:t> </a:t>
            </a:r>
            <a:r>
              <a:rPr lang="fr-FR" sz="700" dirty="0" err="1"/>
              <a:t>analysis</a:t>
            </a:r>
            <a:r>
              <a:rPr lang="fr-FR" sz="700" dirty="0"/>
              <a:t> . . . . . . . . . . . . . . . . . . . . . . . . . . . . . . . . . . . . . 67</a:t>
            </a:r>
          </a:p>
          <a:p>
            <a:r>
              <a:rPr lang="fr-FR" sz="700" dirty="0" smtClean="0"/>
              <a:t>  5.5.8 </a:t>
            </a:r>
            <a:r>
              <a:rPr lang="fr-FR" sz="700" dirty="0" err="1"/>
              <a:t>Computational</a:t>
            </a:r>
            <a:r>
              <a:rPr lang="fr-FR" sz="700" dirty="0"/>
              <a:t> performances . . . . . . . . . . . . . . . . . . . . . . . . . . . . . . . . 69</a:t>
            </a:r>
          </a:p>
          <a:p>
            <a:r>
              <a:rPr lang="en-US" sz="700" dirty="0" smtClean="0"/>
              <a:t>  5.5.9 </a:t>
            </a:r>
            <a:r>
              <a:rPr lang="en-US" sz="700" dirty="0"/>
              <a:t>Spatial discretization of sprays . . . . . . . . . . . . . . . . . . . . . . . . . . . . . . . 69</a:t>
            </a:r>
          </a:p>
          <a:p>
            <a:r>
              <a:rPr lang="fr-FR" sz="700" dirty="0"/>
              <a:t>5.6 Learning </a:t>
            </a:r>
            <a:r>
              <a:rPr lang="fr-FR" sz="700" dirty="0" err="1"/>
              <a:t>injectors</a:t>
            </a:r>
            <a:r>
              <a:rPr lang="fr-FR" sz="700" dirty="0"/>
              <a:t> . . . . . . . . . . . . . . . . . . . . . . . . . . . . . . . . . . . . . . . . . . 69</a:t>
            </a:r>
          </a:p>
          <a:p>
            <a:r>
              <a:rPr lang="en-US" sz="700" dirty="0" smtClean="0"/>
              <a:t>  5.6.1 </a:t>
            </a:r>
            <a:r>
              <a:rPr lang="en-US" sz="700" dirty="0"/>
              <a:t>Operating point at high We . . . . . . . . . . . . . . . . . . . . . . . . . . . . . . . . . 69</a:t>
            </a:r>
          </a:p>
          <a:p>
            <a:r>
              <a:rPr lang="en-US" sz="700" dirty="0" smtClean="0"/>
              <a:t>  5.6.2 </a:t>
            </a:r>
            <a:r>
              <a:rPr lang="en-US" sz="700" dirty="0"/>
              <a:t>Operating point at low We . . . . . . . . . . . . . . . . . . . . . . . . . . . . . . . . . 69</a:t>
            </a:r>
          </a:p>
          <a:p>
            <a:r>
              <a:rPr lang="fr-FR" sz="700" dirty="0"/>
              <a:t>5.7 Conclusions . . . . . . . . . . . . . . . . . . . . . . . . . . . . . . . . . . . . . . . . . . . . . . 69</a:t>
            </a:r>
            <a:endParaRPr lang="fr-FR" sz="700" dirty="0"/>
          </a:p>
        </p:txBody>
      </p:sp>
    </p:spTree>
    <p:extLst>
      <p:ext uri="{BB962C8B-B14F-4D97-AF65-F5344CB8AC3E}">
        <p14:creationId xmlns:p14="http://schemas.microsoft.com/office/powerpoint/2010/main" val="200655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2</a:t>
            </a:fld>
            <a:endParaRPr lang="fr-FR" dirty="0"/>
          </a:p>
        </p:txBody>
      </p:sp>
      <p:sp>
        <p:nvSpPr>
          <p:cNvPr id="17" name="ZoneTexte 16"/>
          <p:cNvSpPr txBox="1"/>
          <p:nvPr/>
        </p:nvSpPr>
        <p:spPr>
          <a:xfrm>
            <a:off x="487599" y="1225767"/>
            <a:ext cx="3624710" cy="1169551"/>
          </a:xfrm>
          <a:prstGeom prst="rect">
            <a:avLst/>
          </a:prstGeom>
          <a:noFill/>
        </p:spPr>
        <p:txBody>
          <a:bodyPr wrap="none" rtlCol="0">
            <a:spAutoFit/>
          </a:bodyPr>
          <a:lstStyle/>
          <a:p>
            <a:r>
              <a:rPr lang="en-US" sz="700" b="1" dirty="0" smtClean="0"/>
              <a:t>6 </a:t>
            </a:r>
            <a:r>
              <a:rPr lang="en-US" sz="700" b="1" dirty="0"/>
              <a:t>Validation in liquid jet in crossflow </a:t>
            </a:r>
            <a:r>
              <a:rPr lang="en-US" sz="700" b="1" dirty="0" smtClean="0"/>
              <a:t>21</a:t>
            </a:r>
            <a:endParaRPr lang="en-US" sz="700" b="1" dirty="0"/>
          </a:p>
          <a:p>
            <a:r>
              <a:rPr lang="fr-FR" sz="700" dirty="0" smtClean="0"/>
              <a:t>  6.1 </a:t>
            </a:r>
            <a:r>
              <a:rPr lang="fr-FR" sz="700" dirty="0"/>
              <a:t>Introduction . . . . . . . . . . . . . . . . . . . . . . . . . . . . . . . . . . . . . . . . . . . . . . 21</a:t>
            </a:r>
          </a:p>
          <a:p>
            <a:r>
              <a:rPr lang="fr-FR" sz="700" dirty="0" smtClean="0"/>
              <a:t>  6.2 </a:t>
            </a:r>
            <a:r>
              <a:rPr lang="fr-FR" sz="700" dirty="0" err="1"/>
              <a:t>Models</a:t>
            </a:r>
            <a:r>
              <a:rPr lang="fr-FR" sz="700" dirty="0"/>
              <a:t> </a:t>
            </a:r>
            <a:r>
              <a:rPr lang="fr-FR" sz="700" dirty="0" err="1"/>
              <a:t>sensitivity</a:t>
            </a:r>
            <a:r>
              <a:rPr lang="fr-FR" sz="700" dirty="0"/>
              <a:t> . . . . . . . . . . . . . . . . . . . . . . . . . . . . . . . . . . . . . . . . . . 21</a:t>
            </a:r>
          </a:p>
          <a:p>
            <a:r>
              <a:rPr lang="en-US" sz="700" dirty="0" smtClean="0"/>
              <a:t>    6.2.1 </a:t>
            </a:r>
            <a:r>
              <a:rPr lang="en-US" sz="700" dirty="0"/>
              <a:t>Effect of injection conditions . . . . . . . . . . . . . . . . . . . . . . . . . . . . . . . . 21</a:t>
            </a:r>
          </a:p>
          <a:p>
            <a:r>
              <a:rPr lang="en-US" sz="700" dirty="0" smtClean="0"/>
              <a:t>    6.2.2 </a:t>
            </a:r>
            <a:r>
              <a:rPr lang="en-US" sz="700" dirty="0"/>
              <a:t>Effect of secondary atomization model . . . . . . . . . . . . . . . . . . . . . . . . . . . 21</a:t>
            </a:r>
          </a:p>
          <a:p>
            <a:r>
              <a:rPr lang="en-US" sz="700" dirty="0" smtClean="0"/>
              <a:t>    6.2.3 </a:t>
            </a:r>
            <a:r>
              <a:rPr lang="en-US" sz="700" dirty="0"/>
              <a:t>Effect of dense core blockage effect model . . . . . . . . . . . . . . . . . . . . . . . . . 21</a:t>
            </a:r>
          </a:p>
          <a:p>
            <a:r>
              <a:rPr lang="fr-FR" sz="700" dirty="0" smtClean="0"/>
              <a:t>  6.3 </a:t>
            </a:r>
            <a:r>
              <a:rPr lang="fr-FR" sz="700" dirty="0" err="1"/>
              <a:t>Results</a:t>
            </a:r>
            <a:r>
              <a:rPr lang="fr-FR" sz="700" dirty="0"/>
              <a:t> . . . . . . . . . . . . . . . . . . . . . . . . . . . . . . . . . . . . . . . . . . . . . . . . . 21</a:t>
            </a:r>
          </a:p>
          <a:p>
            <a:r>
              <a:rPr lang="en-US" sz="700" dirty="0" smtClean="0"/>
              <a:t>    6.3.1 </a:t>
            </a:r>
            <a:r>
              <a:rPr lang="en-US" sz="700" dirty="0"/>
              <a:t>Mesh convergence study . . . . . . . . . . . . . . . . . . . . . . . . . . . . . . . . . . . 21</a:t>
            </a:r>
          </a:p>
          <a:p>
            <a:r>
              <a:rPr lang="fr-FR" sz="700" dirty="0" smtClean="0"/>
              <a:t>    6.3.2 </a:t>
            </a:r>
            <a:r>
              <a:rPr lang="fr-FR" sz="700" dirty="0"/>
              <a:t>Validation </a:t>
            </a:r>
            <a:r>
              <a:rPr lang="fr-FR" sz="700" dirty="0" err="1"/>
              <a:t>with</a:t>
            </a:r>
            <a:r>
              <a:rPr lang="fr-FR" sz="700" dirty="0"/>
              <a:t> </a:t>
            </a:r>
            <a:r>
              <a:rPr lang="fr-FR" sz="700" dirty="0" err="1"/>
              <a:t>experiments</a:t>
            </a:r>
            <a:r>
              <a:rPr lang="fr-FR" sz="700" dirty="0"/>
              <a:t> (quantitative/qualitative) . . . . . . . . . . . . . . . . . . 21</a:t>
            </a:r>
          </a:p>
          <a:p>
            <a:r>
              <a:rPr lang="fr-FR" sz="700" dirty="0" smtClean="0"/>
              <a:t>  6.4 </a:t>
            </a:r>
            <a:r>
              <a:rPr lang="fr-FR" sz="700" dirty="0"/>
              <a:t>Conclusions . . . . . . . . . . . . . . . . . . . . . . . . . . . . . . . . . . . . . . . . . . . . . . 21</a:t>
            </a:r>
          </a:p>
        </p:txBody>
      </p:sp>
      <p:sp>
        <p:nvSpPr>
          <p:cNvPr id="10" name="ZoneTexte 9"/>
          <p:cNvSpPr txBox="1"/>
          <p:nvPr/>
        </p:nvSpPr>
        <p:spPr>
          <a:xfrm>
            <a:off x="384747" y="2766425"/>
            <a:ext cx="4344459" cy="1323439"/>
          </a:xfrm>
          <a:prstGeom prst="rect">
            <a:avLst/>
          </a:prstGeom>
          <a:noFill/>
        </p:spPr>
        <p:txBody>
          <a:bodyPr wrap="none" rtlCol="0">
            <a:spAutoFit/>
          </a:bodyPr>
          <a:lstStyle/>
          <a:p>
            <a:r>
              <a:rPr lang="en-US" sz="800" b="1" dirty="0"/>
              <a:t>III Application to a multipoint injector</a:t>
            </a:r>
            <a:endParaRPr lang="en-US" sz="800" b="1" dirty="0" smtClean="0"/>
          </a:p>
          <a:p>
            <a:endParaRPr lang="en-US" sz="800" b="1" dirty="0"/>
          </a:p>
          <a:p>
            <a:r>
              <a:rPr lang="en-US" sz="800" b="1" dirty="0" smtClean="0"/>
              <a:t>7 </a:t>
            </a:r>
            <a:r>
              <a:rPr lang="en-US" sz="800" b="1" dirty="0"/>
              <a:t>Gaseous flow in BIMER multipoint injector 23</a:t>
            </a:r>
          </a:p>
          <a:p>
            <a:r>
              <a:rPr lang="fr-FR" sz="800" dirty="0" smtClean="0">
                <a:solidFill>
                  <a:srgbClr val="00B050"/>
                </a:solidFill>
              </a:rPr>
              <a:t>  7.1 </a:t>
            </a:r>
            <a:r>
              <a:rPr lang="fr-FR" sz="800" dirty="0">
                <a:solidFill>
                  <a:srgbClr val="00B050"/>
                </a:solidFill>
              </a:rPr>
              <a:t>Introduction . . . . . . . . . . . . . . . . . . . . . . . . . . . . . . . . . . . . . . . . . . . . . . </a:t>
            </a:r>
            <a:r>
              <a:rPr lang="fr-FR" sz="800" dirty="0" smtClean="0">
                <a:solidFill>
                  <a:srgbClr val="00B050"/>
                </a:solidFill>
              </a:rPr>
              <a:t>23</a:t>
            </a:r>
          </a:p>
          <a:p>
            <a:r>
              <a:rPr lang="fr-FR" sz="800" dirty="0" smtClean="0">
                <a:solidFill>
                  <a:srgbClr val="00B050"/>
                </a:solidFill>
              </a:rPr>
              <a:t>  7.2 </a:t>
            </a:r>
            <a:r>
              <a:rPr lang="fr-FR" sz="800" dirty="0" err="1" smtClean="0">
                <a:solidFill>
                  <a:srgbClr val="00B050"/>
                </a:solidFill>
              </a:rPr>
              <a:t>Experimental</a:t>
            </a:r>
            <a:r>
              <a:rPr lang="fr-FR" sz="800" dirty="0" smtClean="0">
                <a:solidFill>
                  <a:srgbClr val="00B050"/>
                </a:solidFill>
              </a:rPr>
              <a:t> setup . . . . . . . . . . . . . . . . . . . . . . . . . . . . . . . . . . . . . . . . . </a:t>
            </a:r>
            <a:r>
              <a:rPr lang="fr-FR" sz="800" dirty="0">
                <a:solidFill>
                  <a:srgbClr val="00B050"/>
                </a:solidFill>
              </a:rPr>
              <a:t>. 23</a:t>
            </a:r>
          </a:p>
          <a:p>
            <a:r>
              <a:rPr lang="fr-FR" sz="800" dirty="0"/>
              <a:t>  </a:t>
            </a:r>
            <a:r>
              <a:rPr lang="fr-FR" sz="800" dirty="0" smtClean="0">
                <a:solidFill>
                  <a:srgbClr val="00B0F0"/>
                </a:solidFill>
              </a:rPr>
              <a:t>7.3 </a:t>
            </a:r>
            <a:r>
              <a:rPr lang="fr-FR" sz="800" dirty="0" err="1" smtClean="0">
                <a:solidFill>
                  <a:srgbClr val="00B0F0"/>
                </a:solidFill>
              </a:rPr>
              <a:t>Choice</a:t>
            </a:r>
            <a:r>
              <a:rPr lang="fr-FR" sz="800" dirty="0" smtClean="0">
                <a:solidFill>
                  <a:srgbClr val="00B0F0"/>
                </a:solidFill>
              </a:rPr>
              <a:t> of operating conditions. </a:t>
            </a:r>
            <a:r>
              <a:rPr lang="fr-FR" sz="800" dirty="0">
                <a:solidFill>
                  <a:srgbClr val="00B0F0"/>
                </a:solidFill>
              </a:rPr>
              <a:t>. . . . . . . . . . . . . . . . . . . . . . . . . . . . . . . . . . . . . . . . . </a:t>
            </a:r>
            <a:r>
              <a:rPr lang="fr-FR" sz="800" dirty="0" smtClean="0">
                <a:solidFill>
                  <a:srgbClr val="00B0F0"/>
                </a:solidFill>
              </a:rPr>
              <a:t>23</a:t>
            </a:r>
          </a:p>
          <a:p>
            <a:r>
              <a:rPr lang="fr-FR" sz="800" dirty="0" smtClean="0">
                <a:solidFill>
                  <a:srgbClr val="00B0F0"/>
                </a:solidFill>
              </a:rPr>
              <a:t>  7.4 </a:t>
            </a:r>
            <a:r>
              <a:rPr lang="fr-FR" sz="800" dirty="0" err="1" smtClean="0">
                <a:solidFill>
                  <a:srgbClr val="00B0F0"/>
                </a:solidFill>
              </a:rPr>
              <a:t>Numerical</a:t>
            </a:r>
            <a:r>
              <a:rPr lang="fr-FR" sz="800" dirty="0" smtClean="0">
                <a:solidFill>
                  <a:srgbClr val="00B0F0"/>
                </a:solidFill>
              </a:rPr>
              <a:t> setup . . . . . . . . . . . . . . . . . . . . . . . . . . . . . . . . . . . . . . . . . . . 23</a:t>
            </a:r>
          </a:p>
          <a:p>
            <a:r>
              <a:rPr lang="en-US" sz="800" dirty="0" smtClean="0">
                <a:solidFill>
                  <a:srgbClr val="00B0F0"/>
                </a:solidFill>
              </a:rPr>
              <a:t>  7.5 Validation of gaseous field . . . . . . . . . . . . . . . . . . . . . . . . . . . . . . . . . . . . . . 23</a:t>
            </a:r>
          </a:p>
          <a:p>
            <a:r>
              <a:rPr lang="fr-FR" sz="800" dirty="0" smtClean="0"/>
              <a:t>  7.6 Application conditions . . . . . . . . . . . . . . . . . . . . . . . . . . . . . . . . . . . . . . . . 23</a:t>
            </a:r>
          </a:p>
          <a:p>
            <a:r>
              <a:rPr lang="fr-FR" sz="800" dirty="0" smtClean="0"/>
              <a:t>  7.7 Conclusion </a:t>
            </a:r>
            <a:r>
              <a:rPr lang="fr-FR" sz="800" dirty="0"/>
              <a:t>. . . . . . . . . . . . . . . . . . . . . . . . . . . . . . . . . . . . . . . . . . . . . . 23</a:t>
            </a:r>
          </a:p>
        </p:txBody>
      </p:sp>
      <p:sp>
        <p:nvSpPr>
          <p:cNvPr id="11" name="ZoneTexte 10"/>
          <p:cNvSpPr txBox="1"/>
          <p:nvPr/>
        </p:nvSpPr>
        <p:spPr>
          <a:xfrm>
            <a:off x="4932040" y="807263"/>
            <a:ext cx="4193777" cy="2677656"/>
          </a:xfrm>
          <a:prstGeom prst="rect">
            <a:avLst/>
          </a:prstGeom>
          <a:noFill/>
        </p:spPr>
        <p:txBody>
          <a:bodyPr wrap="none" rtlCol="0">
            <a:spAutoFit/>
          </a:bodyPr>
          <a:lstStyle/>
          <a:p>
            <a:r>
              <a:rPr lang="en-US" sz="800" b="1" dirty="0"/>
              <a:t>8 Spray learning from resolved atomization simulations of BIMER </a:t>
            </a:r>
            <a:r>
              <a:rPr lang="en-US" sz="800" b="1" dirty="0" smtClean="0"/>
              <a:t>24</a:t>
            </a:r>
            <a:endParaRPr lang="en-US" sz="800" b="1" dirty="0"/>
          </a:p>
          <a:p>
            <a:r>
              <a:rPr lang="fr-FR" sz="800" dirty="0" smtClean="0"/>
              <a:t>  </a:t>
            </a:r>
            <a:r>
              <a:rPr lang="fr-FR" sz="800" dirty="0" smtClean="0">
                <a:solidFill>
                  <a:schemeClr val="accent1">
                    <a:lumMod val="40000"/>
                    <a:lumOff val="60000"/>
                  </a:schemeClr>
                </a:solidFill>
              </a:rPr>
              <a:t>8.1 </a:t>
            </a:r>
            <a:r>
              <a:rPr lang="fr-FR" sz="800" dirty="0">
                <a:solidFill>
                  <a:schemeClr val="accent1">
                    <a:lumMod val="40000"/>
                    <a:lumOff val="60000"/>
                  </a:schemeClr>
                </a:solidFill>
              </a:rPr>
              <a:t>Introduction . . . . . . . . . . . . . . . . . . . . . . . . . . . . . . . . . . . . . . . . . . . . . . 24</a:t>
            </a:r>
          </a:p>
          <a:p>
            <a:r>
              <a:rPr lang="fr-FR" sz="800" dirty="0" smtClean="0">
                <a:solidFill>
                  <a:schemeClr val="accent1">
                    <a:lumMod val="40000"/>
                    <a:lumOff val="60000"/>
                  </a:schemeClr>
                </a:solidFill>
              </a:rPr>
              <a:t>  8.2 </a:t>
            </a:r>
            <a:r>
              <a:rPr lang="fr-FR" sz="800" dirty="0" err="1">
                <a:solidFill>
                  <a:schemeClr val="accent1">
                    <a:lumMod val="40000"/>
                    <a:lumOff val="60000"/>
                  </a:schemeClr>
                </a:solidFill>
              </a:rPr>
              <a:t>Numerical</a:t>
            </a:r>
            <a:r>
              <a:rPr lang="fr-FR" sz="800" dirty="0">
                <a:solidFill>
                  <a:schemeClr val="accent1">
                    <a:lumMod val="40000"/>
                    <a:lumOff val="60000"/>
                  </a:schemeClr>
                </a:solidFill>
              </a:rPr>
              <a:t> setup . . . . . . . . . . . . . . . . . . . . . . . . . . . . . . . . . . . . . . . . . . . 24</a:t>
            </a:r>
          </a:p>
          <a:p>
            <a:r>
              <a:rPr lang="en-US" sz="800" dirty="0" smtClean="0"/>
              <a:t>  8.3 </a:t>
            </a:r>
            <a:r>
              <a:rPr lang="en-US" sz="800" dirty="0"/>
              <a:t>Liquid injection through one multipoint hole . . . . . . . . . . . . . . . . . . . . . . . . . . . 24</a:t>
            </a:r>
          </a:p>
          <a:p>
            <a:r>
              <a:rPr lang="fr-FR" sz="800" dirty="0" smtClean="0"/>
              <a:t>  8.4 </a:t>
            </a:r>
            <a:r>
              <a:rPr lang="fr-FR" sz="800" dirty="0" err="1"/>
              <a:t>Injectors</a:t>
            </a:r>
            <a:r>
              <a:rPr lang="fr-FR" sz="800" dirty="0"/>
              <a:t> </a:t>
            </a:r>
            <a:r>
              <a:rPr lang="fr-FR" sz="800" dirty="0" err="1"/>
              <a:t>learning</a:t>
            </a:r>
            <a:r>
              <a:rPr lang="fr-FR" sz="800" dirty="0"/>
              <a:t> . . . . . . . . . . . . . . . . . . . . . . . . . . . . . . . . . . . . . . . . . . . 24</a:t>
            </a:r>
          </a:p>
          <a:p>
            <a:r>
              <a:rPr lang="fr-FR" sz="800" dirty="0" smtClean="0"/>
              <a:t>  8.5 </a:t>
            </a:r>
            <a:r>
              <a:rPr lang="fr-FR" sz="800" dirty="0"/>
              <a:t>Conclusion . . . . . . . . . . . . . . . . . . . . . . . . . . . . . . . . . . . . . . . . . . . . . . </a:t>
            </a:r>
            <a:r>
              <a:rPr lang="fr-FR" sz="800" dirty="0" smtClean="0"/>
              <a:t>24</a:t>
            </a:r>
          </a:p>
          <a:p>
            <a:endParaRPr lang="fr-FR" sz="800" dirty="0" smtClean="0"/>
          </a:p>
          <a:p>
            <a:endParaRPr lang="fr-FR" sz="800" dirty="0"/>
          </a:p>
          <a:p>
            <a:endParaRPr lang="fr-FR" sz="800" dirty="0" smtClean="0"/>
          </a:p>
          <a:p>
            <a:endParaRPr lang="fr-FR" sz="800" dirty="0"/>
          </a:p>
          <a:p>
            <a:endParaRPr lang="fr-FR" sz="800" dirty="0" smtClean="0"/>
          </a:p>
          <a:p>
            <a:endParaRPr lang="fr-FR" sz="800" dirty="0"/>
          </a:p>
          <a:p>
            <a:endParaRPr lang="fr-FR" sz="800" dirty="0"/>
          </a:p>
          <a:p>
            <a:r>
              <a:rPr lang="en-US" sz="800" b="1" dirty="0"/>
              <a:t>9 Spray learning from resolved atomization simulations of BIMER 25</a:t>
            </a:r>
          </a:p>
          <a:p>
            <a:r>
              <a:rPr lang="fr-FR" sz="800" dirty="0" smtClean="0"/>
              <a:t>  9.1 </a:t>
            </a:r>
            <a:r>
              <a:rPr lang="fr-FR" sz="800" dirty="0"/>
              <a:t>Introduction . . . . . . . . . . . . . . . . . . . . . . . . . . . . . . . . . . . . . . . . . . . . . . 25</a:t>
            </a:r>
          </a:p>
          <a:p>
            <a:r>
              <a:rPr lang="en-US" sz="800" dirty="0" smtClean="0"/>
              <a:t>  9.2 </a:t>
            </a:r>
            <a:r>
              <a:rPr lang="en-US" sz="800" dirty="0"/>
              <a:t>Injector definition for resolved atomization hole . . . . . . . . . . . . . . . . . . . . . . . . . . 25</a:t>
            </a:r>
          </a:p>
          <a:p>
            <a:r>
              <a:rPr lang="en-US" sz="800" dirty="0" smtClean="0"/>
              <a:t>  9.3 </a:t>
            </a:r>
            <a:r>
              <a:rPr lang="en-US" sz="800" dirty="0"/>
              <a:t>Extrapolation of injectors to rest of multipoint holes . . . . . . . . . . . . . . . . . . . . . . . 25</a:t>
            </a:r>
          </a:p>
          <a:p>
            <a:r>
              <a:rPr lang="fr-FR" sz="800" dirty="0" smtClean="0"/>
              <a:t>    9.3.1 </a:t>
            </a:r>
            <a:r>
              <a:rPr lang="fr-FR" sz="800" dirty="0" err="1"/>
              <a:t>Injectors</a:t>
            </a:r>
            <a:r>
              <a:rPr lang="fr-FR" sz="800" dirty="0"/>
              <a:t> </a:t>
            </a:r>
            <a:r>
              <a:rPr lang="fr-FR" sz="800" dirty="0" err="1"/>
              <a:t>geometry</a:t>
            </a:r>
            <a:r>
              <a:rPr lang="fr-FR" sz="800" dirty="0"/>
              <a:t> . . . . . . . . . . . . . . . . . . . . . . . . . . . . . . . . . . . . . . 25</a:t>
            </a:r>
          </a:p>
          <a:p>
            <a:r>
              <a:rPr lang="fr-FR" sz="800" dirty="0" smtClean="0"/>
              <a:t>    9.3.2 </a:t>
            </a:r>
            <a:r>
              <a:rPr lang="fr-FR" sz="800" dirty="0"/>
              <a:t>General </a:t>
            </a:r>
            <a:r>
              <a:rPr lang="fr-FR" sz="800" dirty="0" err="1"/>
              <a:t>procedure</a:t>
            </a:r>
            <a:r>
              <a:rPr lang="fr-FR" sz="800" dirty="0"/>
              <a:t> . . . . . . . . . . . . . . . . . . . . . . . . . . . . . . . . . . . . . . 25</a:t>
            </a:r>
          </a:p>
          <a:p>
            <a:r>
              <a:rPr lang="en-US" sz="800" dirty="0" smtClean="0"/>
              <a:t>    9.3.3 </a:t>
            </a:r>
            <a:r>
              <a:rPr lang="en-US" sz="800" dirty="0"/>
              <a:t>Definition of coordinate systems and operations . . . . . . . . . . . . . . . . . . . . . . 26</a:t>
            </a:r>
          </a:p>
          <a:p>
            <a:r>
              <a:rPr lang="fr-FR" sz="800" dirty="0" smtClean="0"/>
              <a:t>  9.4 </a:t>
            </a:r>
            <a:r>
              <a:rPr lang="fr-FR" sz="800" dirty="0"/>
              <a:t>Conclusion . . . . . . . . . . . . . . . . . . . . . . . . . . . . . . . . . . . . . . . . . . . . . . 26</a:t>
            </a:r>
          </a:p>
        </p:txBody>
      </p:sp>
      <p:sp>
        <p:nvSpPr>
          <p:cNvPr id="9" name="ZoneTexte 8"/>
          <p:cNvSpPr txBox="1"/>
          <p:nvPr/>
        </p:nvSpPr>
        <p:spPr>
          <a:xfrm>
            <a:off x="384747" y="774103"/>
            <a:ext cx="340158" cy="200055"/>
          </a:xfrm>
          <a:prstGeom prst="rect">
            <a:avLst/>
          </a:prstGeom>
          <a:noFill/>
        </p:spPr>
        <p:txBody>
          <a:bodyPr wrap="none" rtlCol="0">
            <a:spAutoFit/>
          </a:bodyPr>
          <a:lstStyle/>
          <a:p>
            <a:r>
              <a:rPr lang="fr-FR" sz="700" b="1" dirty="0" smtClean="0"/>
              <a:t>0 %</a:t>
            </a:r>
            <a:endParaRPr lang="fr-FR" sz="100" dirty="0"/>
          </a:p>
        </p:txBody>
      </p:sp>
      <p:grpSp>
        <p:nvGrpSpPr>
          <p:cNvPr id="12" name="Groupe 11"/>
          <p:cNvGrpSpPr/>
          <p:nvPr/>
        </p:nvGrpSpPr>
        <p:grpSpPr>
          <a:xfrm>
            <a:off x="508708" y="983041"/>
            <a:ext cx="1080120" cy="147289"/>
            <a:chOff x="1115616" y="1300690"/>
            <a:chExt cx="1584176" cy="216024"/>
          </a:xfrm>
        </p:grpSpPr>
        <p:sp>
          <p:nvSpPr>
            <p:cNvPr id="13" name="Rectangle 12"/>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59041" y="2371258"/>
            <a:ext cx="389850" cy="200055"/>
          </a:xfrm>
          <a:prstGeom prst="rect">
            <a:avLst/>
          </a:prstGeom>
          <a:noFill/>
        </p:spPr>
        <p:txBody>
          <a:bodyPr wrap="none" rtlCol="0">
            <a:spAutoFit/>
          </a:bodyPr>
          <a:lstStyle/>
          <a:p>
            <a:r>
              <a:rPr lang="fr-FR" sz="700" b="1" dirty="0" smtClean="0"/>
              <a:t>15 %</a:t>
            </a:r>
            <a:endParaRPr lang="fr-FR" sz="100" dirty="0"/>
          </a:p>
        </p:txBody>
      </p:sp>
      <p:grpSp>
        <p:nvGrpSpPr>
          <p:cNvPr id="19" name="Groupe 18"/>
          <p:cNvGrpSpPr/>
          <p:nvPr/>
        </p:nvGrpSpPr>
        <p:grpSpPr>
          <a:xfrm>
            <a:off x="383002" y="2580196"/>
            <a:ext cx="1080120" cy="147289"/>
            <a:chOff x="1115616" y="1300690"/>
            <a:chExt cx="1584176" cy="216024"/>
          </a:xfrm>
        </p:grpSpPr>
        <p:sp>
          <p:nvSpPr>
            <p:cNvPr id="20" name="Rectangle 1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115616" y="1300690"/>
              <a:ext cx="176346"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4689953" y="343569"/>
            <a:ext cx="340158" cy="200055"/>
          </a:xfrm>
          <a:prstGeom prst="rect">
            <a:avLst/>
          </a:prstGeom>
          <a:noFill/>
        </p:spPr>
        <p:txBody>
          <a:bodyPr wrap="none" rtlCol="0">
            <a:spAutoFit/>
          </a:bodyPr>
          <a:lstStyle/>
          <a:p>
            <a:r>
              <a:rPr lang="fr-FR" sz="700" b="1" dirty="0" smtClean="0"/>
              <a:t>5 %</a:t>
            </a:r>
            <a:endParaRPr lang="fr-FR" sz="100" dirty="0"/>
          </a:p>
        </p:txBody>
      </p:sp>
      <p:grpSp>
        <p:nvGrpSpPr>
          <p:cNvPr id="27" name="Groupe 26"/>
          <p:cNvGrpSpPr/>
          <p:nvPr/>
        </p:nvGrpSpPr>
        <p:grpSpPr>
          <a:xfrm>
            <a:off x="4767969" y="552507"/>
            <a:ext cx="1080120" cy="189847"/>
            <a:chOff x="1115616" y="1300690"/>
            <a:chExt cx="1584176" cy="278442"/>
          </a:xfrm>
        </p:grpSpPr>
        <p:sp>
          <p:nvSpPr>
            <p:cNvPr id="28" name="Rectangle 2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115616" y="1300690"/>
              <a:ext cx="135026" cy="2784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p:cNvSpPr txBox="1"/>
          <p:nvPr/>
        </p:nvSpPr>
        <p:spPr>
          <a:xfrm>
            <a:off x="4643609" y="1951343"/>
            <a:ext cx="340158" cy="200055"/>
          </a:xfrm>
          <a:prstGeom prst="rect">
            <a:avLst/>
          </a:prstGeom>
          <a:noFill/>
        </p:spPr>
        <p:txBody>
          <a:bodyPr wrap="none" rtlCol="0">
            <a:spAutoFit/>
          </a:bodyPr>
          <a:lstStyle/>
          <a:p>
            <a:r>
              <a:rPr lang="fr-FR" sz="700" b="1" dirty="0" smtClean="0"/>
              <a:t>0 %</a:t>
            </a:r>
            <a:endParaRPr lang="fr-FR" sz="100" dirty="0"/>
          </a:p>
        </p:txBody>
      </p:sp>
      <p:grpSp>
        <p:nvGrpSpPr>
          <p:cNvPr id="31" name="Groupe 30"/>
          <p:cNvGrpSpPr/>
          <p:nvPr/>
        </p:nvGrpSpPr>
        <p:grpSpPr>
          <a:xfrm>
            <a:off x="4767570" y="2160281"/>
            <a:ext cx="1080120" cy="147289"/>
            <a:chOff x="1115616" y="1300690"/>
            <a:chExt cx="1584176" cy="216024"/>
          </a:xfrm>
        </p:grpSpPr>
        <p:sp>
          <p:nvSpPr>
            <p:cNvPr id="32" name="Rectangle 3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p:cNvPicPr>
            <a:picLocks noChangeAspect="1"/>
          </p:cNvPicPr>
          <p:nvPr/>
        </p:nvPicPr>
        <p:blipFill>
          <a:blip r:embed="rId3"/>
          <a:stretch>
            <a:fillRect/>
          </a:stretch>
        </p:blipFill>
        <p:spPr>
          <a:xfrm>
            <a:off x="148604" y="148383"/>
            <a:ext cx="2592288" cy="593970"/>
          </a:xfrm>
          <a:prstGeom prst="rect">
            <a:avLst/>
          </a:prstGeom>
        </p:spPr>
      </p:pic>
    </p:spTree>
    <p:extLst>
      <p:ext uri="{BB962C8B-B14F-4D97-AF65-F5344CB8AC3E}">
        <p14:creationId xmlns:p14="http://schemas.microsoft.com/office/powerpoint/2010/main" val="89428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4.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838253-757E-43D6-95F9-1423CFF29EBD}">
  <ds:schemaRefs>
    <ds:schemaRef ds:uri="Microsoft.SharePoint.Taxonomy.ContentTypeSync"/>
  </ds:schemaRefs>
</ds:datastoreItem>
</file>

<file path=customXml/itemProps2.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3.xml><?xml version="1.0" encoding="utf-8"?>
<ds:datastoreItem xmlns:ds="http://schemas.openxmlformats.org/officeDocument/2006/customXml" ds:itemID="{D49C4E90-7152-457B-8ABA-0A464531BBF0}">
  <ds:schemaRefs>
    <ds:schemaRef ds:uri="http://schemas.microsoft.com/office/infopath/2007/PartnerControls"/>
    <ds:schemaRef ds:uri="http://purl.org/dc/elements/1.1/"/>
    <ds:schemaRef ds:uri="http://schemas.microsoft.com/sharepoint/v3"/>
    <ds:schemaRef ds:uri="http://schemas.microsoft.com/office/2006/documentManagement/types"/>
    <ds:schemaRef ds:uri="594212a7-a8eb-497d-bd6b-0e3a174923ee"/>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4.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SAFRAN_GENERIQUE</Template>
  <TotalTime>41595</TotalTime>
  <Words>3830</Words>
  <Application>Microsoft Office PowerPoint</Application>
  <PresentationFormat>Affichage à l'écran (16:9)</PresentationFormat>
  <Paragraphs>142</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2</vt:i4>
      </vt:variant>
    </vt:vector>
  </HeadingPairs>
  <TitlesOfParts>
    <vt:vector size="10" baseType="lpstr">
      <vt:lpstr>Arial</vt:lpstr>
      <vt:lpstr>Arial Black</vt:lpstr>
      <vt:lpstr>Microsoft Sans Serif</vt:lpstr>
      <vt:lpstr>Wingdings</vt:lpstr>
      <vt:lpstr>SAFRAN_GENERIQUE</vt:lpstr>
      <vt:lpstr>SAFRAN_Orange</vt:lpstr>
      <vt:lpstr>SAFRAN_Vert_foncé</vt:lpstr>
      <vt:lpstr>SAFRAN_Vert</vt:lpstr>
      <vt:lpstr>Présentation PowerPoint</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11623</cp:revision>
  <dcterms:created xsi:type="dcterms:W3CDTF">2017-12-06T08:43:24Z</dcterms:created>
  <dcterms:modified xsi:type="dcterms:W3CDTF">2021-06-01T13:42:12Z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73fb5f2d-fef1-40f9-825d-85ebc9f831bf</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