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78534" autoAdjust="0"/>
  </p:normalViewPr>
  <p:slideViewPr>
    <p:cSldViewPr showGuides="1">
      <p:cViewPr varScale="1">
        <p:scale>
          <a:sx n="87" d="100"/>
          <a:sy n="87" d="100"/>
        </p:scale>
        <p:origin x="712" y="52"/>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29/04/2021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rgbClr val="00B050"/>
                </a:solidFill>
              </a:rPr>
              <a:t>1.2 Lean combustion in gas turbines . . . . . . . . . . . . . . . . . . . . . . . . . . . . . . . . . . 1</a:t>
            </a:r>
          </a:p>
          <a:p>
            <a:r>
              <a:rPr lang="fr-FR" sz="700" dirty="0" smtClean="0">
                <a:solidFill>
                  <a:srgbClr val="00B0F0"/>
                </a:solidFill>
              </a:rPr>
              <a:t>  1.3 </a:t>
            </a:r>
            <a:r>
              <a:rPr lang="fr-FR" sz="700" dirty="0">
                <a:solidFill>
                  <a:srgbClr val="00B0F0"/>
                </a:solidFill>
              </a:rPr>
              <a:t>Fuel injection </a:t>
            </a:r>
            <a:r>
              <a:rPr lang="fr-FR" sz="700" dirty="0" err="1">
                <a:solidFill>
                  <a:srgbClr val="00B0F0"/>
                </a:solidFill>
              </a:rPr>
              <a:t>technology</a:t>
            </a:r>
            <a:r>
              <a:rPr lang="fr-FR" sz="700" dirty="0">
                <a:solidFill>
                  <a:srgbClr val="00B0F0"/>
                </a:solidFill>
              </a:rPr>
              <a:t> . . . . . . . . . . . . . . . . . . . . . . . . . . . . . . . . . . . . . . . 1</a:t>
            </a:r>
          </a:p>
          <a:p>
            <a:r>
              <a:rPr lang="en-US" sz="700" dirty="0" smtClean="0">
                <a:solidFill>
                  <a:srgbClr val="00B0F0"/>
                </a:solidFill>
              </a:rPr>
              <a:t>  1.4 </a:t>
            </a:r>
            <a:r>
              <a:rPr lang="en-US" sz="700" dirty="0">
                <a:solidFill>
                  <a:srgbClr val="00B0F0"/>
                </a:solidFill>
              </a:rPr>
              <a:t>Objective and thesis outline . . . . . . . . . . . . . . . . . . . . . . . . . . . . . . . . . . . . . 1</a:t>
            </a:r>
            <a:endParaRPr lang="fr-FR" sz="700" dirty="0">
              <a:solidFill>
                <a:srgbClr val="00B0F0"/>
              </a:solidFill>
            </a:endParaRPr>
          </a:p>
        </p:txBody>
      </p:sp>
      <p:sp>
        <p:nvSpPr>
          <p:cNvPr id="16" name="ZoneTexte 15"/>
          <p:cNvSpPr txBox="1"/>
          <p:nvPr/>
        </p:nvSpPr>
        <p:spPr>
          <a:xfrm>
            <a:off x="486746" y="1874002"/>
            <a:ext cx="3740126"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t>  </a:t>
            </a:r>
            <a:r>
              <a:rPr lang="fr-FR" sz="700" dirty="0" smtClean="0">
                <a:solidFill>
                  <a:srgbClr val="00B0F0"/>
                </a:solidFill>
              </a:rPr>
              <a:t>3.1 </a:t>
            </a:r>
            <a:r>
              <a:rPr lang="fr-FR" sz="700" dirty="0">
                <a:solidFill>
                  <a:srgbClr val="00B0F0"/>
                </a:solidFill>
              </a:rPr>
              <a:t>Introduction . . . . . . . . . . . . . . . . . . . . . . . . . . . . . . . . . . . . . . . . . . . . . . 6</a:t>
            </a:r>
          </a:p>
          <a:p>
            <a:r>
              <a:rPr lang="fr-FR" sz="700" dirty="0" smtClean="0"/>
              <a:t>  </a:t>
            </a:r>
            <a:r>
              <a:rPr lang="fr-FR" sz="700" dirty="0" smtClean="0">
                <a:solidFill>
                  <a:srgbClr val="00B0F0"/>
                </a:solidFill>
              </a:rPr>
              <a:t>3.2 </a:t>
            </a:r>
            <a:r>
              <a:rPr lang="fr-FR" sz="700" dirty="0">
                <a:solidFill>
                  <a:srgbClr val="00B0F0"/>
                </a:solidFill>
              </a:rPr>
              <a:t>Lagrangian </a:t>
            </a:r>
            <a:r>
              <a:rPr lang="fr-FR" sz="700" dirty="0" err="1">
                <a:solidFill>
                  <a:srgbClr val="00B0F0"/>
                </a:solidFill>
              </a:rPr>
              <a:t>formalisms</a:t>
            </a:r>
            <a:r>
              <a:rPr lang="fr-FR" sz="700" dirty="0">
                <a:solidFill>
                  <a:srgbClr val="00B0F0"/>
                </a:solidFill>
              </a:rPr>
              <a:t> for spray transport . . . . . . . . . . . . . . . . . . . . . . . . . . . . . 6</a:t>
            </a:r>
          </a:p>
          <a:p>
            <a:r>
              <a:rPr lang="en-US" sz="700" dirty="0" smtClean="0">
                <a:solidFill>
                  <a:srgbClr val="00B0F0"/>
                </a:solidFill>
              </a:rPr>
              <a:t> 3.3 </a:t>
            </a:r>
            <a:r>
              <a:rPr lang="en-US" sz="700" dirty="0">
                <a:solidFill>
                  <a:srgbClr val="00B0F0"/>
                </a:solidFill>
              </a:rPr>
              <a:t>Models for injection of lagrangian droplets . . . . . . . . . . . . . . . . . . . . . . . . . . . . . </a:t>
            </a:r>
            <a:r>
              <a:rPr lang="en-US" sz="700" dirty="0" smtClean="0">
                <a:solidFill>
                  <a:srgbClr val="00B0F0"/>
                </a:solidFill>
              </a:rPr>
              <a:t>7 </a:t>
            </a:r>
            <a:endParaRPr lang="fr-FR" sz="100" dirty="0">
              <a:solidFill>
                <a:srgbClr val="00B0F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19"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89850" cy="200055"/>
          </a:xfrm>
          <a:prstGeom prst="rect">
            <a:avLst/>
          </a:prstGeom>
          <a:noFill/>
        </p:spPr>
        <p:txBody>
          <a:bodyPr wrap="none" rtlCol="0">
            <a:spAutoFit/>
          </a:bodyPr>
          <a:lstStyle/>
          <a:p>
            <a:r>
              <a:rPr lang="fr-FR" sz="700" b="1" dirty="0" smtClean="0"/>
              <a:t>60 %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4"/>
            <a:ext cx="1080120" cy="164335"/>
            <a:chOff x="1115616" y="1300690"/>
            <a:chExt cx="1584176" cy="241025"/>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927568" cy="241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333159" y="3680166"/>
            <a:ext cx="389850" cy="200055"/>
          </a:xfrm>
          <a:prstGeom prst="rect">
            <a:avLst/>
          </a:prstGeom>
          <a:noFill/>
        </p:spPr>
        <p:txBody>
          <a:bodyPr wrap="none" rtlCol="0">
            <a:spAutoFit/>
          </a:bodyPr>
          <a:lstStyle/>
          <a:p>
            <a:r>
              <a:rPr lang="fr-FR" sz="700" b="1" dirty="0" smtClean="0"/>
              <a:t>20 %</a:t>
            </a:r>
            <a:endParaRPr lang="fr-FR" sz="100" dirty="0"/>
          </a:p>
        </p:txBody>
      </p:sp>
      <p:grpSp>
        <p:nvGrpSpPr>
          <p:cNvPr id="34" name="Groupe 33"/>
          <p:cNvGrpSpPr/>
          <p:nvPr/>
        </p:nvGrpSpPr>
        <p:grpSpPr>
          <a:xfrm>
            <a:off x="457120" y="3889104"/>
            <a:ext cx="1080120" cy="147289"/>
            <a:chOff x="1115616" y="1300690"/>
            <a:chExt cx="1584176"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6" y="1300690"/>
              <a:ext cx="38997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25 %</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50"/>
                </a:solidFill>
              </a:rPr>
              <a:t>  7.1 </a:t>
            </a:r>
            <a:r>
              <a:rPr lang="fr-FR" sz="800" dirty="0">
                <a:solidFill>
                  <a:srgbClr val="00B050"/>
                </a:solidFill>
              </a:rPr>
              <a:t>Introduction . . . . . . . . . . . . . . . . . . . . . . . . . . . . . . . . . . . . . . . . . . . . . . </a:t>
            </a:r>
            <a:r>
              <a:rPr lang="fr-FR" sz="800" dirty="0" smtClean="0">
                <a:solidFill>
                  <a:srgbClr val="00B050"/>
                </a:solidFill>
              </a:rPr>
              <a:t>23</a:t>
            </a:r>
          </a:p>
          <a:p>
            <a:r>
              <a:rPr lang="fr-FR" sz="800" dirty="0" smtClean="0">
                <a:solidFill>
                  <a:srgbClr val="00B050"/>
                </a:solidFill>
              </a:rPr>
              <a:t>  7.2 </a:t>
            </a:r>
            <a:r>
              <a:rPr lang="fr-FR" sz="800" dirty="0" err="1" smtClean="0">
                <a:solidFill>
                  <a:srgbClr val="00B050"/>
                </a:solidFill>
              </a:rPr>
              <a:t>Experimental</a:t>
            </a:r>
            <a:r>
              <a:rPr lang="fr-FR" sz="800" dirty="0" smtClean="0">
                <a:solidFill>
                  <a:srgbClr val="00B050"/>
                </a:solidFill>
              </a:rPr>
              <a:t> setup . . . . . . . . . . . . . . . . . . . . . . . . . . . . . . . . . . . . . . . . . </a:t>
            </a:r>
            <a:r>
              <a:rPr lang="fr-FR" sz="800" dirty="0">
                <a:solidFill>
                  <a:srgbClr val="00B050"/>
                </a:solidFill>
              </a:rPr>
              <a:t>. 23</a:t>
            </a:r>
          </a:p>
          <a:p>
            <a:r>
              <a:rPr lang="fr-FR" sz="800" dirty="0"/>
              <a:t>  </a:t>
            </a:r>
            <a:r>
              <a:rPr lang="fr-FR" sz="800" dirty="0" smtClean="0">
                <a:solidFill>
                  <a:srgbClr val="00B0F0"/>
                </a:solidFill>
              </a:rPr>
              <a:t>7.3 </a:t>
            </a:r>
            <a:r>
              <a:rPr lang="fr-FR" sz="800" dirty="0" err="1" smtClean="0">
                <a:solidFill>
                  <a:srgbClr val="00B0F0"/>
                </a:solidFill>
              </a:rPr>
              <a:t>Choice</a:t>
            </a:r>
            <a:r>
              <a:rPr lang="fr-FR" sz="800" dirty="0" smtClean="0">
                <a:solidFill>
                  <a:srgbClr val="00B0F0"/>
                </a:solidFill>
              </a:rPr>
              <a:t> of operating conditions. </a:t>
            </a:r>
            <a:r>
              <a:rPr lang="fr-FR" sz="800" dirty="0">
                <a:solidFill>
                  <a:srgbClr val="00B0F0"/>
                </a:solidFill>
              </a:rPr>
              <a:t>. . . . . . . . . . . . . . . . . . . . . . . . . . . . . . . . . . . . . . . . . </a:t>
            </a:r>
            <a:r>
              <a:rPr lang="fr-FR" sz="800" dirty="0" smtClean="0">
                <a:solidFill>
                  <a:srgbClr val="00B0F0"/>
                </a:solidFill>
              </a:rPr>
              <a:t>23</a:t>
            </a:r>
          </a:p>
          <a:p>
            <a:r>
              <a:rPr lang="fr-FR" sz="800" dirty="0" smtClean="0">
                <a:solidFill>
                  <a:srgbClr val="00B0F0"/>
                </a:solidFill>
              </a:rPr>
              <a:t>  7.4 </a:t>
            </a:r>
            <a:r>
              <a:rPr lang="fr-FR" sz="800" dirty="0" err="1" smtClean="0">
                <a:solidFill>
                  <a:srgbClr val="00B0F0"/>
                </a:solidFill>
              </a:rPr>
              <a:t>Numerical</a:t>
            </a:r>
            <a:r>
              <a:rPr lang="fr-FR" sz="800" dirty="0" smtClean="0">
                <a:solidFill>
                  <a:srgbClr val="00B0F0"/>
                </a:solidFill>
              </a:rPr>
              <a:t> setup . . . . . . . . . . . . . . . . . . . . . . . . . . . . . . . . . . . . . . . . . . . 23</a:t>
            </a:r>
          </a:p>
          <a:p>
            <a:r>
              <a:rPr lang="en-US" sz="800" dirty="0" smtClean="0">
                <a:solidFill>
                  <a:srgbClr val="00B0F0"/>
                </a:solidFill>
              </a:rPr>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89850" cy="200055"/>
          </a:xfrm>
          <a:prstGeom prst="rect">
            <a:avLst/>
          </a:prstGeom>
          <a:noFill/>
        </p:spPr>
        <p:txBody>
          <a:bodyPr wrap="none" rtlCol="0">
            <a:spAutoFit/>
          </a:bodyPr>
          <a:lstStyle/>
          <a:p>
            <a:r>
              <a:rPr lang="fr-FR" sz="700" b="1" dirty="0" smtClean="0"/>
              <a:t>10 %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Props1.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3.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4.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SAFRAN_GENERIQUE</Template>
  <TotalTime>41042</TotalTime>
  <Words>3432</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11592</cp:revision>
  <dcterms:created xsi:type="dcterms:W3CDTF">2017-12-06T08:43:24Z</dcterms:created>
  <dcterms:modified xsi:type="dcterms:W3CDTF">2021-04-29T18:56:18Z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