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152" d="100"/>
          <a:sy n="152" d="100"/>
        </p:scale>
        <p:origin x="524" y="72"/>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11/08/2021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542958" cy="738664"/>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50"/>
                </a:solidFill>
              </a:rPr>
              <a:t>  1.3 </a:t>
            </a:r>
            <a:r>
              <a:rPr lang="fr-FR" sz="700" dirty="0">
                <a:solidFill>
                  <a:srgbClr val="00B050"/>
                </a:solidFill>
              </a:rPr>
              <a:t>Fuel injection </a:t>
            </a:r>
            <a:r>
              <a:rPr lang="fr-FR" sz="700" dirty="0" err="1">
                <a:solidFill>
                  <a:srgbClr val="00B050"/>
                </a:solidFill>
              </a:rPr>
              <a:t>technology</a:t>
            </a:r>
            <a:r>
              <a:rPr lang="fr-FR" sz="700" dirty="0">
                <a:solidFill>
                  <a:srgbClr val="00B050"/>
                </a:solidFill>
              </a:rPr>
              <a:t> . . . . . . . . . . . . . . . . . . . . . . . . . . . . . . . . . . . . . . . </a:t>
            </a:r>
            <a:r>
              <a:rPr lang="en-US" sz="700" dirty="0">
                <a:solidFill>
                  <a:srgbClr val="00B050"/>
                </a:solidFill>
              </a:rPr>
              <a:t>1</a:t>
            </a:r>
          </a:p>
          <a:p>
            <a:r>
              <a:rPr lang="fr-FR" sz="700" dirty="0">
                <a:solidFill>
                  <a:srgbClr val="92D050"/>
                </a:solidFill>
              </a:rPr>
              <a:t>  </a:t>
            </a:r>
            <a:r>
              <a:rPr lang="fr-FR" sz="700" dirty="0">
                <a:solidFill>
                  <a:srgbClr val="00B050"/>
                </a:solidFill>
              </a:rPr>
              <a:t>1.3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modeling</a:t>
            </a:r>
            <a:r>
              <a:rPr lang="fr-FR" sz="700" dirty="0" smtClean="0">
                <a:solidFill>
                  <a:srgbClr val="00B050"/>
                </a:solidFill>
              </a:rPr>
              <a:t> of fuel </a:t>
            </a:r>
            <a:r>
              <a:rPr lang="fr-FR" sz="700" dirty="0" err="1" smtClean="0">
                <a:solidFill>
                  <a:srgbClr val="00B050"/>
                </a:solidFill>
              </a:rPr>
              <a:t>inejction</a:t>
            </a:r>
            <a:r>
              <a:rPr lang="fr-FR" sz="700" dirty="0" smtClean="0">
                <a:solidFill>
                  <a:srgbClr val="00B050"/>
                </a:solidFill>
              </a:rPr>
              <a:t>. </a:t>
            </a:r>
            <a:r>
              <a:rPr lang="fr-FR" sz="700" dirty="0">
                <a:solidFill>
                  <a:srgbClr val="00B050"/>
                </a:solidFill>
              </a:rPr>
              <a:t>. . . . . . . . . . . . . . . . . . . . . . . . . . . . . . . . 1</a:t>
            </a:r>
          </a:p>
          <a:p>
            <a:r>
              <a:rPr lang="en-US" sz="700" dirty="0" smtClean="0">
                <a:solidFill>
                  <a:srgbClr val="00B050"/>
                </a:solidFill>
              </a:rPr>
              <a:t>  1.4 </a:t>
            </a:r>
            <a:r>
              <a:rPr lang="en-US" sz="700" dirty="0">
                <a:solidFill>
                  <a:srgbClr val="00B050"/>
                </a:solidFill>
              </a:rPr>
              <a:t>Objective and thesis outline . . . . . . . . . . . . . . . . . . . . . . . . . . . . . . . . . . . . . 1</a:t>
            </a:r>
            <a:endParaRPr lang="fr-FR" sz="700" dirty="0">
              <a:solidFill>
                <a:srgbClr val="00B050"/>
              </a:solidFill>
            </a:endParaRPr>
          </a:p>
        </p:txBody>
      </p:sp>
      <p:sp>
        <p:nvSpPr>
          <p:cNvPr id="16" name="ZoneTexte 15"/>
          <p:cNvSpPr txBox="1"/>
          <p:nvPr/>
        </p:nvSpPr>
        <p:spPr>
          <a:xfrm>
            <a:off x="486746" y="1874002"/>
            <a:ext cx="3934090"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solidFill>
                  <a:srgbClr val="00B050"/>
                </a:solidFill>
              </a:rPr>
              <a:t>  3.1 </a:t>
            </a:r>
            <a:r>
              <a:rPr lang="fr-FR" sz="700" dirty="0">
                <a:solidFill>
                  <a:srgbClr val="00B050"/>
                </a:solidFill>
              </a:rPr>
              <a:t>Introduction . . . . . . . . . . . . . . . . . . . . . . . . . . . . . . . . . . . . . . . . . . . . . . 6</a:t>
            </a:r>
          </a:p>
          <a:p>
            <a:r>
              <a:rPr lang="fr-FR" sz="700" dirty="0" smtClean="0">
                <a:solidFill>
                  <a:srgbClr val="00B050"/>
                </a:solidFill>
              </a:rPr>
              <a:t>  3.2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approaches</a:t>
            </a:r>
            <a:r>
              <a:rPr lang="fr-FR" sz="700" dirty="0" smtClean="0">
                <a:solidFill>
                  <a:srgbClr val="00B050"/>
                </a:solidFill>
              </a:rPr>
              <a:t> to model </a:t>
            </a:r>
            <a:r>
              <a:rPr lang="fr-FR" sz="700" dirty="0" err="1" smtClean="0">
                <a:solidFill>
                  <a:srgbClr val="00B050"/>
                </a:solidFill>
              </a:rPr>
              <a:t>dispersed</a:t>
            </a:r>
            <a:r>
              <a:rPr lang="fr-FR" sz="700" dirty="0" smtClean="0">
                <a:solidFill>
                  <a:srgbClr val="00B050"/>
                </a:solidFill>
              </a:rPr>
              <a:t> phase </a:t>
            </a:r>
            <a:r>
              <a:rPr lang="fr-FR" sz="700" dirty="0" err="1" smtClean="0">
                <a:solidFill>
                  <a:srgbClr val="00B050"/>
                </a:solidFill>
              </a:rPr>
              <a:t>flows</a:t>
            </a:r>
            <a:r>
              <a:rPr lang="fr-FR" sz="700" dirty="0" smtClean="0">
                <a:solidFill>
                  <a:srgbClr val="00B050"/>
                </a:solidFill>
              </a:rPr>
              <a:t>. </a:t>
            </a:r>
            <a:r>
              <a:rPr lang="fr-FR" sz="700" dirty="0">
                <a:solidFill>
                  <a:srgbClr val="00B050"/>
                </a:solidFill>
              </a:rPr>
              <a:t>. . . . . . . . . . . . . . . . . . . . . 6</a:t>
            </a:r>
          </a:p>
          <a:p>
            <a:r>
              <a:rPr lang="en-US" sz="700" dirty="0" smtClean="0">
                <a:solidFill>
                  <a:srgbClr val="00B050"/>
                </a:solidFill>
              </a:rPr>
              <a:t> 3.3 Lagrangian injection models for multipoint systems. </a:t>
            </a:r>
            <a:r>
              <a:rPr lang="en-US" sz="700" dirty="0">
                <a:solidFill>
                  <a:srgbClr val="00B050"/>
                </a:solidFill>
              </a:rPr>
              <a:t>. . . . . . . . . . . . . . . . . . . . . . . . . . </a:t>
            </a:r>
            <a:r>
              <a:rPr lang="en-US" sz="700" dirty="0" smtClean="0">
                <a:solidFill>
                  <a:srgbClr val="00B050"/>
                </a:solidFill>
              </a:rPr>
              <a:t>7 </a:t>
            </a:r>
            <a:endParaRPr lang="fr-FR" sz="100" dirty="0">
              <a:solidFill>
                <a:srgbClr val="00B050"/>
              </a:solidFill>
            </a:endParaRPr>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20"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1317469" y="735164"/>
            <a:ext cx="389850" cy="200055"/>
          </a:xfrm>
          <a:prstGeom prst="rect">
            <a:avLst/>
          </a:prstGeom>
          <a:noFill/>
        </p:spPr>
        <p:txBody>
          <a:bodyPr wrap="none" rtlCol="0">
            <a:spAutoFit/>
          </a:bodyPr>
          <a:lstStyle/>
          <a:p>
            <a:r>
              <a:rPr lang="fr-FR" sz="700" b="1" dirty="0" smtClean="0"/>
              <a:t>95 </a:t>
            </a:r>
            <a:r>
              <a:rPr lang="fr-FR" sz="700" b="1" dirty="0" smtClean="0"/>
              <a:t>%</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6"/>
            <a:ext cx="1080120" cy="156898"/>
            <a:chOff x="1115616" y="1300690"/>
            <a:chExt cx="1584176" cy="230117"/>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7" y="1300690"/>
              <a:ext cx="1334728" cy="230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1091652" y="3680166"/>
            <a:ext cx="389850" cy="200055"/>
          </a:xfrm>
          <a:prstGeom prst="rect">
            <a:avLst/>
          </a:prstGeom>
          <a:noFill/>
        </p:spPr>
        <p:txBody>
          <a:bodyPr wrap="none" rtlCol="0">
            <a:spAutoFit/>
          </a:bodyPr>
          <a:lstStyle/>
          <a:p>
            <a:r>
              <a:rPr lang="fr-FR" sz="700" b="1" dirty="0"/>
              <a:t>9</a:t>
            </a:r>
            <a:r>
              <a:rPr lang="fr-FR" sz="700" b="1" dirty="0" smtClean="0"/>
              <a:t>5 %</a:t>
            </a:r>
            <a:endParaRPr lang="fr-FR" sz="100" dirty="0"/>
          </a:p>
        </p:txBody>
      </p:sp>
      <p:grpSp>
        <p:nvGrpSpPr>
          <p:cNvPr id="34" name="Groupe 33"/>
          <p:cNvGrpSpPr/>
          <p:nvPr/>
        </p:nvGrpSpPr>
        <p:grpSpPr>
          <a:xfrm>
            <a:off x="457120" y="3889104"/>
            <a:ext cx="1080121" cy="147289"/>
            <a:chOff x="1115615" y="1300690"/>
            <a:chExt cx="1584177"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5" y="1300690"/>
              <a:ext cx="1502426"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1" cy="147289"/>
            <a:chOff x="1087455" y="1300690"/>
            <a:chExt cx="1612337"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5" y="1300690"/>
              <a:ext cx="97639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a:t>6</a:t>
            </a:r>
            <a:r>
              <a:rPr lang="fr-FR" sz="700" b="1" dirty="0" smtClean="0"/>
              <a:t>5 %</a:t>
            </a:r>
            <a:endParaRPr lang="fr-FR" sz="100" dirty="0"/>
          </a:p>
        </p:txBody>
      </p:sp>
      <p:sp>
        <p:nvSpPr>
          <p:cNvPr id="46" name="ZoneTexte 45"/>
          <p:cNvSpPr txBox="1"/>
          <p:nvPr/>
        </p:nvSpPr>
        <p:spPr>
          <a:xfrm>
            <a:off x="5057602" y="2545012"/>
            <a:ext cx="389850" cy="200055"/>
          </a:xfrm>
          <a:prstGeom prst="rect">
            <a:avLst/>
          </a:prstGeom>
          <a:noFill/>
        </p:spPr>
        <p:txBody>
          <a:bodyPr wrap="none" rtlCol="0">
            <a:spAutoFit/>
          </a:bodyPr>
          <a:lstStyle/>
          <a:p>
            <a:r>
              <a:rPr lang="fr-FR" sz="700" b="1" dirty="0" smtClean="0"/>
              <a:t>30</a:t>
            </a:r>
            <a:r>
              <a:rPr lang="fr-FR" sz="700" b="1" dirty="0" smtClean="0"/>
              <a:t> </a:t>
            </a:r>
            <a:r>
              <a:rPr lang="fr-FR" sz="700" b="1" dirty="0" smtClean="0"/>
              <a:t>%</a:t>
            </a:r>
            <a:endParaRPr lang="fr-FR" sz="100" dirty="0"/>
          </a:p>
        </p:txBody>
      </p:sp>
      <p:grpSp>
        <p:nvGrpSpPr>
          <p:cNvPr id="47" name="Groupe 46"/>
          <p:cNvGrpSpPr/>
          <p:nvPr/>
        </p:nvGrpSpPr>
        <p:grpSpPr>
          <a:xfrm>
            <a:off x="5003714" y="2758262"/>
            <a:ext cx="1080121" cy="147291"/>
            <a:chOff x="1115615" y="1300687"/>
            <a:chExt cx="1584177" cy="216027"/>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5" y="1300687"/>
              <a:ext cx="422660" cy="216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
        <p:nvSpPr>
          <p:cNvPr id="44" name="ZoneTexte 43"/>
          <p:cNvSpPr txBox="1"/>
          <p:nvPr/>
        </p:nvSpPr>
        <p:spPr>
          <a:xfrm>
            <a:off x="5410600" y="25822"/>
            <a:ext cx="3629520" cy="5801588"/>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00B050"/>
                </a:solidFill>
              </a:rPr>
              <a:t>    4.4.2 </a:t>
            </a:r>
            <a:r>
              <a:rPr lang="fr-FR" sz="700" dirty="0">
                <a:solidFill>
                  <a:srgbClr val="00B05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solidFill>
                  <a:srgbClr val="00B050"/>
                </a:solidFill>
              </a:rPr>
              <a:t>  4.5 </a:t>
            </a:r>
            <a:r>
              <a:rPr lang="fr-FR" sz="700" dirty="0">
                <a:solidFill>
                  <a:srgbClr val="00B050"/>
                </a:solidFill>
              </a:rPr>
              <a:t>Dense </a:t>
            </a:r>
            <a:r>
              <a:rPr lang="fr-FR" sz="700" dirty="0" err="1">
                <a:solidFill>
                  <a:srgbClr val="00B050"/>
                </a:solidFill>
              </a:rPr>
              <a:t>core</a:t>
            </a:r>
            <a:r>
              <a:rPr lang="fr-FR" sz="700" dirty="0">
                <a:solidFill>
                  <a:srgbClr val="00B050"/>
                </a:solidFill>
              </a:rPr>
              <a:t> </a:t>
            </a:r>
            <a:r>
              <a:rPr lang="fr-FR" sz="700" dirty="0" err="1">
                <a:solidFill>
                  <a:srgbClr val="00B050"/>
                </a:solidFill>
              </a:rPr>
              <a:t>blockage</a:t>
            </a:r>
            <a:r>
              <a:rPr lang="fr-FR" sz="700" dirty="0">
                <a:solidFill>
                  <a:srgbClr val="00B050"/>
                </a:solidFill>
              </a:rPr>
              <a:t> </a:t>
            </a:r>
            <a:r>
              <a:rPr lang="fr-FR" sz="700" dirty="0" err="1">
                <a:solidFill>
                  <a:srgbClr val="00B050"/>
                </a:solidFill>
              </a:rPr>
              <a:t>effect</a:t>
            </a:r>
            <a:r>
              <a:rPr lang="fr-FR" sz="700" dirty="0">
                <a:solidFill>
                  <a:srgbClr val="00B050"/>
                </a:solidFill>
              </a:rPr>
              <a:t> </a:t>
            </a:r>
            <a:r>
              <a:rPr lang="fr-FR" sz="700" dirty="0" err="1">
                <a:solidFill>
                  <a:srgbClr val="00B050"/>
                </a:solidFill>
              </a:rPr>
              <a:t>modeling</a:t>
            </a:r>
            <a:r>
              <a:rPr lang="fr-FR" sz="700" dirty="0">
                <a:solidFill>
                  <a:srgbClr val="00B050"/>
                </a:solidFill>
              </a:rPr>
              <a:t> . . . . . . . . . . . . . . . . . . . . . . . . . . . . . . . . 12</a:t>
            </a:r>
          </a:p>
          <a:p>
            <a:r>
              <a:rPr lang="en-US" sz="700" dirty="0" smtClean="0">
                <a:solidFill>
                  <a:srgbClr val="00B050"/>
                </a:solidFill>
              </a:rPr>
              <a:t>    4.5.1 </a:t>
            </a:r>
            <a:r>
              <a:rPr lang="en-US" sz="700" dirty="0">
                <a:solidFill>
                  <a:srgbClr val="00B050"/>
                </a:solidFill>
              </a:rPr>
              <a:t>Actuator Line Method . . . . . . . . . . . . . . . . . . . . . . . . . . . . . . . . . . . . 12</a:t>
            </a:r>
          </a:p>
          <a:p>
            <a:r>
              <a:rPr lang="en-US" sz="700" dirty="0" smtClean="0">
                <a:solidFill>
                  <a:srgbClr val="00B050"/>
                </a:solidFill>
              </a:rPr>
              <a:t>    4.5.2 </a:t>
            </a:r>
            <a:r>
              <a:rPr lang="en-US" sz="700" dirty="0">
                <a:solidFill>
                  <a:srgbClr val="00B050"/>
                </a:solidFill>
              </a:rPr>
              <a:t>Dense core representation as an actuator . . . . . . . . . . . . . . . . . . . . . . . . . . 12</a:t>
            </a:r>
          </a:p>
          <a:p>
            <a:r>
              <a:rPr lang="fr-FR" sz="700" dirty="0" smtClean="0">
                <a:solidFill>
                  <a:srgbClr val="00B050"/>
                </a:solidFill>
              </a:rPr>
              <a:t>    4.5.3 </a:t>
            </a:r>
            <a:r>
              <a:rPr lang="fr-FR" sz="700" dirty="0">
                <a:solidFill>
                  <a:srgbClr val="00B050"/>
                </a:solidFill>
              </a:rPr>
              <a:t>Forces </a:t>
            </a:r>
            <a:r>
              <a:rPr lang="fr-FR" sz="700" dirty="0" err="1">
                <a:solidFill>
                  <a:srgbClr val="00B050"/>
                </a:solidFill>
              </a:rPr>
              <a:t>determination</a:t>
            </a:r>
            <a:r>
              <a:rPr lang="fr-FR" sz="700" dirty="0">
                <a:solidFill>
                  <a:srgbClr val="00B050"/>
                </a:solidFill>
              </a:rPr>
              <a:t> . . . . . . . . . . . . . . . . . . . . . . . . . . . . . . . . . . . . . </a:t>
            </a:r>
            <a:r>
              <a:rPr lang="fr-FR" sz="700" dirty="0" smtClean="0">
                <a:solidFill>
                  <a:srgbClr val="00B050"/>
                </a:solidFill>
              </a:rPr>
              <a:t>12</a:t>
            </a:r>
            <a:endParaRPr lang="fr-FR" sz="700" dirty="0">
              <a:solidFill>
                <a:srgbClr val="00B050"/>
              </a:solidFill>
            </a:endParaRPr>
          </a:p>
          <a:p>
            <a:r>
              <a:rPr lang="en-US" sz="700" dirty="0" smtClean="0">
                <a:solidFill>
                  <a:srgbClr val="00B050"/>
                </a:solidFill>
              </a:rPr>
              <a:t>  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strike="sngStrike" dirty="0" smtClean="0"/>
              <a:t>  4.7 </a:t>
            </a:r>
            <a:r>
              <a:rPr lang="fr-FR" sz="700" strike="sngStrike" dirty="0" err="1"/>
              <a:t>Subgrid</a:t>
            </a:r>
            <a:r>
              <a:rPr lang="fr-FR" sz="700" strike="sngStrike" dirty="0"/>
              <a:t> </a:t>
            </a:r>
            <a:r>
              <a:rPr lang="fr-FR" sz="700" strike="sngStrike" dirty="0" err="1"/>
              <a:t>models</a:t>
            </a:r>
            <a:r>
              <a:rPr lang="fr-FR" sz="700" strike="sngStrike"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62</a:t>
            </a:r>
          </a:p>
          <a:p>
            <a:r>
              <a:rPr lang="fr-FR" sz="700" dirty="0">
                <a:solidFill>
                  <a:srgbClr val="00B050"/>
                </a:solidFill>
              </a:rPr>
              <a:t>5.1 Introduction . . . . . . . . . . . . . . . . . . . . . . . . . . . . . . . . . . . . . . . . . . . . . . 63</a:t>
            </a:r>
          </a:p>
          <a:p>
            <a:r>
              <a:rPr lang="en-US" sz="700" dirty="0">
                <a:solidFill>
                  <a:srgbClr val="00B050"/>
                </a:solidFill>
              </a:rPr>
              <a:t>5.2 Experimental test case . . . . . . . . . . . . . . . . . . . . . . . . . . . . . . . . . . . . . . . . 63</a:t>
            </a:r>
          </a:p>
          <a:p>
            <a:r>
              <a:rPr lang="fr-FR" sz="700" dirty="0">
                <a:solidFill>
                  <a:srgbClr val="00B050"/>
                </a:solidFill>
              </a:rPr>
              <a:t>5.3 </a:t>
            </a:r>
            <a:r>
              <a:rPr lang="fr-FR" sz="700" dirty="0" err="1">
                <a:solidFill>
                  <a:srgbClr val="00B050"/>
                </a:solidFill>
              </a:rPr>
              <a:t>Computational</a:t>
            </a:r>
            <a:r>
              <a:rPr lang="fr-FR" sz="700" dirty="0">
                <a:solidFill>
                  <a:srgbClr val="00B050"/>
                </a:solidFill>
              </a:rPr>
              <a:t> setup . . . . . . . . . . . . . . . . . . . . . . . . . . . . . . . . . . . . . . . . . 64</a:t>
            </a:r>
          </a:p>
          <a:p>
            <a:r>
              <a:rPr lang="en-US" sz="700" dirty="0">
                <a:solidFill>
                  <a:srgbClr val="00B050"/>
                </a:solidFill>
              </a:rPr>
              <a:t>5.4 Tools and methodologies . . . . . . . . . . . . . . . . . . . . . . . . . . . . . . . . . . . . . . . 65</a:t>
            </a:r>
          </a:p>
          <a:p>
            <a:r>
              <a:rPr lang="en-US" sz="700" dirty="0" smtClean="0">
                <a:solidFill>
                  <a:srgbClr val="00B050"/>
                </a:solidFill>
              </a:rPr>
              <a:t>  5.4.1 </a:t>
            </a:r>
            <a:r>
              <a:rPr lang="en-US" sz="700" dirty="0">
                <a:solidFill>
                  <a:srgbClr val="00B050"/>
                </a:solidFill>
              </a:rPr>
              <a:t>Spray sampling in resolved simulations . . . . . . . . . . . . . . . . . . . . . . . . . . . 65</a:t>
            </a:r>
          </a:p>
          <a:p>
            <a:r>
              <a:rPr lang="en-US" sz="700" dirty="0" smtClean="0">
                <a:solidFill>
                  <a:srgbClr val="00B050"/>
                </a:solidFill>
              </a:rPr>
              <a:t>  5.4.2 </a:t>
            </a:r>
            <a:r>
              <a:rPr lang="en-US" sz="700" dirty="0">
                <a:solidFill>
                  <a:srgbClr val="00B050"/>
                </a:solidFill>
              </a:rPr>
              <a:t>Numerical computation of jet trajectory . . . . . . . . . . . . . . . . . . . . . . . . . . 65</a:t>
            </a:r>
          </a:p>
          <a:p>
            <a:r>
              <a:rPr lang="en-US" sz="700" dirty="0" smtClean="0">
                <a:solidFill>
                  <a:srgbClr val="00B050"/>
                </a:solidFill>
              </a:rPr>
              <a:t>  5.4.3 </a:t>
            </a:r>
            <a:r>
              <a:rPr lang="en-US" sz="700" dirty="0">
                <a:solidFill>
                  <a:srgbClr val="00B050"/>
                </a:solidFill>
              </a:rPr>
              <a:t>Direct measurement of liquid fluxes . . . . . . . . . . . . . . . . . . . . . . . . . . . . 66</a:t>
            </a:r>
          </a:p>
          <a:p>
            <a:r>
              <a:rPr lang="fr-FR" sz="700" dirty="0"/>
              <a:t>5.5 </a:t>
            </a:r>
            <a:r>
              <a:rPr lang="fr-FR" sz="700" dirty="0" err="1"/>
              <a:t>Results</a:t>
            </a:r>
            <a:r>
              <a:rPr lang="fr-FR" sz="700" dirty="0"/>
              <a:t> . . . . . . . . . . . . . . . . . . . . . . . . . . . . . . . . . . . . . . . . . . . . . . . . . 67</a:t>
            </a:r>
          </a:p>
          <a:p>
            <a:r>
              <a:rPr lang="en-US" sz="700" dirty="0" smtClean="0"/>
              <a:t>  5.5.1 </a:t>
            </a:r>
            <a:r>
              <a:rPr lang="en-US" sz="700" dirty="0"/>
              <a:t>Jet topology and breakup . . . . . . . . . . . . . . . . . . . . . . . . . . . . . . . . . . 67</a:t>
            </a:r>
          </a:p>
          <a:p>
            <a:r>
              <a:rPr lang="en-US" sz="700" dirty="0" smtClean="0"/>
              <a:t>    5.5.1.1 </a:t>
            </a:r>
            <a:r>
              <a:rPr lang="en-US" sz="700" dirty="0"/>
              <a:t>Effect of mesh . . . . . . . . . . . . . . . . . . . . . . . . . . . . . . . . . . . 67</a:t>
            </a:r>
          </a:p>
          <a:p>
            <a:r>
              <a:rPr lang="en-US" sz="700" dirty="0" smtClean="0"/>
              <a:t>    5.5.1.2 </a:t>
            </a:r>
            <a:r>
              <a:rPr lang="en-US" sz="700" dirty="0"/>
              <a:t>Effect of operating point . . . . . . . . . . . . . . . . . . . . . . . . . . . . . 67</a:t>
            </a:r>
          </a:p>
          <a:p>
            <a:r>
              <a:rPr lang="en-US" sz="700" dirty="0" smtClean="0"/>
              <a:t>  5.5.2 </a:t>
            </a:r>
            <a:r>
              <a:rPr lang="en-US" sz="700" dirty="0"/>
              <a:t>Validation with experimental trajectory . . . . . . . . . . . . . . . . . . . . . . . . . . 67</a:t>
            </a:r>
          </a:p>
          <a:p>
            <a:r>
              <a:rPr lang="fr-FR" sz="700" dirty="0" smtClean="0"/>
              <a:t>  5.5.3 </a:t>
            </a:r>
            <a:r>
              <a:rPr lang="fr-FR" sz="700" dirty="0"/>
              <a:t>Spray </a:t>
            </a:r>
            <a:r>
              <a:rPr lang="fr-FR" sz="700" dirty="0" err="1"/>
              <a:t>characterization</a:t>
            </a:r>
            <a:r>
              <a:rPr lang="fr-FR" sz="700" dirty="0"/>
              <a:t> . . . . . . . . . . . . . . . . . . . . . . . . . . . . . . . . . . . . 67</a:t>
            </a:r>
          </a:p>
          <a:p>
            <a:r>
              <a:rPr lang="en-US" sz="700" dirty="0" smtClean="0"/>
              <a:t>  5.5.4 </a:t>
            </a:r>
            <a:r>
              <a:rPr lang="en-US" sz="700" dirty="0"/>
              <a:t>Measurement of mass flow rates . . . . . . . . . . . . . . . . . . . . . . . . . . . . . . . 67</a:t>
            </a:r>
          </a:p>
          <a:p>
            <a:r>
              <a:rPr lang="en-US" sz="700" dirty="0" smtClean="0"/>
              <a:t>  5.5.5 </a:t>
            </a:r>
            <a:r>
              <a:rPr lang="en-US" sz="700" dirty="0"/>
              <a:t>Mass conservation in ACLS . . . . . . . . . . . . . . . . . . . . . . . . . . . . . . . . . 67</a:t>
            </a:r>
          </a:p>
          <a:p>
            <a:r>
              <a:rPr lang="fr-FR" sz="700" dirty="0" smtClean="0"/>
              <a:t>    5.5.5.1 </a:t>
            </a:r>
            <a:r>
              <a:rPr lang="fr-FR" sz="700" dirty="0" err="1"/>
              <a:t>Droplets</a:t>
            </a:r>
            <a:r>
              <a:rPr lang="fr-FR" sz="700" dirty="0"/>
              <a:t> size distributions . . . . . . . . . . . . . . . . . . . . . . . . . . . . 67</a:t>
            </a:r>
          </a:p>
          <a:p>
            <a:r>
              <a:rPr lang="en-US" sz="700" dirty="0" smtClean="0"/>
              <a:t>    5.5.5.2 </a:t>
            </a:r>
            <a:r>
              <a:rPr lang="en-US" sz="700" dirty="0"/>
              <a:t>Definition of characteristic times . . . . . . . . . . . . . . . . . . . . . . . . . 67</a:t>
            </a:r>
          </a:p>
          <a:p>
            <a:r>
              <a:rPr lang="en-US" sz="700" dirty="0" smtClean="0"/>
              <a:t>  5.5.6 </a:t>
            </a:r>
            <a:r>
              <a:rPr lang="en-US" sz="700" dirty="0"/>
              <a:t>Gaseous field and dense core characterization . . . . . . . . . . . . . . . . . . . . . . . 67</a:t>
            </a:r>
          </a:p>
          <a:p>
            <a:r>
              <a:rPr lang="fr-FR" sz="700" dirty="0" smtClean="0"/>
              <a:t>  5.5.7 </a:t>
            </a:r>
            <a:r>
              <a:rPr lang="fr-FR" sz="700" dirty="0" err="1"/>
              <a:t>Frequential</a:t>
            </a:r>
            <a:r>
              <a:rPr lang="fr-FR" sz="700" dirty="0"/>
              <a:t> </a:t>
            </a:r>
            <a:r>
              <a:rPr lang="fr-FR" sz="700" dirty="0" err="1"/>
              <a:t>analysis</a:t>
            </a:r>
            <a:r>
              <a:rPr lang="fr-FR" sz="700" dirty="0"/>
              <a:t> . . . . . . . . . . . . . . . . . . . . . . . . . . . . . . . . . . . . . 67</a:t>
            </a:r>
          </a:p>
          <a:p>
            <a:r>
              <a:rPr lang="fr-FR" sz="700" dirty="0" smtClean="0"/>
              <a:t>  5.5.8 </a:t>
            </a:r>
            <a:r>
              <a:rPr lang="fr-FR" sz="700" dirty="0" err="1"/>
              <a:t>Computational</a:t>
            </a:r>
            <a:r>
              <a:rPr lang="fr-FR" sz="700" dirty="0"/>
              <a:t> performances . . . . . . . . . . . . . . . . . . . . . . . . . . . . . . . . 69</a:t>
            </a:r>
          </a:p>
          <a:p>
            <a:r>
              <a:rPr lang="en-US" sz="700" dirty="0" smtClean="0"/>
              <a:t>  5.5.9 </a:t>
            </a:r>
            <a:r>
              <a:rPr lang="en-US" sz="700" dirty="0"/>
              <a:t>Spatial discretization of sprays . . . . . . . . . . . . . . . . . . . . . . . . . . . . . . . 69</a:t>
            </a:r>
          </a:p>
          <a:p>
            <a:r>
              <a:rPr lang="fr-FR" sz="700" dirty="0"/>
              <a:t>5.6 Learning </a:t>
            </a:r>
            <a:r>
              <a:rPr lang="fr-FR" sz="700" dirty="0" err="1"/>
              <a:t>injectors</a:t>
            </a:r>
            <a:r>
              <a:rPr lang="fr-FR" sz="700" dirty="0"/>
              <a:t> . . . . . . . . . . . . . . . . . . . . . . . . . . . . . . . . . . . . . . . . . . 69</a:t>
            </a:r>
          </a:p>
          <a:p>
            <a:r>
              <a:rPr lang="en-US" sz="700" dirty="0" smtClean="0"/>
              <a:t>  5.6.1 </a:t>
            </a:r>
            <a:r>
              <a:rPr lang="en-US" sz="700" dirty="0"/>
              <a:t>Operating point at high We . . . . . . . . . . . . . . . . . . . . . . . . . . . . . . . . . 69</a:t>
            </a:r>
          </a:p>
          <a:p>
            <a:r>
              <a:rPr lang="en-US" sz="700" dirty="0" smtClean="0"/>
              <a:t>  5.6.2 </a:t>
            </a:r>
            <a:r>
              <a:rPr lang="en-US" sz="700" dirty="0"/>
              <a:t>Operating point at low We . . . . . . . . . . . . . . . . . . . . . . . . . . . . . . . . . 69</a:t>
            </a:r>
          </a:p>
          <a:p>
            <a:r>
              <a:rPr lang="fr-FR" sz="700" dirty="0"/>
              <a:t>5.7 Conclusions . . . . . . . . . . . . . . . . . . . . . . . . . . . . . . . . . . . . . . . . . . . . . . 69</a:t>
            </a:r>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solidFill>
                  <a:srgbClr val="FF0000"/>
                </a:solidFill>
              </a:rPr>
              <a:t>7 </a:t>
            </a:r>
            <a:r>
              <a:rPr lang="en-US" sz="800" b="1" dirty="0">
                <a:solidFill>
                  <a:srgbClr val="FF0000"/>
                </a:solidFill>
              </a:rPr>
              <a:t>Gaseous flow in BIMER multipoint injector 23</a:t>
            </a:r>
          </a:p>
          <a:p>
            <a:r>
              <a:rPr lang="fr-FR" sz="800" dirty="0" smtClean="0">
                <a:solidFill>
                  <a:srgbClr val="00B050"/>
                </a:solidFill>
              </a:rPr>
              <a:t>  7.1 </a:t>
            </a:r>
            <a:r>
              <a:rPr lang="fr-FR" sz="800" dirty="0">
                <a:solidFill>
                  <a:srgbClr val="00B050"/>
                </a:solidFill>
              </a:rPr>
              <a:t>Introduction . . . . . . . . . . . . . . . . . . . . . . . . . . . . . . . . . . . . . . . . . . . . . . </a:t>
            </a:r>
            <a:r>
              <a:rPr lang="fr-FR" sz="800" dirty="0" smtClean="0">
                <a:solidFill>
                  <a:srgbClr val="00B050"/>
                </a:solidFill>
              </a:rPr>
              <a:t>23</a:t>
            </a:r>
          </a:p>
          <a:p>
            <a:r>
              <a:rPr lang="fr-FR" sz="800" dirty="0" smtClean="0">
                <a:solidFill>
                  <a:srgbClr val="00B050"/>
                </a:solidFill>
              </a:rPr>
              <a:t>  7.2 </a:t>
            </a:r>
            <a:r>
              <a:rPr lang="fr-FR" sz="800" dirty="0" err="1" smtClean="0">
                <a:solidFill>
                  <a:srgbClr val="00B050"/>
                </a:solidFill>
              </a:rPr>
              <a:t>Experimental</a:t>
            </a:r>
            <a:r>
              <a:rPr lang="fr-FR" sz="800" dirty="0" smtClean="0">
                <a:solidFill>
                  <a:srgbClr val="00B050"/>
                </a:solidFill>
              </a:rPr>
              <a:t> setup . . . . . . . . . . . . . . . . . . . . . . . . . . . . . . . . . . . . . . . . . </a:t>
            </a:r>
            <a:r>
              <a:rPr lang="fr-FR" sz="800" dirty="0">
                <a:solidFill>
                  <a:srgbClr val="00B050"/>
                </a:solidFill>
              </a:rPr>
              <a:t>. 23</a:t>
            </a:r>
          </a:p>
          <a:p>
            <a:r>
              <a:rPr lang="fr-FR" sz="800" dirty="0">
                <a:solidFill>
                  <a:srgbClr val="00B050"/>
                </a:solidFill>
              </a:rPr>
              <a:t>  </a:t>
            </a:r>
            <a:r>
              <a:rPr lang="fr-FR" sz="800" dirty="0" smtClean="0">
                <a:solidFill>
                  <a:srgbClr val="00B050"/>
                </a:solidFill>
              </a:rPr>
              <a:t>7.3 </a:t>
            </a:r>
            <a:r>
              <a:rPr lang="fr-FR" sz="800" dirty="0" err="1" smtClean="0">
                <a:solidFill>
                  <a:srgbClr val="00B050"/>
                </a:solidFill>
              </a:rPr>
              <a:t>Choice</a:t>
            </a:r>
            <a:r>
              <a:rPr lang="fr-FR" sz="800" dirty="0" smtClean="0">
                <a:solidFill>
                  <a:srgbClr val="00B050"/>
                </a:solidFill>
              </a:rPr>
              <a:t> of operating conditions. </a:t>
            </a:r>
            <a:r>
              <a:rPr lang="fr-FR" sz="800" dirty="0">
                <a:solidFill>
                  <a:srgbClr val="00B050"/>
                </a:solidFill>
              </a:rPr>
              <a:t>. . . . . . . . . . . . . . . . . . . . . . . . . . . . . . . . . . . . . . . . . </a:t>
            </a:r>
            <a:r>
              <a:rPr lang="fr-FR" sz="800" dirty="0" smtClean="0">
                <a:solidFill>
                  <a:srgbClr val="00B050"/>
                </a:solidFill>
              </a:rPr>
              <a:t>23</a:t>
            </a:r>
          </a:p>
          <a:p>
            <a:r>
              <a:rPr lang="fr-FR" sz="800" dirty="0" smtClean="0">
                <a:solidFill>
                  <a:srgbClr val="00B050"/>
                </a:solidFill>
              </a:rPr>
              <a:t>  7.4 </a:t>
            </a:r>
            <a:r>
              <a:rPr lang="fr-FR" sz="800" dirty="0" err="1" smtClean="0">
                <a:solidFill>
                  <a:srgbClr val="00B050"/>
                </a:solidFill>
              </a:rPr>
              <a:t>Numerical</a:t>
            </a:r>
            <a:r>
              <a:rPr lang="fr-FR" sz="800" dirty="0" smtClean="0">
                <a:solidFill>
                  <a:srgbClr val="00B050"/>
                </a:solidFill>
              </a:rPr>
              <a:t> setup . . . . . . . . . . . . . . . . . . . . . . . . . . . . . . . . . . . . . . . . . . . 23</a:t>
            </a:r>
          </a:p>
          <a:p>
            <a:r>
              <a:rPr lang="en-US" sz="800" dirty="0" smtClean="0">
                <a:solidFill>
                  <a:srgbClr val="00B050"/>
                </a:solidFill>
              </a:rPr>
              <a:t>  7.5 Validation of gaseous field . . . . . . . . . . . . . . . . . . . . . . . . . . . . . . . . . . . . . . 23</a:t>
            </a:r>
          </a:p>
          <a:p>
            <a:r>
              <a:rPr lang="fr-FR" sz="800" dirty="0" smtClean="0">
                <a:solidFill>
                  <a:srgbClr val="00B050"/>
                </a:solidFill>
              </a:rPr>
              <a:t>  7.6 Application conditions . . . . . . . . . . . . . . . . . . . . . . . . . . . . . . . . . . . . . . . . 23</a:t>
            </a:r>
          </a:p>
          <a:p>
            <a:r>
              <a:rPr lang="fr-FR" sz="800" dirty="0" smtClean="0">
                <a:solidFill>
                  <a:srgbClr val="00B050"/>
                </a:solidFill>
              </a:rPr>
              <a:t>  7.7 Conclusion </a:t>
            </a:r>
            <a:r>
              <a:rPr lang="fr-FR" sz="800" dirty="0">
                <a:solidFill>
                  <a:srgbClr val="00B050"/>
                </a:solidFill>
              </a:rPr>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a:t>
            </a:r>
            <a:r>
              <a:rPr lang="fr-FR" sz="800" dirty="0" smtClean="0">
                <a:solidFill>
                  <a:schemeClr val="accent1">
                    <a:lumMod val="40000"/>
                    <a:lumOff val="60000"/>
                  </a:schemeClr>
                </a:solidFill>
              </a:rPr>
              <a:t>8.1 </a:t>
            </a:r>
            <a:r>
              <a:rPr lang="fr-FR" sz="800" dirty="0">
                <a:solidFill>
                  <a:schemeClr val="accent1">
                    <a:lumMod val="40000"/>
                    <a:lumOff val="60000"/>
                  </a:schemeClr>
                </a:solidFill>
              </a:rPr>
              <a:t>Introduction . . . . . . . . . . . . . . . . . . . . . . . . . . . . . . . . . . . . . . . . . . . . . . 24</a:t>
            </a:r>
          </a:p>
          <a:p>
            <a:r>
              <a:rPr lang="fr-FR" sz="800" dirty="0" smtClean="0">
                <a:solidFill>
                  <a:schemeClr val="accent1">
                    <a:lumMod val="40000"/>
                    <a:lumOff val="60000"/>
                  </a:schemeClr>
                </a:solidFill>
              </a:rPr>
              <a:t>  8.2 </a:t>
            </a:r>
            <a:r>
              <a:rPr lang="fr-FR" sz="800" dirty="0" err="1">
                <a:solidFill>
                  <a:schemeClr val="accent1">
                    <a:lumMod val="40000"/>
                    <a:lumOff val="60000"/>
                  </a:schemeClr>
                </a:solidFill>
              </a:rPr>
              <a:t>Numerical</a:t>
            </a:r>
            <a:r>
              <a:rPr lang="fr-FR" sz="800" dirty="0">
                <a:solidFill>
                  <a:schemeClr val="accent1">
                    <a:lumMod val="40000"/>
                    <a:lumOff val="60000"/>
                  </a:schemeClr>
                </a:solidFill>
              </a:rPr>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a:t>9</a:t>
            </a:r>
            <a:r>
              <a:rPr lang="fr-FR" sz="700" b="1" dirty="0" smtClean="0"/>
              <a:t>5 %</a:t>
            </a:r>
            <a:endParaRPr lang="fr-FR" sz="100" dirty="0"/>
          </a:p>
        </p:txBody>
      </p:sp>
      <p:grpSp>
        <p:nvGrpSpPr>
          <p:cNvPr id="19" name="Groupe 18"/>
          <p:cNvGrpSpPr/>
          <p:nvPr/>
        </p:nvGrpSpPr>
        <p:grpSpPr>
          <a:xfrm>
            <a:off x="383002" y="2580198"/>
            <a:ext cx="1080120" cy="156172"/>
            <a:chOff x="1115616" y="1300690"/>
            <a:chExt cx="1584176" cy="229052"/>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496947" cy="2290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89953" y="343569"/>
            <a:ext cx="340158" cy="200055"/>
          </a:xfrm>
          <a:prstGeom prst="rect">
            <a:avLst/>
          </a:prstGeom>
          <a:noFill/>
        </p:spPr>
        <p:txBody>
          <a:bodyPr wrap="none" rtlCol="0">
            <a:spAutoFit/>
          </a:bodyPr>
          <a:lstStyle/>
          <a:p>
            <a:r>
              <a:rPr lang="fr-FR" sz="700" b="1" dirty="0" smtClean="0"/>
              <a:t>5 %</a:t>
            </a:r>
            <a:endParaRPr lang="fr-FR" sz="100" dirty="0"/>
          </a:p>
        </p:txBody>
      </p:sp>
      <p:grpSp>
        <p:nvGrpSpPr>
          <p:cNvPr id="27" name="Groupe 26"/>
          <p:cNvGrpSpPr/>
          <p:nvPr/>
        </p:nvGrpSpPr>
        <p:grpSpPr>
          <a:xfrm>
            <a:off x="4767969" y="552507"/>
            <a:ext cx="1080120" cy="189847"/>
            <a:chOff x="1115616" y="1300690"/>
            <a:chExt cx="1584176" cy="278442"/>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135026" cy="2784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3.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2.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A838253-757E-43D6-95F9-1423CFF29EB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SAFRAN_GENERIQUE</Template>
  <TotalTime>41599</TotalTime>
  <Words>3830</Words>
  <Application>Microsoft Office PowerPoint</Application>
  <PresentationFormat>Affichage à l'écran (16:9)</PresentationFormat>
  <Paragraphs>142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11630</cp:revision>
  <dcterms:created xsi:type="dcterms:W3CDTF">2017-12-06T08:43:24Z</dcterms:created>
  <dcterms:modified xsi:type="dcterms:W3CDTF">2021-08-11T14:17:20Z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