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5"/>
  </p:notesMasterIdLst>
  <p:sldIdLst>
    <p:sldId id="411" r:id="rId9"/>
    <p:sldId id="771" r:id="rId10"/>
    <p:sldId id="784" r:id="rId11"/>
    <p:sldId id="786" r:id="rId12"/>
    <p:sldId id="787" r:id="rId13"/>
    <p:sldId id="788" r:id="rId1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11"/>
            <p14:sldId id="771"/>
            <p14:sldId id="784"/>
            <p14:sldId id="786"/>
            <p14:sldId id="787"/>
            <p14:sldId id="788"/>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2670" autoAdjust="0"/>
  </p:normalViewPr>
  <p:slideViewPr>
    <p:cSldViewPr showGuides="1">
      <p:cViewPr>
        <p:scale>
          <a:sx n="200" d="100"/>
          <a:sy n="200" d="100"/>
        </p:scale>
        <p:origin x="96" y="-936"/>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07/10/2020</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143130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8787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4491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88902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18.png"/><Relationship Id="rId15" Type="http://schemas.openxmlformats.org/officeDocument/2006/relationships/image" Target="../media/image19.png"/><Relationship Id="rId10" Type="http://schemas.openxmlformats.org/officeDocument/2006/relationships/image" Target="../media/image11.png"/><Relationship Id="rId19"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18"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15.png"/><Relationship Id="rId19"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image" Target="../media/image14.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3"/>
          </p:nvPr>
        </p:nvSpPr>
        <p:spPr/>
        <p:txBody>
          <a:bodyPr/>
          <a:lstStyle/>
          <a:p>
            <a:pPr algn="l"/>
            <a:r>
              <a:rPr lang="fr-FR" dirty="0" smtClean="0"/>
              <a:t>Safran nom de l’activité / Date / Direction (menu "Insertion / En-tête et pied de page")</a:t>
            </a:r>
            <a:endParaRPr lang="fr-FR" dirty="0"/>
          </a:p>
        </p:txBody>
      </p:sp>
      <p:sp>
        <p:nvSpPr>
          <p:cNvPr id="3" name="Espace réservé du numéro de diapositive 2"/>
          <p:cNvSpPr>
            <a:spLocks noGrp="1"/>
          </p:cNvSpPr>
          <p:nvPr>
            <p:ph type="sldNum" sz="quarter" idx="4"/>
          </p:nvPr>
        </p:nvSpPr>
        <p:spPr/>
        <p:txBody>
          <a:bodyPr/>
          <a:lstStyle/>
          <a:p>
            <a:fld id="{733122C9-A0B9-462F-8757-0847AD287B63}" type="slidenum">
              <a:rPr lang="fr-FR" smtClean="0"/>
              <a:pPr/>
              <a:t>1</a:t>
            </a:fld>
            <a:endParaRPr lang="fr-FR" dirty="0"/>
          </a:p>
        </p:txBody>
      </p:sp>
      <p:sp>
        <p:nvSpPr>
          <p:cNvPr id="5" name="Espace réservé du texte 4"/>
          <p:cNvSpPr>
            <a:spLocks noGrp="1"/>
          </p:cNvSpPr>
          <p:nvPr>
            <p:ph type="body" sz="quarter" idx="13"/>
          </p:nvPr>
        </p:nvSpPr>
        <p:spPr/>
        <p:txBody>
          <a:bodyPr/>
          <a:lstStyle/>
          <a:p>
            <a:endParaRPr lang="fr-FR" dirty="0"/>
          </a:p>
        </p:txBody>
      </p:sp>
      <p:sp>
        <p:nvSpPr>
          <p:cNvPr id="6" name="Espace réservé du texte 5"/>
          <p:cNvSpPr>
            <a:spLocks noGrp="1"/>
          </p:cNvSpPr>
          <p:nvPr>
            <p:ph type="body" sz="quarter" idx="15"/>
          </p:nvPr>
        </p:nvSpPr>
        <p:spPr/>
        <p:txBody>
          <a:bodyPr/>
          <a:lstStyle/>
          <a:p>
            <a:endParaRPr lang="fr-FR" dirty="0"/>
          </a:p>
        </p:txBody>
      </p:sp>
      <p:sp>
        <p:nvSpPr>
          <p:cNvPr id="7" name="Espace réservé du texte 6"/>
          <p:cNvSpPr>
            <a:spLocks noGrp="1"/>
          </p:cNvSpPr>
          <p:nvPr>
            <p:ph type="body" sz="quarter" idx="16"/>
          </p:nvPr>
        </p:nvSpPr>
        <p:spPr/>
        <p:txBody>
          <a:bodyPr/>
          <a:lstStyle/>
          <a:p>
            <a:endParaRPr lang="fr-FR" dirty="0"/>
          </a:p>
        </p:txBody>
      </p:sp>
      <p:sp>
        <p:nvSpPr>
          <p:cNvPr id="8" name="Espace réservé du texte 7"/>
          <p:cNvSpPr>
            <a:spLocks noGrp="1"/>
          </p:cNvSpPr>
          <p:nvPr>
            <p:ph type="body" sz="quarter" idx="17"/>
          </p:nvPr>
        </p:nvSpPr>
        <p:spPr/>
        <p:txBody>
          <a:bodyPr/>
          <a:lstStyle/>
          <a:p>
            <a:endParaRPr lang="fr-FR" dirty="0"/>
          </a:p>
        </p:txBody>
      </p:sp>
      <p:sp>
        <p:nvSpPr>
          <p:cNvPr id="9" name="Titre 8"/>
          <p:cNvSpPr>
            <a:spLocks noGrp="1"/>
          </p:cNvSpPr>
          <p:nvPr>
            <p:ph type="title"/>
          </p:nvPr>
        </p:nvSpPr>
        <p:spPr>
          <a:xfrm>
            <a:off x="1649632" y="2270359"/>
            <a:ext cx="5808592" cy="1534427"/>
          </a:xfrm>
        </p:spPr>
        <p:txBody>
          <a:bodyPr/>
          <a:lstStyle/>
          <a:p>
            <a:r>
              <a:rPr lang="fr-FR" sz="2400" dirty="0" smtClean="0">
                <a:latin typeface="Garamond" panose="02020404030301010803" pitchFamily="18" charset="0"/>
              </a:rPr>
              <a:t>slides</a:t>
            </a:r>
            <a:r>
              <a:rPr lang="fr-FR" sz="400" dirty="0" smtClean="0">
                <a:latin typeface="Garamond" panose="02020404030301010803" pitchFamily="18" charset="0"/>
              </a:rPr>
              <a:t/>
            </a:r>
            <a:br>
              <a:rPr lang="fr-FR" sz="400" dirty="0" smtClean="0">
                <a:latin typeface="Garamond" panose="02020404030301010803" pitchFamily="18" charset="0"/>
              </a:rPr>
            </a:br>
            <a:r>
              <a:rPr lang="fr-FR" sz="1800" dirty="0" smtClean="0">
                <a:latin typeface="Garamond" panose="02020404030301010803" pitchFamily="18" charset="0"/>
              </a:rPr>
              <a:t/>
            </a:r>
            <a:br>
              <a:rPr lang="fr-FR" sz="1800" dirty="0" smtClean="0">
                <a:latin typeface="Garamond" panose="02020404030301010803" pitchFamily="18" charset="0"/>
              </a:rPr>
            </a:br>
            <a:r>
              <a:rPr lang="fr-FR" sz="1100" b="0" dirty="0" smtClean="0">
                <a:latin typeface="Garamond" panose="02020404030301010803" pitchFamily="18" charset="0"/>
              </a:rPr>
              <a:t>Carlos G. </a:t>
            </a:r>
            <a:r>
              <a:rPr lang="fr-FR" sz="1100" b="0" dirty="0" err="1" smtClean="0">
                <a:latin typeface="Garamond" panose="02020404030301010803" pitchFamily="18" charset="0"/>
              </a:rPr>
              <a:t>Guillamon</a:t>
            </a:r>
            <a:endParaRPr lang="fr-FR" sz="1050" b="0" dirty="0">
              <a:latin typeface="Garamond" panose="02020404030301010803" pitchFamily="18" charset="0"/>
            </a:endParaRPr>
          </a:p>
        </p:txBody>
      </p:sp>
      <p:pic>
        <p:nvPicPr>
          <p:cNvPr id="13" name="Espace réservé pour une image  10"/>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36" r="36"/>
          <a:stretch>
            <a:fillRect/>
          </a:stretch>
        </p:blipFill>
        <p:spPr>
          <a:xfrm>
            <a:off x="1187624" y="167634"/>
            <a:ext cx="3047622" cy="2198429"/>
          </a:xfrm>
          <a:ln w="19050">
            <a:solidFill>
              <a:schemeClr val="accent1"/>
            </a:solidFill>
          </a:ln>
        </p:spPr>
      </p:pic>
      <p:sp>
        <p:nvSpPr>
          <p:cNvPr id="15" name="Rectangle 14"/>
          <p:cNvSpPr/>
          <p:nvPr/>
        </p:nvSpPr>
        <p:spPr>
          <a:xfrm>
            <a:off x="2389268" y="793108"/>
            <a:ext cx="360040" cy="8671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p:nvCxnSpPr>
        <p:spPr>
          <a:xfrm flipV="1">
            <a:off x="2776364" y="826349"/>
            <a:ext cx="2236916" cy="524479"/>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8" name="Groupe 27"/>
          <p:cNvGrpSpPr/>
          <p:nvPr/>
        </p:nvGrpSpPr>
        <p:grpSpPr>
          <a:xfrm>
            <a:off x="5013280" y="182484"/>
            <a:ext cx="3096030" cy="2229142"/>
            <a:chOff x="5026674" y="68694"/>
            <a:chExt cx="3096030" cy="2229142"/>
          </a:xfrm>
        </p:grpSpPr>
        <p:pic>
          <p:nvPicPr>
            <p:cNvPr id="12" name="Image 11"/>
            <p:cNvPicPr>
              <a:picLocks noChangeAspect="1"/>
            </p:cNvPicPr>
            <p:nvPr/>
          </p:nvPicPr>
          <p:blipFill>
            <a:blip r:embed="rId3"/>
            <a:stretch>
              <a:fillRect/>
            </a:stretch>
          </p:blipFill>
          <p:spPr>
            <a:xfrm>
              <a:off x="5026674" y="68694"/>
              <a:ext cx="3096030" cy="2229142"/>
            </a:xfrm>
            <a:prstGeom prst="rect">
              <a:avLst/>
            </a:prstGeom>
            <a:ln w="19050">
              <a:solidFill>
                <a:schemeClr val="accent1"/>
              </a:solidFill>
            </a:ln>
          </p:spPr>
        </p:pic>
        <p:sp>
          <p:nvSpPr>
            <p:cNvPr id="27" name="Rectangle 26"/>
            <p:cNvSpPr/>
            <p:nvPr/>
          </p:nvSpPr>
          <p:spPr>
            <a:xfrm>
              <a:off x="5292080" y="195486"/>
              <a:ext cx="43204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869767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5364906" cy="540000"/>
          </a:xfrm>
        </p:spPr>
        <p:txBody>
          <a:bodyPr/>
          <a:lstStyle/>
          <a:p>
            <a:r>
              <a:rPr lang="fr-FR" sz="2000" dirty="0" smtClean="0">
                <a:latin typeface="Garamond" panose="02020404030301010803" pitchFamily="18" charset="0"/>
              </a:rPr>
              <a:t>General formulation </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2</a:t>
            </a:fld>
            <a:endParaRPr lang="fr-FR" dirty="0"/>
          </a:p>
        </p:txBody>
      </p:sp>
      <p:sp>
        <p:nvSpPr>
          <p:cNvPr id="42" name="Titre 6"/>
          <p:cNvSpPr txBox="1">
            <a:spLocks/>
          </p:cNvSpPr>
          <p:nvPr/>
        </p:nvSpPr>
        <p:spPr bwMode="gray">
          <a:xfrm>
            <a:off x="5468114" y="529125"/>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err="1" smtClean="0">
                <a:latin typeface="Garamond" panose="02020404030301010803" pitchFamily="18" charset="0"/>
              </a:rPr>
              <a:t>Parameter</a:t>
            </a:r>
            <a:endParaRPr lang="fr-FR" sz="1400" u="sng" dirty="0" smtClean="0">
              <a:latin typeface="Garamond" panose="02020404030301010803" pitchFamily="18" charset="0"/>
            </a:endParaRPr>
          </a:p>
        </p:txBody>
      </p:sp>
      <p:sp>
        <p:nvSpPr>
          <p:cNvPr id="16" name="Titre 6"/>
          <p:cNvSpPr txBox="1">
            <a:spLocks/>
          </p:cNvSpPr>
          <p:nvPr/>
        </p:nvSpPr>
        <p:spPr bwMode="gray">
          <a:xfrm>
            <a:off x="3982412" y="843558"/>
            <a:ext cx="2310530" cy="377761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r">
              <a:lnSpc>
                <a:spcPct val="150000"/>
              </a:lnSpc>
              <a:spcBef>
                <a:spcPts val="0"/>
              </a:spcBef>
              <a:tabLst>
                <a:tab pos="358775" algn="l"/>
                <a:tab pos="3227388" algn="l"/>
              </a:tabLst>
            </a:pPr>
            <a:r>
              <a:rPr lang="fr-FR" sz="1200" dirty="0" smtClean="0">
                <a:latin typeface="Garamond" panose="02020404030301010803" pitchFamily="18" charset="0"/>
              </a:rPr>
              <a:t>	</a:t>
            </a:r>
            <a:r>
              <a:rPr lang="fr-FR" sz="1200" dirty="0" err="1" smtClean="0">
                <a:latin typeface="Garamond" panose="02020404030301010803" pitchFamily="18" charset="0"/>
              </a:rPr>
              <a:t>Droplet’s</a:t>
            </a:r>
            <a:r>
              <a:rPr lang="fr-FR" sz="1200" dirty="0" smtClean="0">
                <a:latin typeface="Garamond" panose="02020404030301010803" pitchFamily="18" charset="0"/>
              </a:rPr>
              <a:t> injection location</a:t>
            </a:r>
          </a:p>
          <a:p>
            <a:pPr algn="r">
              <a:lnSpc>
                <a:spcPct val="150000"/>
              </a:lnSpc>
              <a:spcBef>
                <a:spcPts val="0"/>
              </a:spcBef>
              <a:tabLst>
                <a:tab pos="358775" algn="l"/>
                <a:tab pos="3227388" algn="l"/>
              </a:tabLst>
            </a:pPr>
            <a:r>
              <a:rPr lang="fr-FR" sz="1200" dirty="0" smtClean="0">
                <a:latin typeface="Garamond" panose="02020404030301010803" pitchFamily="18" charset="0"/>
              </a:rPr>
              <a:t>Injection mass flow rate</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location</a:t>
            </a: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a:t>
            </a:r>
            <a:r>
              <a:rPr lang="fr-FR" sz="1200" dirty="0" err="1" smtClean="0">
                <a:latin typeface="Garamond" panose="02020404030301010803" pitchFamily="18" charset="0"/>
              </a:rPr>
              <a:t>diameter</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velocities</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density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a:latin typeface="Garamond" panose="02020404030301010803" pitchFamily="18" charset="0"/>
              </a:rPr>
              <a:t>density</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smtClean="0">
                <a:latin typeface="Garamond" panose="02020404030301010803" pitchFamily="18" charset="0"/>
              </a:rPr>
              <a:t>velocity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Drag coefficient</a:t>
            </a:r>
          </a:p>
          <a:p>
            <a:pPr algn="r">
              <a:lnSpc>
                <a:spcPct val="150000"/>
              </a:lnSpc>
              <a:spcBef>
                <a:spcPts val="0"/>
              </a:spcBef>
              <a:tabLst>
                <a:tab pos="358775" algn="l"/>
                <a:tab pos="3227388" algn="l"/>
              </a:tabLst>
            </a:pPr>
            <a:r>
              <a:rPr lang="fr-FR" sz="1200" dirty="0" err="1">
                <a:latin typeface="Garamond" panose="02020404030301010803" pitchFamily="18" charset="0"/>
              </a:rPr>
              <a:t>Droplet</a:t>
            </a:r>
            <a:r>
              <a:rPr lang="fr-FR" sz="1200" dirty="0">
                <a:latin typeface="Garamond" panose="02020404030301010803" pitchFamily="18" charset="0"/>
              </a:rPr>
              <a:t> </a:t>
            </a:r>
            <a:r>
              <a:rPr lang="fr-FR" sz="1200" dirty="0" err="1" smtClean="0">
                <a:latin typeface="Garamond" panose="02020404030301010803" pitchFamily="18" charset="0"/>
              </a:rPr>
              <a:t>temperature</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Evaporation rate</a:t>
            </a:r>
          </a:p>
          <a:p>
            <a:pPr algn="r">
              <a:lnSpc>
                <a:spcPct val="150000"/>
              </a:lnSpc>
              <a:spcBef>
                <a:spcPts val="0"/>
              </a:spcBef>
              <a:tabLst>
                <a:tab pos="358775" algn="l"/>
                <a:tab pos="3227388" algn="l"/>
              </a:tabLst>
            </a:pPr>
            <a:r>
              <a:rPr lang="fr-FR" sz="1200" dirty="0" err="1" smtClean="0">
                <a:latin typeface="Garamond" panose="02020404030301010803" pitchFamily="18" charset="0"/>
              </a:rPr>
              <a:t>Gas</a:t>
            </a:r>
            <a:r>
              <a:rPr lang="fr-FR" sz="1200" dirty="0" smtClean="0">
                <a:latin typeface="Garamond" panose="02020404030301010803" pitchFamily="18" charset="0"/>
              </a:rPr>
              <a:t> </a:t>
            </a:r>
            <a:r>
              <a:rPr lang="fr-FR" sz="1200" dirty="0" err="1" smtClean="0">
                <a:latin typeface="Garamond" panose="02020404030301010803" pitchFamily="18" charset="0"/>
              </a:rPr>
              <a:t>specific</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capacity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Conductive</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transfer</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Latent </a:t>
            </a:r>
            <a:r>
              <a:rPr lang="fr-FR" sz="1200" dirty="0" err="1" smtClean="0">
                <a:latin typeface="Garamond" panose="02020404030301010803" pitchFamily="18" charset="0"/>
              </a:rPr>
              <a:t>heat</a:t>
            </a:r>
            <a:r>
              <a:rPr lang="fr-FR" sz="1200" dirty="0" smtClean="0">
                <a:latin typeface="Garamond" panose="02020404030301010803" pitchFamily="18" charset="0"/>
              </a:rPr>
              <a:t> of </a:t>
            </a:r>
            <a:r>
              <a:rPr lang="fr-FR" sz="1200" dirty="0" err="1" smtClean="0">
                <a:latin typeface="Garamond" panose="02020404030301010803" pitchFamily="18" charset="0"/>
              </a:rPr>
              <a:t>evaporation</a:t>
            </a:r>
            <a:endParaRPr lang="fr-FR" sz="1200" dirty="0">
              <a:latin typeface="Garamond" panose="02020404030301010803" pitchFamily="18" charset="0"/>
            </a:endParaRPr>
          </a:p>
        </p:txBody>
      </p:sp>
      <p:pic>
        <p:nvPicPr>
          <p:cNvPr id="18" name="Image 17"/>
          <p:cNvPicPr>
            <a:picLocks noChangeAspect="1"/>
          </p:cNvPicPr>
          <p:nvPr/>
        </p:nvPicPr>
        <p:blipFill>
          <a:blip r:embed="rId3">
            <a:clrChange>
              <a:clrFrom>
                <a:srgbClr val="FFFFFF"/>
              </a:clrFrom>
              <a:clrTo>
                <a:srgbClr val="FFFFFF">
                  <a:alpha val="0"/>
                </a:srgbClr>
              </a:clrTo>
            </a:clrChange>
          </a:blip>
          <a:stretch>
            <a:fillRect/>
          </a:stretch>
        </p:blipFill>
        <p:spPr>
          <a:xfrm>
            <a:off x="6413898" y="843157"/>
            <a:ext cx="829362" cy="315628"/>
          </a:xfrm>
          <a:prstGeom prst="rect">
            <a:avLst/>
          </a:prstGeom>
        </p:spPr>
      </p:pic>
      <p:pic>
        <p:nvPicPr>
          <p:cNvPr id="20" name="Image 19"/>
          <p:cNvPicPr>
            <a:picLocks noChangeAspect="1"/>
          </p:cNvPicPr>
          <p:nvPr/>
        </p:nvPicPr>
        <p:blipFill>
          <a:blip r:embed="rId4">
            <a:clrChange>
              <a:clrFrom>
                <a:srgbClr val="FFFFFF"/>
              </a:clrFrom>
              <a:clrTo>
                <a:srgbClr val="FFFFFF">
                  <a:alpha val="0"/>
                </a:srgbClr>
              </a:clrTo>
            </a:clrChange>
          </a:blip>
          <a:stretch>
            <a:fillRect/>
          </a:stretch>
        </p:blipFill>
        <p:spPr>
          <a:xfrm>
            <a:off x="6350998" y="1951426"/>
            <a:ext cx="732596" cy="288177"/>
          </a:xfrm>
          <a:prstGeom prst="rect">
            <a:avLst/>
          </a:prstGeom>
        </p:spPr>
      </p:pic>
      <p:pic>
        <p:nvPicPr>
          <p:cNvPr id="21" name="Image 20"/>
          <p:cNvPicPr>
            <a:picLocks noChangeAspect="1"/>
          </p:cNvPicPr>
          <p:nvPr/>
        </p:nvPicPr>
        <p:blipFill>
          <a:blip r:embed="rId5">
            <a:clrChange>
              <a:clrFrom>
                <a:srgbClr val="FFFFFF"/>
              </a:clrFrom>
              <a:clrTo>
                <a:srgbClr val="FFFFFF">
                  <a:alpha val="0"/>
                </a:srgbClr>
              </a:clrTo>
            </a:clrChange>
          </a:blip>
          <a:stretch>
            <a:fillRect/>
          </a:stretch>
        </p:blipFill>
        <p:spPr>
          <a:xfrm>
            <a:off x="6407181" y="1668986"/>
            <a:ext cx="729124" cy="368034"/>
          </a:xfrm>
          <a:prstGeom prst="rect">
            <a:avLst/>
          </a:prstGeom>
        </p:spPr>
      </p:pic>
      <p:pic>
        <p:nvPicPr>
          <p:cNvPr id="22" name="Image 21"/>
          <p:cNvPicPr>
            <a:picLocks noChangeAspect="1"/>
          </p:cNvPicPr>
          <p:nvPr/>
        </p:nvPicPr>
        <p:blipFill>
          <a:blip r:embed="rId6">
            <a:clrChange>
              <a:clrFrom>
                <a:srgbClr val="FFFFFF"/>
              </a:clrFrom>
              <a:clrTo>
                <a:srgbClr val="FFFFFF">
                  <a:alpha val="0"/>
                </a:srgbClr>
              </a:clrTo>
            </a:clrChange>
          </a:blip>
          <a:stretch>
            <a:fillRect/>
          </a:stretch>
        </p:blipFill>
        <p:spPr>
          <a:xfrm>
            <a:off x="6420193" y="3111594"/>
            <a:ext cx="297858" cy="235308"/>
          </a:xfrm>
          <a:prstGeom prst="rect">
            <a:avLst/>
          </a:prstGeom>
        </p:spPr>
      </p:pic>
      <p:pic>
        <p:nvPicPr>
          <p:cNvPr id="23" name="Image 22"/>
          <p:cNvPicPr>
            <a:picLocks noChangeAspect="1"/>
          </p:cNvPicPr>
          <p:nvPr/>
        </p:nvPicPr>
        <p:blipFill>
          <a:blip r:embed="rId7">
            <a:clrChange>
              <a:clrFrom>
                <a:srgbClr val="FFFFFF"/>
              </a:clrFrom>
              <a:clrTo>
                <a:srgbClr val="FFFFFF">
                  <a:alpha val="0"/>
                </a:srgbClr>
              </a:clrTo>
            </a:clrChange>
          </a:blip>
          <a:stretch>
            <a:fillRect/>
          </a:stretch>
        </p:blipFill>
        <p:spPr>
          <a:xfrm>
            <a:off x="6424882" y="2300770"/>
            <a:ext cx="267345" cy="232625"/>
          </a:xfrm>
          <a:prstGeom prst="rect">
            <a:avLst/>
          </a:prstGeom>
        </p:spPr>
      </p:pic>
      <p:pic>
        <p:nvPicPr>
          <p:cNvPr id="8" name="Image 7"/>
          <p:cNvPicPr>
            <a:picLocks noChangeAspect="1"/>
          </p:cNvPicPr>
          <p:nvPr/>
        </p:nvPicPr>
        <p:blipFill>
          <a:blip r:embed="rId8"/>
          <a:stretch>
            <a:fillRect/>
          </a:stretch>
        </p:blipFill>
        <p:spPr>
          <a:xfrm>
            <a:off x="6464292" y="3717976"/>
            <a:ext cx="179633" cy="195254"/>
          </a:xfrm>
          <a:prstGeom prst="rect">
            <a:avLst/>
          </a:prstGeom>
        </p:spPr>
      </p:pic>
      <p:pic>
        <p:nvPicPr>
          <p:cNvPr id="9" name="Image 8"/>
          <p:cNvPicPr>
            <a:picLocks noChangeAspect="1"/>
          </p:cNvPicPr>
          <p:nvPr/>
        </p:nvPicPr>
        <p:blipFill>
          <a:blip r:embed="rId9"/>
          <a:stretch>
            <a:fillRect/>
          </a:stretch>
        </p:blipFill>
        <p:spPr>
          <a:xfrm>
            <a:off x="6470626" y="3407786"/>
            <a:ext cx="221869" cy="213801"/>
          </a:xfrm>
          <a:prstGeom prst="rect">
            <a:avLst/>
          </a:prstGeom>
        </p:spPr>
      </p:pic>
      <p:pic>
        <p:nvPicPr>
          <p:cNvPr id="10" name="Image 9"/>
          <p:cNvPicPr>
            <a:picLocks noChangeAspect="1"/>
          </p:cNvPicPr>
          <p:nvPr/>
        </p:nvPicPr>
        <p:blipFill>
          <a:blip r:embed="rId10"/>
          <a:stretch>
            <a:fillRect/>
          </a:stretch>
        </p:blipFill>
        <p:spPr>
          <a:xfrm>
            <a:off x="6472065" y="2635862"/>
            <a:ext cx="194115" cy="175373"/>
          </a:xfrm>
          <a:prstGeom prst="rect">
            <a:avLst/>
          </a:prstGeom>
        </p:spPr>
      </p:pic>
      <p:pic>
        <p:nvPicPr>
          <p:cNvPr id="12" name="Image 11"/>
          <p:cNvPicPr>
            <a:picLocks noChangeAspect="1"/>
          </p:cNvPicPr>
          <p:nvPr/>
        </p:nvPicPr>
        <p:blipFill>
          <a:blip r:embed="rId11"/>
          <a:stretch>
            <a:fillRect/>
          </a:stretch>
        </p:blipFill>
        <p:spPr>
          <a:xfrm>
            <a:off x="6451621" y="3985906"/>
            <a:ext cx="255222" cy="206937"/>
          </a:xfrm>
          <a:prstGeom prst="rect">
            <a:avLst/>
          </a:prstGeom>
        </p:spPr>
      </p:pic>
      <p:grpSp>
        <p:nvGrpSpPr>
          <p:cNvPr id="33" name="Groupe 32"/>
          <p:cNvGrpSpPr/>
          <p:nvPr/>
        </p:nvGrpSpPr>
        <p:grpSpPr>
          <a:xfrm>
            <a:off x="129151" y="1006710"/>
            <a:ext cx="3100250" cy="1656167"/>
            <a:chOff x="6300192" y="6151"/>
            <a:chExt cx="2690694" cy="1350023"/>
          </a:xfrm>
        </p:grpSpPr>
        <p:pic>
          <p:nvPicPr>
            <p:cNvPr id="28" name="Image 27"/>
            <p:cNvPicPr>
              <a:picLocks noChangeAspect="1"/>
            </p:cNvPicPr>
            <p:nvPr/>
          </p:nvPicPr>
          <p:blipFill>
            <a:blip r:embed="rId12"/>
            <a:stretch>
              <a:fillRect/>
            </a:stretch>
          </p:blipFill>
          <p:spPr>
            <a:xfrm>
              <a:off x="6300192" y="6151"/>
              <a:ext cx="2690694" cy="1350023"/>
            </a:xfrm>
            <a:prstGeom prst="rect">
              <a:avLst/>
            </a:prstGeom>
          </p:spPr>
        </p:pic>
        <p:pic>
          <p:nvPicPr>
            <p:cNvPr id="15" name="Image 14"/>
            <p:cNvPicPr>
              <a:picLocks noChangeAspect="1"/>
            </p:cNvPicPr>
            <p:nvPr/>
          </p:nvPicPr>
          <p:blipFill>
            <a:blip r:embed="rId13">
              <a:clrChange>
                <a:clrFrom>
                  <a:srgbClr val="FFFFFF"/>
                </a:clrFrom>
                <a:clrTo>
                  <a:srgbClr val="FFFFFF">
                    <a:alpha val="0"/>
                  </a:srgbClr>
                </a:clrTo>
              </a:clrChange>
            </a:blip>
            <a:stretch>
              <a:fillRect/>
            </a:stretch>
          </p:blipFill>
          <p:spPr>
            <a:xfrm>
              <a:off x="8100392" y="51470"/>
              <a:ext cx="786793" cy="164384"/>
            </a:xfrm>
            <a:prstGeom prst="rect">
              <a:avLst/>
            </a:prstGeom>
          </p:spPr>
        </p:pic>
        <p:pic>
          <p:nvPicPr>
            <p:cNvPr id="29" name="Image 28"/>
            <p:cNvPicPr>
              <a:picLocks noChangeAspect="1"/>
            </p:cNvPicPr>
            <p:nvPr/>
          </p:nvPicPr>
          <p:blipFill>
            <a:blip r:embed="rId14"/>
            <a:stretch>
              <a:fillRect/>
            </a:stretch>
          </p:blipFill>
          <p:spPr>
            <a:xfrm>
              <a:off x="8172400" y="768599"/>
              <a:ext cx="747109" cy="182564"/>
            </a:xfrm>
            <a:prstGeom prst="rect">
              <a:avLst/>
            </a:prstGeom>
          </p:spPr>
        </p:pic>
        <p:cxnSp>
          <p:nvCxnSpPr>
            <p:cNvPr id="31" name="Connecteur en angle 30"/>
            <p:cNvCxnSpPr>
              <a:endCxn id="29" idx="1"/>
            </p:cNvCxnSpPr>
            <p:nvPr/>
          </p:nvCxnSpPr>
          <p:spPr>
            <a:xfrm rot="16200000" flipH="1">
              <a:off x="7948216" y="635696"/>
              <a:ext cx="232345"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4" name="Image 33"/>
          <p:cNvPicPr>
            <a:picLocks noChangeAspect="1"/>
          </p:cNvPicPr>
          <p:nvPr/>
        </p:nvPicPr>
        <p:blipFill>
          <a:blip r:embed="rId15"/>
          <a:stretch>
            <a:fillRect/>
          </a:stretch>
        </p:blipFill>
        <p:spPr>
          <a:xfrm>
            <a:off x="6387717" y="1128389"/>
            <a:ext cx="829362" cy="347070"/>
          </a:xfrm>
          <a:prstGeom prst="rect">
            <a:avLst/>
          </a:prstGeom>
        </p:spPr>
      </p:pic>
      <p:pic>
        <p:nvPicPr>
          <p:cNvPr id="35" name="Image 34"/>
          <p:cNvPicPr>
            <a:picLocks noChangeAspect="1"/>
          </p:cNvPicPr>
          <p:nvPr/>
        </p:nvPicPr>
        <p:blipFill>
          <a:blip r:embed="rId16"/>
          <a:stretch>
            <a:fillRect/>
          </a:stretch>
        </p:blipFill>
        <p:spPr>
          <a:xfrm>
            <a:off x="6802607" y="3682613"/>
            <a:ext cx="258290" cy="230616"/>
          </a:xfrm>
          <a:prstGeom prst="rect">
            <a:avLst/>
          </a:prstGeom>
        </p:spPr>
      </p:pic>
      <p:sp>
        <p:nvSpPr>
          <p:cNvPr id="36" name="Accolade ouvrante 35"/>
          <p:cNvSpPr/>
          <p:nvPr/>
        </p:nvSpPr>
        <p:spPr>
          <a:xfrm>
            <a:off x="4460914" y="803236"/>
            <a:ext cx="72008" cy="565237"/>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38" name="Accolade ouvrante 37"/>
          <p:cNvSpPr/>
          <p:nvPr/>
        </p:nvSpPr>
        <p:spPr>
          <a:xfrm>
            <a:off x="4469718" y="1475459"/>
            <a:ext cx="64823" cy="9277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39" name="Connecteur droit 38"/>
          <p:cNvCxnSpPr/>
          <p:nvPr/>
        </p:nvCxnSpPr>
        <p:spPr>
          <a:xfrm>
            <a:off x="6366441" y="841037"/>
            <a:ext cx="21276" cy="38089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Accolade ouvrante 40"/>
          <p:cNvSpPr/>
          <p:nvPr/>
        </p:nvSpPr>
        <p:spPr>
          <a:xfrm>
            <a:off x="4433883" y="2832995"/>
            <a:ext cx="89522" cy="475752"/>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dirty="0"/>
          </a:p>
        </p:txBody>
      </p:sp>
      <p:sp>
        <p:nvSpPr>
          <p:cNvPr id="44" name="Titre 6"/>
          <p:cNvSpPr txBox="1">
            <a:spLocks/>
          </p:cNvSpPr>
          <p:nvPr/>
        </p:nvSpPr>
        <p:spPr bwMode="gray">
          <a:xfrm>
            <a:off x="3611579" y="1732081"/>
            <a:ext cx="842354" cy="37089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Spray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45" name="Accolade ouvrante 44"/>
          <p:cNvSpPr/>
          <p:nvPr/>
        </p:nvSpPr>
        <p:spPr>
          <a:xfrm>
            <a:off x="4465249" y="2528342"/>
            <a:ext cx="79730" cy="452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7" name="Titre 6"/>
          <p:cNvSpPr txBox="1">
            <a:spLocks/>
          </p:cNvSpPr>
          <p:nvPr/>
        </p:nvSpPr>
        <p:spPr bwMode="gray">
          <a:xfrm>
            <a:off x="3684126" y="2563293"/>
            <a:ext cx="6736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Gas</a:t>
            </a:r>
            <a:r>
              <a:rPr lang="fr-FR" sz="1100" b="0" dirty="0" smtClean="0">
                <a:latin typeface="Garamond" panose="02020404030301010803" pitchFamily="18" charset="0"/>
              </a:rPr>
              <a:t>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48" name="Titre 6"/>
          <p:cNvSpPr txBox="1">
            <a:spLocks/>
          </p:cNvSpPr>
          <p:nvPr/>
        </p:nvSpPr>
        <p:spPr bwMode="gray">
          <a:xfrm>
            <a:off x="3700292" y="3837567"/>
            <a:ext cx="681963" cy="39795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Mass and </a:t>
            </a:r>
            <a:r>
              <a:rPr lang="fr-FR" sz="1100" b="0" dirty="0" err="1" smtClean="0">
                <a:latin typeface="Garamond" panose="02020404030301010803" pitchFamily="18" charset="0"/>
              </a:rPr>
              <a:t>heat</a:t>
            </a:r>
            <a:r>
              <a:rPr lang="fr-FR" sz="1100" b="0" dirty="0" smtClean="0">
                <a:latin typeface="Garamond" panose="02020404030301010803" pitchFamily="18" charset="0"/>
              </a:rPr>
              <a:t> </a:t>
            </a:r>
            <a:r>
              <a:rPr lang="fr-FR" sz="1100" b="0" dirty="0" err="1">
                <a:latin typeface="Garamond" panose="02020404030301010803" pitchFamily="18" charset="0"/>
              </a:rPr>
              <a:t>t</a:t>
            </a:r>
            <a:r>
              <a:rPr lang="fr-FR" sz="1100" b="0" dirty="0" err="1" smtClean="0">
                <a:latin typeface="Garamond" panose="02020404030301010803" pitchFamily="18" charset="0"/>
              </a:rPr>
              <a:t>ransfer</a:t>
            </a:r>
            <a:endParaRPr lang="fr-FR" sz="1100" b="0" dirty="0" smtClean="0">
              <a:latin typeface="Garamond" panose="02020404030301010803" pitchFamily="18" charset="0"/>
            </a:endParaRPr>
          </a:p>
        </p:txBody>
      </p:sp>
      <p:sp>
        <p:nvSpPr>
          <p:cNvPr id="49" name="Titre 6"/>
          <p:cNvSpPr txBox="1">
            <a:spLocks/>
          </p:cNvSpPr>
          <p:nvPr/>
        </p:nvSpPr>
        <p:spPr bwMode="gray">
          <a:xfrm>
            <a:off x="3579012" y="3020571"/>
            <a:ext cx="9555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Momentum</a:t>
            </a:r>
            <a:r>
              <a:rPr lang="fr-FR" sz="1100" b="0" dirty="0" smtClean="0">
                <a:latin typeface="Garamond" panose="02020404030301010803" pitchFamily="18" charset="0"/>
              </a:rPr>
              <a:t> </a:t>
            </a:r>
            <a:r>
              <a:rPr lang="fr-FR" sz="1100" b="0" dirty="0" err="1" smtClean="0">
                <a:latin typeface="Garamond" panose="02020404030301010803" pitchFamily="18" charset="0"/>
              </a:rPr>
              <a:t>transfer</a:t>
            </a:r>
            <a:endParaRPr lang="fr-FR" sz="1100" b="0" dirty="0" smtClean="0">
              <a:latin typeface="Garamond" panose="02020404030301010803" pitchFamily="18" charset="0"/>
            </a:endParaRPr>
          </a:p>
        </p:txBody>
      </p:sp>
      <p:pic>
        <p:nvPicPr>
          <p:cNvPr id="40" name="Image 39"/>
          <p:cNvPicPr>
            <a:picLocks noChangeAspect="1"/>
          </p:cNvPicPr>
          <p:nvPr/>
        </p:nvPicPr>
        <p:blipFill>
          <a:blip r:embed="rId17"/>
          <a:stretch>
            <a:fillRect/>
          </a:stretch>
        </p:blipFill>
        <p:spPr>
          <a:xfrm>
            <a:off x="6490337" y="4235526"/>
            <a:ext cx="225190" cy="229521"/>
          </a:xfrm>
          <a:prstGeom prst="rect">
            <a:avLst/>
          </a:prstGeom>
        </p:spPr>
      </p:pic>
      <p:sp>
        <p:nvSpPr>
          <p:cNvPr id="50" name="Titre 6"/>
          <p:cNvSpPr txBox="1">
            <a:spLocks/>
          </p:cNvSpPr>
          <p:nvPr/>
        </p:nvSpPr>
        <p:spPr bwMode="gray">
          <a:xfrm>
            <a:off x="6516635" y="3718554"/>
            <a:ext cx="430806" cy="2383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dirty="0" smtClean="0">
                <a:solidFill>
                  <a:schemeClr val="tx1"/>
                </a:solidFill>
                <a:latin typeface="Garamond" panose="02020404030301010803" pitchFamily="18" charset="0"/>
              </a:rPr>
              <a:t>or</a:t>
            </a:r>
          </a:p>
        </p:txBody>
      </p:sp>
      <p:pic>
        <p:nvPicPr>
          <p:cNvPr id="51" name="Image 50"/>
          <p:cNvPicPr>
            <a:picLocks noChangeAspect="1"/>
          </p:cNvPicPr>
          <p:nvPr/>
        </p:nvPicPr>
        <p:blipFill>
          <a:blip r:embed="rId18"/>
          <a:stretch>
            <a:fillRect/>
          </a:stretch>
        </p:blipFill>
        <p:spPr>
          <a:xfrm>
            <a:off x="6488845" y="2851789"/>
            <a:ext cx="581757" cy="218638"/>
          </a:xfrm>
          <a:prstGeom prst="rect">
            <a:avLst/>
          </a:prstGeom>
        </p:spPr>
      </p:pic>
      <p:sp>
        <p:nvSpPr>
          <p:cNvPr id="53" name="Titre 6"/>
          <p:cNvSpPr txBox="1">
            <a:spLocks/>
          </p:cNvSpPr>
          <p:nvPr/>
        </p:nvSpPr>
        <p:spPr bwMode="gray">
          <a:xfrm>
            <a:off x="6576755" y="531193"/>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smtClean="0">
                <a:latin typeface="Garamond" panose="02020404030301010803" pitchFamily="18" charset="0"/>
              </a:rPr>
              <a:t>Symbol</a:t>
            </a:r>
          </a:p>
        </p:txBody>
      </p:sp>
      <p:sp>
        <p:nvSpPr>
          <p:cNvPr id="54" name="Accolade ouvrante 53"/>
          <p:cNvSpPr/>
          <p:nvPr/>
        </p:nvSpPr>
        <p:spPr>
          <a:xfrm>
            <a:off x="4466603" y="3415733"/>
            <a:ext cx="56801" cy="12054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5" name="Titre 6"/>
          <p:cNvSpPr txBox="1">
            <a:spLocks/>
          </p:cNvSpPr>
          <p:nvPr/>
        </p:nvSpPr>
        <p:spPr bwMode="gray">
          <a:xfrm>
            <a:off x="3589158" y="916005"/>
            <a:ext cx="887195"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Injector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pic>
        <p:nvPicPr>
          <p:cNvPr id="2" name="Image 1"/>
          <p:cNvPicPr>
            <a:picLocks noChangeAspect="1"/>
          </p:cNvPicPr>
          <p:nvPr/>
        </p:nvPicPr>
        <p:blipFill>
          <a:blip r:embed="rId19"/>
          <a:stretch>
            <a:fillRect/>
          </a:stretch>
        </p:blipFill>
        <p:spPr>
          <a:xfrm>
            <a:off x="6465023" y="1464393"/>
            <a:ext cx="430066" cy="228996"/>
          </a:xfrm>
          <a:prstGeom prst="rect">
            <a:avLst/>
          </a:prstGeom>
        </p:spPr>
      </p:pic>
      <p:pic>
        <p:nvPicPr>
          <p:cNvPr id="3" name="Image 2"/>
          <p:cNvPicPr>
            <a:picLocks noChangeAspect="1"/>
          </p:cNvPicPr>
          <p:nvPr/>
        </p:nvPicPr>
        <p:blipFill>
          <a:blip r:embed="rId20">
            <a:clrChange>
              <a:clrFrom>
                <a:srgbClr val="FFFFFF"/>
              </a:clrFrom>
              <a:clrTo>
                <a:srgbClr val="FFFFFF">
                  <a:alpha val="0"/>
                </a:srgbClr>
              </a:clrTo>
            </a:clrChange>
          </a:blip>
          <a:stretch>
            <a:fillRect/>
          </a:stretch>
        </p:blipFill>
        <p:spPr>
          <a:xfrm>
            <a:off x="6488845" y="4513525"/>
            <a:ext cx="184987" cy="148493"/>
          </a:xfrm>
          <a:prstGeom prst="rect">
            <a:avLst/>
          </a:prstGeom>
        </p:spPr>
      </p:pic>
    </p:spTree>
    <p:extLst>
      <p:ext uri="{BB962C8B-B14F-4D97-AF65-F5344CB8AC3E}">
        <p14:creationId xmlns:p14="http://schemas.microsoft.com/office/powerpoint/2010/main" val="35794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5364906" cy="540000"/>
          </a:xfrm>
        </p:spPr>
        <p:txBody>
          <a:bodyPr/>
          <a:lstStyle/>
          <a:p>
            <a:r>
              <a:rPr lang="fr-FR" sz="2000" dirty="0" err="1" smtClean="0">
                <a:latin typeface="Garamond" panose="02020404030301010803" pitchFamily="18" charset="0"/>
              </a:rPr>
              <a:t>Parameters</a:t>
            </a:r>
            <a:r>
              <a:rPr lang="fr-FR" sz="2000" dirty="0" smtClean="0">
                <a:latin typeface="Garamond" panose="02020404030301010803" pitchFamily="18" charset="0"/>
              </a:rPr>
              <a:t> obtention </a:t>
            </a:r>
            <a:r>
              <a:rPr lang="fr-FR" sz="2000" dirty="0" err="1" smtClean="0">
                <a:latin typeface="Garamond" panose="02020404030301010803" pitchFamily="18" charset="0"/>
              </a:rPr>
              <a:t>from</a:t>
            </a:r>
            <a:r>
              <a:rPr lang="fr-FR" sz="2000" dirty="0" smtClean="0">
                <a:latin typeface="Garamond" panose="02020404030301010803" pitchFamily="18" charset="0"/>
              </a:rPr>
              <a:t> </a:t>
            </a:r>
            <a:r>
              <a:rPr lang="fr-FR" sz="2000" dirty="0" err="1" smtClean="0">
                <a:latin typeface="Garamond" panose="02020404030301010803" pitchFamily="18" charset="0"/>
              </a:rPr>
              <a:t>resolved</a:t>
            </a:r>
            <a:r>
              <a:rPr lang="fr-FR" sz="2000" dirty="0" smtClean="0">
                <a:latin typeface="Garamond" panose="02020404030301010803" pitchFamily="18" charset="0"/>
              </a:rPr>
              <a:t> simulations</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3</a:t>
            </a:fld>
            <a:endParaRPr lang="fr-FR" dirty="0"/>
          </a:p>
        </p:txBody>
      </p:sp>
      <p:grpSp>
        <p:nvGrpSpPr>
          <p:cNvPr id="33" name="Groupe 32"/>
          <p:cNvGrpSpPr/>
          <p:nvPr/>
        </p:nvGrpSpPr>
        <p:grpSpPr>
          <a:xfrm>
            <a:off x="7044915" y="51470"/>
            <a:ext cx="1967384" cy="987111"/>
            <a:chOff x="6300192" y="6151"/>
            <a:chExt cx="2690694" cy="1350023"/>
          </a:xfrm>
        </p:grpSpPr>
        <p:pic>
          <p:nvPicPr>
            <p:cNvPr id="28" name="Image 27"/>
            <p:cNvPicPr>
              <a:picLocks noChangeAspect="1"/>
            </p:cNvPicPr>
            <p:nvPr/>
          </p:nvPicPr>
          <p:blipFill>
            <a:blip r:embed="rId3"/>
            <a:stretch>
              <a:fillRect/>
            </a:stretch>
          </p:blipFill>
          <p:spPr>
            <a:xfrm>
              <a:off x="6300192" y="6151"/>
              <a:ext cx="2690694" cy="1350023"/>
            </a:xfrm>
            <a:prstGeom prst="rect">
              <a:avLst/>
            </a:prstGeom>
          </p:spPr>
        </p:pic>
        <p:pic>
          <p:nvPicPr>
            <p:cNvPr id="15" name="Image 14"/>
            <p:cNvPicPr>
              <a:picLocks noChangeAspect="1"/>
            </p:cNvPicPr>
            <p:nvPr/>
          </p:nvPicPr>
          <p:blipFill>
            <a:blip r:embed="rId4">
              <a:clrChange>
                <a:clrFrom>
                  <a:srgbClr val="FFFFFF"/>
                </a:clrFrom>
                <a:clrTo>
                  <a:srgbClr val="FFFFFF">
                    <a:alpha val="0"/>
                  </a:srgbClr>
                </a:clrTo>
              </a:clrChange>
            </a:blip>
            <a:stretch>
              <a:fillRect/>
            </a:stretch>
          </p:blipFill>
          <p:spPr>
            <a:xfrm>
              <a:off x="8100392" y="51470"/>
              <a:ext cx="786793" cy="164384"/>
            </a:xfrm>
            <a:prstGeom prst="rect">
              <a:avLst/>
            </a:prstGeom>
          </p:spPr>
        </p:pic>
        <p:pic>
          <p:nvPicPr>
            <p:cNvPr id="29" name="Image 28"/>
            <p:cNvPicPr>
              <a:picLocks noChangeAspect="1"/>
            </p:cNvPicPr>
            <p:nvPr/>
          </p:nvPicPr>
          <p:blipFill>
            <a:blip r:embed="rId5"/>
            <a:stretch>
              <a:fillRect/>
            </a:stretch>
          </p:blipFill>
          <p:spPr>
            <a:xfrm>
              <a:off x="8172400" y="768599"/>
              <a:ext cx="747109" cy="182564"/>
            </a:xfrm>
            <a:prstGeom prst="rect">
              <a:avLst/>
            </a:prstGeom>
          </p:spPr>
        </p:pic>
        <p:cxnSp>
          <p:nvCxnSpPr>
            <p:cNvPr id="31" name="Connecteur en angle 30"/>
            <p:cNvCxnSpPr>
              <a:endCxn id="29" idx="1"/>
            </p:cNvCxnSpPr>
            <p:nvPr/>
          </p:nvCxnSpPr>
          <p:spPr>
            <a:xfrm rot="16200000" flipH="1">
              <a:off x="7948216" y="635696"/>
              <a:ext cx="232345"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2" name="Connecteur droit 81"/>
          <p:cNvCxnSpPr/>
          <p:nvPr/>
        </p:nvCxnSpPr>
        <p:spPr>
          <a:xfrm flipH="1">
            <a:off x="3817500" y="1241847"/>
            <a:ext cx="21670" cy="36341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3" name="Titre 6"/>
          <p:cNvSpPr txBox="1">
            <a:spLocks/>
          </p:cNvSpPr>
          <p:nvPr/>
        </p:nvSpPr>
        <p:spPr bwMode="gray">
          <a:xfrm>
            <a:off x="3971240" y="921177"/>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err="1" smtClean="0">
                <a:latin typeface="Garamond" panose="02020404030301010803" pitchFamily="18" charset="0"/>
              </a:rPr>
              <a:t>Available</a:t>
            </a:r>
            <a:endParaRPr lang="fr-FR" sz="1400" u="sng" dirty="0" smtClean="0">
              <a:latin typeface="Garamond" panose="02020404030301010803" pitchFamily="18" charset="0"/>
            </a:endParaRPr>
          </a:p>
        </p:txBody>
      </p:sp>
      <p:sp>
        <p:nvSpPr>
          <p:cNvPr id="84" name="Rectangle 83"/>
          <p:cNvSpPr/>
          <p:nvPr/>
        </p:nvSpPr>
        <p:spPr>
          <a:xfrm>
            <a:off x="3972287" y="1279892"/>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85" name="Rectangle 84"/>
          <p:cNvSpPr/>
          <p:nvPr/>
        </p:nvSpPr>
        <p:spPr>
          <a:xfrm>
            <a:off x="3976800" y="3792714"/>
            <a:ext cx="646028" cy="224454"/>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b="1" dirty="0" smtClean="0">
                <a:solidFill>
                  <a:schemeClr val="bg1"/>
                </a:solidFill>
              </a:rPr>
              <a:t>No</a:t>
            </a:r>
            <a:endParaRPr lang="fr-FR" sz="900" b="1" dirty="0">
              <a:solidFill>
                <a:schemeClr val="bg1"/>
              </a:solidFill>
            </a:endParaRPr>
          </a:p>
        </p:txBody>
      </p:sp>
      <p:sp>
        <p:nvSpPr>
          <p:cNvPr id="86" name="Rectangle 85"/>
          <p:cNvSpPr/>
          <p:nvPr/>
        </p:nvSpPr>
        <p:spPr>
          <a:xfrm>
            <a:off x="3971240" y="1568878"/>
            <a:ext cx="654592" cy="220415"/>
          </a:xfrm>
          <a:prstGeom prst="rect">
            <a:avLst/>
          </a:prstGeom>
          <a:solidFill>
            <a:srgbClr val="FFFF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Almost</a:t>
            </a:r>
            <a:endParaRPr lang="fr-FR" sz="900" dirty="0">
              <a:solidFill>
                <a:schemeClr val="tx1"/>
              </a:solidFill>
            </a:endParaRPr>
          </a:p>
        </p:txBody>
      </p:sp>
      <p:sp>
        <p:nvSpPr>
          <p:cNvPr id="87" name="Rectangle 86"/>
          <p:cNvSpPr/>
          <p:nvPr/>
        </p:nvSpPr>
        <p:spPr>
          <a:xfrm>
            <a:off x="3972288" y="1837616"/>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88" name="Rectangle 87"/>
          <p:cNvSpPr/>
          <p:nvPr/>
        </p:nvSpPr>
        <p:spPr>
          <a:xfrm>
            <a:off x="3972286" y="2113191"/>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89" name="Rectangle 88"/>
          <p:cNvSpPr/>
          <p:nvPr/>
        </p:nvSpPr>
        <p:spPr>
          <a:xfrm>
            <a:off x="3972287" y="2422462"/>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90" name="Rectangle 89"/>
          <p:cNvSpPr/>
          <p:nvPr/>
        </p:nvSpPr>
        <p:spPr>
          <a:xfrm>
            <a:off x="3972287" y="2698651"/>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91" name="Rectangle 90"/>
          <p:cNvSpPr/>
          <p:nvPr/>
        </p:nvSpPr>
        <p:spPr>
          <a:xfrm>
            <a:off x="3967239" y="2961149"/>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92" name="Rectangle 91"/>
          <p:cNvSpPr/>
          <p:nvPr/>
        </p:nvSpPr>
        <p:spPr>
          <a:xfrm>
            <a:off x="3980967" y="3490964"/>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93" name="Rectangle 92"/>
          <p:cNvSpPr/>
          <p:nvPr/>
        </p:nvSpPr>
        <p:spPr>
          <a:xfrm>
            <a:off x="3973672" y="4666406"/>
            <a:ext cx="646028" cy="224454"/>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b="1" dirty="0" smtClean="0">
                <a:solidFill>
                  <a:schemeClr val="bg1"/>
                </a:solidFill>
              </a:rPr>
              <a:t>No</a:t>
            </a:r>
            <a:endParaRPr lang="fr-FR" sz="900" b="1" dirty="0">
              <a:solidFill>
                <a:schemeClr val="bg1"/>
              </a:solidFill>
            </a:endParaRPr>
          </a:p>
        </p:txBody>
      </p:sp>
      <p:sp>
        <p:nvSpPr>
          <p:cNvPr id="94" name="Rectangle 93"/>
          <p:cNvSpPr/>
          <p:nvPr/>
        </p:nvSpPr>
        <p:spPr>
          <a:xfrm>
            <a:off x="3973567" y="4341787"/>
            <a:ext cx="646028" cy="224454"/>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b="1" dirty="0" smtClean="0">
                <a:solidFill>
                  <a:schemeClr val="bg1"/>
                </a:solidFill>
              </a:rPr>
              <a:t>No</a:t>
            </a:r>
            <a:endParaRPr lang="fr-FR" sz="900" b="1" dirty="0">
              <a:solidFill>
                <a:schemeClr val="bg1"/>
              </a:solidFill>
            </a:endParaRPr>
          </a:p>
        </p:txBody>
      </p:sp>
      <p:sp>
        <p:nvSpPr>
          <p:cNvPr id="95" name="Rectangle 94"/>
          <p:cNvSpPr/>
          <p:nvPr/>
        </p:nvSpPr>
        <p:spPr>
          <a:xfrm>
            <a:off x="3976800" y="4068123"/>
            <a:ext cx="646028" cy="224454"/>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b="1" dirty="0" smtClean="0">
                <a:solidFill>
                  <a:schemeClr val="bg1"/>
                </a:solidFill>
              </a:rPr>
              <a:t>No</a:t>
            </a:r>
            <a:endParaRPr lang="fr-FR" sz="900" b="1" dirty="0">
              <a:solidFill>
                <a:schemeClr val="bg1"/>
              </a:solidFill>
            </a:endParaRPr>
          </a:p>
        </p:txBody>
      </p:sp>
      <p:cxnSp>
        <p:nvCxnSpPr>
          <p:cNvPr id="96" name="Connecteur droit 95"/>
          <p:cNvCxnSpPr/>
          <p:nvPr/>
        </p:nvCxnSpPr>
        <p:spPr>
          <a:xfrm>
            <a:off x="4788024" y="1270138"/>
            <a:ext cx="0" cy="364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7" name="Titre 6"/>
          <p:cNvSpPr txBox="1">
            <a:spLocks/>
          </p:cNvSpPr>
          <p:nvPr/>
        </p:nvSpPr>
        <p:spPr bwMode="gray">
          <a:xfrm>
            <a:off x="4910053" y="919320"/>
            <a:ext cx="140939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smtClean="0">
                <a:latin typeface="Garamond" panose="02020404030301010803" pitchFamily="18" charset="0"/>
              </a:rPr>
              <a:t>Obtention </a:t>
            </a:r>
            <a:r>
              <a:rPr lang="fr-FR" sz="1400" u="sng" dirty="0" err="1" smtClean="0">
                <a:latin typeface="Garamond" panose="02020404030301010803" pitchFamily="18" charset="0"/>
              </a:rPr>
              <a:t>method</a:t>
            </a:r>
            <a:endParaRPr lang="fr-FR" sz="1400" u="sng" dirty="0" smtClean="0">
              <a:latin typeface="Garamond" panose="02020404030301010803" pitchFamily="18" charset="0"/>
            </a:endParaRPr>
          </a:p>
        </p:txBody>
      </p:sp>
      <p:sp>
        <p:nvSpPr>
          <p:cNvPr id="98" name="Titre 6"/>
          <p:cNvSpPr txBox="1">
            <a:spLocks/>
          </p:cNvSpPr>
          <p:nvPr/>
        </p:nvSpPr>
        <p:spPr bwMode="gray">
          <a:xfrm>
            <a:off x="4942589" y="1243327"/>
            <a:ext cx="3366200" cy="34455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nSpc>
                <a:spcPct val="150000"/>
              </a:lnSpc>
              <a:spcBef>
                <a:spcPts val="0"/>
              </a:spcBef>
              <a:tabLst>
                <a:tab pos="358775" algn="l"/>
                <a:tab pos="3227388" algn="l"/>
              </a:tabLst>
            </a:pPr>
            <a:r>
              <a:rPr lang="fr-FR" sz="1200" b="0" dirty="0" err="1" smtClean="0">
                <a:solidFill>
                  <a:schemeClr val="tx1"/>
                </a:solidFill>
                <a:latin typeface="Garamond" panose="02020404030301010803" pitchFamily="18" charset="0"/>
              </a:rPr>
              <a:t>Belongs</a:t>
            </a:r>
            <a:r>
              <a:rPr lang="fr-FR" sz="1200" b="0" dirty="0" smtClean="0">
                <a:solidFill>
                  <a:schemeClr val="tx1"/>
                </a:solidFill>
                <a:latin typeface="Garamond" panose="02020404030301010803" pitchFamily="18" charset="0"/>
              </a:rPr>
              <a:t> to LGS simulation</a:t>
            </a:r>
          </a:p>
          <a:p>
            <a:pPr>
              <a:lnSpc>
                <a:spcPct val="150000"/>
              </a:lnSpc>
              <a:spcBef>
                <a:spcPts val="0"/>
              </a:spcBef>
              <a:tabLst>
                <a:tab pos="358775" algn="l"/>
                <a:tab pos="3227388" algn="l"/>
              </a:tabLst>
            </a:pPr>
            <a:r>
              <a:rPr lang="fr-FR" sz="1200" b="0" dirty="0" err="1" smtClean="0">
                <a:latin typeface="Garamond" panose="02020404030301010803" pitchFamily="18" charset="0"/>
              </a:rPr>
              <a:t>Obtained</a:t>
            </a:r>
            <a:r>
              <a:rPr lang="fr-FR" sz="1200" b="0" dirty="0" smtClean="0">
                <a:latin typeface="Garamond" panose="02020404030301010803" pitchFamily="18" charset="0"/>
              </a:rPr>
              <a:t> in non-</a:t>
            </a:r>
            <a:r>
              <a:rPr lang="fr-FR" sz="1200" b="0" dirty="0" err="1" smtClean="0">
                <a:latin typeface="Garamond" panose="02020404030301010803" pitchFamily="18" charset="0"/>
              </a:rPr>
              <a:t>structured</a:t>
            </a:r>
            <a:r>
              <a:rPr lang="fr-FR" sz="1200" b="0" dirty="0" smtClean="0">
                <a:latin typeface="Garamond" panose="02020404030301010803" pitchFamily="18" charset="0"/>
              </a:rPr>
              <a:t> </a:t>
            </a:r>
            <a:r>
              <a:rPr lang="fr-FR" sz="1200" b="0" dirty="0" err="1" smtClean="0">
                <a:latin typeface="Garamond" panose="02020404030301010803" pitchFamily="18" charset="0"/>
              </a:rPr>
              <a:t>elements</a:t>
            </a:r>
            <a:r>
              <a:rPr lang="fr-FR" sz="1200" b="0" dirty="0" smtClean="0">
                <a:latin typeface="Garamond" panose="02020404030301010803" pitchFamily="18" charset="0"/>
              </a:rPr>
              <a:t> (</a:t>
            </a:r>
            <a:r>
              <a:rPr lang="fr-FR" sz="1200" b="0" dirty="0" err="1" smtClean="0">
                <a:latin typeface="Garamond" panose="02020404030301010803" pitchFamily="18" charset="0"/>
              </a:rPr>
              <a:t>crinkled</a:t>
            </a:r>
            <a:r>
              <a:rPr lang="fr-FR" sz="1200" b="0" dirty="0" smtClean="0">
                <a:latin typeface="Garamond" panose="02020404030301010803" pitchFamily="18" charset="0"/>
              </a:rPr>
              <a:t>) </a:t>
            </a:r>
            <a:r>
              <a:rPr lang="fr-FR" sz="1200" b="0" dirty="0" err="1" smtClean="0">
                <a:latin typeface="Garamond" panose="02020404030301010803" pitchFamily="18" charset="0"/>
              </a:rPr>
              <a:t>with</a:t>
            </a:r>
            <a:r>
              <a:rPr lang="fr-FR" sz="1200" b="0" dirty="0" smtClean="0">
                <a:latin typeface="Garamond" panose="02020404030301010803" pitchFamily="18" charset="0"/>
              </a:rPr>
              <a:t> </a:t>
            </a:r>
            <a:r>
              <a:rPr lang="fr-FR" sz="1200" b="0" dirty="0" err="1" smtClean="0">
                <a:latin typeface="Garamond" panose="02020404030301010803" pitchFamily="18" charset="0"/>
              </a:rPr>
              <a:t>IBs</a:t>
            </a:r>
            <a:endParaRPr lang="fr-FR" sz="1200" b="0" dirty="0">
              <a:latin typeface="Garamond" panose="02020404030301010803" pitchFamily="18" charset="0"/>
            </a:endParaRPr>
          </a:p>
          <a:p>
            <a:pPr>
              <a:lnSpc>
                <a:spcPct val="150000"/>
              </a:lnSpc>
              <a:spcBef>
                <a:spcPts val="0"/>
              </a:spcBef>
              <a:tabLst>
                <a:tab pos="358775" algn="l"/>
                <a:tab pos="3227388" algn="l"/>
              </a:tabLst>
            </a:pPr>
            <a:r>
              <a:rPr lang="fr-FR" sz="1200" b="0" dirty="0" err="1" smtClean="0">
                <a:latin typeface="Garamond" panose="02020404030301010803" pitchFamily="18" charset="0"/>
              </a:rPr>
              <a:t>Droplet’s</a:t>
            </a:r>
            <a:r>
              <a:rPr lang="fr-FR" sz="1200" b="0" dirty="0" smtClean="0">
                <a:latin typeface="Garamond" panose="02020404030301010803" pitchFamily="18" charset="0"/>
              </a:rPr>
              <a:t> </a:t>
            </a:r>
            <a:r>
              <a:rPr lang="fr-FR" sz="1200" b="0" dirty="0" err="1" smtClean="0">
                <a:latin typeface="Garamond" panose="02020404030301010803" pitchFamily="18" charset="0"/>
              </a:rPr>
              <a:t>centroid</a:t>
            </a:r>
            <a:r>
              <a:rPr lang="fr-FR" sz="1200" b="0" dirty="0" smtClean="0">
                <a:latin typeface="Garamond" panose="02020404030301010803" pitchFamily="18" charset="0"/>
              </a:rPr>
              <a:t> position</a:t>
            </a:r>
          </a:p>
          <a:p>
            <a:pPr>
              <a:lnSpc>
                <a:spcPct val="150000"/>
              </a:lnSpc>
              <a:spcBef>
                <a:spcPts val="0"/>
              </a:spcBef>
              <a:tabLst>
                <a:tab pos="358775" algn="l"/>
                <a:tab pos="3227388" algn="l"/>
              </a:tabLst>
            </a:pPr>
            <a:r>
              <a:rPr lang="fr-FR" sz="1200" b="0" dirty="0" smtClean="0">
                <a:latin typeface="Garamond" panose="02020404030301010803" pitchFamily="18" charset="0"/>
              </a:rPr>
              <a:t>Equivalent </a:t>
            </a:r>
            <a:r>
              <a:rPr lang="fr-FR" sz="1200" b="0" dirty="0" err="1" smtClean="0">
                <a:latin typeface="Garamond" panose="02020404030301010803" pitchFamily="18" charset="0"/>
              </a:rPr>
              <a:t>diameter</a:t>
            </a:r>
            <a:r>
              <a:rPr lang="fr-FR" sz="1200" b="0" dirty="0" smtClean="0">
                <a:latin typeface="Garamond" panose="02020404030301010803" pitchFamily="18" charset="0"/>
              </a:rPr>
              <a:t> </a:t>
            </a:r>
            <a:r>
              <a:rPr lang="fr-FR" sz="1200" b="0" dirty="0" err="1" smtClean="0">
                <a:latin typeface="Garamond" panose="02020404030301010803" pitchFamily="18" charset="0"/>
              </a:rPr>
              <a:t>calculation</a:t>
            </a:r>
            <a:r>
              <a:rPr lang="fr-FR" sz="1200" b="0" dirty="0" smtClean="0">
                <a:latin typeface="Garamond" panose="02020404030301010803" pitchFamily="18" charset="0"/>
              </a:rPr>
              <a:t> </a:t>
            </a:r>
            <a:r>
              <a:rPr lang="fr-FR" sz="1200" b="0" dirty="0" err="1" smtClean="0">
                <a:latin typeface="Garamond" panose="02020404030301010803" pitchFamily="18" charset="0"/>
              </a:rPr>
              <a:t>from</a:t>
            </a:r>
            <a:r>
              <a:rPr lang="fr-FR" sz="1200" b="0" dirty="0" smtClean="0">
                <a:latin typeface="Garamond" panose="02020404030301010803" pitchFamily="18" charset="0"/>
              </a:rPr>
              <a:t> </a:t>
            </a:r>
            <a:r>
              <a:rPr lang="fr-FR" sz="1200" b="0" dirty="0" err="1" smtClean="0">
                <a:latin typeface="Garamond" panose="02020404030301010803" pitchFamily="18" charset="0"/>
              </a:rPr>
              <a:t>droplet</a:t>
            </a:r>
            <a:r>
              <a:rPr lang="fr-FR" sz="1200" b="0" dirty="0" smtClean="0">
                <a:latin typeface="Garamond" panose="02020404030301010803" pitchFamily="18" charset="0"/>
              </a:rPr>
              <a:t> volume</a:t>
            </a:r>
            <a:endParaRPr lang="fr-FR" sz="1200" b="0" dirty="0">
              <a:latin typeface="Garamond" panose="02020404030301010803" pitchFamily="18" charset="0"/>
            </a:endParaRPr>
          </a:p>
          <a:p>
            <a:pPr>
              <a:lnSpc>
                <a:spcPct val="150000"/>
              </a:lnSpc>
              <a:spcBef>
                <a:spcPts val="0"/>
              </a:spcBef>
              <a:tabLst>
                <a:tab pos="358775" algn="l"/>
                <a:tab pos="3227388" algn="l"/>
              </a:tabLst>
            </a:pPr>
            <a:r>
              <a:rPr lang="fr-FR" sz="1200" b="0" dirty="0" err="1">
                <a:latin typeface="Garamond" panose="02020404030301010803" pitchFamily="18" charset="0"/>
              </a:rPr>
              <a:t>Droplets</a:t>
            </a:r>
            <a:r>
              <a:rPr lang="fr-FR" sz="1200" b="0" dirty="0">
                <a:latin typeface="Garamond" panose="02020404030301010803" pitchFamily="18" charset="0"/>
              </a:rPr>
              <a:t>’ </a:t>
            </a:r>
            <a:r>
              <a:rPr lang="fr-FR" sz="1200" b="0" dirty="0" err="1">
                <a:latin typeface="Garamond" panose="02020404030301010803" pitchFamily="18" charset="0"/>
              </a:rPr>
              <a:t>centroid</a:t>
            </a:r>
            <a:r>
              <a:rPr lang="fr-FR" sz="1200" b="0" dirty="0">
                <a:latin typeface="Garamond" panose="02020404030301010803" pitchFamily="18" charset="0"/>
              </a:rPr>
              <a:t> </a:t>
            </a:r>
            <a:r>
              <a:rPr lang="fr-FR" sz="1200" b="0" dirty="0" err="1" smtClean="0">
                <a:latin typeface="Garamond" panose="02020404030301010803" pitchFamily="18" charset="0"/>
              </a:rPr>
              <a:t>velocities</a:t>
            </a:r>
            <a:endParaRPr lang="fr-FR" sz="1200" b="0" dirty="0" smtClean="0">
              <a:latin typeface="Garamond" panose="02020404030301010803" pitchFamily="18" charset="0"/>
            </a:endParaRPr>
          </a:p>
          <a:p>
            <a:pPr>
              <a:lnSpc>
                <a:spcPct val="150000"/>
              </a:lnSpc>
              <a:spcBef>
                <a:spcPts val="0"/>
              </a:spcBef>
              <a:tabLst>
                <a:tab pos="358775" algn="l"/>
                <a:tab pos="3227388" algn="l"/>
              </a:tabLst>
            </a:pPr>
            <a:r>
              <a:rPr lang="fr-FR" sz="1200" b="0" dirty="0" err="1" smtClean="0">
                <a:latin typeface="Garamond" panose="02020404030301010803" pitchFamily="18" charset="0"/>
              </a:rPr>
              <a:t>Known</a:t>
            </a:r>
            <a:r>
              <a:rPr lang="fr-FR" sz="1200" b="0" dirty="0" smtClean="0">
                <a:latin typeface="Garamond" panose="02020404030301010803" pitchFamily="18" charset="0"/>
              </a:rPr>
              <a:t> (</a:t>
            </a:r>
            <a:r>
              <a:rPr lang="fr-FR" sz="1200" b="0" dirty="0" err="1" smtClean="0">
                <a:latin typeface="Garamond" panose="02020404030301010803" pitchFamily="18" charset="0"/>
              </a:rPr>
              <a:t>liquid</a:t>
            </a:r>
            <a:r>
              <a:rPr lang="fr-FR" sz="1200" b="0" dirty="0" smtClean="0">
                <a:latin typeface="Garamond" panose="02020404030301010803" pitchFamily="18" charset="0"/>
              </a:rPr>
              <a:t> </a:t>
            </a:r>
            <a:r>
              <a:rPr lang="fr-FR" sz="1200" b="0" dirty="0" err="1" smtClean="0">
                <a:latin typeface="Garamond" panose="02020404030301010803" pitchFamily="18" charset="0"/>
              </a:rPr>
              <a:t>property</a:t>
            </a:r>
            <a:r>
              <a:rPr lang="fr-FR" sz="1200" b="0" dirty="0" smtClean="0">
                <a:latin typeface="Garamond" panose="02020404030301010803" pitchFamily="18" charset="0"/>
              </a:rPr>
              <a:t>)</a:t>
            </a:r>
          </a:p>
          <a:p>
            <a:pPr>
              <a:lnSpc>
                <a:spcPct val="150000"/>
              </a:lnSpc>
              <a:spcBef>
                <a:spcPts val="0"/>
              </a:spcBef>
              <a:tabLst>
                <a:tab pos="358775" algn="l"/>
                <a:tab pos="3227388" algn="l"/>
              </a:tabLst>
            </a:pPr>
            <a:r>
              <a:rPr lang="fr-FR" sz="1200" b="0" dirty="0" err="1" smtClean="0">
                <a:latin typeface="Garamond" panose="02020404030301010803" pitchFamily="18" charset="0"/>
              </a:rPr>
              <a:t>Known</a:t>
            </a:r>
            <a:r>
              <a:rPr lang="fr-FR" sz="1200" b="0" dirty="0" smtClean="0">
                <a:latin typeface="Garamond" panose="02020404030301010803" pitchFamily="18" charset="0"/>
              </a:rPr>
              <a:t> (</a:t>
            </a:r>
            <a:r>
              <a:rPr lang="fr-FR" sz="1200" b="0" dirty="0" err="1" smtClean="0">
                <a:latin typeface="Garamond" panose="02020404030301010803" pitchFamily="18" charset="0"/>
              </a:rPr>
              <a:t>gas</a:t>
            </a:r>
            <a:r>
              <a:rPr lang="fr-FR" sz="1200" b="0" dirty="0" smtClean="0">
                <a:latin typeface="Garamond" panose="02020404030301010803" pitchFamily="18" charset="0"/>
              </a:rPr>
              <a:t> </a:t>
            </a:r>
            <a:r>
              <a:rPr lang="fr-FR" sz="1200" b="0" dirty="0" err="1" smtClean="0">
                <a:latin typeface="Garamond" panose="02020404030301010803" pitchFamily="18" charset="0"/>
              </a:rPr>
              <a:t>property</a:t>
            </a:r>
            <a:r>
              <a:rPr lang="fr-FR" sz="1200" b="0" dirty="0" smtClean="0">
                <a:latin typeface="Garamond" panose="02020404030301010803" pitchFamily="18" charset="0"/>
              </a:rPr>
              <a:t>)</a:t>
            </a:r>
            <a:endParaRPr lang="fr-FR" sz="1200" b="0" dirty="0">
              <a:latin typeface="Garamond" panose="02020404030301010803" pitchFamily="18" charset="0"/>
            </a:endParaRPr>
          </a:p>
          <a:p>
            <a:pPr>
              <a:lnSpc>
                <a:spcPct val="150000"/>
              </a:lnSpc>
              <a:spcBef>
                <a:spcPts val="0"/>
              </a:spcBef>
              <a:tabLst>
                <a:tab pos="358775" algn="l"/>
                <a:tab pos="3227388" algn="l"/>
              </a:tabLst>
            </a:pPr>
            <a:r>
              <a:rPr lang="fr-FR" sz="1200" b="0" dirty="0" err="1" smtClean="0">
                <a:solidFill>
                  <a:schemeClr val="tx1"/>
                </a:solidFill>
                <a:latin typeface="Garamond" panose="02020404030301010803" pitchFamily="18" charset="0"/>
              </a:rPr>
              <a:t>Belongs</a:t>
            </a:r>
            <a:r>
              <a:rPr lang="fr-FR" sz="1200" b="0" dirty="0" smtClean="0">
                <a:solidFill>
                  <a:schemeClr val="tx1"/>
                </a:solidFill>
                <a:latin typeface="Garamond" panose="02020404030301010803" pitchFamily="18" charset="0"/>
              </a:rPr>
              <a:t> to LGS simulation</a:t>
            </a:r>
          </a:p>
          <a:p>
            <a:pPr>
              <a:lnSpc>
                <a:spcPct val="150000"/>
              </a:lnSpc>
              <a:spcBef>
                <a:spcPts val="0"/>
              </a:spcBef>
              <a:tabLst>
                <a:tab pos="358775" algn="l"/>
                <a:tab pos="3227388" algn="l"/>
              </a:tabLst>
            </a:pPr>
            <a:r>
              <a:rPr lang="fr-FR" sz="1200" b="0" dirty="0" err="1" smtClean="0">
                <a:solidFill>
                  <a:schemeClr val="tx1"/>
                </a:solidFill>
                <a:latin typeface="Garamond" panose="02020404030301010803" pitchFamily="18" charset="0"/>
              </a:rPr>
              <a:t>Belongs</a:t>
            </a:r>
            <a:r>
              <a:rPr lang="fr-FR" sz="1200" b="0" dirty="0" smtClean="0">
                <a:solidFill>
                  <a:schemeClr val="tx1"/>
                </a:solidFill>
                <a:latin typeface="Garamond" panose="02020404030301010803" pitchFamily="18" charset="0"/>
              </a:rPr>
              <a:t> to LGS simulation</a:t>
            </a:r>
          </a:p>
        </p:txBody>
      </p:sp>
      <p:sp>
        <p:nvSpPr>
          <p:cNvPr id="99" name="Titre 6"/>
          <p:cNvSpPr txBox="1">
            <a:spLocks/>
          </p:cNvSpPr>
          <p:nvPr/>
        </p:nvSpPr>
        <p:spPr bwMode="gray">
          <a:xfrm>
            <a:off x="2042354" y="873616"/>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err="1" smtClean="0">
                <a:latin typeface="Garamond" panose="02020404030301010803" pitchFamily="18" charset="0"/>
              </a:rPr>
              <a:t>Parameter</a:t>
            </a:r>
            <a:endParaRPr lang="fr-FR" sz="1400" u="sng" dirty="0" smtClean="0">
              <a:latin typeface="Garamond" panose="02020404030301010803" pitchFamily="18" charset="0"/>
            </a:endParaRPr>
          </a:p>
        </p:txBody>
      </p:sp>
      <p:sp>
        <p:nvSpPr>
          <p:cNvPr id="100" name="Titre 6"/>
          <p:cNvSpPr txBox="1">
            <a:spLocks/>
          </p:cNvSpPr>
          <p:nvPr/>
        </p:nvSpPr>
        <p:spPr bwMode="gray">
          <a:xfrm>
            <a:off x="556652" y="1188049"/>
            <a:ext cx="2310530" cy="34455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r">
              <a:lnSpc>
                <a:spcPct val="150000"/>
              </a:lnSpc>
              <a:spcBef>
                <a:spcPts val="0"/>
              </a:spcBef>
              <a:tabLst>
                <a:tab pos="358775" algn="l"/>
                <a:tab pos="3227388" algn="l"/>
              </a:tabLst>
            </a:pPr>
            <a:r>
              <a:rPr lang="fr-FR" sz="1200" dirty="0" smtClean="0">
                <a:latin typeface="Garamond" panose="02020404030301010803" pitchFamily="18" charset="0"/>
              </a:rPr>
              <a:t>	</a:t>
            </a:r>
            <a:r>
              <a:rPr lang="fr-FR" sz="1200" dirty="0" err="1" smtClean="0">
                <a:latin typeface="Garamond" panose="02020404030301010803" pitchFamily="18" charset="0"/>
              </a:rPr>
              <a:t>Droplet’s</a:t>
            </a:r>
            <a:r>
              <a:rPr lang="fr-FR" sz="1200" dirty="0" smtClean="0">
                <a:latin typeface="Garamond" panose="02020404030301010803" pitchFamily="18" charset="0"/>
              </a:rPr>
              <a:t> injection location</a:t>
            </a:r>
          </a:p>
          <a:p>
            <a:pPr algn="r">
              <a:lnSpc>
                <a:spcPct val="150000"/>
              </a:lnSpc>
              <a:spcBef>
                <a:spcPts val="0"/>
              </a:spcBef>
              <a:tabLst>
                <a:tab pos="358775" algn="l"/>
                <a:tab pos="3227388" algn="l"/>
              </a:tabLst>
            </a:pPr>
            <a:r>
              <a:rPr lang="fr-FR" sz="1200" dirty="0" smtClean="0">
                <a:latin typeface="Garamond" panose="02020404030301010803" pitchFamily="18" charset="0"/>
              </a:rPr>
              <a:t>Injection mass flow rate</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location</a:t>
            </a: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a:t>
            </a:r>
            <a:r>
              <a:rPr lang="fr-FR" sz="1200" dirty="0" err="1" smtClean="0">
                <a:latin typeface="Garamond" panose="02020404030301010803" pitchFamily="18" charset="0"/>
              </a:rPr>
              <a:t>diameter</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velocities</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density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a:latin typeface="Garamond" panose="02020404030301010803" pitchFamily="18" charset="0"/>
              </a:rPr>
              <a:t>density</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smtClean="0">
                <a:latin typeface="Garamond" panose="02020404030301010803" pitchFamily="18" charset="0"/>
              </a:rPr>
              <a:t>velocity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Drag coefficient</a:t>
            </a:r>
          </a:p>
          <a:p>
            <a:pPr algn="r">
              <a:lnSpc>
                <a:spcPct val="150000"/>
              </a:lnSpc>
              <a:spcBef>
                <a:spcPts val="0"/>
              </a:spcBef>
              <a:tabLst>
                <a:tab pos="358775" algn="l"/>
                <a:tab pos="3227388" algn="l"/>
              </a:tabLst>
            </a:pPr>
            <a:r>
              <a:rPr lang="fr-FR" sz="1200" dirty="0" err="1">
                <a:latin typeface="Garamond" panose="02020404030301010803" pitchFamily="18" charset="0"/>
              </a:rPr>
              <a:t>Droplet</a:t>
            </a:r>
            <a:r>
              <a:rPr lang="fr-FR" sz="1200" dirty="0">
                <a:latin typeface="Garamond" panose="02020404030301010803" pitchFamily="18" charset="0"/>
              </a:rPr>
              <a:t> </a:t>
            </a:r>
            <a:r>
              <a:rPr lang="fr-FR" sz="1200" dirty="0" err="1" smtClean="0">
                <a:latin typeface="Garamond" panose="02020404030301010803" pitchFamily="18" charset="0"/>
              </a:rPr>
              <a:t>temperature</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Evaporation rate</a:t>
            </a:r>
          </a:p>
          <a:p>
            <a:pPr algn="r">
              <a:lnSpc>
                <a:spcPct val="150000"/>
              </a:lnSpc>
              <a:spcBef>
                <a:spcPts val="0"/>
              </a:spcBef>
              <a:tabLst>
                <a:tab pos="358775" algn="l"/>
                <a:tab pos="3227388" algn="l"/>
              </a:tabLst>
            </a:pPr>
            <a:r>
              <a:rPr lang="fr-FR" sz="1200" dirty="0" err="1" smtClean="0">
                <a:latin typeface="Garamond" panose="02020404030301010803" pitchFamily="18" charset="0"/>
              </a:rPr>
              <a:t>Gas</a:t>
            </a:r>
            <a:r>
              <a:rPr lang="fr-FR" sz="1200" dirty="0" smtClean="0">
                <a:latin typeface="Garamond" panose="02020404030301010803" pitchFamily="18" charset="0"/>
              </a:rPr>
              <a:t> </a:t>
            </a:r>
            <a:r>
              <a:rPr lang="fr-FR" sz="1200" dirty="0" err="1" smtClean="0">
                <a:latin typeface="Garamond" panose="02020404030301010803" pitchFamily="18" charset="0"/>
              </a:rPr>
              <a:t>specific</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capacity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Conductive</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transfer</a:t>
            </a:r>
            <a:endParaRPr lang="fr-FR" sz="1200" dirty="0">
              <a:latin typeface="Garamond" panose="02020404030301010803" pitchFamily="18" charset="0"/>
            </a:endParaRPr>
          </a:p>
        </p:txBody>
      </p:sp>
      <p:pic>
        <p:nvPicPr>
          <p:cNvPr id="101" name="Image 100"/>
          <p:cNvPicPr>
            <a:picLocks noChangeAspect="1"/>
          </p:cNvPicPr>
          <p:nvPr/>
        </p:nvPicPr>
        <p:blipFill>
          <a:blip r:embed="rId6">
            <a:clrChange>
              <a:clrFrom>
                <a:srgbClr val="FFFFFF"/>
              </a:clrFrom>
              <a:clrTo>
                <a:srgbClr val="FFFFFF">
                  <a:alpha val="0"/>
                </a:srgbClr>
              </a:clrTo>
            </a:clrChange>
          </a:blip>
          <a:stretch>
            <a:fillRect/>
          </a:stretch>
        </p:blipFill>
        <p:spPr>
          <a:xfrm>
            <a:off x="2988138" y="1187648"/>
            <a:ext cx="829362" cy="315628"/>
          </a:xfrm>
          <a:prstGeom prst="rect">
            <a:avLst/>
          </a:prstGeom>
        </p:spPr>
      </p:pic>
      <p:pic>
        <p:nvPicPr>
          <p:cNvPr id="102" name="Image 101"/>
          <p:cNvPicPr>
            <a:picLocks noChangeAspect="1"/>
          </p:cNvPicPr>
          <p:nvPr/>
        </p:nvPicPr>
        <p:blipFill>
          <a:blip r:embed="rId7">
            <a:clrChange>
              <a:clrFrom>
                <a:srgbClr val="FFFFFF"/>
              </a:clrFrom>
              <a:clrTo>
                <a:srgbClr val="FFFFFF">
                  <a:alpha val="0"/>
                </a:srgbClr>
              </a:clrTo>
            </a:clrChange>
          </a:blip>
          <a:stretch>
            <a:fillRect/>
          </a:stretch>
        </p:blipFill>
        <p:spPr>
          <a:xfrm>
            <a:off x="2925238" y="2295917"/>
            <a:ext cx="732596" cy="288177"/>
          </a:xfrm>
          <a:prstGeom prst="rect">
            <a:avLst/>
          </a:prstGeom>
        </p:spPr>
      </p:pic>
      <p:pic>
        <p:nvPicPr>
          <p:cNvPr id="103" name="Image 102"/>
          <p:cNvPicPr>
            <a:picLocks noChangeAspect="1"/>
          </p:cNvPicPr>
          <p:nvPr/>
        </p:nvPicPr>
        <p:blipFill>
          <a:blip r:embed="rId8">
            <a:clrChange>
              <a:clrFrom>
                <a:srgbClr val="FFFFFF"/>
              </a:clrFrom>
              <a:clrTo>
                <a:srgbClr val="FFFFFF">
                  <a:alpha val="0"/>
                </a:srgbClr>
              </a:clrTo>
            </a:clrChange>
          </a:blip>
          <a:stretch>
            <a:fillRect/>
          </a:stretch>
        </p:blipFill>
        <p:spPr>
          <a:xfrm>
            <a:off x="2981421" y="2013477"/>
            <a:ext cx="729124" cy="368034"/>
          </a:xfrm>
          <a:prstGeom prst="rect">
            <a:avLst/>
          </a:prstGeom>
        </p:spPr>
      </p:pic>
      <p:pic>
        <p:nvPicPr>
          <p:cNvPr id="104" name="Image 103"/>
          <p:cNvPicPr>
            <a:picLocks noChangeAspect="1"/>
          </p:cNvPicPr>
          <p:nvPr/>
        </p:nvPicPr>
        <p:blipFill>
          <a:blip r:embed="rId9">
            <a:clrChange>
              <a:clrFrom>
                <a:srgbClr val="FFFFFF"/>
              </a:clrFrom>
              <a:clrTo>
                <a:srgbClr val="FFFFFF">
                  <a:alpha val="0"/>
                </a:srgbClr>
              </a:clrTo>
            </a:clrChange>
          </a:blip>
          <a:stretch>
            <a:fillRect/>
          </a:stretch>
        </p:blipFill>
        <p:spPr>
          <a:xfrm>
            <a:off x="2994433" y="3456085"/>
            <a:ext cx="297858" cy="235308"/>
          </a:xfrm>
          <a:prstGeom prst="rect">
            <a:avLst/>
          </a:prstGeom>
        </p:spPr>
      </p:pic>
      <p:pic>
        <p:nvPicPr>
          <p:cNvPr id="105" name="Image 104"/>
          <p:cNvPicPr>
            <a:picLocks noChangeAspect="1"/>
          </p:cNvPicPr>
          <p:nvPr/>
        </p:nvPicPr>
        <p:blipFill>
          <a:blip r:embed="rId10">
            <a:clrChange>
              <a:clrFrom>
                <a:srgbClr val="FFFFFF"/>
              </a:clrFrom>
              <a:clrTo>
                <a:srgbClr val="FFFFFF">
                  <a:alpha val="0"/>
                </a:srgbClr>
              </a:clrTo>
            </a:clrChange>
          </a:blip>
          <a:stretch>
            <a:fillRect/>
          </a:stretch>
        </p:blipFill>
        <p:spPr>
          <a:xfrm>
            <a:off x="2999122" y="2645261"/>
            <a:ext cx="267345" cy="232625"/>
          </a:xfrm>
          <a:prstGeom prst="rect">
            <a:avLst/>
          </a:prstGeom>
        </p:spPr>
      </p:pic>
      <p:pic>
        <p:nvPicPr>
          <p:cNvPr id="106" name="Image 105"/>
          <p:cNvPicPr>
            <a:picLocks noChangeAspect="1"/>
          </p:cNvPicPr>
          <p:nvPr/>
        </p:nvPicPr>
        <p:blipFill>
          <a:blip r:embed="rId11"/>
          <a:stretch>
            <a:fillRect/>
          </a:stretch>
        </p:blipFill>
        <p:spPr>
          <a:xfrm>
            <a:off x="3038532" y="4062467"/>
            <a:ext cx="179633" cy="195254"/>
          </a:xfrm>
          <a:prstGeom prst="rect">
            <a:avLst/>
          </a:prstGeom>
        </p:spPr>
      </p:pic>
      <p:pic>
        <p:nvPicPr>
          <p:cNvPr id="107" name="Image 106"/>
          <p:cNvPicPr>
            <a:picLocks noChangeAspect="1"/>
          </p:cNvPicPr>
          <p:nvPr/>
        </p:nvPicPr>
        <p:blipFill>
          <a:blip r:embed="rId12"/>
          <a:stretch>
            <a:fillRect/>
          </a:stretch>
        </p:blipFill>
        <p:spPr>
          <a:xfrm>
            <a:off x="3044866" y="3752277"/>
            <a:ext cx="221869" cy="213801"/>
          </a:xfrm>
          <a:prstGeom prst="rect">
            <a:avLst/>
          </a:prstGeom>
        </p:spPr>
      </p:pic>
      <p:pic>
        <p:nvPicPr>
          <p:cNvPr id="108" name="Image 107"/>
          <p:cNvPicPr>
            <a:picLocks noChangeAspect="1"/>
          </p:cNvPicPr>
          <p:nvPr/>
        </p:nvPicPr>
        <p:blipFill>
          <a:blip r:embed="rId13"/>
          <a:stretch>
            <a:fillRect/>
          </a:stretch>
        </p:blipFill>
        <p:spPr>
          <a:xfrm>
            <a:off x="3046305" y="2980353"/>
            <a:ext cx="194115" cy="175373"/>
          </a:xfrm>
          <a:prstGeom prst="rect">
            <a:avLst/>
          </a:prstGeom>
        </p:spPr>
      </p:pic>
      <p:pic>
        <p:nvPicPr>
          <p:cNvPr id="109" name="Image 108"/>
          <p:cNvPicPr>
            <a:picLocks noChangeAspect="1"/>
          </p:cNvPicPr>
          <p:nvPr/>
        </p:nvPicPr>
        <p:blipFill>
          <a:blip r:embed="rId14"/>
          <a:stretch>
            <a:fillRect/>
          </a:stretch>
        </p:blipFill>
        <p:spPr>
          <a:xfrm>
            <a:off x="3025861" y="4330397"/>
            <a:ext cx="255222" cy="206937"/>
          </a:xfrm>
          <a:prstGeom prst="rect">
            <a:avLst/>
          </a:prstGeom>
        </p:spPr>
      </p:pic>
      <p:pic>
        <p:nvPicPr>
          <p:cNvPr id="110" name="Image 109"/>
          <p:cNvPicPr>
            <a:picLocks noChangeAspect="1"/>
          </p:cNvPicPr>
          <p:nvPr/>
        </p:nvPicPr>
        <p:blipFill>
          <a:blip r:embed="rId15">
            <a:clrChange>
              <a:clrFrom>
                <a:srgbClr val="FFFFFF"/>
              </a:clrFrom>
              <a:clrTo>
                <a:srgbClr val="FFFFFF">
                  <a:alpha val="0"/>
                </a:srgbClr>
              </a:clrTo>
            </a:clrChange>
          </a:blip>
          <a:stretch>
            <a:fillRect/>
          </a:stretch>
        </p:blipFill>
        <p:spPr>
          <a:xfrm>
            <a:off x="2961957" y="1472880"/>
            <a:ext cx="829362" cy="347070"/>
          </a:xfrm>
          <a:prstGeom prst="rect">
            <a:avLst/>
          </a:prstGeom>
        </p:spPr>
      </p:pic>
      <p:pic>
        <p:nvPicPr>
          <p:cNvPr id="111" name="Image 110"/>
          <p:cNvPicPr>
            <a:picLocks noChangeAspect="1"/>
          </p:cNvPicPr>
          <p:nvPr/>
        </p:nvPicPr>
        <p:blipFill>
          <a:blip r:embed="rId16"/>
          <a:stretch>
            <a:fillRect/>
          </a:stretch>
        </p:blipFill>
        <p:spPr>
          <a:xfrm>
            <a:off x="3376847" y="4027104"/>
            <a:ext cx="258290" cy="230616"/>
          </a:xfrm>
          <a:prstGeom prst="rect">
            <a:avLst/>
          </a:prstGeom>
        </p:spPr>
      </p:pic>
      <p:sp>
        <p:nvSpPr>
          <p:cNvPr id="112" name="Accolade ouvrante 111"/>
          <p:cNvSpPr/>
          <p:nvPr/>
        </p:nvSpPr>
        <p:spPr>
          <a:xfrm>
            <a:off x="1035154" y="1147727"/>
            <a:ext cx="72008" cy="565237"/>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113" name="Accolade ouvrante 112"/>
          <p:cNvSpPr/>
          <p:nvPr/>
        </p:nvSpPr>
        <p:spPr>
          <a:xfrm>
            <a:off x="1043958" y="1819950"/>
            <a:ext cx="64823" cy="9277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14" name="Connecteur droit 113"/>
          <p:cNvCxnSpPr/>
          <p:nvPr/>
        </p:nvCxnSpPr>
        <p:spPr>
          <a:xfrm>
            <a:off x="2940681" y="1185528"/>
            <a:ext cx="21276" cy="36240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Titre 6"/>
          <p:cNvSpPr txBox="1">
            <a:spLocks/>
          </p:cNvSpPr>
          <p:nvPr/>
        </p:nvSpPr>
        <p:spPr bwMode="gray">
          <a:xfrm>
            <a:off x="185819" y="2076572"/>
            <a:ext cx="842354" cy="37089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Spray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118" name="Titre 6"/>
          <p:cNvSpPr txBox="1">
            <a:spLocks/>
          </p:cNvSpPr>
          <p:nvPr/>
        </p:nvSpPr>
        <p:spPr bwMode="gray">
          <a:xfrm>
            <a:off x="258366" y="2907784"/>
            <a:ext cx="6736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Gas</a:t>
            </a:r>
            <a:r>
              <a:rPr lang="fr-FR" sz="1100" b="0" dirty="0" smtClean="0">
                <a:latin typeface="Garamond" panose="02020404030301010803" pitchFamily="18" charset="0"/>
              </a:rPr>
              <a:t>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119" name="Titre 6"/>
          <p:cNvSpPr txBox="1">
            <a:spLocks/>
          </p:cNvSpPr>
          <p:nvPr/>
        </p:nvSpPr>
        <p:spPr bwMode="gray">
          <a:xfrm>
            <a:off x="266015" y="3977405"/>
            <a:ext cx="681963" cy="56328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Mass and </a:t>
            </a:r>
            <a:r>
              <a:rPr lang="fr-FR" sz="1100" b="0" dirty="0" err="1" smtClean="0">
                <a:latin typeface="Garamond" panose="02020404030301010803" pitchFamily="18" charset="0"/>
              </a:rPr>
              <a:t>heat</a:t>
            </a:r>
            <a:r>
              <a:rPr lang="fr-FR" sz="1100" b="0" dirty="0" smtClean="0">
                <a:latin typeface="Garamond" panose="02020404030301010803" pitchFamily="18" charset="0"/>
              </a:rPr>
              <a:t> </a:t>
            </a:r>
            <a:r>
              <a:rPr lang="fr-FR" sz="1100" b="0" dirty="0" err="1" smtClean="0">
                <a:latin typeface="Garamond" panose="02020404030301010803" pitchFamily="18" charset="0"/>
              </a:rPr>
              <a:t>transfer</a:t>
            </a:r>
            <a:endParaRPr lang="fr-FR" sz="1100" b="0" dirty="0" smtClean="0">
              <a:latin typeface="Garamond" panose="02020404030301010803" pitchFamily="18" charset="0"/>
            </a:endParaRPr>
          </a:p>
        </p:txBody>
      </p:sp>
      <p:sp>
        <p:nvSpPr>
          <p:cNvPr id="120" name="Titre 6"/>
          <p:cNvSpPr txBox="1">
            <a:spLocks/>
          </p:cNvSpPr>
          <p:nvPr/>
        </p:nvSpPr>
        <p:spPr bwMode="gray">
          <a:xfrm>
            <a:off x="153252" y="3365062"/>
            <a:ext cx="9555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Momentum</a:t>
            </a:r>
            <a:r>
              <a:rPr lang="fr-FR" sz="1100" b="0" dirty="0" smtClean="0">
                <a:latin typeface="Garamond" panose="02020404030301010803" pitchFamily="18" charset="0"/>
              </a:rPr>
              <a:t> </a:t>
            </a:r>
            <a:r>
              <a:rPr lang="fr-FR" sz="1100" b="0" dirty="0" err="1" smtClean="0">
                <a:latin typeface="Garamond" panose="02020404030301010803" pitchFamily="18" charset="0"/>
              </a:rPr>
              <a:t>transfer</a:t>
            </a:r>
            <a:endParaRPr lang="fr-FR" sz="1100" b="0" dirty="0" smtClean="0">
              <a:latin typeface="Garamond" panose="02020404030301010803" pitchFamily="18" charset="0"/>
            </a:endParaRPr>
          </a:p>
        </p:txBody>
      </p:sp>
      <p:pic>
        <p:nvPicPr>
          <p:cNvPr id="121" name="Image 120"/>
          <p:cNvPicPr>
            <a:picLocks noChangeAspect="1"/>
          </p:cNvPicPr>
          <p:nvPr/>
        </p:nvPicPr>
        <p:blipFill>
          <a:blip r:embed="rId17"/>
          <a:stretch>
            <a:fillRect/>
          </a:stretch>
        </p:blipFill>
        <p:spPr>
          <a:xfrm>
            <a:off x="3064577" y="4580017"/>
            <a:ext cx="225190" cy="229521"/>
          </a:xfrm>
          <a:prstGeom prst="rect">
            <a:avLst/>
          </a:prstGeom>
        </p:spPr>
      </p:pic>
      <p:sp>
        <p:nvSpPr>
          <p:cNvPr id="122" name="Titre 6"/>
          <p:cNvSpPr txBox="1">
            <a:spLocks/>
          </p:cNvSpPr>
          <p:nvPr/>
        </p:nvSpPr>
        <p:spPr bwMode="gray">
          <a:xfrm>
            <a:off x="3090875" y="4063045"/>
            <a:ext cx="430806" cy="2383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dirty="0" smtClean="0">
                <a:solidFill>
                  <a:schemeClr val="tx1"/>
                </a:solidFill>
                <a:latin typeface="Garamond" panose="02020404030301010803" pitchFamily="18" charset="0"/>
              </a:rPr>
              <a:t>or</a:t>
            </a:r>
          </a:p>
        </p:txBody>
      </p:sp>
      <p:pic>
        <p:nvPicPr>
          <p:cNvPr id="123" name="Image 122"/>
          <p:cNvPicPr>
            <a:picLocks noChangeAspect="1"/>
          </p:cNvPicPr>
          <p:nvPr/>
        </p:nvPicPr>
        <p:blipFill>
          <a:blip r:embed="rId18"/>
          <a:stretch>
            <a:fillRect/>
          </a:stretch>
        </p:blipFill>
        <p:spPr>
          <a:xfrm>
            <a:off x="3063085" y="3196280"/>
            <a:ext cx="581757" cy="218638"/>
          </a:xfrm>
          <a:prstGeom prst="rect">
            <a:avLst/>
          </a:prstGeom>
        </p:spPr>
      </p:pic>
      <p:sp>
        <p:nvSpPr>
          <p:cNvPr id="124" name="Titre 6"/>
          <p:cNvSpPr txBox="1">
            <a:spLocks/>
          </p:cNvSpPr>
          <p:nvPr/>
        </p:nvSpPr>
        <p:spPr bwMode="gray">
          <a:xfrm>
            <a:off x="3150995" y="875684"/>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smtClean="0">
                <a:latin typeface="Garamond" panose="02020404030301010803" pitchFamily="18" charset="0"/>
              </a:rPr>
              <a:t>Symbol</a:t>
            </a:r>
          </a:p>
        </p:txBody>
      </p:sp>
      <p:sp>
        <p:nvSpPr>
          <p:cNvPr id="125" name="Accolade ouvrante 124"/>
          <p:cNvSpPr/>
          <p:nvPr/>
        </p:nvSpPr>
        <p:spPr>
          <a:xfrm>
            <a:off x="1040844" y="3760224"/>
            <a:ext cx="56800" cy="9583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6" name="Titre 6"/>
          <p:cNvSpPr txBox="1">
            <a:spLocks/>
          </p:cNvSpPr>
          <p:nvPr/>
        </p:nvSpPr>
        <p:spPr bwMode="gray">
          <a:xfrm>
            <a:off x="163398" y="1260496"/>
            <a:ext cx="887195"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Injector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pic>
        <p:nvPicPr>
          <p:cNvPr id="127" name="Image 126"/>
          <p:cNvPicPr>
            <a:picLocks noChangeAspect="1"/>
          </p:cNvPicPr>
          <p:nvPr/>
        </p:nvPicPr>
        <p:blipFill>
          <a:blip r:embed="rId19"/>
          <a:stretch>
            <a:fillRect/>
          </a:stretch>
        </p:blipFill>
        <p:spPr>
          <a:xfrm>
            <a:off x="3039263" y="1808884"/>
            <a:ext cx="430066" cy="228996"/>
          </a:xfrm>
          <a:prstGeom prst="rect">
            <a:avLst/>
          </a:prstGeom>
        </p:spPr>
      </p:pic>
      <p:sp>
        <p:nvSpPr>
          <p:cNvPr id="128" name="Rectangle 127"/>
          <p:cNvSpPr/>
          <p:nvPr/>
        </p:nvSpPr>
        <p:spPr>
          <a:xfrm>
            <a:off x="3976802" y="3224385"/>
            <a:ext cx="652493" cy="220415"/>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900" dirty="0" err="1" smtClean="0">
                <a:solidFill>
                  <a:schemeClr val="tx1"/>
                </a:solidFill>
              </a:rPr>
              <a:t>Yes</a:t>
            </a:r>
            <a:endParaRPr lang="fr-FR" sz="900" dirty="0">
              <a:solidFill>
                <a:schemeClr val="tx1"/>
              </a:solidFill>
            </a:endParaRPr>
          </a:p>
        </p:txBody>
      </p:sp>
      <p:sp>
        <p:nvSpPr>
          <p:cNvPr id="133" name="Accolade ouvrante 132"/>
          <p:cNvSpPr/>
          <p:nvPr/>
        </p:nvSpPr>
        <p:spPr>
          <a:xfrm>
            <a:off x="1012592" y="3232599"/>
            <a:ext cx="99040" cy="456958"/>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dirty="0"/>
          </a:p>
        </p:txBody>
      </p:sp>
      <p:sp>
        <p:nvSpPr>
          <p:cNvPr id="134" name="Accolade ouvrante 133"/>
          <p:cNvSpPr/>
          <p:nvPr/>
        </p:nvSpPr>
        <p:spPr>
          <a:xfrm>
            <a:off x="1043958" y="2909152"/>
            <a:ext cx="79730" cy="452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792824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5436914" cy="540000"/>
          </a:xfrm>
        </p:spPr>
        <p:txBody>
          <a:bodyPr/>
          <a:lstStyle/>
          <a:p>
            <a:r>
              <a:rPr lang="fr-FR" sz="2000" dirty="0" smtClean="0">
                <a:latin typeface="Garamond" panose="02020404030301010803" pitchFamily="18" charset="0"/>
              </a:rPr>
              <a:t>Lagrangian injection - </a:t>
            </a:r>
            <a:r>
              <a:rPr lang="fr-FR" sz="2000" dirty="0" err="1" smtClean="0">
                <a:latin typeface="Garamond" panose="02020404030301010803" pitchFamily="18" charset="0"/>
              </a:rPr>
              <a:t>Hypothesis</a:t>
            </a:r>
            <a:r>
              <a:rPr lang="fr-FR" sz="2000" dirty="0" smtClean="0">
                <a:latin typeface="Garamond" panose="02020404030301010803" pitchFamily="18" charset="0"/>
              </a:rPr>
              <a:t> </a:t>
            </a:r>
            <a:r>
              <a:rPr lang="fr-FR" sz="2000" dirty="0">
                <a:latin typeface="Garamond" panose="02020404030301010803" pitchFamily="18" charset="0"/>
              </a:rPr>
              <a:t>for </a:t>
            </a:r>
            <a:r>
              <a:rPr lang="fr-FR" sz="2000" dirty="0" smtClean="0">
                <a:latin typeface="Garamond" panose="02020404030301010803" pitchFamily="18" charset="0"/>
              </a:rPr>
              <a:t>v1</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4</a:t>
            </a:fld>
            <a:endParaRPr lang="fr-FR" dirty="0"/>
          </a:p>
        </p:txBody>
      </p:sp>
      <p:grpSp>
        <p:nvGrpSpPr>
          <p:cNvPr id="33" name="Groupe 32"/>
          <p:cNvGrpSpPr/>
          <p:nvPr/>
        </p:nvGrpSpPr>
        <p:grpSpPr>
          <a:xfrm>
            <a:off x="7044915" y="51470"/>
            <a:ext cx="1967384" cy="987111"/>
            <a:chOff x="6300192" y="6151"/>
            <a:chExt cx="2690694" cy="1350023"/>
          </a:xfrm>
        </p:grpSpPr>
        <p:pic>
          <p:nvPicPr>
            <p:cNvPr id="28" name="Image 27"/>
            <p:cNvPicPr>
              <a:picLocks noChangeAspect="1"/>
            </p:cNvPicPr>
            <p:nvPr/>
          </p:nvPicPr>
          <p:blipFill>
            <a:blip r:embed="rId3"/>
            <a:stretch>
              <a:fillRect/>
            </a:stretch>
          </p:blipFill>
          <p:spPr>
            <a:xfrm>
              <a:off x="6300192" y="6151"/>
              <a:ext cx="2690694" cy="1350023"/>
            </a:xfrm>
            <a:prstGeom prst="rect">
              <a:avLst/>
            </a:prstGeom>
          </p:spPr>
        </p:pic>
        <p:pic>
          <p:nvPicPr>
            <p:cNvPr id="15" name="Image 14"/>
            <p:cNvPicPr>
              <a:picLocks noChangeAspect="1"/>
            </p:cNvPicPr>
            <p:nvPr/>
          </p:nvPicPr>
          <p:blipFill>
            <a:blip r:embed="rId4">
              <a:clrChange>
                <a:clrFrom>
                  <a:srgbClr val="FFFFFF"/>
                </a:clrFrom>
                <a:clrTo>
                  <a:srgbClr val="FFFFFF">
                    <a:alpha val="0"/>
                  </a:srgbClr>
                </a:clrTo>
              </a:clrChange>
            </a:blip>
            <a:stretch>
              <a:fillRect/>
            </a:stretch>
          </p:blipFill>
          <p:spPr>
            <a:xfrm>
              <a:off x="8100392" y="51470"/>
              <a:ext cx="786793" cy="164384"/>
            </a:xfrm>
            <a:prstGeom prst="rect">
              <a:avLst/>
            </a:prstGeom>
          </p:spPr>
        </p:pic>
        <p:pic>
          <p:nvPicPr>
            <p:cNvPr id="29" name="Image 28"/>
            <p:cNvPicPr>
              <a:picLocks noChangeAspect="1"/>
            </p:cNvPicPr>
            <p:nvPr/>
          </p:nvPicPr>
          <p:blipFill>
            <a:blip r:embed="rId5"/>
            <a:stretch>
              <a:fillRect/>
            </a:stretch>
          </p:blipFill>
          <p:spPr>
            <a:xfrm>
              <a:off x="8172400" y="768599"/>
              <a:ext cx="747109" cy="182564"/>
            </a:xfrm>
            <a:prstGeom prst="rect">
              <a:avLst/>
            </a:prstGeom>
          </p:spPr>
        </p:pic>
        <p:cxnSp>
          <p:nvCxnSpPr>
            <p:cNvPr id="31" name="Connecteur en angle 30"/>
            <p:cNvCxnSpPr>
              <a:endCxn id="29" idx="1"/>
            </p:cNvCxnSpPr>
            <p:nvPr/>
          </p:nvCxnSpPr>
          <p:spPr>
            <a:xfrm rot="16200000" flipH="1">
              <a:off x="7948216" y="635696"/>
              <a:ext cx="232345" cy="216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2" name="Connecteur droit 81"/>
          <p:cNvCxnSpPr/>
          <p:nvPr/>
        </p:nvCxnSpPr>
        <p:spPr>
          <a:xfrm>
            <a:off x="4355976" y="1237033"/>
            <a:ext cx="0" cy="342300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7" name="Titre 6"/>
          <p:cNvSpPr txBox="1">
            <a:spLocks/>
          </p:cNvSpPr>
          <p:nvPr/>
        </p:nvSpPr>
        <p:spPr bwMode="gray">
          <a:xfrm>
            <a:off x="4443557" y="870549"/>
            <a:ext cx="2053732"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err="1" smtClean="0">
                <a:latin typeface="Garamond" panose="02020404030301010803" pitchFamily="18" charset="0"/>
              </a:rPr>
              <a:t>Hypothesis</a:t>
            </a:r>
            <a:r>
              <a:rPr lang="fr-FR" sz="1400" u="sng" dirty="0" smtClean="0">
                <a:latin typeface="Garamond" panose="02020404030301010803" pitchFamily="18" charset="0"/>
              </a:rPr>
              <a:t> for injection</a:t>
            </a:r>
            <a:endParaRPr lang="fr-FR" sz="1400" u="sng" dirty="0">
              <a:latin typeface="Garamond" panose="02020404030301010803" pitchFamily="18" charset="0"/>
            </a:endParaRPr>
          </a:p>
        </p:txBody>
      </p:sp>
      <p:sp>
        <p:nvSpPr>
          <p:cNvPr id="98" name="Titre 6"/>
          <p:cNvSpPr txBox="1">
            <a:spLocks/>
          </p:cNvSpPr>
          <p:nvPr/>
        </p:nvSpPr>
        <p:spPr bwMode="gray">
          <a:xfrm>
            <a:off x="4447461" y="1203118"/>
            <a:ext cx="4589035" cy="34455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nSpc>
                <a:spcPct val="150000"/>
              </a:lnSpc>
              <a:spcBef>
                <a:spcPts val="0"/>
              </a:spcBef>
              <a:tabLst>
                <a:tab pos="358775" algn="l"/>
                <a:tab pos="3227388" algn="l"/>
              </a:tabLst>
            </a:pPr>
            <a:r>
              <a:rPr lang="fr-FR" sz="1200" b="0" dirty="0" err="1" smtClean="0">
                <a:latin typeface="Garamond" panose="02020404030301010803" pitchFamily="18" charset="0"/>
              </a:rPr>
              <a:t>Discretized</a:t>
            </a:r>
            <a:r>
              <a:rPr lang="fr-FR" sz="1200" b="0" dirty="0" smtClean="0">
                <a:latin typeface="Garamond" panose="02020404030301010803" pitchFamily="18" charset="0"/>
              </a:rPr>
              <a:t> </a:t>
            </a:r>
            <a:r>
              <a:rPr lang="fr-FR" sz="1200" b="0" dirty="0" err="1" smtClean="0">
                <a:latin typeface="Garamond" panose="02020404030301010803" pitchFamily="18" charset="0"/>
              </a:rPr>
              <a:t>sampling</a:t>
            </a:r>
            <a:r>
              <a:rPr lang="fr-FR" sz="1200" b="0" dirty="0" smtClean="0">
                <a:latin typeface="Garamond" panose="02020404030301010803" pitchFamily="18" charset="0"/>
              </a:rPr>
              <a:t> planes </a:t>
            </a:r>
            <a:r>
              <a:rPr lang="fr-FR" sz="1200" b="0" dirty="0" err="1" smtClean="0">
                <a:latin typeface="Garamond" panose="02020404030301010803" pitchFamily="18" charset="0"/>
              </a:rPr>
              <a:t>from</a:t>
            </a:r>
            <a:r>
              <a:rPr lang="fr-FR" sz="1200" b="0" dirty="0" smtClean="0">
                <a:latin typeface="Garamond" panose="02020404030301010803" pitchFamily="18" charset="0"/>
              </a:rPr>
              <a:t> </a:t>
            </a:r>
            <a:r>
              <a:rPr lang="fr-FR" sz="1200" b="0" dirty="0" err="1" smtClean="0">
                <a:latin typeface="Garamond" panose="02020404030301010803" pitchFamily="18" charset="0"/>
              </a:rPr>
              <a:t>revoled</a:t>
            </a:r>
            <a:r>
              <a:rPr lang="fr-FR" sz="1200" b="0" dirty="0" smtClean="0">
                <a:latin typeface="Garamond" panose="02020404030301010803" pitchFamily="18" charset="0"/>
              </a:rPr>
              <a:t> simulation (spray </a:t>
            </a:r>
            <a:r>
              <a:rPr lang="fr-FR" sz="1200" b="0" dirty="0" err="1" smtClean="0">
                <a:latin typeface="Garamond" panose="02020404030301010803" pitchFamily="18" charset="0"/>
              </a:rPr>
              <a:t>elements</a:t>
            </a:r>
            <a:r>
              <a:rPr lang="fr-FR" sz="1200" b="0" dirty="0" smtClean="0">
                <a:latin typeface="Garamond" panose="02020404030301010803" pitchFamily="18" charset="0"/>
              </a:rPr>
              <a:t>)</a:t>
            </a:r>
          </a:p>
          <a:p>
            <a:pPr>
              <a:lnSpc>
                <a:spcPct val="150000"/>
              </a:lnSpc>
              <a:spcBef>
                <a:spcPts val="0"/>
              </a:spcBef>
              <a:tabLst>
                <a:tab pos="358775" algn="l"/>
                <a:tab pos="3227388" algn="l"/>
              </a:tabLst>
            </a:pPr>
            <a:r>
              <a:rPr lang="fr-FR" sz="1200" b="0" dirty="0" smtClean="0">
                <a:latin typeface="Garamond" panose="02020404030301010803" pitchFamily="18" charset="0"/>
              </a:rPr>
              <a:t>In </a:t>
            </a:r>
            <a:r>
              <a:rPr lang="fr-FR" sz="1200" b="0" dirty="0" err="1" smtClean="0">
                <a:latin typeface="Garamond" panose="02020404030301010803" pitchFamily="18" charset="0"/>
              </a:rPr>
              <a:t>each</a:t>
            </a:r>
            <a:r>
              <a:rPr lang="fr-FR" sz="1200" b="0" dirty="0" smtClean="0">
                <a:latin typeface="Garamond" panose="02020404030301010803" pitchFamily="18" charset="0"/>
              </a:rPr>
              <a:t> </a:t>
            </a:r>
            <a:r>
              <a:rPr lang="fr-FR" sz="1200" b="0" dirty="0" err="1" smtClean="0">
                <a:latin typeface="Garamond" panose="02020404030301010803" pitchFamily="18" charset="0"/>
              </a:rPr>
              <a:t>slement</a:t>
            </a:r>
            <a:r>
              <a:rPr lang="fr-FR" sz="1200" b="0" dirty="0" smtClean="0">
                <a:latin typeface="Garamond" panose="02020404030301010803" pitchFamily="18" charset="0"/>
              </a:rPr>
              <a:t> </a:t>
            </a:r>
            <a:r>
              <a:rPr lang="fr-FR" sz="1200" b="0" dirty="0" err="1" smtClean="0">
                <a:latin typeface="Garamond" panose="02020404030301010803" pitchFamily="18" charset="0"/>
              </a:rPr>
              <a:t>element</a:t>
            </a:r>
            <a:r>
              <a:rPr lang="fr-FR" sz="1200" b="0" dirty="0" smtClean="0">
                <a:latin typeface="Garamond" panose="02020404030301010803" pitchFamily="18" charset="0"/>
              </a:rPr>
              <a:t> </a:t>
            </a:r>
            <a:r>
              <a:rPr lang="fr-FR" sz="1200" b="0" dirty="0" err="1" smtClean="0">
                <a:latin typeface="Garamond" panose="02020404030301010803" pitchFamily="18" charset="0"/>
              </a:rPr>
              <a:t>it’s</a:t>
            </a:r>
            <a:r>
              <a:rPr lang="fr-FR" sz="1200" b="0" dirty="0" smtClean="0">
                <a:latin typeface="Garamond" panose="02020404030301010803" pitchFamily="18" charset="0"/>
              </a:rPr>
              <a:t> </a:t>
            </a:r>
            <a:r>
              <a:rPr lang="fr-FR" sz="1200" b="0" dirty="0" err="1" smtClean="0">
                <a:latin typeface="Garamond" panose="02020404030301010803" pitchFamily="18" charset="0"/>
              </a:rPr>
              <a:t>equal</a:t>
            </a:r>
            <a:r>
              <a:rPr lang="fr-FR" sz="1200" b="0" dirty="0" smtClean="0">
                <a:latin typeface="Garamond" panose="02020404030301010803" pitchFamily="18" charset="0"/>
              </a:rPr>
              <a:t> to </a:t>
            </a:r>
            <a:r>
              <a:rPr lang="fr-FR" sz="1200" b="0" dirty="0" err="1" smtClean="0">
                <a:latin typeface="Garamond" panose="02020404030301010803" pitchFamily="18" charset="0"/>
              </a:rPr>
              <a:t>average</a:t>
            </a:r>
            <a:r>
              <a:rPr lang="fr-FR" sz="1200" b="0" dirty="0" smtClean="0">
                <a:latin typeface="Garamond" panose="02020404030301010803" pitchFamily="18" charset="0"/>
              </a:rPr>
              <a:t> mass flow rates </a:t>
            </a:r>
            <a:r>
              <a:rPr lang="fr-FR" sz="1200" b="0" dirty="0" err="1" smtClean="0">
                <a:latin typeface="Garamond" panose="02020404030301010803" pitchFamily="18" charset="0"/>
              </a:rPr>
              <a:t>from</a:t>
            </a:r>
            <a:r>
              <a:rPr lang="fr-FR" sz="1200" b="0" dirty="0" smtClean="0">
                <a:latin typeface="Garamond" panose="02020404030301010803" pitchFamily="18" charset="0"/>
              </a:rPr>
              <a:t> </a:t>
            </a:r>
            <a:r>
              <a:rPr lang="fr-FR" sz="1200" b="0" dirty="0" err="1" smtClean="0">
                <a:latin typeface="Garamond" panose="02020404030301010803" pitchFamily="18" charset="0"/>
              </a:rPr>
              <a:t>IBs</a:t>
            </a:r>
            <a:endParaRPr lang="fr-FR" sz="1200" b="0" dirty="0" smtClean="0">
              <a:latin typeface="Garamond" panose="02020404030301010803" pitchFamily="18" charset="0"/>
            </a:endParaRPr>
          </a:p>
          <a:p>
            <a:pPr>
              <a:lnSpc>
                <a:spcPct val="150000"/>
              </a:lnSpc>
              <a:spcBef>
                <a:spcPts val="0"/>
              </a:spcBef>
              <a:tabLst>
                <a:tab pos="358775" algn="l"/>
                <a:tab pos="3227388" algn="l"/>
              </a:tabLst>
            </a:pPr>
            <a:r>
              <a:rPr lang="fr-FR" sz="1200" b="0" dirty="0" err="1" smtClean="0">
                <a:latin typeface="Garamond" panose="02020404030301010803" pitchFamily="18" charset="0"/>
              </a:rPr>
              <a:t>Calculated</a:t>
            </a:r>
            <a:r>
              <a:rPr lang="fr-FR" sz="1200" b="0" dirty="0" smtClean="0">
                <a:latin typeface="Garamond" panose="02020404030301010803" pitchFamily="18" charset="0"/>
              </a:rPr>
              <a:t> on-the-</a:t>
            </a:r>
            <a:r>
              <a:rPr lang="fr-FR" sz="1200" b="0" dirty="0" err="1" smtClean="0">
                <a:latin typeface="Garamond" panose="02020404030301010803" pitchFamily="18" charset="0"/>
              </a:rPr>
              <a:t>fly</a:t>
            </a:r>
            <a:r>
              <a:rPr lang="fr-FR" sz="1200" b="0" dirty="0" smtClean="0">
                <a:latin typeface="Garamond" panose="02020404030301010803" pitchFamily="18" charset="0"/>
              </a:rPr>
              <a:t> in LGS simulations. Point-</a:t>
            </a:r>
            <a:r>
              <a:rPr lang="fr-FR" sz="1200" b="0" dirty="0" err="1" smtClean="0">
                <a:latin typeface="Garamond" panose="02020404030301010803" pitchFamily="18" charset="0"/>
              </a:rPr>
              <a:t>particle</a:t>
            </a:r>
            <a:r>
              <a:rPr lang="fr-FR" sz="1200" b="0" dirty="0" smtClean="0">
                <a:latin typeface="Garamond" panose="02020404030301010803" pitchFamily="18" charset="0"/>
              </a:rPr>
              <a:t> motion law</a:t>
            </a:r>
          </a:p>
          <a:p>
            <a:pPr>
              <a:lnSpc>
                <a:spcPct val="150000"/>
              </a:lnSpc>
              <a:spcBef>
                <a:spcPts val="0"/>
              </a:spcBef>
              <a:tabLst>
                <a:tab pos="358775" algn="l"/>
                <a:tab pos="3227388" algn="l"/>
              </a:tabLst>
            </a:pPr>
            <a:r>
              <a:rPr lang="fr-FR" sz="1200" b="0" dirty="0" err="1" smtClean="0">
                <a:latin typeface="Garamond" panose="02020404030301010803" pitchFamily="18" charset="0"/>
              </a:rPr>
              <a:t>Follows</a:t>
            </a:r>
            <a:r>
              <a:rPr lang="fr-FR" sz="1200" b="0" dirty="0" smtClean="0">
                <a:latin typeface="Garamond" panose="02020404030301010803" pitchFamily="18" charset="0"/>
              </a:rPr>
              <a:t> the size </a:t>
            </a:r>
            <a:r>
              <a:rPr lang="fr-FR" sz="1200" b="0" dirty="0" err="1" smtClean="0">
                <a:latin typeface="Garamond" panose="02020404030301010803" pitchFamily="18" charset="0"/>
              </a:rPr>
              <a:t>histogram</a:t>
            </a:r>
            <a:r>
              <a:rPr lang="fr-FR" sz="1200" b="0" dirty="0" smtClean="0">
                <a:latin typeface="Garamond" panose="02020404030301010803" pitchFamily="18" charset="0"/>
              </a:rPr>
              <a:t> </a:t>
            </a:r>
            <a:r>
              <a:rPr lang="fr-FR" sz="1200" b="0" dirty="0" err="1" smtClean="0">
                <a:latin typeface="Garamond" panose="02020404030301010803" pitchFamily="18" charset="0"/>
              </a:rPr>
              <a:t>from</a:t>
            </a:r>
            <a:r>
              <a:rPr lang="fr-FR" sz="1200" b="0" dirty="0" smtClean="0">
                <a:latin typeface="Garamond" panose="02020404030301010803" pitchFamily="18" charset="0"/>
              </a:rPr>
              <a:t> </a:t>
            </a:r>
            <a:r>
              <a:rPr lang="fr-FR" sz="1200" b="0" dirty="0" err="1" smtClean="0">
                <a:latin typeface="Garamond" panose="02020404030301010803" pitchFamily="18" charset="0"/>
              </a:rPr>
              <a:t>resolved</a:t>
            </a:r>
            <a:r>
              <a:rPr lang="fr-FR" sz="1200" b="0" dirty="0" smtClean="0">
                <a:latin typeface="Garamond" panose="02020404030301010803" pitchFamily="18" charset="0"/>
              </a:rPr>
              <a:t> simulations</a:t>
            </a:r>
          </a:p>
          <a:p>
            <a:pPr>
              <a:lnSpc>
                <a:spcPct val="150000"/>
              </a:lnSpc>
              <a:spcBef>
                <a:spcPts val="0"/>
              </a:spcBef>
              <a:tabLst>
                <a:tab pos="358775" algn="l"/>
                <a:tab pos="3227388" algn="l"/>
              </a:tabLst>
            </a:pPr>
            <a:r>
              <a:rPr lang="fr-FR" sz="1200" b="0" dirty="0" err="1" smtClean="0">
                <a:latin typeface="Garamond" panose="02020404030301010803" pitchFamily="18" charset="0"/>
              </a:rPr>
              <a:t>Mean</a:t>
            </a:r>
            <a:r>
              <a:rPr lang="fr-FR" sz="1200" b="0" dirty="0" smtClean="0">
                <a:latin typeface="Garamond" panose="02020404030301010803" pitchFamily="18" charset="0"/>
              </a:rPr>
              <a:t> </a:t>
            </a:r>
            <a:r>
              <a:rPr lang="fr-FR" sz="1200" b="0" dirty="0" err="1" smtClean="0">
                <a:latin typeface="Garamond" panose="02020404030301010803" pitchFamily="18" charset="0"/>
              </a:rPr>
              <a:t>velocity</a:t>
            </a:r>
            <a:r>
              <a:rPr lang="fr-FR" sz="1200" b="0" dirty="0" smtClean="0">
                <a:latin typeface="Garamond" panose="02020404030301010803" pitchFamily="18" charset="0"/>
              </a:rPr>
              <a:t> </a:t>
            </a:r>
            <a:r>
              <a:rPr lang="fr-FR" sz="1200" b="0" dirty="0" err="1" smtClean="0">
                <a:latin typeface="Garamond" panose="02020404030301010803" pitchFamily="18" charset="0"/>
              </a:rPr>
              <a:t>equal</a:t>
            </a:r>
            <a:r>
              <a:rPr lang="fr-FR" sz="1200" b="0" dirty="0" smtClean="0">
                <a:latin typeface="Garamond" panose="02020404030301010803" pitchFamily="18" charset="0"/>
              </a:rPr>
              <a:t> to </a:t>
            </a:r>
            <a:r>
              <a:rPr lang="fr-FR" sz="1200" b="0" dirty="0" err="1" smtClean="0">
                <a:latin typeface="Garamond" panose="02020404030301010803" pitchFamily="18" charset="0"/>
              </a:rPr>
              <a:t>centroid’s</a:t>
            </a:r>
            <a:r>
              <a:rPr lang="fr-FR" sz="1200" b="0" dirty="0" smtClean="0">
                <a:latin typeface="Garamond" panose="02020404030301010803" pitchFamily="18" charset="0"/>
              </a:rPr>
              <a:t> </a:t>
            </a:r>
            <a:r>
              <a:rPr lang="fr-FR" sz="1200" b="0" dirty="0" err="1" smtClean="0">
                <a:latin typeface="Garamond" panose="02020404030301010803" pitchFamily="18" charset="0"/>
              </a:rPr>
              <a:t>mean</a:t>
            </a:r>
            <a:r>
              <a:rPr lang="fr-FR" sz="1200" b="0" dirty="0" smtClean="0">
                <a:latin typeface="Garamond" panose="02020404030301010803" pitchFamily="18" charset="0"/>
              </a:rPr>
              <a:t> </a:t>
            </a:r>
            <a:r>
              <a:rPr lang="fr-FR" sz="1200" b="0" dirty="0" err="1" smtClean="0">
                <a:latin typeface="Garamond" panose="02020404030301010803" pitchFamily="18" charset="0"/>
              </a:rPr>
              <a:t>velocity</a:t>
            </a:r>
            <a:r>
              <a:rPr lang="fr-FR" sz="1200" b="0" dirty="0" smtClean="0">
                <a:latin typeface="Garamond" panose="02020404030301010803" pitchFamily="18" charset="0"/>
              </a:rPr>
              <a:t> </a:t>
            </a:r>
            <a:r>
              <a:rPr lang="fr-FR" sz="1200" b="0" dirty="0" err="1" smtClean="0">
                <a:latin typeface="Garamond" panose="02020404030301010803" pitchFamily="18" charset="0"/>
              </a:rPr>
              <a:t>from</a:t>
            </a:r>
            <a:r>
              <a:rPr lang="fr-FR" sz="1200" b="0" dirty="0" smtClean="0">
                <a:latin typeface="Garamond" panose="02020404030301010803" pitchFamily="18" charset="0"/>
              </a:rPr>
              <a:t> </a:t>
            </a:r>
            <a:r>
              <a:rPr lang="fr-FR" sz="1200" b="0" dirty="0" err="1" smtClean="0">
                <a:latin typeface="Garamond" panose="02020404030301010803" pitchFamily="18" charset="0"/>
              </a:rPr>
              <a:t>resolved</a:t>
            </a:r>
            <a:r>
              <a:rPr lang="fr-FR" sz="1200" b="0" dirty="0" smtClean="0">
                <a:latin typeface="Garamond" panose="02020404030301010803" pitchFamily="18" charset="0"/>
              </a:rPr>
              <a:t> simulations</a:t>
            </a:r>
          </a:p>
          <a:p>
            <a:pPr>
              <a:lnSpc>
                <a:spcPct val="150000"/>
              </a:lnSpc>
              <a:spcBef>
                <a:spcPts val="0"/>
              </a:spcBef>
              <a:tabLst>
                <a:tab pos="358775" algn="l"/>
                <a:tab pos="3227388" algn="l"/>
              </a:tabLst>
            </a:pPr>
            <a:r>
              <a:rPr lang="fr-FR" sz="1200" b="0" dirty="0" err="1" smtClean="0">
                <a:latin typeface="Garamond" panose="02020404030301010803" pitchFamily="18" charset="0"/>
              </a:rPr>
              <a:t>Known</a:t>
            </a:r>
            <a:r>
              <a:rPr lang="fr-FR" sz="1200" b="0" dirty="0" smtClean="0">
                <a:latin typeface="Garamond" panose="02020404030301010803" pitchFamily="18" charset="0"/>
              </a:rPr>
              <a:t> (</a:t>
            </a:r>
            <a:r>
              <a:rPr lang="fr-FR" sz="1200" b="0" dirty="0" err="1" smtClean="0">
                <a:latin typeface="Garamond" panose="02020404030301010803" pitchFamily="18" charset="0"/>
              </a:rPr>
              <a:t>liquid</a:t>
            </a:r>
            <a:r>
              <a:rPr lang="fr-FR" sz="1200" b="0" dirty="0" smtClean="0">
                <a:latin typeface="Garamond" panose="02020404030301010803" pitchFamily="18" charset="0"/>
              </a:rPr>
              <a:t> </a:t>
            </a:r>
            <a:r>
              <a:rPr lang="fr-FR" sz="1200" b="0" dirty="0" err="1" smtClean="0">
                <a:latin typeface="Garamond" panose="02020404030301010803" pitchFamily="18" charset="0"/>
              </a:rPr>
              <a:t>property</a:t>
            </a:r>
            <a:r>
              <a:rPr lang="fr-FR" sz="1200" b="0" dirty="0" smtClean="0">
                <a:latin typeface="Garamond" panose="02020404030301010803" pitchFamily="18" charset="0"/>
              </a:rPr>
              <a:t>), constant</a:t>
            </a:r>
          </a:p>
          <a:p>
            <a:pPr>
              <a:lnSpc>
                <a:spcPct val="150000"/>
              </a:lnSpc>
              <a:spcBef>
                <a:spcPts val="0"/>
              </a:spcBef>
              <a:tabLst>
                <a:tab pos="358775" algn="l"/>
                <a:tab pos="3227388" algn="l"/>
              </a:tabLst>
            </a:pPr>
            <a:r>
              <a:rPr lang="fr-FR" sz="1200" b="0" dirty="0" err="1" smtClean="0">
                <a:latin typeface="Garamond" panose="02020404030301010803" pitchFamily="18" charset="0"/>
              </a:rPr>
              <a:t>Known</a:t>
            </a:r>
            <a:r>
              <a:rPr lang="fr-FR" sz="1200" b="0" dirty="0" smtClean="0">
                <a:latin typeface="Garamond" panose="02020404030301010803" pitchFamily="18" charset="0"/>
              </a:rPr>
              <a:t> (</a:t>
            </a:r>
            <a:r>
              <a:rPr lang="fr-FR" sz="1200" b="0" dirty="0" err="1" smtClean="0">
                <a:latin typeface="Garamond" panose="02020404030301010803" pitchFamily="18" charset="0"/>
              </a:rPr>
              <a:t>gas</a:t>
            </a:r>
            <a:r>
              <a:rPr lang="fr-FR" sz="1200" b="0" dirty="0" smtClean="0">
                <a:latin typeface="Garamond" panose="02020404030301010803" pitchFamily="18" charset="0"/>
              </a:rPr>
              <a:t> </a:t>
            </a:r>
            <a:r>
              <a:rPr lang="fr-FR" sz="1200" b="0" dirty="0" err="1" smtClean="0">
                <a:latin typeface="Garamond" panose="02020404030301010803" pitchFamily="18" charset="0"/>
              </a:rPr>
              <a:t>property</a:t>
            </a:r>
            <a:r>
              <a:rPr lang="fr-FR" sz="1200" b="0" dirty="0" smtClean="0">
                <a:latin typeface="Garamond" panose="02020404030301010803" pitchFamily="18" charset="0"/>
              </a:rPr>
              <a:t>), constant</a:t>
            </a:r>
            <a:endParaRPr lang="fr-FR" sz="1200" b="0" dirty="0">
              <a:latin typeface="Garamond" panose="02020404030301010803" pitchFamily="18" charset="0"/>
            </a:endParaRPr>
          </a:p>
          <a:p>
            <a:pPr>
              <a:lnSpc>
                <a:spcPct val="150000"/>
              </a:lnSpc>
              <a:spcBef>
                <a:spcPts val="0"/>
              </a:spcBef>
              <a:tabLst>
                <a:tab pos="358775" algn="l"/>
                <a:tab pos="3227388" algn="l"/>
              </a:tabLst>
            </a:pPr>
            <a:r>
              <a:rPr lang="fr-FR" sz="1200" b="0" dirty="0" err="1">
                <a:latin typeface="Garamond" panose="02020404030301010803" pitchFamily="18" charset="0"/>
              </a:rPr>
              <a:t>Calculated</a:t>
            </a:r>
            <a:r>
              <a:rPr lang="fr-FR" sz="1200" b="0" dirty="0">
                <a:latin typeface="Garamond" panose="02020404030301010803" pitchFamily="18" charset="0"/>
              </a:rPr>
              <a:t> </a:t>
            </a:r>
            <a:r>
              <a:rPr lang="fr-FR" sz="1200" b="0" dirty="0" smtClean="0">
                <a:latin typeface="Garamond" panose="02020404030301010803" pitchFamily="18" charset="0"/>
              </a:rPr>
              <a:t>on-the-</a:t>
            </a:r>
            <a:r>
              <a:rPr lang="fr-FR" sz="1200" b="0" dirty="0" err="1" smtClean="0">
                <a:latin typeface="Garamond" panose="02020404030301010803" pitchFamily="18" charset="0"/>
              </a:rPr>
              <a:t>fly</a:t>
            </a:r>
            <a:r>
              <a:rPr lang="fr-FR" sz="1200" b="0" dirty="0" smtClean="0">
                <a:latin typeface="Garamond" panose="02020404030301010803" pitchFamily="18" charset="0"/>
              </a:rPr>
              <a:t>. </a:t>
            </a:r>
            <a:r>
              <a:rPr lang="fr-FR" sz="1200" b="0" dirty="0" err="1" smtClean="0">
                <a:latin typeface="Garamond" panose="02020404030301010803" pitchFamily="18" charset="0"/>
              </a:rPr>
              <a:t>Two-way</a:t>
            </a:r>
            <a:r>
              <a:rPr lang="fr-FR" sz="1200" b="0" dirty="0" smtClean="0">
                <a:latin typeface="Garamond" panose="02020404030301010803" pitchFamily="18" charset="0"/>
              </a:rPr>
              <a:t> </a:t>
            </a:r>
            <a:r>
              <a:rPr lang="fr-FR" sz="1200" b="0" dirty="0" err="1" smtClean="0">
                <a:latin typeface="Garamond" panose="02020404030301010803" pitchFamily="18" charset="0"/>
              </a:rPr>
              <a:t>coupling</a:t>
            </a:r>
            <a:r>
              <a:rPr lang="fr-FR" sz="1200" b="0" dirty="0" smtClean="0">
                <a:latin typeface="Garamond" panose="02020404030301010803" pitchFamily="18" charset="0"/>
              </a:rPr>
              <a:t> </a:t>
            </a:r>
            <a:r>
              <a:rPr lang="fr-FR" sz="1200" b="0" dirty="0" err="1" smtClean="0">
                <a:latin typeface="Garamond" panose="02020404030301010803" pitchFamily="18" charset="0"/>
              </a:rPr>
              <a:t>with</a:t>
            </a:r>
            <a:r>
              <a:rPr lang="fr-FR" sz="1200" b="0" dirty="0" smtClean="0">
                <a:latin typeface="Garamond" panose="02020404030301010803" pitchFamily="18" charset="0"/>
              </a:rPr>
              <a:t> lagrangian spray</a:t>
            </a:r>
          </a:p>
          <a:p>
            <a:pPr>
              <a:lnSpc>
                <a:spcPct val="150000"/>
              </a:lnSpc>
              <a:spcBef>
                <a:spcPts val="0"/>
              </a:spcBef>
              <a:tabLst>
                <a:tab pos="358775" algn="l"/>
                <a:tab pos="3227388" algn="l"/>
              </a:tabLst>
            </a:pPr>
            <a:r>
              <a:rPr lang="fr-FR" sz="1200" b="0" dirty="0" err="1">
                <a:latin typeface="Garamond" panose="02020404030301010803" pitchFamily="18" charset="0"/>
              </a:rPr>
              <a:t>Calculated</a:t>
            </a:r>
            <a:r>
              <a:rPr lang="fr-FR" sz="1200" b="0" dirty="0">
                <a:latin typeface="Garamond" panose="02020404030301010803" pitchFamily="18" charset="0"/>
              </a:rPr>
              <a:t> </a:t>
            </a:r>
            <a:r>
              <a:rPr lang="fr-FR" sz="1200" b="0" dirty="0" smtClean="0">
                <a:latin typeface="Garamond" panose="02020404030301010803" pitchFamily="18" charset="0"/>
              </a:rPr>
              <a:t>on-the-</a:t>
            </a:r>
            <a:r>
              <a:rPr lang="fr-FR" sz="1200" b="0" dirty="0" err="1" smtClean="0">
                <a:latin typeface="Garamond" panose="02020404030301010803" pitchFamily="18" charset="0"/>
              </a:rPr>
              <a:t>fly</a:t>
            </a:r>
            <a:r>
              <a:rPr lang="fr-FR" sz="1200" b="0" dirty="0" smtClean="0">
                <a:latin typeface="Garamond" panose="02020404030301010803" pitchFamily="18" charset="0"/>
              </a:rPr>
              <a:t>. </a:t>
            </a:r>
            <a:r>
              <a:rPr lang="fr-FR" sz="1200" b="0" dirty="0" err="1" smtClean="0">
                <a:latin typeface="Garamond" panose="02020404030301010803" pitchFamily="18" charset="0"/>
              </a:rPr>
              <a:t>Drag’s</a:t>
            </a:r>
            <a:r>
              <a:rPr lang="fr-FR" sz="1200" b="0" dirty="0" smtClean="0">
                <a:latin typeface="Garamond" panose="02020404030301010803" pitchFamily="18" charset="0"/>
              </a:rPr>
              <a:t> law </a:t>
            </a:r>
            <a:r>
              <a:rPr lang="fr-FR" sz="1200" b="0" dirty="0" err="1" smtClean="0">
                <a:latin typeface="Garamond" panose="02020404030301010803" pitchFamily="18" charset="0"/>
              </a:rPr>
              <a:t>depending</a:t>
            </a:r>
            <a:r>
              <a:rPr lang="fr-FR" sz="1200" b="0" dirty="0" smtClean="0">
                <a:latin typeface="Garamond" panose="02020404030301010803" pitchFamily="18" charset="0"/>
              </a:rPr>
              <a:t> on </a:t>
            </a:r>
            <a:r>
              <a:rPr lang="fr-FR" sz="1200" b="0" dirty="0" err="1" smtClean="0">
                <a:latin typeface="Garamond" panose="02020404030301010803" pitchFamily="18" charset="0"/>
              </a:rPr>
              <a:t>particle</a:t>
            </a:r>
            <a:r>
              <a:rPr lang="fr-FR" sz="1200" b="0" dirty="0" smtClean="0">
                <a:latin typeface="Garamond" panose="02020404030301010803" pitchFamily="18" charset="0"/>
              </a:rPr>
              <a:t> Reynolds</a:t>
            </a:r>
            <a:endParaRPr lang="fr-FR" sz="1200" b="0" dirty="0">
              <a:latin typeface="Garamond" panose="02020404030301010803" pitchFamily="18" charset="0"/>
            </a:endParaRPr>
          </a:p>
        </p:txBody>
      </p:sp>
      <p:sp>
        <p:nvSpPr>
          <p:cNvPr id="99" name="Titre 6"/>
          <p:cNvSpPr txBox="1">
            <a:spLocks/>
          </p:cNvSpPr>
          <p:nvPr/>
        </p:nvSpPr>
        <p:spPr bwMode="gray">
          <a:xfrm>
            <a:off x="1970444" y="850153"/>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err="1" smtClean="0">
                <a:latin typeface="Garamond" panose="02020404030301010803" pitchFamily="18" charset="0"/>
              </a:rPr>
              <a:t>Parameter</a:t>
            </a:r>
            <a:endParaRPr lang="fr-FR" sz="1400" u="sng" dirty="0" smtClean="0">
              <a:latin typeface="Garamond" panose="02020404030301010803" pitchFamily="18" charset="0"/>
            </a:endParaRPr>
          </a:p>
        </p:txBody>
      </p:sp>
      <p:sp>
        <p:nvSpPr>
          <p:cNvPr id="100" name="Titre 6"/>
          <p:cNvSpPr txBox="1">
            <a:spLocks/>
          </p:cNvSpPr>
          <p:nvPr/>
        </p:nvSpPr>
        <p:spPr bwMode="gray">
          <a:xfrm>
            <a:off x="484742" y="1164586"/>
            <a:ext cx="2310530" cy="34455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r">
              <a:lnSpc>
                <a:spcPct val="150000"/>
              </a:lnSpc>
              <a:spcBef>
                <a:spcPts val="0"/>
              </a:spcBef>
              <a:tabLst>
                <a:tab pos="358775" algn="l"/>
                <a:tab pos="3227388" algn="l"/>
              </a:tabLst>
            </a:pPr>
            <a:r>
              <a:rPr lang="fr-FR" sz="1200" dirty="0" smtClean="0">
                <a:latin typeface="Garamond" panose="02020404030301010803" pitchFamily="18" charset="0"/>
              </a:rPr>
              <a:t>	</a:t>
            </a:r>
            <a:r>
              <a:rPr lang="fr-FR" sz="1200" dirty="0" err="1" smtClean="0">
                <a:latin typeface="Garamond" panose="02020404030301010803" pitchFamily="18" charset="0"/>
              </a:rPr>
              <a:t>Droplet’s</a:t>
            </a:r>
            <a:r>
              <a:rPr lang="fr-FR" sz="1200" dirty="0" smtClean="0">
                <a:latin typeface="Garamond" panose="02020404030301010803" pitchFamily="18" charset="0"/>
              </a:rPr>
              <a:t> injection location</a:t>
            </a:r>
          </a:p>
          <a:p>
            <a:pPr algn="r">
              <a:lnSpc>
                <a:spcPct val="150000"/>
              </a:lnSpc>
              <a:spcBef>
                <a:spcPts val="0"/>
              </a:spcBef>
              <a:tabLst>
                <a:tab pos="358775" algn="l"/>
                <a:tab pos="3227388" algn="l"/>
              </a:tabLst>
            </a:pPr>
            <a:r>
              <a:rPr lang="fr-FR" sz="1200" dirty="0" smtClean="0">
                <a:latin typeface="Garamond" panose="02020404030301010803" pitchFamily="18" charset="0"/>
              </a:rPr>
              <a:t>Injection mass flow rate</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location</a:t>
            </a:r>
          </a:p>
          <a:p>
            <a:pPr algn="r">
              <a:lnSpc>
                <a:spcPct val="150000"/>
              </a:lnSpc>
              <a:spcBef>
                <a:spcPts val="0"/>
              </a:spcBef>
              <a:tabLst>
                <a:tab pos="358775" algn="l"/>
                <a:tab pos="3227388" algn="l"/>
              </a:tabLst>
            </a:pPr>
            <a:r>
              <a:rPr lang="fr-FR" sz="1200" dirty="0" err="1" smtClean="0">
                <a:latin typeface="Garamond" panose="02020404030301010803" pitchFamily="18" charset="0"/>
              </a:rPr>
              <a:t>Droplet</a:t>
            </a:r>
            <a:r>
              <a:rPr lang="fr-FR" sz="1200" dirty="0" smtClean="0">
                <a:latin typeface="Garamond" panose="02020404030301010803" pitchFamily="18" charset="0"/>
              </a:rPr>
              <a:t> </a:t>
            </a:r>
            <a:r>
              <a:rPr lang="fr-FR" sz="1200" dirty="0" err="1" smtClean="0">
                <a:latin typeface="Garamond" panose="02020404030301010803" pitchFamily="18" charset="0"/>
              </a:rPr>
              <a:t>diameter</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velocities</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Droplet’s</a:t>
            </a:r>
            <a:r>
              <a:rPr lang="fr-FR" sz="1200" dirty="0" smtClean="0">
                <a:latin typeface="Garamond" panose="02020404030301010803" pitchFamily="18" charset="0"/>
              </a:rPr>
              <a:t> </a:t>
            </a:r>
            <a:r>
              <a:rPr lang="fr-FR" sz="1200" dirty="0" err="1" smtClean="0">
                <a:latin typeface="Garamond" panose="02020404030301010803" pitchFamily="18" charset="0"/>
              </a:rPr>
              <a:t>density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a:latin typeface="Garamond" panose="02020404030301010803" pitchFamily="18" charset="0"/>
              </a:rPr>
              <a:t>density</a:t>
            </a:r>
            <a:endParaRPr lang="fr-FR" sz="1200" dirty="0">
              <a:latin typeface="Garamond" panose="02020404030301010803" pitchFamily="18" charset="0"/>
            </a:endParaRPr>
          </a:p>
          <a:p>
            <a:pPr algn="r">
              <a:lnSpc>
                <a:spcPct val="150000"/>
              </a:lnSpc>
              <a:spcBef>
                <a:spcPts val="0"/>
              </a:spcBef>
              <a:tabLst>
                <a:tab pos="358775" algn="l"/>
                <a:tab pos="3227388" algn="l"/>
              </a:tabLst>
            </a:pPr>
            <a:r>
              <a:rPr lang="fr-FR" sz="1200" dirty="0" err="1">
                <a:latin typeface="Garamond" panose="02020404030301010803" pitchFamily="18" charset="0"/>
              </a:rPr>
              <a:t>Gaseous</a:t>
            </a:r>
            <a:r>
              <a:rPr lang="fr-FR" sz="1200" dirty="0">
                <a:latin typeface="Garamond" panose="02020404030301010803" pitchFamily="18" charset="0"/>
              </a:rPr>
              <a:t> </a:t>
            </a:r>
            <a:r>
              <a:rPr lang="fr-FR" sz="1200" dirty="0" err="1" smtClean="0">
                <a:latin typeface="Garamond" panose="02020404030301010803" pitchFamily="18" charset="0"/>
              </a:rPr>
              <a:t>velocity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Drag coefficient</a:t>
            </a:r>
          </a:p>
          <a:p>
            <a:pPr algn="r">
              <a:lnSpc>
                <a:spcPct val="150000"/>
              </a:lnSpc>
              <a:spcBef>
                <a:spcPts val="0"/>
              </a:spcBef>
              <a:tabLst>
                <a:tab pos="358775" algn="l"/>
                <a:tab pos="3227388" algn="l"/>
              </a:tabLst>
            </a:pPr>
            <a:r>
              <a:rPr lang="fr-FR" sz="1200" dirty="0" err="1">
                <a:latin typeface="Garamond" panose="02020404030301010803" pitchFamily="18" charset="0"/>
              </a:rPr>
              <a:t>Droplet</a:t>
            </a:r>
            <a:r>
              <a:rPr lang="fr-FR" sz="1200" dirty="0">
                <a:latin typeface="Garamond" panose="02020404030301010803" pitchFamily="18" charset="0"/>
              </a:rPr>
              <a:t> </a:t>
            </a:r>
            <a:r>
              <a:rPr lang="fr-FR" sz="1200" dirty="0" err="1" smtClean="0">
                <a:latin typeface="Garamond" panose="02020404030301010803" pitchFamily="18" charset="0"/>
              </a:rPr>
              <a:t>temperature</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smtClean="0">
                <a:latin typeface="Garamond" panose="02020404030301010803" pitchFamily="18" charset="0"/>
              </a:rPr>
              <a:t>Evaporation rate</a:t>
            </a:r>
          </a:p>
          <a:p>
            <a:pPr algn="r">
              <a:lnSpc>
                <a:spcPct val="150000"/>
              </a:lnSpc>
              <a:spcBef>
                <a:spcPts val="0"/>
              </a:spcBef>
              <a:tabLst>
                <a:tab pos="358775" algn="l"/>
                <a:tab pos="3227388" algn="l"/>
              </a:tabLst>
            </a:pPr>
            <a:r>
              <a:rPr lang="fr-FR" sz="1200" dirty="0" err="1" smtClean="0">
                <a:latin typeface="Garamond" panose="02020404030301010803" pitchFamily="18" charset="0"/>
              </a:rPr>
              <a:t>Gas</a:t>
            </a:r>
            <a:r>
              <a:rPr lang="fr-FR" sz="1200" dirty="0" smtClean="0">
                <a:latin typeface="Garamond" panose="02020404030301010803" pitchFamily="18" charset="0"/>
              </a:rPr>
              <a:t> </a:t>
            </a:r>
            <a:r>
              <a:rPr lang="fr-FR" sz="1200" dirty="0" err="1" smtClean="0">
                <a:latin typeface="Garamond" panose="02020404030301010803" pitchFamily="18" charset="0"/>
              </a:rPr>
              <a:t>specific</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capacity</a:t>
            </a:r>
            <a:endParaRPr lang="fr-FR" sz="1200" dirty="0" smtClean="0">
              <a:latin typeface="Garamond" panose="02020404030301010803" pitchFamily="18" charset="0"/>
            </a:endParaRPr>
          </a:p>
          <a:p>
            <a:pPr algn="r">
              <a:lnSpc>
                <a:spcPct val="150000"/>
              </a:lnSpc>
              <a:spcBef>
                <a:spcPts val="0"/>
              </a:spcBef>
              <a:tabLst>
                <a:tab pos="358775" algn="l"/>
                <a:tab pos="3227388" algn="l"/>
              </a:tabLst>
            </a:pPr>
            <a:r>
              <a:rPr lang="fr-FR" sz="1200" dirty="0" err="1" smtClean="0">
                <a:latin typeface="Garamond" panose="02020404030301010803" pitchFamily="18" charset="0"/>
              </a:rPr>
              <a:t>Conductive</a:t>
            </a:r>
            <a:r>
              <a:rPr lang="fr-FR" sz="1200" dirty="0" smtClean="0">
                <a:latin typeface="Garamond" panose="02020404030301010803" pitchFamily="18" charset="0"/>
              </a:rPr>
              <a:t> </a:t>
            </a:r>
            <a:r>
              <a:rPr lang="fr-FR" sz="1200" dirty="0" err="1" smtClean="0">
                <a:latin typeface="Garamond" panose="02020404030301010803" pitchFamily="18" charset="0"/>
              </a:rPr>
              <a:t>heat</a:t>
            </a:r>
            <a:r>
              <a:rPr lang="fr-FR" sz="1200" dirty="0" smtClean="0">
                <a:latin typeface="Garamond" panose="02020404030301010803" pitchFamily="18" charset="0"/>
              </a:rPr>
              <a:t> </a:t>
            </a:r>
            <a:r>
              <a:rPr lang="fr-FR" sz="1200" dirty="0" err="1" smtClean="0">
                <a:latin typeface="Garamond" panose="02020404030301010803" pitchFamily="18" charset="0"/>
              </a:rPr>
              <a:t>transfer</a:t>
            </a:r>
            <a:endParaRPr lang="fr-FR" sz="1200" dirty="0">
              <a:latin typeface="Garamond" panose="02020404030301010803" pitchFamily="18" charset="0"/>
            </a:endParaRPr>
          </a:p>
        </p:txBody>
      </p:sp>
      <p:pic>
        <p:nvPicPr>
          <p:cNvPr id="105" name="Image 104"/>
          <p:cNvPicPr>
            <a:picLocks noChangeAspect="1"/>
          </p:cNvPicPr>
          <p:nvPr/>
        </p:nvPicPr>
        <p:blipFill>
          <a:blip r:embed="rId6">
            <a:clrChange>
              <a:clrFrom>
                <a:srgbClr val="FFFFFF"/>
              </a:clrFrom>
              <a:clrTo>
                <a:srgbClr val="FFFFFF">
                  <a:alpha val="0"/>
                </a:srgbClr>
              </a:clrTo>
            </a:clrChange>
          </a:blip>
          <a:stretch>
            <a:fillRect/>
          </a:stretch>
        </p:blipFill>
        <p:spPr>
          <a:xfrm>
            <a:off x="2927213" y="2621798"/>
            <a:ext cx="207566" cy="180609"/>
          </a:xfrm>
          <a:prstGeom prst="rect">
            <a:avLst/>
          </a:prstGeom>
        </p:spPr>
      </p:pic>
      <p:pic>
        <p:nvPicPr>
          <p:cNvPr id="106" name="Image 105"/>
          <p:cNvPicPr>
            <a:picLocks noChangeAspect="1"/>
          </p:cNvPicPr>
          <p:nvPr/>
        </p:nvPicPr>
        <p:blipFill>
          <a:blip r:embed="rId7"/>
          <a:stretch>
            <a:fillRect/>
          </a:stretch>
        </p:blipFill>
        <p:spPr>
          <a:xfrm>
            <a:off x="2966622" y="4039004"/>
            <a:ext cx="179633" cy="195254"/>
          </a:xfrm>
          <a:prstGeom prst="rect">
            <a:avLst/>
          </a:prstGeom>
        </p:spPr>
      </p:pic>
      <p:pic>
        <p:nvPicPr>
          <p:cNvPr id="107" name="Image 106"/>
          <p:cNvPicPr>
            <a:picLocks noChangeAspect="1"/>
          </p:cNvPicPr>
          <p:nvPr/>
        </p:nvPicPr>
        <p:blipFill>
          <a:blip r:embed="rId8"/>
          <a:stretch>
            <a:fillRect/>
          </a:stretch>
        </p:blipFill>
        <p:spPr>
          <a:xfrm>
            <a:off x="2972956" y="3728814"/>
            <a:ext cx="221869" cy="213801"/>
          </a:xfrm>
          <a:prstGeom prst="rect">
            <a:avLst/>
          </a:prstGeom>
        </p:spPr>
      </p:pic>
      <p:pic>
        <p:nvPicPr>
          <p:cNvPr id="108" name="Image 107"/>
          <p:cNvPicPr>
            <a:picLocks noChangeAspect="1"/>
          </p:cNvPicPr>
          <p:nvPr/>
        </p:nvPicPr>
        <p:blipFill>
          <a:blip r:embed="rId9"/>
          <a:stretch>
            <a:fillRect/>
          </a:stretch>
        </p:blipFill>
        <p:spPr>
          <a:xfrm>
            <a:off x="2974395" y="2956891"/>
            <a:ext cx="150711" cy="136160"/>
          </a:xfrm>
          <a:prstGeom prst="rect">
            <a:avLst/>
          </a:prstGeom>
        </p:spPr>
      </p:pic>
      <p:pic>
        <p:nvPicPr>
          <p:cNvPr id="109" name="Image 108"/>
          <p:cNvPicPr>
            <a:picLocks noChangeAspect="1"/>
          </p:cNvPicPr>
          <p:nvPr/>
        </p:nvPicPr>
        <p:blipFill>
          <a:blip r:embed="rId10"/>
          <a:stretch>
            <a:fillRect/>
          </a:stretch>
        </p:blipFill>
        <p:spPr>
          <a:xfrm>
            <a:off x="2953951" y="4306934"/>
            <a:ext cx="255222" cy="206937"/>
          </a:xfrm>
          <a:prstGeom prst="rect">
            <a:avLst/>
          </a:prstGeom>
        </p:spPr>
      </p:pic>
      <p:pic>
        <p:nvPicPr>
          <p:cNvPr id="111" name="Image 110"/>
          <p:cNvPicPr>
            <a:picLocks noChangeAspect="1"/>
          </p:cNvPicPr>
          <p:nvPr/>
        </p:nvPicPr>
        <p:blipFill>
          <a:blip r:embed="rId11"/>
          <a:stretch>
            <a:fillRect/>
          </a:stretch>
        </p:blipFill>
        <p:spPr>
          <a:xfrm>
            <a:off x="3304937" y="4003641"/>
            <a:ext cx="258290" cy="230616"/>
          </a:xfrm>
          <a:prstGeom prst="rect">
            <a:avLst/>
          </a:prstGeom>
        </p:spPr>
      </p:pic>
      <p:sp>
        <p:nvSpPr>
          <p:cNvPr id="112" name="Accolade ouvrante 111"/>
          <p:cNvSpPr/>
          <p:nvPr/>
        </p:nvSpPr>
        <p:spPr>
          <a:xfrm>
            <a:off x="963244" y="1124264"/>
            <a:ext cx="72008" cy="565237"/>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a:p>
        </p:txBody>
      </p:sp>
      <p:sp>
        <p:nvSpPr>
          <p:cNvPr id="113" name="Accolade ouvrante 112"/>
          <p:cNvSpPr/>
          <p:nvPr/>
        </p:nvSpPr>
        <p:spPr>
          <a:xfrm>
            <a:off x="972048" y="1796487"/>
            <a:ext cx="64823" cy="9277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114" name="Connecteur droit 113"/>
          <p:cNvCxnSpPr/>
          <p:nvPr/>
        </p:nvCxnSpPr>
        <p:spPr>
          <a:xfrm>
            <a:off x="2868771" y="1162065"/>
            <a:ext cx="21276" cy="36240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5" name="Accolade ouvrante 114"/>
          <p:cNvSpPr/>
          <p:nvPr/>
        </p:nvSpPr>
        <p:spPr>
          <a:xfrm>
            <a:off x="936213" y="3172817"/>
            <a:ext cx="99040" cy="456958"/>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dirty="0"/>
          </a:p>
        </p:txBody>
      </p:sp>
      <p:sp>
        <p:nvSpPr>
          <p:cNvPr id="116" name="Titre 6"/>
          <p:cNvSpPr txBox="1">
            <a:spLocks/>
          </p:cNvSpPr>
          <p:nvPr/>
        </p:nvSpPr>
        <p:spPr bwMode="gray">
          <a:xfrm>
            <a:off x="113909" y="2053109"/>
            <a:ext cx="842354" cy="37089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Spray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117" name="Accolade ouvrante 116"/>
          <p:cNvSpPr/>
          <p:nvPr/>
        </p:nvSpPr>
        <p:spPr>
          <a:xfrm>
            <a:off x="967579" y="2849370"/>
            <a:ext cx="79730" cy="4522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8" name="Titre 6"/>
          <p:cNvSpPr txBox="1">
            <a:spLocks/>
          </p:cNvSpPr>
          <p:nvPr/>
        </p:nvSpPr>
        <p:spPr bwMode="gray">
          <a:xfrm>
            <a:off x="186456" y="2884321"/>
            <a:ext cx="6736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Gas</a:t>
            </a:r>
            <a:r>
              <a:rPr lang="fr-FR" sz="1100" b="0" dirty="0" smtClean="0">
                <a:latin typeface="Garamond" panose="02020404030301010803" pitchFamily="18" charset="0"/>
              </a:rPr>
              <a:t>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sp>
        <p:nvSpPr>
          <p:cNvPr id="119" name="Titre 6"/>
          <p:cNvSpPr txBox="1">
            <a:spLocks/>
          </p:cNvSpPr>
          <p:nvPr/>
        </p:nvSpPr>
        <p:spPr bwMode="gray">
          <a:xfrm>
            <a:off x="194105" y="3953942"/>
            <a:ext cx="681963" cy="56328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Mass and </a:t>
            </a:r>
            <a:r>
              <a:rPr lang="fr-FR" sz="1100" b="0" dirty="0" err="1" smtClean="0">
                <a:latin typeface="Garamond" panose="02020404030301010803" pitchFamily="18" charset="0"/>
              </a:rPr>
              <a:t>heat</a:t>
            </a:r>
            <a:r>
              <a:rPr lang="fr-FR" sz="1100" b="0" dirty="0" smtClean="0">
                <a:latin typeface="Garamond" panose="02020404030301010803" pitchFamily="18" charset="0"/>
              </a:rPr>
              <a:t> </a:t>
            </a:r>
            <a:r>
              <a:rPr lang="fr-FR" sz="1100" b="0" dirty="0" err="1" smtClean="0">
                <a:latin typeface="Garamond" panose="02020404030301010803" pitchFamily="18" charset="0"/>
              </a:rPr>
              <a:t>transfer</a:t>
            </a:r>
            <a:endParaRPr lang="fr-FR" sz="1100" b="0" dirty="0" smtClean="0">
              <a:latin typeface="Garamond" panose="02020404030301010803" pitchFamily="18" charset="0"/>
            </a:endParaRPr>
          </a:p>
        </p:txBody>
      </p:sp>
      <p:sp>
        <p:nvSpPr>
          <p:cNvPr id="120" name="Titre 6"/>
          <p:cNvSpPr txBox="1">
            <a:spLocks/>
          </p:cNvSpPr>
          <p:nvPr/>
        </p:nvSpPr>
        <p:spPr bwMode="gray">
          <a:xfrm>
            <a:off x="81342" y="3341599"/>
            <a:ext cx="955529"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err="1" smtClean="0">
                <a:latin typeface="Garamond" panose="02020404030301010803" pitchFamily="18" charset="0"/>
              </a:rPr>
              <a:t>Momentum</a:t>
            </a:r>
            <a:r>
              <a:rPr lang="fr-FR" sz="1100" b="0" dirty="0" smtClean="0">
                <a:latin typeface="Garamond" panose="02020404030301010803" pitchFamily="18" charset="0"/>
              </a:rPr>
              <a:t> </a:t>
            </a:r>
            <a:r>
              <a:rPr lang="fr-FR" sz="1100" b="0" dirty="0" err="1" smtClean="0">
                <a:latin typeface="Garamond" panose="02020404030301010803" pitchFamily="18" charset="0"/>
              </a:rPr>
              <a:t>transfer</a:t>
            </a:r>
            <a:endParaRPr lang="fr-FR" sz="1100" b="0" dirty="0" smtClean="0">
              <a:latin typeface="Garamond" panose="02020404030301010803" pitchFamily="18" charset="0"/>
            </a:endParaRPr>
          </a:p>
        </p:txBody>
      </p:sp>
      <p:pic>
        <p:nvPicPr>
          <p:cNvPr id="121" name="Image 120"/>
          <p:cNvPicPr>
            <a:picLocks noChangeAspect="1"/>
          </p:cNvPicPr>
          <p:nvPr/>
        </p:nvPicPr>
        <p:blipFill>
          <a:blip r:embed="rId12"/>
          <a:stretch>
            <a:fillRect/>
          </a:stretch>
        </p:blipFill>
        <p:spPr>
          <a:xfrm>
            <a:off x="2992667" y="4556554"/>
            <a:ext cx="225190" cy="229521"/>
          </a:xfrm>
          <a:prstGeom prst="rect">
            <a:avLst/>
          </a:prstGeom>
        </p:spPr>
      </p:pic>
      <p:sp>
        <p:nvSpPr>
          <p:cNvPr id="122" name="Titre 6"/>
          <p:cNvSpPr txBox="1">
            <a:spLocks/>
          </p:cNvSpPr>
          <p:nvPr/>
        </p:nvSpPr>
        <p:spPr bwMode="gray">
          <a:xfrm>
            <a:off x="3018965" y="4039582"/>
            <a:ext cx="430806" cy="238334"/>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dirty="0" smtClean="0">
                <a:solidFill>
                  <a:schemeClr val="tx1"/>
                </a:solidFill>
                <a:latin typeface="Garamond" panose="02020404030301010803" pitchFamily="18" charset="0"/>
              </a:rPr>
              <a:t>or</a:t>
            </a:r>
          </a:p>
        </p:txBody>
      </p:sp>
      <p:pic>
        <p:nvPicPr>
          <p:cNvPr id="123" name="Image 122"/>
          <p:cNvPicPr>
            <a:picLocks noChangeAspect="1"/>
          </p:cNvPicPr>
          <p:nvPr/>
        </p:nvPicPr>
        <p:blipFill>
          <a:blip r:embed="rId13"/>
          <a:stretch>
            <a:fillRect/>
          </a:stretch>
        </p:blipFill>
        <p:spPr>
          <a:xfrm>
            <a:off x="2991175" y="3172817"/>
            <a:ext cx="451675" cy="169750"/>
          </a:xfrm>
          <a:prstGeom prst="rect">
            <a:avLst/>
          </a:prstGeom>
        </p:spPr>
      </p:pic>
      <p:sp>
        <p:nvSpPr>
          <p:cNvPr id="124" name="Titre 6"/>
          <p:cNvSpPr txBox="1">
            <a:spLocks/>
          </p:cNvSpPr>
          <p:nvPr/>
        </p:nvSpPr>
        <p:spPr bwMode="gray">
          <a:xfrm>
            <a:off x="3079085" y="852221"/>
            <a:ext cx="919603" cy="29719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u="sng" dirty="0" smtClean="0">
                <a:latin typeface="Garamond" panose="02020404030301010803" pitchFamily="18" charset="0"/>
              </a:rPr>
              <a:t>Symbol</a:t>
            </a:r>
          </a:p>
        </p:txBody>
      </p:sp>
      <p:sp>
        <p:nvSpPr>
          <p:cNvPr id="125" name="Accolade ouvrante 124"/>
          <p:cNvSpPr/>
          <p:nvPr/>
        </p:nvSpPr>
        <p:spPr>
          <a:xfrm>
            <a:off x="968934" y="3736761"/>
            <a:ext cx="56800" cy="9583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6" name="Titre 6"/>
          <p:cNvSpPr txBox="1">
            <a:spLocks/>
          </p:cNvSpPr>
          <p:nvPr/>
        </p:nvSpPr>
        <p:spPr bwMode="gray">
          <a:xfrm>
            <a:off x="91488" y="1237033"/>
            <a:ext cx="887195" cy="42476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lgn="ctr">
              <a:tabLst>
                <a:tab pos="358775" algn="l"/>
              </a:tabLst>
            </a:pPr>
            <a:r>
              <a:rPr lang="fr-FR" sz="1100" b="0" dirty="0" smtClean="0">
                <a:latin typeface="Garamond" panose="02020404030301010803" pitchFamily="18" charset="0"/>
              </a:rPr>
              <a:t>Injector </a:t>
            </a:r>
            <a:r>
              <a:rPr lang="fr-FR" sz="1100" b="0" dirty="0" err="1" smtClean="0">
                <a:latin typeface="Garamond" panose="02020404030301010803" pitchFamily="18" charset="0"/>
              </a:rPr>
              <a:t>parameters</a:t>
            </a:r>
            <a:endParaRPr lang="fr-FR" sz="1100" b="0" dirty="0" smtClean="0">
              <a:latin typeface="Garamond" panose="02020404030301010803" pitchFamily="18" charset="0"/>
            </a:endParaRPr>
          </a:p>
        </p:txBody>
      </p:sp>
      <p:pic>
        <p:nvPicPr>
          <p:cNvPr id="127" name="Image 126"/>
          <p:cNvPicPr>
            <a:picLocks noChangeAspect="1"/>
          </p:cNvPicPr>
          <p:nvPr/>
        </p:nvPicPr>
        <p:blipFill>
          <a:blip r:embed="rId14"/>
          <a:stretch>
            <a:fillRect/>
          </a:stretch>
        </p:blipFill>
        <p:spPr>
          <a:xfrm>
            <a:off x="2958154" y="1810263"/>
            <a:ext cx="333903" cy="177792"/>
          </a:xfrm>
          <a:prstGeom prst="rect">
            <a:avLst/>
          </a:prstGeom>
        </p:spPr>
      </p:pic>
      <p:sp>
        <p:nvSpPr>
          <p:cNvPr id="57" name="Rectangle 56"/>
          <p:cNvSpPr/>
          <p:nvPr/>
        </p:nvSpPr>
        <p:spPr>
          <a:xfrm>
            <a:off x="186456" y="3666160"/>
            <a:ext cx="3897115" cy="116449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accent4"/>
                </a:solidFill>
              </a:rPr>
              <a:t>Not </a:t>
            </a:r>
            <a:r>
              <a:rPr lang="fr-FR" sz="1600" b="1" dirty="0" err="1" smtClean="0">
                <a:solidFill>
                  <a:schemeClr val="accent4"/>
                </a:solidFill>
              </a:rPr>
              <a:t>considered</a:t>
            </a:r>
            <a:r>
              <a:rPr lang="fr-FR" sz="1600" b="1" dirty="0" smtClean="0">
                <a:solidFill>
                  <a:schemeClr val="accent4"/>
                </a:solidFill>
              </a:rPr>
              <a:t> (non-</a:t>
            </a:r>
            <a:r>
              <a:rPr lang="fr-FR" sz="1600" b="1" dirty="0" err="1" smtClean="0">
                <a:solidFill>
                  <a:schemeClr val="accent4"/>
                </a:solidFill>
              </a:rPr>
              <a:t>reactive</a:t>
            </a:r>
            <a:r>
              <a:rPr lang="fr-FR" sz="1600" b="1" dirty="0" smtClean="0">
                <a:solidFill>
                  <a:schemeClr val="accent4"/>
                </a:solidFill>
              </a:rPr>
              <a:t> JICF)</a:t>
            </a:r>
            <a:endParaRPr lang="fr-FR" sz="1600" b="1" dirty="0">
              <a:solidFill>
                <a:schemeClr val="accent4"/>
              </a:solidFill>
            </a:endParaRPr>
          </a:p>
        </p:txBody>
      </p:sp>
      <p:pic>
        <p:nvPicPr>
          <p:cNvPr id="2" name="Image 1"/>
          <p:cNvPicPr>
            <a:picLocks noChangeAspect="1"/>
          </p:cNvPicPr>
          <p:nvPr/>
        </p:nvPicPr>
        <p:blipFill rotWithShape="1">
          <a:blip r:embed="rId15"/>
          <a:srcRect l="49599" t="3234" r="-3878" b="-3234"/>
          <a:stretch/>
        </p:blipFill>
        <p:spPr>
          <a:xfrm>
            <a:off x="2963546" y="1224784"/>
            <a:ext cx="709226" cy="242764"/>
          </a:xfrm>
          <a:prstGeom prst="rect">
            <a:avLst/>
          </a:prstGeom>
        </p:spPr>
      </p:pic>
      <p:pic>
        <p:nvPicPr>
          <p:cNvPr id="5" name="Image 4"/>
          <p:cNvPicPr>
            <a:picLocks noChangeAspect="1"/>
          </p:cNvPicPr>
          <p:nvPr/>
        </p:nvPicPr>
        <p:blipFill rotWithShape="1">
          <a:blip r:embed="rId16"/>
          <a:srcRect l="52837" t="1137" r="-427" b="-1138"/>
          <a:stretch/>
        </p:blipFill>
        <p:spPr>
          <a:xfrm>
            <a:off x="2947740" y="1512638"/>
            <a:ext cx="555574" cy="167793"/>
          </a:xfrm>
          <a:prstGeom prst="rect">
            <a:avLst/>
          </a:prstGeom>
        </p:spPr>
      </p:pic>
      <p:pic>
        <p:nvPicPr>
          <p:cNvPr id="11" name="Image 10"/>
          <p:cNvPicPr>
            <a:picLocks noChangeAspect="1"/>
          </p:cNvPicPr>
          <p:nvPr/>
        </p:nvPicPr>
        <p:blipFill rotWithShape="1">
          <a:blip r:embed="rId17"/>
          <a:srcRect l="56653"/>
          <a:stretch/>
        </p:blipFill>
        <p:spPr>
          <a:xfrm>
            <a:off x="2938416" y="2359550"/>
            <a:ext cx="456518" cy="209058"/>
          </a:xfrm>
          <a:prstGeom prst="rect">
            <a:avLst/>
          </a:prstGeom>
        </p:spPr>
      </p:pic>
      <p:pic>
        <p:nvPicPr>
          <p:cNvPr id="12" name="Image 11"/>
          <p:cNvPicPr>
            <a:picLocks noChangeAspect="1"/>
          </p:cNvPicPr>
          <p:nvPr/>
        </p:nvPicPr>
        <p:blipFill rotWithShape="1">
          <a:blip r:embed="rId18"/>
          <a:srcRect l="26714" t="-1023" r="-331" b="1023"/>
          <a:stretch/>
        </p:blipFill>
        <p:spPr>
          <a:xfrm>
            <a:off x="2915116" y="2073885"/>
            <a:ext cx="1371070" cy="235710"/>
          </a:xfrm>
          <a:prstGeom prst="rect">
            <a:avLst/>
          </a:prstGeom>
        </p:spPr>
      </p:pic>
      <p:pic>
        <p:nvPicPr>
          <p:cNvPr id="13" name="Image 12"/>
          <p:cNvPicPr>
            <a:picLocks noChangeAspect="1"/>
          </p:cNvPicPr>
          <p:nvPr/>
        </p:nvPicPr>
        <p:blipFill>
          <a:blip r:embed="rId19"/>
          <a:stretch>
            <a:fillRect/>
          </a:stretch>
        </p:blipFill>
        <p:spPr>
          <a:xfrm>
            <a:off x="2969418" y="3452222"/>
            <a:ext cx="481456" cy="174722"/>
          </a:xfrm>
          <a:prstGeom prst="rect">
            <a:avLst/>
          </a:prstGeom>
        </p:spPr>
      </p:pic>
    </p:spTree>
    <p:extLst>
      <p:ext uri="{BB962C8B-B14F-4D97-AF65-F5344CB8AC3E}">
        <p14:creationId xmlns:p14="http://schemas.microsoft.com/office/powerpoint/2010/main" val="954235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5</a:t>
            </a:fld>
            <a:endParaRPr lang="fr-FR" dirty="0"/>
          </a:p>
        </p:txBody>
      </p:sp>
      <p:sp>
        <p:nvSpPr>
          <p:cNvPr id="32" name="Titre 6"/>
          <p:cNvSpPr txBox="1">
            <a:spLocks/>
          </p:cNvSpPr>
          <p:nvPr/>
        </p:nvSpPr>
        <p:spPr bwMode="gray">
          <a:xfrm>
            <a:off x="485999" y="984086"/>
            <a:ext cx="8378504" cy="3640303"/>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400" dirty="0" err="1" smtClean="0">
                <a:latin typeface="Garamond" panose="02020404030301010803" pitchFamily="18" charset="0"/>
              </a:rPr>
              <a:t>We</a:t>
            </a:r>
            <a:r>
              <a:rPr lang="fr-FR" sz="1400" dirty="0" smtClean="0">
                <a:latin typeface="Garamond" panose="02020404030301010803" pitchFamily="18" charset="0"/>
              </a:rPr>
              <a:t> </a:t>
            </a:r>
            <a:r>
              <a:rPr lang="fr-FR" sz="1400" dirty="0" err="1" smtClean="0">
                <a:latin typeface="Garamond" panose="02020404030301010803" pitchFamily="18" charset="0"/>
              </a:rPr>
              <a:t>can</a:t>
            </a:r>
            <a:r>
              <a:rPr lang="fr-FR" sz="1400" dirty="0" smtClean="0">
                <a:latin typeface="Garamond" panose="02020404030301010803" pitchFamily="18" charset="0"/>
              </a:rPr>
              <a:t> </a:t>
            </a:r>
            <a:r>
              <a:rPr lang="fr-FR" sz="1400" dirty="0" err="1" smtClean="0">
                <a:latin typeface="Garamond" panose="02020404030301010803" pitchFamily="18" charset="0"/>
              </a:rPr>
              <a:t>now</a:t>
            </a:r>
            <a:r>
              <a:rPr lang="fr-FR" sz="1400" dirty="0" smtClean="0">
                <a:latin typeface="Garamond" panose="02020404030301010803" pitchFamily="18" charset="0"/>
              </a:rPr>
              <a:t> </a:t>
            </a:r>
            <a:r>
              <a:rPr lang="fr-FR" sz="1400" dirty="0" err="1" smtClean="0">
                <a:latin typeface="Garamond" panose="02020404030301010803" pitchFamily="18" charset="0"/>
              </a:rPr>
              <a:t>perform</a:t>
            </a:r>
            <a:r>
              <a:rPr lang="fr-FR" sz="1400" dirty="0" smtClean="0">
                <a:latin typeface="Garamond" panose="02020404030301010803" pitchFamily="18" charset="0"/>
              </a:rPr>
              <a:t> injection </a:t>
            </a:r>
            <a:r>
              <a:rPr lang="fr-FR" sz="1400" dirty="0" err="1" smtClean="0">
                <a:latin typeface="Garamond" panose="02020404030301010803" pitchFamily="18" charset="0"/>
              </a:rPr>
              <a:t>with</a:t>
            </a:r>
            <a:r>
              <a:rPr lang="fr-FR" sz="1400" dirty="0" smtClean="0">
                <a:latin typeface="Garamond" panose="02020404030301010803" pitchFamily="18" charset="0"/>
              </a:rPr>
              <a:t> the </a:t>
            </a:r>
            <a:r>
              <a:rPr lang="fr-FR" sz="1400" dirty="0" err="1" smtClean="0">
                <a:latin typeface="Garamond" panose="02020404030301010803" pitchFamily="18" charset="0"/>
              </a:rPr>
              <a:t>proper</a:t>
            </a:r>
            <a:r>
              <a:rPr lang="fr-FR" sz="1400" dirty="0" smtClean="0">
                <a:latin typeface="Garamond" panose="02020404030301010803" pitchFamily="18" charset="0"/>
              </a:rPr>
              <a:t> mass flow rates (mass conservative </a:t>
            </a:r>
            <a:r>
              <a:rPr lang="fr-FR" sz="1400" dirty="0" err="1" smtClean="0">
                <a:latin typeface="Garamond" panose="02020404030301010803" pitchFamily="18" charset="0"/>
              </a:rPr>
              <a:t>injectors</a:t>
            </a:r>
            <a:r>
              <a:rPr lang="fr-FR" sz="1400" dirty="0">
                <a:latin typeface="Garamond" panose="02020404030301010803" pitchFamily="18" charset="0"/>
              </a:rPr>
              <a:t>)</a:t>
            </a:r>
          </a:p>
          <a:p>
            <a:pPr>
              <a:tabLst>
                <a:tab pos="358775" algn="l"/>
              </a:tabLst>
            </a:pPr>
            <a:endParaRPr lang="fr-FR" sz="1200" dirty="0">
              <a:latin typeface="Garamond" panose="02020404030301010803" pitchFamily="18" charset="0"/>
            </a:endParaRPr>
          </a:p>
          <a:p>
            <a:pPr>
              <a:tabLst>
                <a:tab pos="358775" algn="l"/>
              </a:tabLst>
            </a:pPr>
            <a:r>
              <a:rPr lang="fr-FR" sz="1400" dirty="0" smtClean="0">
                <a:latin typeface="Garamond" panose="02020404030301010803" pitchFamily="18" charset="0"/>
              </a:rPr>
              <a:t>For non-</a:t>
            </a:r>
            <a:r>
              <a:rPr lang="fr-FR" sz="1400" dirty="0" err="1" smtClean="0">
                <a:latin typeface="Garamond" panose="02020404030301010803" pitchFamily="18" charset="0"/>
              </a:rPr>
              <a:t>reactive</a:t>
            </a:r>
            <a:r>
              <a:rPr lang="fr-FR" sz="1400" dirty="0" smtClean="0">
                <a:latin typeface="Garamond" panose="02020404030301010803" pitchFamily="18" charset="0"/>
              </a:rPr>
              <a:t> JICF, </a:t>
            </a:r>
            <a:r>
              <a:rPr lang="fr-FR" sz="1400" dirty="0" err="1" smtClean="0">
                <a:latin typeface="Garamond" panose="02020404030301010803" pitchFamily="18" charset="0"/>
              </a:rPr>
              <a:t>we</a:t>
            </a:r>
            <a:r>
              <a:rPr lang="fr-FR" sz="1400" dirty="0" smtClean="0">
                <a:latin typeface="Garamond" panose="02020404030301010803" pitchFamily="18" charset="0"/>
              </a:rPr>
              <a:t> </a:t>
            </a:r>
            <a:r>
              <a:rPr lang="fr-FR" sz="1400" dirty="0" err="1" smtClean="0">
                <a:latin typeface="Garamond" panose="02020404030301010803" pitchFamily="18" charset="0"/>
              </a:rPr>
              <a:t>can</a:t>
            </a:r>
            <a:r>
              <a:rPr lang="fr-FR" sz="1400" dirty="0" smtClean="0">
                <a:latin typeface="Garamond" panose="02020404030301010803" pitchFamily="18" charset="0"/>
              </a:rPr>
              <a:t> </a:t>
            </a:r>
          </a:p>
          <a:p>
            <a:pPr>
              <a:tabLst>
                <a:tab pos="358775" algn="l"/>
              </a:tabLst>
            </a:pPr>
            <a:endParaRPr lang="fr-FR" sz="200" dirty="0" smtClean="0">
              <a:latin typeface="Garamond" panose="02020404030301010803" pitchFamily="18" charset="0"/>
            </a:endParaRPr>
          </a:p>
          <a:p>
            <a:pPr indent="360363">
              <a:tabLst>
                <a:tab pos="358775" algn="l"/>
              </a:tabLst>
            </a:pPr>
            <a:r>
              <a:rPr lang="fr-FR" sz="1100" dirty="0" err="1" smtClean="0">
                <a:latin typeface="Garamond" panose="02020404030301010803" pitchFamily="18" charset="0"/>
              </a:rPr>
              <a:t>Inject</a:t>
            </a:r>
            <a:r>
              <a:rPr lang="fr-FR" sz="1100" dirty="0" smtClean="0">
                <a:latin typeface="Garamond" panose="02020404030301010803" pitchFamily="18" charset="0"/>
              </a:rPr>
              <a:t> </a:t>
            </a:r>
            <a:r>
              <a:rPr lang="fr-FR" sz="1100" dirty="0" err="1" smtClean="0">
                <a:latin typeface="Garamond" panose="02020404030301010803" pitchFamily="18" charset="0"/>
              </a:rPr>
              <a:t>statistics</a:t>
            </a:r>
            <a:r>
              <a:rPr lang="fr-FR" sz="1100" dirty="0" smtClean="0">
                <a:latin typeface="Garamond" panose="02020404030301010803" pitchFamily="18" charset="0"/>
              </a:rPr>
              <a:t> </a:t>
            </a:r>
            <a:r>
              <a:rPr lang="fr-FR" sz="1100" dirty="0" err="1" smtClean="0">
                <a:latin typeface="Garamond" panose="02020404030301010803" pitchFamily="18" charset="0"/>
              </a:rPr>
              <a:t>from</a:t>
            </a:r>
            <a:r>
              <a:rPr lang="fr-FR" sz="1100" dirty="0" smtClean="0">
                <a:latin typeface="Garamond" panose="02020404030301010803" pitchFamily="18" charset="0"/>
              </a:rPr>
              <a:t> v1 at x = 5, 10, 15 mm</a:t>
            </a:r>
          </a:p>
          <a:p>
            <a:pPr indent="360363">
              <a:tabLst>
                <a:tab pos="358775" algn="l"/>
              </a:tabLst>
            </a:pPr>
            <a:endParaRPr lang="fr-FR" sz="400" dirty="0" smtClean="0">
              <a:latin typeface="Garamond" panose="02020404030301010803" pitchFamily="18" charset="0"/>
            </a:endParaRPr>
          </a:p>
          <a:p>
            <a:pPr indent="360363">
              <a:tabLst>
                <a:tab pos="358775" algn="l"/>
              </a:tabLst>
            </a:pPr>
            <a:r>
              <a:rPr lang="fr-FR" sz="1100" dirty="0" err="1" smtClean="0">
                <a:latin typeface="Garamond" panose="02020404030301010803" pitchFamily="18" charset="0"/>
              </a:rPr>
              <a:t>Get</a:t>
            </a:r>
            <a:r>
              <a:rPr lang="fr-FR" sz="1100" dirty="0" smtClean="0">
                <a:latin typeface="Garamond" panose="02020404030301010803" pitchFamily="18" charset="0"/>
              </a:rPr>
              <a:t> </a:t>
            </a:r>
            <a:r>
              <a:rPr lang="fr-FR" sz="1100" dirty="0" err="1" smtClean="0">
                <a:latin typeface="Garamond" panose="02020404030301010803" pitchFamily="18" charset="0"/>
              </a:rPr>
              <a:t>statistics</a:t>
            </a:r>
            <a:r>
              <a:rPr lang="fr-FR" sz="1100" dirty="0" smtClean="0">
                <a:latin typeface="Garamond" panose="02020404030301010803" pitchFamily="18" charset="0"/>
              </a:rPr>
              <a:t> </a:t>
            </a:r>
            <a:r>
              <a:rPr lang="fr-FR" sz="1100" dirty="0" err="1" smtClean="0">
                <a:latin typeface="Garamond" panose="02020404030301010803" pitchFamily="18" charset="0"/>
              </a:rPr>
              <a:t>from</a:t>
            </a:r>
            <a:r>
              <a:rPr lang="fr-FR" sz="1100" dirty="0" smtClean="0">
                <a:latin typeface="Garamond" panose="02020404030301010803" pitchFamily="18" charset="0"/>
              </a:rPr>
              <a:t> lagrangian simulations at x = 20 mm</a:t>
            </a:r>
          </a:p>
          <a:p>
            <a:pPr indent="360363">
              <a:tabLst>
                <a:tab pos="358775" algn="l"/>
              </a:tabLst>
            </a:pPr>
            <a:endParaRPr lang="fr-FR" sz="400" dirty="0" smtClean="0">
              <a:latin typeface="Garamond" panose="02020404030301010803" pitchFamily="18" charset="0"/>
            </a:endParaRPr>
          </a:p>
          <a:p>
            <a:pPr indent="360363">
              <a:tabLst>
                <a:tab pos="358775" algn="l"/>
              </a:tabLst>
            </a:pPr>
            <a:r>
              <a:rPr lang="fr-FR" sz="1100" dirty="0" smtClean="0">
                <a:latin typeface="Garamond" panose="02020404030301010803" pitchFamily="18" charset="0"/>
              </a:rPr>
              <a:t>Compare </a:t>
            </a:r>
            <a:r>
              <a:rPr lang="fr-FR" sz="1100" dirty="0" err="1" smtClean="0">
                <a:latin typeface="Garamond" panose="02020404030301010803" pitchFamily="18" charset="0"/>
              </a:rPr>
              <a:t>these</a:t>
            </a:r>
            <a:r>
              <a:rPr lang="fr-FR" sz="1100" dirty="0" smtClean="0">
                <a:latin typeface="Garamond" panose="02020404030301010803" pitchFamily="18" charset="0"/>
              </a:rPr>
              <a:t> </a:t>
            </a:r>
            <a:r>
              <a:rPr lang="fr-FR" sz="1100" dirty="0" err="1" smtClean="0">
                <a:latin typeface="Garamond" panose="02020404030301010803" pitchFamily="18" charset="0"/>
              </a:rPr>
              <a:t>statistics</a:t>
            </a:r>
            <a:r>
              <a:rPr lang="fr-FR" sz="1100" dirty="0" smtClean="0">
                <a:latin typeface="Garamond" panose="02020404030301010803" pitchFamily="18" charset="0"/>
              </a:rPr>
              <a:t> </a:t>
            </a:r>
            <a:r>
              <a:rPr lang="fr-FR" sz="1100" dirty="0" err="1" smtClean="0">
                <a:latin typeface="Garamond" panose="02020404030301010803" pitchFamily="18" charset="0"/>
              </a:rPr>
              <a:t>with</a:t>
            </a:r>
            <a:r>
              <a:rPr lang="fr-FR" sz="1100" dirty="0" smtClean="0">
                <a:latin typeface="Garamond" panose="02020404030301010803" pitchFamily="18" charset="0"/>
              </a:rPr>
              <a:t> the </a:t>
            </a:r>
            <a:r>
              <a:rPr lang="fr-FR" sz="1100" dirty="0" err="1" smtClean="0">
                <a:latin typeface="Garamond" panose="02020404030301010803" pitchFamily="18" charset="0"/>
              </a:rPr>
              <a:t>resolved</a:t>
            </a:r>
            <a:r>
              <a:rPr lang="fr-FR" sz="1100" dirty="0" smtClean="0">
                <a:latin typeface="Garamond" panose="02020404030301010803" pitchFamily="18" charset="0"/>
              </a:rPr>
              <a:t> </a:t>
            </a:r>
            <a:r>
              <a:rPr lang="fr-FR" sz="1100" dirty="0" err="1" smtClean="0">
                <a:latin typeface="Garamond" panose="02020404030301010803" pitchFamily="18" charset="0"/>
              </a:rPr>
              <a:t>ones</a:t>
            </a:r>
            <a:r>
              <a:rPr lang="fr-FR" sz="1100" dirty="0" smtClean="0">
                <a:latin typeface="Garamond" panose="02020404030301010803" pitchFamily="18" charset="0"/>
              </a:rPr>
              <a:t> at </a:t>
            </a:r>
            <a:r>
              <a:rPr lang="fr-FR" sz="1100" dirty="0" err="1" smtClean="0">
                <a:latin typeface="Garamond" panose="02020404030301010803" pitchFamily="18" charset="0"/>
              </a:rPr>
              <a:t>same</a:t>
            </a:r>
            <a:r>
              <a:rPr lang="fr-FR" sz="1100" dirty="0" smtClean="0">
                <a:latin typeface="Garamond" panose="02020404030301010803" pitchFamily="18" charset="0"/>
              </a:rPr>
              <a:t> location</a:t>
            </a:r>
          </a:p>
          <a:p>
            <a:pPr>
              <a:tabLst>
                <a:tab pos="358775" algn="l"/>
              </a:tabLst>
            </a:pPr>
            <a:endParaRPr lang="fr-FR" sz="1200" dirty="0">
              <a:latin typeface="Garamond" panose="02020404030301010803" pitchFamily="18" charset="0"/>
            </a:endParaRPr>
          </a:p>
          <a:p>
            <a:pPr>
              <a:tabLst>
                <a:tab pos="358775" algn="l"/>
              </a:tabLst>
            </a:pPr>
            <a:r>
              <a:rPr lang="fr-FR" sz="1400" dirty="0" err="1" smtClean="0">
                <a:latin typeface="Garamond" panose="02020404030301010803" pitchFamily="18" charset="0"/>
              </a:rPr>
              <a:t>Then</a:t>
            </a:r>
            <a:r>
              <a:rPr lang="fr-FR" sz="1400" dirty="0" smtClean="0">
                <a:latin typeface="Garamond" panose="02020404030301010803" pitchFamily="18" charset="0"/>
              </a:rPr>
              <a:t>, </a:t>
            </a:r>
            <a:r>
              <a:rPr lang="fr-FR" sz="1400" dirty="0" err="1" smtClean="0">
                <a:latin typeface="Garamond" panose="02020404030301010803" pitchFamily="18" charset="0"/>
              </a:rPr>
              <a:t>we</a:t>
            </a:r>
            <a:r>
              <a:rPr lang="fr-FR" sz="1400" dirty="0" smtClean="0">
                <a:latin typeface="Garamond" panose="02020404030301010803" pitchFamily="18" charset="0"/>
              </a:rPr>
              <a:t> </a:t>
            </a:r>
            <a:r>
              <a:rPr lang="fr-FR" sz="1400" dirty="0" err="1" smtClean="0">
                <a:latin typeface="Garamond" panose="02020404030301010803" pitchFamily="18" charset="0"/>
              </a:rPr>
              <a:t>can</a:t>
            </a:r>
            <a:r>
              <a:rPr lang="fr-FR" sz="1400" dirty="0" smtClean="0">
                <a:latin typeface="Garamond" panose="02020404030301010803" pitchFamily="18" charset="0"/>
              </a:rPr>
              <a:t> </a:t>
            </a:r>
            <a:r>
              <a:rPr lang="fr-FR" sz="1400" dirty="0" err="1" smtClean="0">
                <a:latin typeface="Garamond" panose="02020404030301010803" pitchFamily="18" charset="0"/>
              </a:rPr>
              <a:t>study</a:t>
            </a:r>
            <a:r>
              <a:rPr lang="fr-FR" sz="1400" dirty="0" smtClean="0">
                <a:latin typeface="Garamond" panose="02020404030301010803" pitchFamily="18" charset="0"/>
              </a:rPr>
              <a:t> the influence of </a:t>
            </a:r>
            <a:r>
              <a:rPr lang="fr-FR" sz="1400" dirty="0" err="1" smtClean="0">
                <a:latin typeface="Garamond" panose="02020404030301010803" pitchFamily="18" charset="0"/>
              </a:rPr>
              <a:t>several</a:t>
            </a:r>
            <a:r>
              <a:rPr lang="fr-FR" sz="1400" dirty="0" smtClean="0">
                <a:latin typeface="Garamond" panose="02020404030301010803" pitchFamily="18" charset="0"/>
              </a:rPr>
              <a:t> </a:t>
            </a:r>
            <a:r>
              <a:rPr lang="fr-FR" sz="1400" dirty="0" err="1" smtClean="0">
                <a:latin typeface="Garamond" panose="02020404030301010803" pitchFamily="18" charset="0"/>
              </a:rPr>
              <a:t>parameters</a:t>
            </a:r>
            <a:endParaRPr lang="fr-FR" sz="1200" dirty="0">
              <a:latin typeface="Garamond" panose="02020404030301010803" pitchFamily="18" charset="0"/>
            </a:endParaRPr>
          </a:p>
          <a:p>
            <a:pPr>
              <a:tabLst>
                <a:tab pos="358775" algn="l"/>
              </a:tabLst>
            </a:pPr>
            <a:endParaRPr lang="fr-FR" sz="200" b="0" dirty="0">
              <a:latin typeface="Garamond" panose="02020404030301010803" pitchFamily="18" charset="0"/>
            </a:endParaRPr>
          </a:p>
          <a:p>
            <a:pPr>
              <a:tabLst>
                <a:tab pos="358775" algn="l"/>
              </a:tabLst>
            </a:pPr>
            <a:r>
              <a:rPr lang="fr-FR" sz="1200" b="0" dirty="0" smtClean="0">
                <a:latin typeface="Garamond" panose="02020404030301010803" pitchFamily="18" charset="0"/>
              </a:rPr>
              <a:t>	</a:t>
            </a:r>
            <a:r>
              <a:rPr lang="fr-FR" sz="1100" dirty="0" err="1" smtClean="0">
                <a:latin typeface="Garamond" panose="02020404030301010803" pitchFamily="18" charset="0"/>
              </a:rPr>
              <a:t>Droplets</a:t>
            </a:r>
            <a:r>
              <a:rPr lang="fr-FR" sz="1100" dirty="0" smtClean="0">
                <a:latin typeface="Garamond" panose="02020404030301010803" pitchFamily="18" charset="0"/>
              </a:rPr>
              <a:t>’ </a:t>
            </a:r>
            <a:r>
              <a:rPr lang="fr-FR" sz="1100" dirty="0" err="1" smtClean="0">
                <a:latin typeface="Garamond" panose="02020404030301010803" pitchFamily="18" charset="0"/>
              </a:rPr>
              <a:t>diameter</a:t>
            </a:r>
            <a:r>
              <a:rPr lang="fr-FR" sz="1100" b="0" dirty="0" smtClean="0">
                <a:latin typeface="Garamond" panose="02020404030301010803" pitchFamily="18" charset="0"/>
              </a:rPr>
              <a:t>: constant </a:t>
            </a:r>
            <a:r>
              <a:rPr lang="fr-FR" sz="1100" b="0" dirty="0" err="1" smtClean="0">
                <a:latin typeface="Garamond" panose="02020404030301010803" pitchFamily="18" charset="0"/>
              </a:rPr>
              <a:t>diameter</a:t>
            </a:r>
            <a:r>
              <a:rPr lang="fr-FR" sz="1100" b="0" dirty="0" smtClean="0">
                <a:latin typeface="Garamond" panose="02020404030301010803" pitchFamily="18" charset="0"/>
              </a:rPr>
              <a:t> (SMD), </a:t>
            </a:r>
            <a:r>
              <a:rPr lang="fr-FR" sz="1100" b="0" dirty="0" err="1" smtClean="0">
                <a:latin typeface="Garamond" panose="02020404030301010803" pitchFamily="18" charset="0"/>
              </a:rPr>
              <a:t>lognormal</a:t>
            </a:r>
            <a:r>
              <a:rPr lang="fr-FR" sz="1100" b="0" dirty="0" smtClean="0">
                <a:latin typeface="Garamond" panose="02020404030301010803" pitchFamily="18" charset="0"/>
              </a:rPr>
              <a:t> PDF </a:t>
            </a:r>
            <a:r>
              <a:rPr lang="fr-FR" sz="1100" b="0" dirty="0" err="1" smtClean="0">
                <a:latin typeface="Garamond" panose="02020404030301010803" pitchFamily="18" charset="0"/>
              </a:rPr>
              <a:t>fitting</a:t>
            </a:r>
            <a:r>
              <a:rPr lang="fr-FR" sz="1100" b="0" dirty="0" smtClean="0">
                <a:latin typeface="Garamond" panose="02020404030301010803" pitchFamily="18" charset="0"/>
              </a:rPr>
              <a:t> </a:t>
            </a:r>
            <a:r>
              <a:rPr lang="fr-FR" sz="1100" b="0" dirty="0" err="1" smtClean="0">
                <a:latin typeface="Garamond" panose="02020404030301010803" pitchFamily="18" charset="0"/>
              </a:rPr>
              <a:t>histogram</a:t>
            </a:r>
            <a:endParaRPr lang="fr-FR" sz="1100" b="0" baseline="-25000" dirty="0" smtClean="0">
              <a:solidFill>
                <a:schemeClr val="accent4"/>
              </a:solidFill>
              <a:latin typeface="Garamond" panose="02020404030301010803" pitchFamily="18" charset="0"/>
            </a:endParaRPr>
          </a:p>
          <a:p>
            <a:pPr>
              <a:tabLst>
                <a:tab pos="358775" algn="l"/>
              </a:tabLst>
            </a:pPr>
            <a:endParaRPr lang="fr-FR" sz="700" b="0" baseline="-25000" dirty="0" smtClean="0">
              <a:latin typeface="Garamond" panose="02020404030301010803" pitchFamily="18" charset="0"/>
            </a:endParaRPr>
          </a:p>
          <a:p>
            <a:pPr>
              <a:tabLst>
                <a:tab pos="358775" algn="l"/>
              </a:tabLst>
            </a:pPr>
            <a:r>
              <a:rPr lang="fr-FR" sz="1200" b="0" dirty="0">
                <a:latin typeface="Garamond" panose="02020404030301010803" pitchFamily="18" charset="0"/>
              </a:rPr>
              <a:t>	</a:t>
            </a:r>
            <a:r>
              <a:rPr lang="fr-FR" sz="1100" dirty="0" err="1" smtClean="0">
                <a:latin typeface="Garamond" panose="02020404030301010803" pitchFamily="18" charset="0"/>
              </a:rPr>
              <a:t>Droplets</a:t>
            </a:r>
            <a:r>
              <a:rPr lang="fr-FR" sz="1100" dirty="0" smtClean="0">
                <a:latin typeface="Garamond" panose="02020404030301010803" pitchFamily="18" charset="0"/>
              </a:rPr>
              <a:t>’ </a:t>
            </a:r>
            <a:r>
              <a:rPr lang="fr-FR" sz="1100" dirty="0" err="1" smtClean="0">
                <a:latin typeface="Garamond" panose="02020404030301010803" pitchFamily="18" charset="0"/>
              </a:rPr>
              <a:t>velocities</a:t>
            </a:r>
            <a:r>
              <a:rPr lang="fr-FR" sz="1100" b="0" dirty="0" smtClean="0">
                <a:latin typeface="Garamond" panose="02020404030301010803" pitchFamily="18" charset="0"/>
              </a:rPr>
              <a:t>: histograms, PDF (normal?) </a:t>
            </a:r>
            <a:r>
              <a:rPr lang="fr-FR" sz="1100" b="0" dirty="0" err="1" smtClean="0">
                <a:latin typeface="Garamond" panose="02020404030301010803" pitchFamily="18" charset="0"/>
              </a:rPr>
              <a:t>taking</a:t>
            </a:r>
            <a:r>
              <a:rPr lang="fr-FR" sz="1100" b="0" dirty="0" smtClean="0">
                <a:latin typeface="Garamond" panose="02020404030301010803" pitchFamily="18" charset="0"/>
              </a:rPr>
              <a:t> </a:t>
            </a:r>
            <a:r>
              <a:rPr lang="fr-FR" sz="1100" b="0" dirty="0" err="1" smtClean="0">
                <a:latin typeface="Garamond" panose="02020404030301010803" pitchFamily="18" charset="0"/>
              </a:rPr>
              <a:t>into</a:t>
            </a:r>
            <a:r>
              <a:rPr lang="fr-FR" sz="1100" b="0" dirty="0" smtClean="0">
                <a:latin typeface="Garamond" panose="02020404030301010803" pitchFamily="18" charset="0"/>
              </a:rPr>
              <a:t> </a:t>
            </a:r>
            <a:r>
              <a:rPr lang="fr-FR" sz="1100" b="0" dirty="0" err="1" smtClean="0">
                <a:latin typeface="Garamond" panose="02020404030301010803" pitchFamily="18" charset="0"/>
              </a:rPr>
              <a:t>account</a:t>
            </a:r>
            <a:r>
              <a:rPr lang="fr-FR" sz="1100" b="0" dirty="0" smtClean="0">
                <a:latin typeface="Garamond" panose="02020404030301010803" pitchFamily="18" charset="0"/>
              </a:rPr>
              <a:t> </a:t>
            </a:r>
            <a:r>
              <a:rPr lang="fr-FR" sz="1100" b="0" dirty="0" err="1" smtClean="0">
                <a:latin typeface="Garamond" panose="02020404030301010803" pitchFamily="18" charset="0"/>
              </a:rPr>
              <a:t>mean</a:t>
            </a:r>
            <a:r>
              <a:rPr lang="fr-FR" sz="1100" b="0" dirty="0" smtClean="0">
                <a:latin typeface="Garamond" panose="02020404030301010803" pitchFamily="18" charset="0"/>
              </a:rPr>
              <a:t> and </a:t>
            </a:r>
            <a:r>
              <a:rPr lang="fr-FR" sz="1100" b="0" dirty="0" err="1" smtClean="0">
                <a:latin typeface="Garamond" panose="02020404030301010803" pitchFamily="18" charset="0"/>
              </a:rPr>
              <a:t>rms</a:t>
            </a:r>
            <a:r>
              <a:rPr lang="fr-FR" sz="1100" b="0" dirty="0" smtClean="0">
                <a:latin typeface="Garamond" panose="02020404030301010803" pitchFamily="18" charset="0"/>
              </a:rPr>
              <a:t> values</a:t>
            </a:r>
            <a:endParaRPr lang="fr-FR" sz="1400" b="0" baseline="-25000" dirty="0" smtClean="0">
              <a:solidFill>
                <a:schemeClr val="accent4"/>
              </a:solidFill>
              <a:latin typeface="Garamond" panose="02020404030301010803" pitchFamily="18" charset="0"/>
            </a:endParaRPr>
          </a:p>
          <a:p>
            <a:pPr>
              <a:tabLst>
                <a:tab pos="358775" algn="l"/>
              </a:tabLst>
            </a:pPr>
            <a:endParaRPr lang="fr-FR" sz="900" b="0" baseline="-25000" dirty="0" smtClean="0">
              <a:latin typeface="Garamond" panose="02020404030301010803" pitchFamily="18" charset="0"/>
            </a:endParaRPr>
          </a:p>
          <a:p>
            <a:pPr>
              <a:tabLst>
                <a:tab pos="358775" algn="l"/>
              </a:tabLst>
            </a:pPr>
            <a:r>
              <a:rPr lang="fr-FR" sz="1200" b="0" dirty="0" smtClean="0">
                <a:latin typeface="Garamond" panose="02020404030301010803" pitchFamily="18" charset="0"/>
              </a:rPr>
              <a:t>	</a:t>
            </a:r>
            <a:r>
              <a:rPr lang="fr-FR" sz="1100" dirty="0" err="1" smtClean="0">
                <a:latin typeface="Garamond" panose="02020404030301010803" pitchFamily="18" charset="0"/>
              </a:rPr>
              <a:t>Injectors</a:t>
            </a:r>
            <a:r>
              <a:rPr lang="fr-FR" sz="1100" dirty="0" smtClean="0">
                <a:latin typeface="Garamond" panose="02020404030301010803" pitchFamily="18" charset="0"/>
              </a:rPr>
              <a:t> topology: </a:t>
            </a:r>
            <a:r>
              <a:rPr lang="fr-FR" sz="1100" b="0" dirty="0" err="1" smtClean="0">
                <a:latin typeface="Garamond" panose="02020404030301010803" pitchFamily="18" charset="0"/>
              </a:rPr>
              <a:t>refine</a:t>
            </a:r>
            <a:r>
              <a:rPr lang="fr-FR" sz="1100" b="0" dirty="0" smtClean="0">
                <a:latin typeface="Garamond" panose="02020404030301010803" pitchFamily="18" charset="0"/>
              </a:rPr>
              <a:t> </a:t>
            </a:r>
            <a:r>
              <a:rPr lang="fr-FR" sz="1100" b="0" dirty="0" err="1" smtClean="0">
                <a:latin typeface="Garamond" panose="02020404030301010803" pitchFamily="18" charset="0"/>
              </a:rPr>
              <a:t>spatially</a:t>
            </a:r>
            <a:r>
              <a:rPr lang="fr-FR" sz="1100" b="0" dirty="0" smtClean="0">
                <a:latin typeface="Garamond" panose="02020404030301010803" pitchFamily="18" charset="0"/>
              </a:rPr>
              <a:t> </a:t>
            </a:r>
            <a:r>
              <a:rPr lang="fr-FR" sz="1100" b="0" dirty="0" err="1" smtClean="0">
                <a:latin typeface="Garamond" panose="02020404030301010803" pitchFamily="18" charset="0"/>
              </a:rPr>
              <a:t>with</a:t>
            </a:r>
            <a:r>
              <a:rPr lang="fr-FR" sz="1100" b="0" dirty="0" smtClean="0">
                <a:latin typeface="Garamond" panose="02020404030301010803" pitchFamily="18" charset="0"/>
              </a:rPr>
              <a:t> </a:t>
            </a:r>
            <a:r>
              <a:rPr lang="fr-FR" sz="1100" b="0" dirty="0" err="1" smtClean="0">
                <a:latin typeface="Garamond" panose="02020404030301010803" pitchFamily="18" charset="0"/>
              </a:rPr>
              <a:t>quadtrees</a:t>
            </a:r>
            <a:r>
              <a:rPr lang="fr-FR" sz="1100" b="0" dirty="0" smtClean="0">
                <a:latin typeface="Garamond" panose="02020404030301010803" pitchFamily="18" charset="0"/>
              </a:rPr>
              <a:t>, </a:t>
            </a:r>
            <a:r>
              <a:rPr lang="fr-FR" sz="1100" b="0" dirty="0" err="1" smtClean="0">
                <a:latin typeface="Garamond" panose="02020404030301010803" pitchFamily="18" charset="0"/>
              </a:rPr>
              <a:t>according</a:t>
            </a:r>
            <a:r>
              <a:rPr lang="fr-FR" sz="1100" b="0" dirty="0" smtClean="0">
                <a:latin typeface="Garamond" panose="02020404030301010803" pitchFamily="18" charset="0"/>
              </a:rPr>
              <a:t> to a </a:t>
            </a:r>
            <a:r>
              <a:rPr lang="fr-FR" sz="1100" b="0" dirty="0" err="1" smtClean="0">
                <a:latin typeface="Garamond" panose="02020404030301010803" pitchFamily="18" charset="0"/>
              </a:rPr>
              <a:t>droplet</a:t>
            </a:r>
            <a:r>
              <a:rPr lang="fr-FR" sz="1100" b="0" dirty="0" smtClean="0">
                <a:latin typeface="Garamond" panose="02020404030301010803" pitchFamily="18" charset="0"/>
              </a:rPr>
              <a:t> </a:t>
            </a:r>
            <a:r>
              <a:rPr lang="fr-FR" sz="1100" b="0" dirty="0" err="1" smtClean="0">
                <a:latin typeface="Garamond" panose="02020404030301010803" pitchFamily="18" charset="0"/>
              </a:rPr>
              <a:t>density</a:t>
            </a:r>
            <a:r>
              <a:rPr lang="fr-FR" sz="1100" b="0" dirty="0">
                <a:latin typeface="Garamond" panose="02020404030301010803" pitchFamily="18" charset="0"/>
              </a:rPr>
              <a:t> </a:t>
            </a:r>
            <a:r>
              <a:rPr lang="fr-FR" sz="1100" b="0" dirty="0" smtClean="0">
                <a:latin typeface="Garamond" panose="02020404030301010803" pitchFamily="18" charset="0"/>
              </a:rPr>
              <a:t>of mass flow rate </a:t>
            </a:r>
            <a:r>
              <a:rPr lang="fr-FR" sz="1100" b="0" dirty="0" err="1" smtClean="0">
                <a:latin typeface="Garamond" panose="02020404030301010803" pitchFamily="18" charset="0"/>
              </a:rPr>
              <a:t>criterion</a:t>
            </a:r>
            <a:r>
              <a:rPr lang="fr-FR" sz="1100" dirty="0" smtClean="0">
                <a:latin typeface="Garamond" panose="02020404030301010803" pitchFamily="18" charset="0"/>
              </a:rPr>
              <a:t> </a:t>
            </a:r>
          </a:p>
          <a:p>
            <a:pPr>
              <a:tabLst>
                <a:tab pos="358775" algn="l"/>
              </a:tabLst>
            </a:pPr>
            <a:endParaRPr lang="fr-FR" sz="1200" dirty="0" smtClean="0">
              <a:latin typeface="Garamond" panose="02020404030301010803" pitchFamily="18" charset="0"/>
            </a:endParaRPr>
          </a:p>
          <a:p>
            <a:pPr>
              <a:tabLst>
                <a:tab pos="358775" algn="l"/>
              </a:tabLst>
            </a:pPr>
            <a:r>
              <a:rPr lang="fr-FR" sz="1400" dirty="0" err="1" smtClean="0">
                <a:latin typeface="Garamond" panose="02020404030301010803" pitchFamily="18" charset="0"/>
              </a:rPr>
              <a:t>We</a:t>
            </a:r>
            <a:r>
              <a:rPr lang="fr-FR" sz="1400" dirty="0" smtClean="0">
                <a:latin typeface="Garamond" panose="02020404030301010803" pitchFamily="18" charset="0"/>
              </a:rPr>
              <a:t> </a:t>
            </a:r>
            <a:r>
              <a:rPr lang="fr-FR" sz="1400" dirty="0" err="1" smtClean="0">
                <a:latin typeface="Garamond" panose="02020404030301010803" pitchFamily="18" charset="0"/>
              </a:rPr>
              <a:t>can</a:t>
            </a:r>
            <a:r>
              <a:rPr lang="fr-FR" sz="1400" dirty="0" smtClean="0">
                <a:latin typeface="Garamond" panose="02020404030301010803" pitchFamily="18" charset="0"/>
              </a:rPr>
              <a:t> </a:t>
            </a:r>
            <a:r>
              <a:rPr lang="fr-FR" sz="1400" dirty="0" err="1" smtClean="0">
                <a:latin typeface="Garamond" panose="02020404030301010803" pitchFamily="18" charset="0"/>
              </a:rPr>
              <a:t>also</a:t>
            </a:r>
            <a:r>
              <a:rPr lang="fr-FR" sz="1400" dirty="0" smtClean="0">
                <a:latin typeface="Garamond" panose="02020404030301010803" pitchFamily="18" charset="0"/>
              </a:rPr>
              <a:t> </a:t>
            </a:r>
            <a:r>
              <a:rPr lang="fr-FR" sz="1400" dirty="0" err="1" smtClean="0">
                <a:latin typeface="Garamond" panose="02020404030301010803" pitchFamily="18" charset="0"/>
              </a:rPr>
              <a:t>add</a:t>
            </a:r>
            <a:r>
              <a:rPr lang="fr-FR" sz="1400" dirty="0" smtClean="0">
                <a:latin typeface="Garamond" panose="02020404030301010803" pitchFamily="18" charset="0"/>
              </a:rPr>
              <a:t> more </a:t>
            </a:r>
            <a:r>
              <a:rPr lang="fr-FR" sz="1400" dirty="0" err="1" smtClean="0">
                <a:latin typeface="Garamond" panose="02020404030301010803" pitchFamily="18" charset="0"/>
              </a:rPr>
              <a:t>physics</a:t>
            </a:r>
            <a:endParaRPr lang="fr-FR" sz="1200" dirty="0">
              <a:latin typeface="Garamond" panose="02020404030301010803" pitchFamily="18" charset="0"/>
            </a:endParaRPr>
          </a:p>
          <a:p>
            <a:pPr>
              <a:tabLst>
                <a:tab pos="358775" algn="l"/>
              </a:tabLst>
            </a:pPr>
            <a:endParaRPr lang="fr-FR" sz="200" b="0" dirty="0">
              <a:latin typeface="Garamond" panose="02020404030301010803" pitchFamily="18" charset="0"/>
            </a:endParaRPr>
          </a:p>
          <a:p>
            <a:pPr>
              <a:tabLst>
                <a:tab pos="358775" algn="l"/>
              </a:tabLst>
            </a:pPr>
            <a:r>
              <a:rPr lang="fr-FR" sz="1200" b="0" dirty="0">
                <a:latin typeface="Garamond" panose="02020404030301010803" pitchFamily="18" charset="0"/>
              </a:rPr>
              <a:t>	</a:t>
            </a:r>
            <a:r>
              <a:rPr lang="fr-FR" sz="1100" dirty="0" smtClean="0">
                <a:latin typeface="Garamond" panose="02020404030301010803" pitchFamily="18" charset="0"/>
              </a:rPr>
              <a:t>Dense </a:t>
            </a:r>
            <a:r>
              <a:rPr lang="fr-FR" sz="1100" dirty="0" err="1" smtClean="0">
                <a:latin typeface="Garamond" panose="02020404030301010803" pitchFamily="18" charset="0"/>
              </a:rPr>
              <a:t>core</a:t>
            </a:r>
            <a:r>
              <a:rPr lang="fr-FR" sz="1100" dirty="0" smtClean="0">
                <a:latin typeface="Garamond" panose="02020404030301010803" pitchFamily="18" charset="0"/>
              </a:rPr>
              <a:t> </a:t>
            </a:r>
            <a:r>
              <a:rPr lang="fr-FR" sz="1100" dirty="0" err="1" smtClean="0">
                <a:latin typeface="Garamond" panose="02020404030301010803" pitchFamily="18" charset="0"/>
              </a:rPr>
              <a:t>effect</a:t>
            </a:r>
            <a:r>
              <a:rPr lang="fr-FR" sz="1100" dirty="0" smtClean="0">
                <a:latin typeface="Garamond" panose="02020404030301010803" pitchFamily="18" charset="0"/>
              </a:rPr>
              <a:t> </a:t>
            </a:r>
            <a:r>
              <a:rPr lang="fr-FR" sz="1100" dirty="0" err="1" smtClean="0">
                <a:latin typeface="Garamond" panose="02020404030301010803" pitchFamily="18" charset="0"/>
              </a:rPr>
              <a:t>modelling</a:t>
            </a:r>
            <a:r>
              <a:rPr lang="fr-FR" sz="1100" dirty="0" smtClean="0">
                <a:latin typeface="Garamond" panose="02020404030301010803" pitchFamily="18" charset="0"/>
              </a:rPr>
              <a:t> : </a:t>
            </a:r>
            <a:r>
              <a:rPr lang="fr-FR" sz="1100" b="0" dirty="0" err="1" smtClean="0">
                <a:latin typeface="Garamond" panose="02020404030301010803" pitchFamily="18" charset="0"/>
              </a:rPr>
              <a:t>gaseous</a:t>
            </a:r>
            <a:r>
              <a:rPr lang="fr-FR" sz="1100" b="0" dirty="0" smtClean="0">
                <a:latin typeface="Garamond" panose="02020404030301010803" pitchFamily="18" charset="0"/>
              </a:rPr>
              <a:t> turbulence injection </a:t>
            </a:r>
            <a:r>
              <a:rPr lang="fr-FR" sz="1100" b="0" dirty="0" err="1" smtClean="0">
                <a:latin typeface="Garamond" panose="02020404030301010803" pitchFamily="18" charset="0"/>
              </a:rPr>
              <a:t>with</a:t>
            </a:r>
            <a:r>
              <a:rPr lang="fr-FR" sz="1100" b="0" dirty="0" smtClean="0">
                <a:latin typeface="Garamond" panose="02020404030301010803" pitchFamily="18" charset="0"/>
              </a:rPr>
              <a:t> </a:t>
            </a:r>
            <a:r>
              <a:rPr lang="fr-FR" sz="1100" b="0" dirty="0" err="1" smtClean="0">
                <a:latin typeface="Garamond" panose="02020404030301010803" pitchFamily="18" charset="0"/>
              </a:rPr>
              <a:t>numerical</a:t>
            </a:r>
            <a:r>
              <a:rPr lang="fr-FR" sz="1100" b="0" dirty="0" smtClean="0">
                <a:latin typeface="Garamond" panose="02020404030301010803" pitchFamily="18" charset="0"/>
              </a:rPr>
              <a:t> </a:t>
            </a:r>
            <a:r>
              <a:rPr lang="fr-FR" sz="1100" b="0" dirty="0" err="1" smtClean="0">
                <a:latin typeface="Garamond" panose="02020404030301010803" pitchFamily="18" charset="0"/>
              </a:rPr>
              <a:t>actuators</a:t>
            </a:r>
            <a:endParaRPr lang="fr-FR" sz="1100" b="0" dirty="0" smtClean="0">
              <a:latin typeface="Garamond" panose="02020404030301010803" pitchFamily="18" charset="0"/>
            </a:endParaRPr>
          </a:p>
          <a:p>
            <a:pPr>
              <a:tabLst>
                <a:tab pos="358775" algn="l"/>
              </a:tabLst>
            </a:pPr>
            <a:endParaRPr lang="fr-FR" sz="200" dirty="0" smtClean="0">
              <a:latin typeface="Garamond" panose="02020404030301010803" pitchFamily="18" charset="0"/>
            </a:endParaRPr>
          </a:p>
          <a:p>
            <a:pPr>
              <a:tabLst>
                <a:tab pos="358775" algn="l"/>
              </a:tabLst>
            </a:pPr>
            <a:r>
              <a:rPr lang="fr-FR" sz="1100" dirty="0" smtClean="0">
                <a:latin typeface="Garamond" panose="02020404030301010803" pitchFamily="18" charset="0"/>
              </a:rPr>
              <a:t>	</a:t>
            </a:r>
            <a:r>
              <a:rPr lang="fr-FR" sz="1100" dirty="0" err="1" smtClean="0">
                <a:latin typeface="Garamond" panose="02020404030301010803" pitchFamily="18" charset="0"/>
              </a:rPr>
              <a:t>Swirl</a:t>
            </a:r>
            <a:r>
              <a:rPr lang="fr-FR" sz="1100" dirty="0" smtClean="0">
                <a:latin typeface="Garamond" panose="02020404030301010803" pitchFamily="18" charset="0"/>
              </a:rPr>
              <a:t> </a:t>
            </a:r>
            <a:r>
              <a:rPr lang="fr-FR" sz="1100" dirty="0" err="1" smtClean="0">
                <a:latin typeface="Garamond" panose="02020404030301010803" pitchFamily="18" charset="0"/>
              </a:rPr>
              <a:t>effect</a:t>
            </a:r>
            <a:r>
              <a:rPr lang="fr-FR" sz="1100" dirty="0">
                <a:latin typeface="Garamond" panose="02020404030301010803" pitchFamily="18" charset="0"/>
              </a:rPr>
              <a:t> </a:t>
            </a:r>
            <a:r>
              <a:rPr lang="fr-FR" sz="1100" dirty="0" smtClean="0">
                <a:latin typeface="Garamond" panose="02020404030301010803" pitchFamily="18" charset="0"/>
              </a:rPr>
              <a:t>: </a:t>
            </a:r>
            <a:r>
              <a:rPr lang="fr-FR" sz="1100" b="0" dirty="0" err="1" smtClean="0">
                <a:latin typeface="Garamond" panose="02020404030301010803" pitchFamily="18" charset="0"/>
              </a:rPr>
              <a:t>resolved</a:t>
            </a:r>
            <a:r>
              <a:rPr lang="fr-FR" sz="1100" b="0" dirty="0" smtClean="0">
                <a:latin typeface="Garamond" panose="02020404030301010803" pitchFamily="18" charset="0"/>
              </a:rPr>
              <a:t> simulation of one injection multipoint </a:t>
            </a:r>
            <a:r>
              <a:rPr lang="fr-FR" sz="1100" b="0" dirty="0" err="1" smtClean="0">
                <a:latin typeface="Garamond" panose="02020404030301010803" pitchFamily="18" charset="0"/>
              </a:rPr>
              <a:t>hole</a:t>
            </a:r>
            <a:r>
              <a:rPr lang="fr-FR" sz="1100" b="0" dirty="0" smtClean="0">
                <a:latin typeface="Garamond" panose="02020404030301010803" pitchFamily="18" charset="0"/>
              </a:rPr>
              <a:t> in BIMER</a:t>
            </a:r>
            <a:endParaRPr lang="fr-FR" sz="1000" dirty="0">
              <a:latin typeface="Garamond" panose="02020404030301010803" pitchFamily="18" charset="0"/>
            </a:endParaRPr>
          </a:p>
          <a:p>
            <a:pPr>
              <a:tabLst>
                <a:tab pos="358775" algn="l"/>
              </a:tabLst>
            </a:pPr>
            <a:endParaRPr lang="fr-FR" sz="1050" dirty="0">
              <a:latin typeface="Garamond" panose="02020404030301010803" pitchFamily="18" charset="0"/>
            </a:endParaRPr>
          </a:p>
          <a:p>
            <a:pPr>
              <a:tabLst>
                <a:tab pos="358775" algn="l"/>
              </a:tabLst>
            </a:pPr>
            <a:r>
              <a:rPr lang="fr-FR" sz="1400" dirty="0" smtClean="0">
                <a:latin typeface="Garamond" panose="02020404030301010803" pitchFamily="18" charset="0"/>
              </a:rPr>
              <a:t>… and </a:t>
            </a:r>
            <a:r>
              <a:rPr lang="fr-FR" sz="1400" dirty="0" err="1" smtClean="0">
                <a:latin typeface="Garamond" panose="02020404030301010803" pitchFamily="18" charset="0"/>
              </a:rPr>
              <a:t>try</a:t>
            </a:r>
            <a:r>
              <a:rPr lang="fr-FR" sz="1400" dirty="0" smtClean="0">
                <a:latin typeface="Garamond" panose="02020404030301010803" pitchFamily="18" charset="0"/>
              </a:rPr>
              <a:t> to </a:t>
            </a:r>
            <a:r>
              <a:rPr lang="fr-FR" sz="1400" dirty="0" err="1" smtClean="0">
                <a:latin typeface="Garamond" panose="02020404030301010803" pitchFamily="18" charset="0"/>
              </a:rPr>
              <a:t>derive</a:t>
            </a:r>
            <a:r>
              <a:rPr lang="fr-FR" sz="1400" dirty="0" smtClean="0">
                <a:latin typeface="Garamond" panose="02020404030301010803" pitchFamily="18" charset="0"/>
              </a:rPr>
              <a:t> </a:t>
            </a:r>
            <a:r>
              <a:rPr lang="fr-FR" sz="1400" dirty="0" err="1" smtClean="0">
                <a:latin typeface="Garamond" panose="02020404030301010803" pitchFamily="18" charset="0"/>
              </a:rPr>
              <a:t>general</a:t>
            </a:r>
            <a:r>
              <a:rPr lang="fr-FR" sz="1400" dirty="0" smtClean="0">
                <a:latin typeface="Garamond" panose="02020404030301010803" pitchFamily="18" charset="0"/>
              </a:rPr>
              <a:t> </a:t>
            </a:r>
            <a:r>
              <a:rPr lang="fr-FR" sz="1400" dirty="0" err="1" smtClean="0">
                <a:latin typeface="Garamond" panose="02020404030301010803" pitchFamily="18" charset="0"/>
              </a:rPr>
              <a:t>models</a:t>
            </a:r>
            <a:r>
              <a:rPr lang="fr-FR" sz="1400" dirty="0" smtClean="0">
                <a:latin typeface="Garamond" panose="02020404030301010803" pitchFamily="18" charset="0"/>
              </a:rPr>
              <a:t> (sleeping on </a:t>
            </a:r>
            <a:r>
              <a:rPr lang="fr-FR" sz="1400" dirty="0" err="1" smtClean="0">
                <a:latin typeface="Garamond" panose="02020404030301010803" pitchFamily="18" charset="0"/>
              </a:rPr>
              <a:t>this</a:t>
            </a:r>
            <a:r>
              <a:rPr lang="fr-FR" sz="1400" dirty="0" smtClean="0">
                <a:latin typeface="Garamond" panose="02020404030301010803" pitchFamily="18" charset="0"/>
              </a:rPr>
              <a:t>)</a:t>
            </a:r>
          </a:p>
        </p:txBody>
      </p:sp>
      <p:sp>
        <p:nvSpPr>
          <p:cNvPr id="8" name="Titre 6"/>
          <p:cNvSpPr txBox="1">
            <a:spLocks/>
          </p:cNvSpPr>
          <p:nvPr/>
        </p:nvSpPr>
        <p:spPr bwMode="gray">
          <a:xfrm>
            <a:off x="503238" y="411163"/>
            <a:ext cx="5004866" cy="54000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2000" dirty="0" smtClean="0">
                <a:latin typeface="Garamond" panose="02020404030301010803" pitchFamily="18" charset="0"/>
              </a:rPr>
              <a:t>Lagrangian injection</a:t>
            </a:r>
            <a:endParaRPr lang="fr-FR" sz="2000" dirty="0">
              <a:latin typeface="Garamond" panose="02020404030301010803" pitchFamily="18" charset="0"/>
            </a:endParaRPr>
          </a:p>
        </p:txBody>
      </p:sp>
    </p:spTree>
    <p:extLst>
      <p:ext uri="{BB962C8B-B14F-4D97-AF65-F5344CB8AC3E}">
        <p14:creationId xmlns:p14="http://schemas.microsoft.com/office/powerpoint/2010/main" val="380595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eur droit 80"/>
          <p:cNvCxnSpPr>
            <a:stCxn id="42" idx="5"/>
          </p:cNvCxnSpPr>
          <p:nvPr/>
        </p:nvCxnSpPr>
        <p:spPr>
          <a:xfrm>
            <a:off x="7455781" y="3397290"/>
            <a:ext cx="426838" cy="360805"/>
          </a:xfrm>
          <a:prstGeom prst="line">
            <a:avLst/>
          </a:prstGeom>
        </p:spPr>
        <p:style>
          <a:lnRef idx="1">
            <a:schemeClr val="dk1"/>
          </a:lnRef>
          <a:fillRef idx="0">
            <a:schemeClr val="dk1"/>
          </a:fillRef>
          <a:effectRef idx="0">
            <a:schemeClr val="dk1"/>
          </a:effectRef>
          <a:fontRef idx="minor">
            <a:schemeClr val="tx1"/>
          </a:fontRef>
        </p:style>
      </p:cxnSp>
      <p:cxnSp>
        <p:nvCxnSpPr>
          <p:cNvPr id="84" name="Connecteur droit 83"/>
          <p:cNvCxnSpPr>
            <a:endCxn id="70" idx="3"/>
          </p:cNvCxnSpPr>
          <p:nvPr/>
        </p:nvCxnSpPr>
        <p:spPr>
          <a:xfrm flipV="1">
            <a:off x="7432927" y="3780762"/>
            <a:ext cx="425320" cy="293968"/>
          </a:xfrm>
          <a:prstGeom prst="line">
            <a:avLst/>
          </a:prstGeom>
        </p:spPr>
        <p:style>
          <a:lnRef idx="1">
            <a:schemeClr val="dk1"/>
          </a:lnRef>
          <a:fillRef idx="0">
            <a:schemeClr val="dk1"/>
          </a:fillRef>
          <a:effectRef idx="0">
            <a:schemeClr val="dk1"/>
          </a:effectRef>
          <a:fontRef idx="minor">
            <a:schemeClr val="tx1"/>
          </a:fontRef>
        </p:style>
      </p:cxnSp>
      <p:sp>
        <p:nvSpPr>
          <p:cNvPr id="82" name="Rectangle à coins arrondis 81"/>
          <p:cNvSpPr/>
          <p:nvPr/>
        </p:nvSpPr>
        <p:spPr>
          <a:xfrm>
            <a:off x="1172943" y="3032525"/>
            <a:ext cx="6904515" cy="1451140"/>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1600" b="1" dirty="0">
              <a:ln w="0"/>
              <a:solidFill>
                <a:schemeClr val="tx1"/>
              </a:solidFill>
              <a:latin typeface="Garamond" panose="02020404030301010803" pitchFamily="18" charset="0"/>
            </a:endParaRPr>
          </a:p>
        </p:txBody>
      </p:sp>
      <p:sp>
        <p:nvSpPr>
          <p:cNvPr id="7" name="Titre 6"/>
          <p:cNvSpPr>
            <a:spLocks noGrp="1"/>
          </p:cNvSpPr>
          <p:nvPr>
            <p:ph type="title"/>
          </p:nvPr>
        </p:nvSpPr>
        <p:spPr>
          <a:xfrm>
            <a:off x="503238" y="411163"/>
            <a:ext cx="5724946" cy="540000"/>
          </a:xfrm>
        </p:spPr>
        <p:txBody>
          <a:bodyPr/>
          <a:lstStyle/>
          <a:p>
            <a:r>
              <a:rPr lang="fr-FR" sz="2000" dirty="0" smtClean="0">
                <a:latin typeface="Garamond" panose="02020404030301010803" pitchFamily="18" charset="0"/>
              </a:rPr>
              <a:t>Model workflow</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6</a:t>
            </a:fld>
            <a:endParaRPr lang="fr-FR" dirty="0"/>
          </a:p>
        </p:txBody>
      </p:sp>
      <p:pic>
        <p:nvPicPr>
          <p:cNvPr id="16" name="Image 15"/>
          <p:cNvPicPr>
            <a:picLocks noChangeAspect="1"/>
          </p:cNvPicPr>
          <p:nvPr/>
        </p:nvPicPr>
        <p:blipFill rotWithShape="1">
          <a:blip r:embed="rId2">
            <a:clrChange>
              <a:clrFrom>
                <a:srgbClr val="FFFFFF"/>
              </a:clrFrom>
              <a:clrTo>
                <a:srgbClr val="FFFFFF">
                  <a:alpha val="0"/>
                </a:srgbClr>
              </a:clrTo>
            </a:clrChange>
          </a:blip>
          <a:srcRect r="35657" b="3071"/>
          <a:stretch/>
        </p:blipFill>
        <p:spPr>
          <a:xfrm>
            <a:off x="131638" y="2053031"/>
            <a:ext cx="1440160" cy="623272"/>
          </a:xfrm>
          <a:prstGeom prst="rect">
            <a:avLst/>
          </a:prstGeom>
        </p:spPr>
      </p:pic>
      <p:cxnSp>
        <p:nvCxnSpPr>
          <p:cNvPr id="18" name="Connecteur droit 17"/>
          <p:cNvCxnSpPr/>
          <p:nvPr/>
        </p:nvCxnSpPr>
        <p:spPr>
          <a:xfrm flipH="1">
            <a:off x="1427782" y="2022751"/>
            <a:ext cx="9322" cy="607360"/>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20" name="Image 19"/>
          <p:cNvPicPr>
            <a:picLocks noChangeAspect="1"/>
          </p:cNvPicPr>
          <p:nvPr/>
        </p:nvPicPr>
        <p:blipFill rotWithShape="1">
          <a:blip r:embed="rId3">
            <a:clrChange>
              <a:clrFrom>
                <a:srgbClr val="FFFFFF"/>
              </a:clrFrom>
              <a:clrTo>
                <a:srgbClr val="FFFFFF">
                  <a:alpha val="0"/>
                </a:srgbClr>
              </a:clrTo>
            </a:clrChange>
          </a:blip>
          <a:srcRect l="1715" r="880"/>
          <a:stretch/>
        </p:blipFill>
        <p:spPr>
          <a:xfrm>
            <a:off x="7057301" y="2115872"/>
            <a:ext cx="1969913" cy="630610"/>
          </a:xfrm>
          <a:prstGeom prst="rect">
            <a:avLst/>
          </a:prstGeom>
        </p:spPr>
      </p:pic>
      <p:cxnSp>
        <p:nvCxnSpPr>
          <p:cNvPr id="21" name="Connecteur droit 20"/>
          <p:cNvCxnSpPr/>
          <p:nvPr/>
        </p:nvCxnSpPr>
        <p:spPr>
          <a:xfrm>
            <a:off x="8137422" y="2115872"/>
            <a:ext cx="0" cy="493401"/>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38" name="Titre 6"/>
          <p:cNvSpPr txBox="1">
            <a:spLocks/>
          </p:cNvSpPr>
          <p:nvPr/>
        </p:nvSpPr>
        <p:spPr bwMode="gray">
          <a:xfrm>
            <a:off x="7744757" y="2695450"/>
            <a:ext cx="1166691" cy="26343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000" dirty="0" smtClean="0">
                <a:latin typeface="Garamond" panose="02020404030301010803" pitchFamily="18" charset="0"/>
              </a:rPr>
              <a:t>Injection plane</a:t>
            </a:r>
            <a:endParaRPr lang="fr-FR" sz="1000" dirty="0">
              <a:latin typeface="Garamond" panose="02020404030301010803" pitchFamily="18" charset="0"/>
            </a:endParaRPr>
          </a:p>
        </p:txBody>
      </p:sp>
      <p:sp>
        <p:nvSpPr>
          <p:cNvPr id="2" name="Rectangle à coins arrondis 1"/>
          <p:cNvSpPr/>
          <p:nvPr/>
        </p:nvSpPr>
        <p:spPr>
          <a:xfrm>
            <a:off x="606545" y="1193612"/>
            <a:ext cx="2171131" cy="6796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b="1" dirty="0" err="1" smtClean="0">
                <a:ln w="0"/>
                <a:solidFill>
                  <a:schemeClr val="tx1"/>
                </a:solidFill>
                <a:latin typeface="Garamond" panose="02020404030301010803" pitchFamily="18" charset="0"/>
              </a:rPr>
              <a:t>Resolved</a:t>
            </a:r>
            <a:r>
              <a:rPr lang="fr-FR" sz="1600" b="1" dirty="0" smtClean="0">
                <a:ln w="0"/>
                <a:solidFill>
                  <a:schemeClr val="tx1"/>
                </a:solidFill>
                <a:latin typeface="Garamond" panose="02020404030301010803" pitchFamily="18" charset="0"/>
              </a:rPr>
              <a:t> </a:t>
            </a:r>
            <a:r>
              <a:rPr lang="fr-FR" sz="1600" b="1" dirty="0" err="1" smtClean="0">
                <a:ln w="0"/>
                <a:solidFill>
                  <a:schemeClr val="tx1"/>
                </a:solidFill>
                <a:latin typeface="Garamond" panose="02020404030301010803" pitchFamily="18" charset="0"/>
              </a:rPr>
              <a:t>atomization</a:t>
            </a:r>
            <a:r>
              <a:rPr lang="fr-FR" sz="1600" b="1" dirty="0" smtClean="0">
                <a:ln w="0"/>
                <a:solidFill>
                  <a:schemeClr val="tx1"/>
                </a:solidFill>
                <a:latin typeface="Garamond" panose="02020404030301010803" pitchFamily="18" charset="0"/>
              </a:rPr>
              <a:t> simulation (Y2)</a:t>
            </a:r>
            <a:endParaRPr lang="fr-FR" sz="1600" b="1" dirty="0">
              <a:ln w="0"/>
              <a:solidFill>
                <a:schemeClr val="tx1"/>
              </a:solidFill>
              <a:latin typeface="Garamond" panose="02020404030301010803" pitchFamily="18" charset="0"/>
            </a:endParaRPr>
          </a:p>
        </p:txBody>
      </p:sp>
      <p:sp>
        <p:nvSpPr>
          <p:cNvPr id="63" name="Titre 6"/>
          <p:cNvSpPr txBox="1">
            <a:spLocks/>
          </p:cNvSpPr>
          <p:nvPr/>
        </p:nvSpPr>
        <p:spPr bwMode="gray">
          <a:xfrm>
            <a:off x="907712" y="2635381"/>
            <a:ext cx="854288" cy="16267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000" dirty="0" err="1" smtClean="0">
                <a:latin typeface="Garamond" panose="02020404030301010803" pitchFamily="18" charset="0"/>
              </a:rPr>
              <a:t>Sampling</a:t>
            </a:r>
            <a:r>
              <a:rPr lang="fr-FR" sz="1000" dirty="0" smtClean="0">
                <a:latin typeface="Garamond" panose="02020404030301010803" pitchFamily="18" charset="0"/>
              </a:rPr>
              <a:t> plane</a:t>
            </a:r>
            <a:endParaRPr lang="fr-FR" sz="1000" dirty="0">
              <a:latin typeface="Garamond" panose="02020404030301010803" pitchFamily="18" charset="0"/>
            </a:endParaRPr>
          </a:p>
        </p:txBody>
      </p:sp>
      <p:sp>
        <p:nvSpPr>
          <p:cNvPr id="64" name="Rectangle à coins arrondis 63"/>
          <p:cNvSpPr/>
          <p:nvPr/>
        </p:nvSpPr>
        <p:spPr>
          <a:xfrm>
            <a:off x="3627543" y="1193613"/>
            <a:ext cx="1965836" cy="679684"/>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600" b="1" dirty="0" err="1" smtClean="0">
                <a:ln w="0"/>
                <a:solidFill>
                  <a:schemeClr val="tx1"/>
                </a:solidFill>
                <a:latin typeface="Garamond" panose="02020404030301010803" pitchFamily="18" charset="0"/>
              </a:rPr>
              <a:t>Development</a:t>
            </a:r>
            <a:r>
              <a:rPr lang="fr-FR" sz="1600" b="1" dirty="0" smtClean="0">
                <a:ln w="0"/>
                <a:solidFill>
                  <a:schemeClr val="tx1"/>
                </a:solidFill>
                <a:latin typeface="Garamond" panose="02020404030301010803" pitchFamily="18" charset="0"/>
              </a:rPr>
              <a:t> of </a:t>
            </a:r>
            <a:r>
              <a:rPr lang="fr-FR" sz="1600" b="1" dirty="0" err="1" smtClean="0">
                <a:ln w="0"/>
                <a:solidFill>
                  <a:schemeClr val="tx1"/>
                </a:solidFill>
                <a:latin typeface="Garamond" panose="02020404030301010803" pitchFamily="18" charset="0"/>
              </a:rPr>
              <a:t>lagrangian</a:t>
            </a:r>
            <a:r>
              <a:rPr lang="fr-FR" sz="1600" b="1" dirty="0" smtClean="0">
                <a:ln w="0"/>
                <a:solidFill>
                  <a:schemeClr val="tx1"/>
                </a:solidFill>
                <a:latin typeface="Garamond" panose="02020404030301010803" pitchFamily="18" charset="0"/>
              </a:rPr>
              <a:t> </a:t>
            </a:r>
            <a:r>
              <a:rPr lang="fr-FR" sz="1600" b="1" dirty="0" err="1" smtClean="0">
                <a:ln w="0"/>
                <a:solidFill>
                  <a:schemeClr val="tx1"/>
                </a:solidFill>
                <a:latin typeface="Garamond" panose="02020404030301010803" pitchFamily="18" charset="0"/>
              </a:rPr>
              <a:t>injectors</a:t>
            </a:r>
            <a:endParaRPr lang="fr-FR" sz="1600" b="1" dirty="0">
              <a:ln w="0"/>
              <a:solidFill>
                <a:schemeClr val="tx1"/>
              </a:solidFill>
              <a:latin typeface="Garamond" panose="02020404030301010803" pitchFamily="18" charset="0"/>
            </a:endParaRPr>
          </a:p>
        </p:txBody>
      </p:sp>
      <p:sp>
        <p:nvSpPr>
          <p:cNvPr id="65" name="Rectangle à coins arrondis 64"/>
          <p:cNvSpPr/>
          <p:nvPr/>
        </p:nvSpPr>
        <p:spPr>
          <a:xfrm>
            <a:off x="6427187" y="1193612"/>
            <a:ext cx="2321277" cy="6796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b="1" dirty="0" smtClean="0">
                <a:ln w="0"/>
                <a:solidFill>
                  <a:schemeClr val="tx1"/>
                </a:solidFill>
                <a:latin typeface="Garamond" panose="02020404030301010803" pitchFamily="18" charset="0"/>
              </a:rPr>
              <a:t>Lagrangian simulations (Y2/AVBP)</a:t>
            </a:r>
            <a:endParaRPr lang="fr-FR" sz="1600" b="1" dirty="0">
              <a:ln w="0"/>
              <a:solidFill>
                <a:schemeClr val="tx1"/>
              </a:solidFill>
              <a:latin typeface="Garamond" panose="02020404030301010803" pitchFamily="18" charset="0"/>
            </a:endParaRPr>
          </a:p>
        </p:txBody>
      </p:sp>
      <p:cxnSp>
        <p:nvCxnSpPr>
          <p:cNvPr id="78" name="Connecteur droit avec flèche 77"/>
          <p:cNvCxnSpPr>
            <a:endCxn id="31" idx="1"/>
          </p:cNvCxnSpPr>
          <p:nvPr/>
        </p:nvCxnSpPr>
        <p:spPr>
          <a:xfrm>
            <a:off x="2530585" y="3706287"/>
            <a:ext cx="869352" cy="10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Connecteur droit avec flèche 78"/>
          <p:cNvCxnSpPr/>
          <p:nvPr/>
        </p:nvCxnSpPr>
        <p:spPr>
          <a:xfrm>
            <a:off x="5719113" y="1522672"/>
            <a:ext cx="5760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p:nvPr/>
        </p:nvCxnSpPr>
        <p:spPr>
          <a:xfrm>
            <a:off x="4602431" y="2205811"/>
            <a:ext cx="0" cy="71342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à coins arrondis 91"/>
          <p:cNvSpPr/>
          <p:nvPr/>
        </p:nvSpPr>
        <p:spPr>
          <a:xfrm>
            <a:off x="1365134" y="3463493"/>
            <a:ext cx="1173537" cy="505118"/>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err="1" smtClean="0">
                <a:ln w="0"/>
                <a:solidFill>
                  <a:schemeClr val="tx1"/>
                </a:solidFill>
                <a:latin typeface="Garamond" panose="02020404030301010803" pitchFamily="18" charset="0"/>
              </a:rPr>
              <a:t>Sampling</a:t>
            </a:r>
            <a:r>
              <a:rPr lang="fr-FR" sz="1200" dirty="0" smtClean="0">
                <a:ln w="0"/>
                <a:solidFill>
                  <a:schemeClr val="tx1"/>
                </a:solidFill>
                <a:latin typeface="Garamond" panose="02020404030301010803" pitchFamily="18" charset="0"/>
              </a:rPr>
              <a:t> planes</a:t>
            </a:r>
            <a:endParaRPr lang="fr-FR" sz="1200" dirty="0">
              <a:ln w="0"/>
              <a:solidFill>
                <a:schemeClr val="tx1"/>
              </a:solidFill>
              <a:latin typeface="Garamond" panose="02020404030301010803" pitchFamily="18" charset="0"/>
            </a:endParaRPr>
          </a:p>
        </p:txBody>
      </p:sp>
      <p:cxnSp>
        <p:nvCxnSpPr>
          <p:cNvPr id="100" name="Connecteur droit avec flèche 99"/>
          <p:cNvCxnSpPr/>
          <p:nvPr/>
        </p:nvCxnSpPr>
        <p:spPr>
          <a:xfrm>
            <a:off x="2895352" y="1533454"/>
            <a:ext cx="5760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a:endCxn id="92" idx="1"/>
          </p:cNvCxnSpPr>
          <p:nvPr/>
        </p:nvCxnSpPr>
        <p:spPr>
          <a:xfrm flipV="1">
            <a:off x="817039" y="3716052"/>
            <a:ext cx="548095" cy="6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103"/>
          <p:cNvSpPr/>
          <p:nvPr/>
        </p:nvSpPr>
        <p:spPr>
          <a:xfrm>
            <a:off x="3270283" y="1014004"/>
            <a:ext cx="2664296" cy="110186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Image 25"/>
          <p:cNvPicPr>
            <a:picLocks noChangeAspect="1"/>
          </p:cNvPicPr>
          <p:nvPr/>
        </p:nvPicPr>
        <p:blipFill>
          <a:blip r:embed="rId4">
            <a:clrChange>
              <a:clrFrom>
                <a:srgbClr val="FFFFFF"/>
              </a:clrFrom>
              <a:clrTo>
                <a:srgbClr val="FFFFFF">
                  <a:alpha val="0"/>
                </a:srgbClr>
              </a:clrTo>
            </a:clrChange>
          </a:blip>
          <a:stretch>
            <a:fillRect/>
          </a:stretch>
        </p:blipFill>
        <p:spPr>
          <a:xfrm>
            <a:off x="379967" y="3416029"/>
            <a:ext cx="774063" cy="296356"/>
          </a:xfrm>
          <a:prstGeom prst="rect">
            <a:avLst/>
          </a:prstGeom>
        </p:spPr>
      </p:pic>
      <p:pic>
        <p:nvPicPr>
          <p:cNvPr id="28" name="Image 27"/>
          <p:cNvPicPr>
            <a:picLocks noChangeAspect="1"/>
          </p:cNvPicPr>
          <p:nvPr/>
        </p:nvPicPr>
        <p:blipFill rotWithShape="1">
          <a:blip r:embed="rId5">
            <a:clrChange>
              <a:clrFrom>
                <a:srgbClr val="FFFFFF"/>
              </a:clrFrom>
              <a:clrTo>
                <a:srgbClr val="FFFFFF">
                  <a:alpha val="0"/>
                </a:srgbClr>
              </a:clrTo>
            </a:clrChange>
          </a:blip>
          <a:srcRect t="7893" r="67765"/>
          <a:stretch/>
        </p:blipFill>
        <p:spPr>
          <a:xfrm>
            <a:off x="2558050" y="3404467"/>
            <a:ext cx="718644" cy="285012"/>
          </a:xfrm>
          <a:prstGeom prst="rect">
            <a:avLst/>
          </a:prstGeom>
        </p:spPr>
      </p:pic>
      <p:sp>
        <p:nvSpPr>
          <p:cNvPr id="31" name="Rectangle à coins arrondis 30"/>
          <p:cNvSpPr/>
          <p:nvPr/>
        </p:nvSpPr>
        <p:spPr>
          <a:xfrm>
            <a:off x="3399937" y="3463956"/>
            <a:ext cx="850041" cy="505118"/>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smtClean="0">
                <a:ln w="0"/>
                <a:solidFill>
                  <a:schemeClr val="tx1"/>
                </a:solidFill>
                <a:latin typeface="Garamond" panose="02020404030301010803" pitchFamily="18" charset="0"/>
              </a:rPr>
              <a:t>Time </a:t>
            </a:r>
            <a:r>
              <a:rPr lang="fr-FR" sz="1100" dirty="0" err="1" smtClean="0">
                <a:ln w="0"/>
                <a:solidFill>
                  <a:schemeClr val="tx1"/>
                </a:solidFill>
                <a:latin typeface="Garamond" panose="02020404030301010803" pitchFamily="18" charset="0"/>
              </a:rPr>
              <a:t>integration</a:t>
            </a:r>
            <a:endParaRPr lang="fr-FR" sz="1100" dirty="0">
              <a:ln w="0"/>
              <a:solidFill>
                <a:schemeClr val="tx1"/>
              </a:solidFill>
              <a:latin typeface="Garamond" panose="02020404030301010803" pitchFamily="18" charset="0"/>
            </a:endParaRPr>
          </a:p>
        </p:txBody>
      </p:sp>
      <p:pic>
        <p:nvPicPr>
          <p:cNvPr id="32" name="Image 31"/>
          <p:cNvPicPr>
            <a:picLocks noChangeAspect="1"/>
          </p:cNvPicPr>
          <p:nvPr/>
        </p:nvPicPr>
        <p:blipFill rotWithShape="1">
          <a:blip r:embed="rId6">
            <a:clrChange>
              <a:clrFrom>
                <a:srgbClr val="FFFFFF"/>
              </a:clrFrom>
              <a:clrTo>
                <a:srgbClr val="FFFFFF">
                  <a:alpha val="0"/>
                </a:srgbClr>
              </a:clrTo>
            </a:clrChange>
          </a:blip>
          <a:srcRect t="-1" r="73935" b="10724"/>
          <a:stretch/>
        </p:blipFill>
        <p:spPr>
          <a:xfrm>
            <a:off x="4320769" y="3348068"/>
            <a:ext cx="550694" cy="435631"/>
          </a:xfrm>
          <a:prstGeom prst="rect">
            <a:avLst/>
          </a:prstGeom>
        </p:spPr>
      </p:pic>
      <p:cxnSp>
        <p:nvCxnSpPr>
          <p:cNvPr id="33" name="Connecteur droit avec flèche 32"/>
          <p:cNvCxnSpPr/>
          <p:nvPr/>
        </p:nvCxnSpPr>
        <p:spPr>
          <a:xfrm>
            <a:off x="6703287" y="3373558"/>
            <a:ext cx="722612"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13"/>
          <p:cNvCxnSpPr>
            <a:stCxn id="31" idx="3"/>
          </p:cNvCxnSpPr>
          <p:nvPr/>
        </p:nvCxnSpPr>
        <p:spPr>
          <a:xfrm flipV="1">
            <a:off x="4249978" y="3714785"/>
            <a:ext cx="606556" cy="1730"/>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en angle 18"/>
          <p:cNvCxnSpPr/>
          <p:nvPr/>
        </p:nvCxnSpPr>
        <p:spPr>
          <a:xfrm flipV="1">
            <a:off x="4670296" y="3430932"/>
            <a:ext cx="576064" cy="2851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en angle 45"/>
          <p:cNvCxnSpPr/>
          <p:nvPr/>
        </p:nvCxnSpPr>
        <p:spPr>
          <a:xfrm>
            <a:off x="4670296" y="3716052"/>
            <a:ext cx="576064" cy="25322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à coins arrondis 54"/>
          <p:cNvSpPr/>
          <p:nvPr/>
        </p:nvSpPr>
        <p:spPr>
          <a:xfrm>
            <a:off x="5263128" y="3163481"/>
            <a:ext cx="1423391" cy="432967"/>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err="1" smtClean="0">
                <a:ln w="0"/>
                <a:solidFill>
                  <a:schemeClr val="tx1"/>
                </a:solidFill>
                <a:latin typeface="Garamond" panose="02020404030301010803" pitchFamily="18" charset="0"/>
              </a:rPr>
              <a:t>Spatially</a:t>
            </a:r>
            <a:r>
              <a:rPr lang="fr-FR" sz="1200" dirty="0" smtClean="0">
                <a:ln w="0"/>
                <a:solidFill>
                  <a:schemeClr val="tx1"/>
                </a:solidFill>
                <a:latin typeface="Garamond" panose="02020404030301010803" pitchFamily="18" charset="0"/>
              </a:rPr>
              <a:t> </a:t>
            </a:r>
            <a:r>
              <a:rPr lang="fr-FR" sz="1200" b="1" dirty="0" err="1" smtClean="0">
                <a:ln w="0"/>
                <a:solidFill>
                  <a:schemeClr val="tx1"/>
                </a:solidFill>
                <a:latin typeface="Garamond" panose="02020404030301010803" pitchFamily="18" charset="0"/>
              </a:rPr>
              <a:t>integrated</a:t>
            </a:r>
            <a:r>
              <a:rPr lang="fr-FR" sz="1200" dirty="0" smtClean="0">
                <a:ln w="0"/>
                <a:solidFill>
                  <a:schemeClr val="tx1"/>
                </a:solidFill>
                <a:latin typeface="Garamond" panose="02020404030301010803" pitchFamily="18" charset="0"/>
              </a:rPr>
              <a:t> </a:t>
            </a:r>
            <a:r>
              <a:rPr lang="fr-FR" sz="1200" dirty="0" err="1" smtClean="0">
                <a:ln w="0"/>
                <a:solidFill>
                  <a:schemeClr val="tx1"/>
                </a:solidFill>
                <a:latin typeface="Garamond" panose="02020404030301010803" pitchFamily="18" charset="0"/>
              </a:rPr>
              <a:t>statistics</a:t>
            </a:r>
            <a:endParaRPr lang="fr-FR" sz="1200" dirty="0">
              <a:ln w="0"/>
              <a:solidFill>
                <a:schemeClr val="tx1"/>
              </a:solidFill>
              <a:latin typeface="Garamond" panose="02020404030301010803" pitchFamily="18" charset="0"/>
            </a:endParaRPr>
          </a:p>
        </p:txBody>
      </p:sp>
      <p:sp>
        <p:nvSpPr>
          <p:cNvPr id="58" name="Rectangle à coins arrondis 57"/>
          <p:cNvSpPr/>
          <p:nvPr/>
        </p:nvSpPr>
        <p:spPr>
          <a:xfrm>
            <a:off x="5246360" y="3836020"/>
            <a:ext cx="1423391" cy="432161"/>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err="1" smtClean="0">
                <a:ln w="0"/>
                <a:solidFill>
                  <a:schemeClr val="tx1"/>
                </a:solidFill>
                <a:latin typeface="Garamond" panose="02020404030301010803" pitchFamily="18" charset="0"/>
              </a:rPr>
              <a:t>Spatially</a:t>
            </a:r>
            <a:r>
              <a:rPr lang="fr-FR" sz="1200" dirty="0" smtClean="0">
                <a:ln w="0"/>
                <a:solidFill>
                  <a:schemeClr val="tx1"/>
                </a:solidFill>
                <a:latin typeface="Garamond" panose="02020404030301010803" pitchFamily="18" charset="0"/>
              </a:rPr>
              <a:t> </a:t>
            </a:r>
            <a:r>
              <a:rPr lang="fr-FR" sz="1200" b="1" dirty="0" err="1" smtClean="0">
                <a:ln w="0"/>
                <a:solidFill>
                  <a:schemeClr val="tx1"/>
                </a:solidFill>
                <a:latin typeface="Garamond" panose="02020404030301010803" pitchFamily="18" charset="0"/>
              </a:rPr>
              <a:t>refined</a:t>
            </a:r>
            <a:r>
              <a:rPr lang="fr-FR" sz="1200" dirty="0" smtClean="0">
                <a:ln w="0"/>
                <a:solidFill>
                  <a:schemeClr val="tx1"/>
                </a:solidFill>
                <a:latin typeface="Garamond" panose="02020404030301010803" pitchFamily="18" charset="0"/>
              </a:rPr>
              <a:t> </a:t>
            </a:r>
            <a:r>
              <a:rPr lang="fr-FR" sz="1200" dirty="0" err="1" smtClean="0">
                <a:ln w="0"/>
                <a:solidFill>
                  <a:schemeClr val="tx1"/>
                </a:solidFill>
                <a:latin typeface="Garamond" panose="02020404030301010803" pitchFamily="18" charset="0"/>
              </a:rPr>
              <a:t>statistics</a:t>
            </a:r>
            <a:endParaRPr lang="fr-FR" sz="1200" dirty="0">
              <a:ln w="0"/>
              <a:solidFill>
                <a:schemeClr val="tx1"/>
              </a:solidFill>
              <a:latin typeface="Garamond" panose="02020404030301010803" pitchFamily="18" charset="0"/>
            </a:endParaRPr>
          </a:p>
        </p:txBody>
      </p:sp>
      <p:pic>
        <p:nvPicPr>
          <p:cNvPr id="61" name="Image 60"/>
          <p:cNvPicPr>
            <a:picLocks noChangeAspect="1"/>
          </p:cNvPicPr>
          <p:nvPr/>
        </p:nvPicPr>
        <p:blipFill rotWithShape="1">
          <a:blip r:embed="rId7">
            <a:clrChange>
              <a:clrFrom>
                <a:srgbClr val="FFFFFF"/>
              </a:clrFrom>
              <a:clrTo>
                <a:srgbClr val="FFFFFF">
                  <a:alpha val="0"/>
                </a:srgbClr>
              </a:clrTo>
            </a:clrChange>
          </a:blip>
          <a:srcRect t="31854" r="81789" b="18459"/>
          <a:stretch/>
        </p:blipFill>
        <p:spPr>
          <a:xfrm>
            <a:off x="6656974" y="3752487"/>
            <a:ext cx="649456" cy="288032"/>
          </a:xfrm>
          <a:prstGeom prst="rect">
            <a:avLst/>
          </a:prstGeom>
        </p:spPr>
      </p:pic>
      <p:cxnSp>
        <p:nvCxnSpPr>
          <p:cNvPr id="62" name="Connecteur droit avec flèche 61"/>
          <p:cNvCxnSpPr/>
          <p:nvPr/>
        </p:nvCxnSpPr>
        <p:spPr>
          <a:xfrm>
            <a:off x="6679499" y="4063660"/>
            <a:ext cx="722612"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6" name="Image 65"/>
          <p:cNvPicPr>
            <a:picLocks noChangeAspect="1"/>
          </p:cNvPicPr>
          <p:nvPr/>
        </p:nvPicPr>
        <p:blipFill rotWithShape="1">
          <a:blip r:embed="rId8">
            <a:clrChange>
              <a:clrFrom>
                <a:srgbClr val="FFFFFF"/>
              </a:clrFrom>
              <a:clrTo>
                <a:srgbClr val="FFFFFF">
                  <a:alpha val="0"/>
                </a:srgbClr>
              </a:clrTo>
            </a:clrChange>
          </a:blip>
          <a:srcRect t="25544" r="82021" b="31043"/>
          <a:stretch/>
        </p:blipFill>
        <p:spPr>
          <a:xfrm>
            <a:off x="6672249" y="3102014"/>
            <a:ext cx="577347" cy="288032"/>
          </a:xfrm>
          <a:prstGeom prst="rect">
            <a:avLst/>
          </a:prstGeom>
        </p:spPr>
      </p:pic>
      <p:cxnSp>
        <p:nvCxnSpPr>
          <p:cNvPr id="67" name="Connecteur droit avec flèche 66"/>
          <p:cNvCxnSpPr/>
          <p:nvPr/>
        </p:nvCxnSpPr>
        <p:spPr>
          <a:xfrm>
            <a:off x="7874412" y="3758095"/>
            <a:ext cx="722612" cy="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Ellipse 41"/>
          <p:cNvSpPr/>
          <p:nvPr/>
        </p:nvSpPr>
        <p:spPr>
          <a:xfrm>
            <a:off x="7416757" y="3355460"/>
            <a:ext cx="45719" cy="4900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7403039" y="4048022"/>
            <a:ext cx="45719" cy="4900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7851552" y="3738932"/>
            <a:ext cx="45719" cy="4900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5" name="Image 84"/>
          <p:cNvPicPr>
            <a:picLocks noChangeAspect="1"/>
          </p:cNvPicPr>
          <p:nvPr/>
        </p:nvPicPr>
        <p:blipFill rotWithShape="1">
          <a:blip r:embed="rId8">
            <a:clrChange>
              <a:clrFrom>
                <a:srgbClr val="FFFFFF"/>
              </a:clrFrom>
              <a:clrTo>
                <a:srgbClr val="FFFFFF">
                  <a:alpha val="0"/>
                </a:srgbClr>
              </a:clrTo>
            </a:clrChange>
          </a:blip>
          <a:srcRect t="25544" r="82021" b="31043"/>
          <a:stretch/>
        </p:blipFill>
        <p:spPr>
          <a:xfrm>
            <a:off x="8049780" y="3483244"/>
            <a:ext cx="577347" cy="288032"/>
          </a:xfrm>
          <a:prstGeom prst="rect">
            <a:avLst/>
          </a:prstGeom>
        </p:spPr>
      </p:pic>
      <p:pic>
        <p:nvPicPr>
          <p:cNvPr id="83" name="Image 82"/>
          <p:cNvPicPr>
            <a:picLocks noChangeAspect="1"/>
          </p:cNvPicPr>
          <p:nvPr/>
        </p:nvPicPr>
        <p:blipFill rotWithShape="1">
          <a:blip r:embed="rId7">
            <a:clrChange>
              <a:clrFrom>
                <a:srgbClr val="FFFFFF"/>
              </a:clrFrom>
              <a:clrTo>
                <a:srgbClr val="FFFFFF">
                  <a:alpha val="0"/>
                </a:srgbClr>
              </a:clrTo>
            </a:clrChange>
          </a:blip>
          <a:srcRect t="31854" r="81789" b="18459"/>
          <a:stretch/>
        </p:blipFill>
        <p:spPr>
          <a:xfrm>
            <a:off x="8112052" y="3462106"/>
            <a:ext cx="649456" cy="288032"/>
          </a:xfrm>
          <a:prstGeom prst="rect">
            <a:avLst/>
          </a:prstGeom>
        </p:spPr>
      </p:pic>
      <p:sp>
        <p:nvSpPr>
          <p:cNvPr id="45" name="Rectangle 44"/>
          <p:cNvSpPr/>
          <p:nvPr/>
        </p:nvSpPr>
        <p:spPr>
          <a:xfrm>
            <a:off x="6686519" y="3776537"/>
            <a:ext cx="645467" cy="2230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9348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8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8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2" grpId="0" animBg="1"/>
      <p:bldP spid="104" grpId="0" animBg="1"/>
      <p:bldP spid="31" grpId="0" animBg="1"/>
      <p:bldP spid="55" grpId="0" animBg="1"/>
      <p:bldP spid="58" grpId="0" animBg="1"/>
      <p:bldP spid="42" grpId="0" animBg="1"/>
      <p:bldP spid="69" grpId="0" animBg="1"/>
      <p:bldP spid="70" grpId="0" animBg="1"/>
      <p:bldP spid="45" grpId="0" animBg="1"/>
    </p:bld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D49C4E90-7152-457B-8ABA-0A464531BBF0}">
  <ds:schemaRefs>
    <ds:schemaRef ds:uri="http://purl.org/dc/elements/1.1/"/>
    <ds:schemaRef ds:uri="http://schemas.microsoft.com/sharepoint/v3"/>
    <ds:schemaRef ds:uri="http://schemas.openxmlformats.org/package/2006/metadata/core-properties"/>
    <ds:schemaRef ds:uri="http://purl.org/dc/terms/"/>
    <ds:schemaRef ds:uri="594212a7-a8eb-497d-bd6b-0e3a174923e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A838253-757E-43D6-95F9-1423CFF29EB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SAFRAN_GENERIQUE</Template>
  <TotalTime>22213</TotalTime>
  <Words>541</Words>
  <Application>Microsoft Office PowerPoint</Application>
  <PresentationFormat>Affichage à l'écran (16:9)</PresentationFormat>
  <Paragraphs>155</Paragraphs>
  <Slides>6</Slides>
  <Notes>4</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6</vt:i4>
      </vt:variant>
    </vt:vector>
  </HeadingPairs>
  <TitlesOfParts>
    <vt:vector size="15" baseType="lpstr">
      <vt:lpstr>Arial</vt:lpstr>
      <vt:lpstr>Arial Black</vt:lpstr>
      <vt:lpstr>Garamond</vt:lpstr>
      <vt:lpstr>Microsoft Sans Serif</vt:lpstr>
      <vt:lpstr>Wingdings</vt:lpstr>
      <vt:lpstr>SAFRAN_GENERIQUE</vt:lpstr>
      <vt:lpstr>SAFRAN_Orange</vt:lpstr>
      <vt:lpstr>SAFRAN_Vert_foncé</vt:lpstr>
      <vt:lpstr>SAFRAN_Vert</vt:lpstr>
      <vt:lpstr>slides  Carlos G. Guillamon</vt:lpstr>
      <vt:lpstr>General formulation </vt:lpstr>
      <vt:lpstr>Parameters obtention from resolved simulations</vt:lpstr>
      <vt:lpstr>Lagrangian injection - Hypothesis for v1</vt:lpstr>
      <vt:lpstr>Présentation PowerPoint</vt:lpstr>
      <vt:lpstr>Model workflow</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6330</cp:revision>
  <dcterms:created xsi:type="dcterms:W3CDTF">2017-12-06T08:43:24Z</dcterms:created>
  <dcterms:modified xsi:type="dcterms:W3CDTF">2020-10-07T15:22:52Z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5abb7f30-71aa-4be3-a448-53c2cb0d974b</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