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5"/>
    <p:sldMasterId id="2147483898" r:id="rId6"/>
    <p:sldMasterId id="2147483907" r:id="rId7"/>
    <p:sldMasterId id="2147483916" r:id="rId8"/>
  </p:sldMasterIdLst>
  <p:notesMasterIdLst>
    <p:notesMasterId r:id="rId11"/>
  </p:notesMasterIdLst>
  <p:sldIdLst>
    <p:sldId id="1219" r:id="rId9"/>
    <p:sldId id="1220" r:id="rId10"/>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AFRAN_Bleu" id="{1586124D-6FE6-4F7A-BAA3-1A64DCEA8F8D}">
          <p14:sldIdLst>
            <p14:sldId id="1219"/>
            <p14:sldId id="1220"/>
          </p14:sldIdLst>
        </p14:section>
      </p14:sectionLst>
    </p:ext>
    <p:ext uri="{EFAFB233-063F-42B5-8137-9DF3F51BA10A}">
      <p15:sldGuideLst xmlns:p15="http://schemas.microsoft.com/office/powerpoint/2012/main">
        <p15:guide id="1" orient="horz" pos="1620">
          <p15:clr>
            <a:srgbClr val="A4A3A4"/>
          </p15:clr>
        </p15:guide>
        <p15:guide id="2" orient="horz" pos="259">
          <p15:clr>
            <a:srgbClr val="A4A3A4"/>
          </p15:clr>
        </p15:guide>
        <p15:guide id="3" orient="horz" pos="735">
          <p15:clr>
            <a:srgbClr val="A4A3A4"/>
          </p15:clr>
        </p15:guide>
        <p15:guide id="4" orient="horz" pos="713">
          <p15:clr>
            <a:srgbClr val="A4A3A4"/>
          </p15:clr>
        </p15:guide>
        <p15:guide id="5" orient="horz" pos="2913">
          <p15:clr>
            <a:srgbClr val="A4A3A4"/>
          </p15:clr>
        </p15:guide>
        <p15:guide id="6" orient="horz" pos="3094">
          <p15:clr>
            <a:srgbClr val="A4A3A4"/>
          </p15:clr>
        </p15:guide>
        <p15:guide id="7" orient="horz" pos="2595">
          <p15:clr>
            <a:srgbClr val="A4A3A4"/>
          </p15:clr>
        </p15:guide>
        <p15:guide id="8" orient="horz" pos="158">
          <p15:clr>
            <a:srgbClr val="A4A3A4"/>
          </p15:clr>
        </p15:guide>
        <p15:guide id="9" orient="horz" pos="2459">
          <p15:clr>
            <a:srgbClr val="A4A3A4"/>
          </p15:clr>
        </p15:guide>
        <p15:guide id="10" orient="horz" pos="2777">
          <p15:clr>
            <a:srgbClr val="A4A3A4"/>
          </p15:clr>
        </p15:guide>
        <p15:guide id="11" orient="horz" pos="1030">
          <p15:clr>
            <a:srgbClr val="A4A3A4"/>
          </p15:clr>
        </p15:guide>
        <p15:guide id="12" pos="2880">
          <p15:clr>
            <a:srgbClr val="A4A3A4"/>
          </p15:clr>
        </p15:guide>
        <p15:guide id="13" pos="317">
          <p15:clr>
            <a:srgbClr val="A4A3A4"/>
          </p15:clr>
        </p15:guide>
        <p15:guide id="14" pos="5103">
          <p15:clr>
            <a:srgbClr val="A4A3A4"/>
          </p15:clr>
        </p15:guide>
        <p15:guide id="15" pos="5715">
          <p15:clr>
            <a:srgbClr val="A4A3A4"/>
          </p15:clr>
        </p15:guide>
        <p15:guide id="16" pos="657">
          <p15:clr>
            <a:srgbClr val="A4A3A4"/>
          </p15:clr>
        </p15:guide>
        <p15:guide id="17" pos="748">
          <p15:clr>
            <a:srgbClr val="A4A3A4"/>
          </p15:clr>
        </p15:guide>
        <p15:guide id="18" pos="907">
          <p15:clr>
            <a:srgbClr val="A4A3A4"/>
          </p15:clr>
        </p15:guide>
        <p15:guide id="19" pos="4830">
          <p15:clr>
            <a:srgbClr val="A4A3A4"/>
          </p15:clr>
        </p15:guide>
        <p15:guide id="20" pos="5443">
          <p15:clr>
            <a:srgbClr val="A4A3A4"/>
          </p15:clr>
        </p15:guide>
        <p15:guide id="21" pos="158">
          <p15:clr>
            <a:srgbClr val="A4A3A4"/>
          </p15:clr>
        </p15:guide>
        <p15:guide id="22" pos="5602">
          <p15:clr>
            <a:srgbClr val="A4A3A4"/>
          </p15:clr>
        </p15:guide>
        <p15:guide id="23" pos="3674">
          <p15:clr>
            <a:srgbClr val="A4A3A4"/>
          </p15:clr>
        </p15:guide>
        <p15:guide id="24" pos="2086">
          <p15:clr>
            <a:srgbClr val="A4A3A4"/>
          </p15:clr>
        </p15:guide>
        <p15:guide id="25" pos="3175">
          <p15:clr>
            <a:srgbClr val="A4A3A4"/>
          </p15:clr>
        </p15:guide>
        <p15:guide id="26" pos="26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00"/>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57" autoAdjust="0"/>
    <p:restoredTop sz="78534" autoAdjust="0"/>
  </p:normalViewPr>
  <p:slideViewPr>
    <p:cSldViewPr showGuides="1">
      <p:cViewPr varScale="1">
        <p:scale>
          <a:sx n="152" d="100"/>
          <a:sy n="152" d="100"/>
        </p:scale>
        <p:origin x="524" y="88"/>
      </p:cViewPr>
      <p:guideLst>
        <p:guide orient="horz" pos="1620"/>
        <p:guide orient="horz" pos="259"/>
        <p:guide orient="horz" pos="735"/>
        <p:guide orient="horz" pos="713"/>
        <p:guide orient="horz" pos="2913"/>
        <p:guide orient="horz" pos="3094"/>
        <p:guide orient="horz" pos="2595"/>
        <p:guide orient="horz" pos="158"/>
        <p:guide orient="horz" pos="2459"/>
        <p:guide orient="horz" pos="2777"/>
        <p:guide orient="horz" pos="1030"/>
        <p:guide pos="2880"/>
        <p:guide pos="317"/>
        <p:guide pos="5103"/>
        <p:guide pos="5715"/>
        <p:guide pos="657"/>
        <p:guide pos="748"/>
        <p:guide pos="907"/>
        <p:guide pos="4830"/>
        <p:guide pos="5443"/>
        <p:guide pos="158"/>
        <p:guide pos="5602"/>
        <p:guide pos="3674"/>
        <p:guide pos="2086"/>
        <p:guide pos="3175"/>
        <p:guide pos="2631"/>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slide" Target="slides/slide2.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24/03/2021</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a:t>
            </a:fld>
            <a:endParaRPr lang="fr-FR" dirty="0"/>
          </a:p>
        </p:txBody>
      </p:sp>
    </p:spTree>
    <p:extLst>
      <p:ext uri="{BB962C8B-B14F-4D97-AF65-F5344CB8AC3E}">
        <p14:creationId xmlns:p14="http://schemas.microsoft.com/office/powerpoint/2010/main" val="3881392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a:t>
            </a:fld>
            <a:endParaRPr lang="fr-FR" dirty="0"/>
          </a:p>
        </p:txBody>
      </p:sp>
    </p:spTree>
    <p:extLst>
      <p:ext uri="{BB962C8B-B14F-4D97-AF65-F5344CB8AC3E}">
        <p14:creationId xmlns:p14="http://schemas.microsoft.com/office/powerpoint/2010/main" val="565936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3261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s">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493088" y="1717923"/>
            <a:ext cx="2157824" cy="1707654"/>
          </a:xfrm>
          <a:prstGeom prst="rect">
            <a:avLst/>
          </a:prstGeom>
        </p:spPr>
      </p:pic>
    </p:spTree>
    <p:extLst>
      <p:ext uri="{BB962C8B-B14F-4D97-AF65-F5344CB8AC3E}">
        <p14:creationId xmlns:p14="http://schemas.microsoft.com/office/powerpoint/2010/main" val="174595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40139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2507217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3577483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40000" y="1635125"/>
            <a:ext cx="6227625"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1797685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1894354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95808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5329496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4"/>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6037093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4"/>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329048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1912151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9843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8290533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25252934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42625480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2804331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38002288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9972372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5"/>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29889703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5"/>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869153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77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26785448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30887439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40174162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708268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24517627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30925059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858994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6"/>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12228027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6"/>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1345849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noProof="0" dirty="0"/>
          </a:p>
        </p:txBody>
      </p:sp>
      <p:sp>
        <p:nvSpPr>
          <p:cNvPr id="5" name="Espace réservé de la date 4"/>
          <p:cNvSpPr>
            <a:spLocks noGrp="1"/>
          </p:cNvSpPr>
          <p:nvPr>
            <p:ph type="dt" sz="half" idx="10"/>
          </p:nvPr>
        </p:nvSpPr>
        <p:spPr bwMode="gray"/>
        <p:txBody>
          <a:bodyPr/>
          <a:lstStyle/>
          <a:p>
            <a:r>
              <a:rPr lang="fr-FR" noProof="0" dirty="0" smtClean="0"/>
              <a:t>Jour/mois/année</a:t>
            </a:r>
            <a:endParaRPr lang="fr-FR" noProof="0" dirty="0"/>
          </a:p>
        </p:txBody>
      </p:sp>
      <p:sp>
        <p:nvSpPr>
          <p:cNvPr id="6" name="Espace réservé du pied de page 5"/>
          <p:cNvSpPr>
            <a:spLocks noGrp="1"/>
          </p:cNvSpPr>
          <p:nvPr>
            <p:ph type="ftr" sz="quarter" idx="11"/>
          </p:nvPr>
        </p:nvSpPr>
        <p:spPr bwMode="gray"/>
        <p:txBody>
          <a:bodyPr/>
          <a:lstStyle/>
          <a:p>
            <a:pPr algn="l"/>
            <a:r>
              <a:rPr lang="fr-FR" noProof="0" dirty="0" smtClean="0"/>
              <a:t>Safran nom de l’activité / Date / Direction (menu "Insertion / En-tête et pied de page")</a:t>
            </a:r>
            <a:endParaRPr lang="fr-FR" noProof="0"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noProof="0" smtClean="0"/>
              <a:pPr/>
              <a:t>‹N°›</a:t>
            </a:fld>
            <a:endParaRPr lang="fr-FR" noProof="0" dirty="0"/>
          </a:p>
        </p:txBody>
      </p:sp>
      <p:sp>
        <p:nvSpPr>
          <p:cNvPr id="8" name="Espace réservé du texte 7"/>
          <p:cNvSpPr>
            <a:spLocks noGrp="1"/>
          </p:cNvSpPr>
          <p:nvPr>
            <p:ph type="body" sz="quarter" idx="13" hasCustomPrompt="1"/>
          </p:nvPr>
        </p:nvSpPr>
        <p:spPr bwMode="gray">
          <a:xfrm>
            <a:off x="1439863" y="1131889"/>
            <a:ext cx="7453312" cy="3492500"/>
          </a:xfrm>
        </p:spPr>
        <p:txBody>
          <a:bodyPr/>
          <a:lstStyle>
            <a:lvl1pPr marL="0" indent="0">
              <a:buSzPct val="25000"/>
              <a:buFontTx/>
              <a:buBlip>
                <a:blip r:embed="rId2"/>
              </a:buBlip>
              <a:defRPr cap="all" baseline="0">
                <a:solidFill>
                  <a:schemeClr val="accent2"/>
                </a:solidFill>
              </a:defRPr>
            </a:lvl1pPr>
          </a:lstStyle>
          <a:p>
            <a:pPr lvl="0"/>
            <a:r>
              <a:rPr lang="fr-FR" noProof="0" dirty="0" smtClean="0"/>
              <a:t>Texte</a:t>
            </a:r>
          </a:p>
        </p:txBody>
      </p:sp>
    </p:spTree>
    <p:extLst>
      <p:ext uri="{BB962C8B-B14F-4D97-AF65-F5344CB8AC3E}">
        <p14:creationId xmlns:p14="http://schemas.microsoft.com/office/powerpoint/2010/main" val="68103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Espace réservé de la date 8"/>
          <p:cNvSpPr>
            <a:spLocks noGrp="1"/>
          </p:cNvSpPr>
          <p:nvPr>
            <p:ph type="dt" sz="half" idx="16"/>
          </p:nvPr>
        </p:nvSpPr>
        <p:spPr bwMode="gray"/>
        <p:txBody>
          <a:bodyPr/>
          <a:lstStyle/>
          <a:p>
            <a:r>
              <a:rPr lang="fr-FR" noProof="0" dirty="0" smtClean="0"/>
              <a:t>Jour/mois/année</a:t>
            </a:r>
            <a:endParaRPr lang="fr-FR" noProof="0" dirty="0"/>
          </a:p>
        </p:txBody>
      </p:sp>
      <p:sp>
        <p:nvSpPr>
          <p:cNvPr id="14" name="Espace réservé du pied de page 13"/>
          <p:cNvSpPr>
            <a:spLocks noGrp="1"/>
          </p:cNvSpPr>
          <p:nvPr>
            <p:ph type="ftr" sz="quarter" idx="17"/>
          </p:nvPr>
        </p:nvSpPr>
        <p:spPr bwMode="gray"/>
        <p:txBody>
          <a:bodyPr/>
          <a:lstStyle/>
          <a:p>
            <a:pPr algn="l"/>
            <a:r>
              <a:rPr lang="fr-FR" noProof="0" dirty="0" smtClean="0"/>
              <a:t>Safran nom de l’activité / Date / Direction (menu "Insertion / En-tête et pied de page")</a:t>
            </a:r>
            <a:endParaRPr lang="fr-FR" noProof="0"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noProof="0" smtClean="0"/>
              <a:pPr/>
              <a:t>‹N°›</a:t>
            </a:fld>
            <a:endParaRPr lang="fr-FR" noProof="0"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noProof="0" dirty="0" smtClean="0"/>
              <a:t>Titre de la partie</a:t>
            </a:r>
          </a:p>
          <a:p>
            <a:pPr lvl="1"/>
            <a:r>
              <a:rPr lang="fr-FR" noProof="0"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3" name="Titre 1"/>
          <p:cNvSpPr>
            <a:spLocks noGrp="1"/>
          </p:cNvSpPr>
          <p:nvPr>
            <p:ph type="title" hasCustomPrompt="1"/>
          </p:nvPr>
        </p:nvSpPr>
        <p:spPr bwMode="gray">
          <a:xfrm>
            <a:off x="1439652" y="250824"/>
            <a:ext cx="585664" cy="1195200"/>
          </a:xfrm>
          <a:solidFill>
            <a:schemeClr val="bg1"/>
          </a:solidFill>
        </p:spPr>
        <p:txBody>
          <a:bodyPr wrap="none" lIns="36000" tIns="36000" rIns="36000" bIns="36000" anchor="b" anchorCtr="0">
            <a:spAutoFit/>
          </a:bodyPr>
          <a:lstStyle>
            <a:lvl1pPr algn="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350545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107926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5124"/>
            <a:ext cx="3852862" cy="2479949"/>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79790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1"/>
            </a:solidFill>
            <a:miter lim="800000"/>
          </a:ln>
        </p:spPr>
        <p:txBody>
          <a:bodyPr lIns="360000" tIns="1080000" rIns="360000" anchor="ctr" anchorCtr="0"/>
          <a:lstStyle>
            <a:lvl1pPr marL="0" indent="0" algn="ctr">
              <a:buNone/>
              <a:defRPr sz="1000" b="0"/>
            </a:lvl1pPr>
          </a:lstStyle>
          <a:p>
            <a:r>
              <a:rPr lang="fr-FR" smtClean="0"/>
              <a:t>Cliquez sur l'icône pour ajouter une image</a:t>
            </a:r>
            <a:endParaRPr lang="fr-FR" dirty="0"/>
          </a:p>
        </p:txBody>
      </p:sp>
    </p:spTree>
    <p:extLst>
      <p:ext uri="{BB962C8B-B14F-4D97-AF65-F5344CB8AC3E}">
        <p14:creationId xmlns:p14="http://schemas.microsoft.com/office/powerpoint/2010/main" val="4147866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1"/>
            </a:solidFill>
            <a:miter lim="800000"/>
          </a:ln>
        </p:spPr>
        <p:txBody>
          <a:bodyPr lIns="360000" tIns="1080000" rIns="360000" anchor="ctr" anchorCtr="0"/>
          <a:lstStyle>
            <a:lvl1pPr marL="0" indent="0" algn="ctr">
              <a:buNone/>
              <a:defRPr sz="1000" b="0"/>
            </a:lvl1pPr>
          </a:lstStyle>
          <a:p>
            <a:r>
              <a:rPr lang="fr-FR" smtClean="0"/>
              <a:t>Cliquez sur l'icône pour ajouter une image</a:t>
            </a:r>
            <a:endParaRPr lang="fr-FR" dirty="0"/>
          </a:p>
        </p:txBody>
      </p:sp>
    </p:spTree>
    <p:extLst>
      <p:ext uri="{BB962C8B-B14F-4D97-AF65-F5344CB8AC3E}">
        <p14:creationId xmlns:p14="http://schemas.microsoft.com/office/powerpoint/2010/main" val="722887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1.jpeg"/><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1.jpeg"/><Relationship Id="rId5" Type="http://schemas.openxmlformats.org/officeDocument/2006/relationships/slideLayout" Target="../slideLayouts/slideLayout24.xml"/><Relationship Id="rId10" Type="http://schemas.openxmlformats.org/officeDocument/2006/relationships/theme" Target="../theme/theme3.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image" Target="../media/image1.jpeg"/><Relationship Id="rId5" Type="http://schemas.openxmlformats.org/officeDocument/2006/relationships/slideLayout" Target="../slideLayouts/slideLayout33.xml"/><Relationship Id="rId10" Type="http://schemas.openxmlformats.org/officeDocument/2006/relationships/theme" Target="../theme/theme4.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6"/>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1" r:id="rId3"/>
    <p:sldLayoutId id="2147483926" r:id="rId4"/>
    <p:sldLayoutId id="2147483927" r:id="rId5"/>
    <p:sldLayoutId id="2147483812" r:id="rId6"/>
    <p:sldLayoutId id="2147483897" r:id="rId7"/>
    <p:sldLayoutId id="2147483814" r:id="rId8"/>
    <p:sldLayoutId id="2147483815" r:id="rId9"/>
    <p:sldLayoutId id="2147483925" r:id="rId10"/>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7338" indent="-142875"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1169452662"/>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29" r:id="rId4"/>
    <p:sldLayoutId id="2147483902" r:id="rId5"/>
    <p:sldLayoutId id="2147483903" r:id="rId6"/>
    <p:sldLayoutId id="2147483904" r:id="rId7"/>
    <p:sldLayoutId id="2147483905" r:id="rId8"/>
    <p:sldLayoutId id="2147483906"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2757507537"/>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31" r:id="rId4"/>
    <p:sldLayoutId id="2147483911" r:id="rId5"/>
    <p:sldLayoutId id="2147483912" r:id="rId6"/>
    <p:sldLayoutId id="2147483913" r:id="rId7"/>
    <p:sldLayoutId id="2147483914" r:id="rId8"/>
    <p:sldLayoutId id="2147483915"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1637531315"/>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33" r:id="rId4"/>
    <p:sldLayoutId id="2147483920" r:id="rId5"/>
    <p:sldLayoutId id="2147483921" r:id="rId6"/>
    <p:sldLayoutId id="2147483922" r:id="rId7"/>
    <p:sldLayoutId id="2147483923" r:id="rId8"/>
    <p:sldLayoutId id="2147483924"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tabLst>
          <a:tab pos="1973263" algn="l"/>
        </a:tabLst>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Image 41"/>
          <p:cNvPicPr>
            <a:picLocks noChangeAspect="1"/>
          </p:cNvPicPr>
          <p:nvPr/>
        </p:nvPicPr>
        <p:blipFill>
          <a:blip r:embed="rId3"/>
          <a:stretch>
            <a:fillRect/>
          </a:stretch>
        </p:blipFill>
        <p:spPr>
          <a:xfrm>
            <a:off x="148604" y="148383"/>
            <a:ext cx="2592288" cy="593970"/>
          </a:xfrm>
          <a:prstGeom prst="rect">
            <a:avLst/>
          </a:prstGeom>
        </p:spPr>
      </p:pic>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40" name="Rectangle 39"/>
          <p:cNvSpPr/>
          <p:nvPr/>
        </p:nvSpPr>
        <p:spPr>
          <a:xfrm>
            <a:off x="7342948" y="1056971"/>
            <a:ext cx="71685" cy="99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numéro de diapositive 5"/>
          <p:cNvSpPr>
            <a:spLocks noGrp="1"/>
          </p:cNvSpPr>
          <p:nvPr>
            <p:ph type="sldNum" sz="quarter" idx="12"/>
          </p:nvPr>
        </p:nvSpPr>
        <p:spPr>
          <a:xfrm>
            <a:off x="250825" y="4624389"/>
            <a:ext cx="235174" cy="324000"/>
          </a:xfrm>
        </p:spPr>
        <p:txBody>
          <a:bodyPr/>
          <a:lstStyle/>
          <a:p>
            <a:fld id="{733122C9-A0B9-462F-8757-0847AD287B63}" type="slidenum">
              <a:rPr lang="fr-FR" smtClean="0"/>
              <a:pPr/>
              <a:t>1</a:t>
            </a:fld>
            <a:endParaRPr lang="fr-FR" dirty="0"/>
          </a:p>
        </p:txBody>
      </p:sp>
      <p:sp>
        <p:nvSpPr>
          <p:cNvPr id="9" name="ZoneTexte 8"/>
          <p:cNvSpPr txBox="1"/>
          <p:nvPr/>
        </p:nvSpPr>
        <p:spPr>
          <a:xfrm>
            <a:off x="503238" y="1156125"/>
            <a:ext cx="3498073" cy="630942"/>
          </a:xfrm>
          <a:prstGeom prst="rect">
            <a:avLst/>
          </a:prstGeom>
          <a:noFill/>
        </p:spPr>
        <p:txBody>
          <a:bodyPr wrap="none" rtlCol="0">
            <a:spAutoFit/>
          </a:bodyPr>
          <a:lstStyle/>
          <a:p>
            <a:r>
              <a:rPr lang="fr-FR" sz="700" b="1" dirty="0"/>
              <a:t>1 Introduction 1</a:t>
            </a:r>
          </a:p>
          <a:p>
            <a:r>
              <a:rPr lang="fr-FR" sz="700" dirty="0" smtClean="0"/>
              <a:t>  1.1 </a:t>
            </a:r>
            <a:r>
              <a:rPr lang="fr-FR" sz="700" dirty="0"/>
              <a:t>General </a:t>
            </a:r>
            <a:r>
              <a:rPr lang="fr-FR" sz="700" dirty="0" err="1"/>
              <a:t>context</a:t>
            </a:r>
            <a:r>
              <a:rPr lang="fr-FR" sz="700" dirty="0"/>
              <a:t> . . . . . . . . . . . . . . . . . . . . . . . . </a:t>
            </a:r>
            <a:r>
              <a:rPr lang="fr-FR" sz="700" dirty="0" smtClean="0"/>
              <a:t>. . . . . . . . . . . . . . . . . . . . 1</a:t>
            </a:r>
          </a:p>
          <a:p>
            <a:r>
              <a:rPr lang="en-US" sz="700" dirty="0" smtClean="0"/>
              <a:t>  1.2 Lean combustion in gas turbines . . . . . . . . . . . . . . . . . . . . . . . . . . . . . . . . . . 1</a:t>
            </a:r>
          </a:p>
          <a:p>
            <a:r>
              <a:rPr lang="fr-FR" sz="700" dirty="0" smtClean="0"/>
              <a:t>  1.3 </a:t>
            </a:r>
            <a:r>
              <a:rPr lang="fr-FR" sz="700" dirty="0"/>
              <a:t>Fuel injection </a:t>
            </a:r>
            <a:r>
              <a:rPr lang="fr-FR" sz="700" dirty="0" err="1"/>
              <a:t>technology</a:t>
            </a:r>
            <a:r>
              <a:rPr lang="fr-FR" sz="700" dirty="0"/>
              <a:t> . . . . . . . . . . . . . . . . . . . . . . . . . . . . . . . . . . . . . . . 1</a:t>
            </a:r>
          </a:p>
          <a:p>
            <a:r>
              <a:rPr lang="en-US" sz="700" dirty="0" smtClean="0"/>
              <a:t>  1.4 </a:t>
            </a:r>
            <a:r>
              <a:rPr lang="en-US" sz="700" dirty="0"/>
              <a:t>Objective and thesis outline . . . . . . . . . . . . . . . . . . . . . . . . . . . . . . . . . . . . . 1</a:t>
            </a:r>
            <a:endParaRPr lang="fr-FR" sz="700" dirty="0"/>
          </a:p>
        </p:txBody>
      </p:sp>
      <p:sp>
        <p:nvSpPr>
          <p:cNvPr id="16" name="ZoneTexte 15"/>
          <p:cNvSpPr txBox="1"/>
          <p:nvPr/>
        </p:nvSpPr>
        <p:spPr>
          <a:xfrm>
            <a:off x="486746" y="1874002"/>
            <a:ext cx="3740126" cy="2785378"/>
          </a:xfrm>
          <a:prstGeom prst="rect">
            <a:avLst/>
          </a:prstGeom>
          <a:noFill/>
        </p:spPr>
        <p:txBody>
          <a:bodyPr wrap="none" rtlCol="0">
            <a:spAutoFit/>
          </a:bodyPr>
          <a:lstStyle/>
          <a:p>
            <a:r>
              <a:rPr lang="en-US" sz="700" b="1" dirty="0"/>
              <a:t>I Numerical approaches to model injection systems </a:t>
            </a:r>
            <a:r>
              <a:rPr lang="en-US" sz="700" b="1" dirty="0" smtClean="0"/>
              <a:t>2</a:t>
            </a:r>
          </a:p>
          <a:p>
            <a:endParaRPr lang="en-US" sz="700" b="1" dirty="0" smtClean="0"/>
          </a:p>
          <a:p>
            <a:endParaRPr lang="en-US" sz="700" b="1" dirty="0"/>
          </a:p>
          <a:p>
            <a:endParaRPr lang="en-US" sz="700" b="1" dirty="0" smtClean="0"/>
          </a:p>
          <a:p>
            <a:endParaRPr lang="en-US" sz="700" b="1" dirty="0"/>
          </a:p>
          <a:p>
            <a:endParaRPr lang="en-US" sz="700" b="1" dirty="0" smtClean="0"/>
          </a:p>
          <a:p>
            <a:r>
              <a:rPr lang="en-US" sz="700" b="1" dirty="0" smtClean="0">
                <a:solidFill>
                  <a:srgbClr val="FF0000"/>
                </a:solidFill>
              </a:rPr>
              <a:t>2 </a:t>
            </a:r>
            <a:r>
              <a:rPr lang="en-US" sz="700" b="1" dirty="0">
                <a:solidFill>
                  <a:srgbClr val="FF0000"/>
                </a:solidFill>
              </a:rPr>
              <a:t>Numerical methods to simulate resolved atomization 3</a:t>
            </a:r>
          </a:p>
          <a:p>
            <a:r>
              <a:rPr lang="fr-FR" sz="700" dirty="0" smtClean="0">
                <a:solidFill>
                  <a:srgbClr val="00B050"/>
                </a:solidFill>
              </a:rPr>
              <a:t>  2.1 </a:t>
            </a:r>
            <a:r>
              <a:rPr lang="fr-FR" sz="700" dirty="0">
                <a:solidFill>
                  <a:srgbClr val="00B050"/>
                </a:solidFill>
              </a:rPr>
              <a:t>Introduction . . . . . . . . . . . . . . . . . . . . . . . . . . . . . . . . . . . . . . . . . . . . . . 4</a:t>
            </a:r>
          </a:p>
          <a:p>
            <a:r>
              <a:rPr lang="fr-FR" sz="700" dirty="0" smtClean="0">
                <a:solidFill>
                  <a:srgbClr val="00B050"/>
                </a:solidFill>
              </a:rPr>
              <a:t>  2.2 </a:t>
            </a:r>
            <a:r>
              <a:rPr lang="fr-FR" sz="700" dirty="0" err="1">
                <a:solidFill>
                  <a:srgbClr val="00B050"/>
                </a:solidFill>
              </a:rPr>
              <a:t>Governing</a:t>
            </a:r>
            <a:r>
              <a:rPr lang="fr-FR" sz="700" dirty="0">
                <a:solidFill>
                  <a:srgbClr val="00B050"/>
                </a:solidFill>
              </a:rPr>
              <a:t> </a:t>
            </a:r>
            <a:r>
              <a:rPr lang="fr-FR" sz="700" dirty="0" err="1">
                <a:solidFill>
                  <a:srgbClr val="00B050"/>
                </a:solidFill>
              </a:rPr>
              <a:t>equations</a:t>
            </a:r>
            <a:r>
              <a:rPr lang="fr-FR" sz="700" dirty="0">
                <a:solidFill>
                  <a:srgbClr val="00B050"/>
                </a:solidFill>
              </a:rPr>
              <a:t> . . . . . . . . . . . . . . . . . . . . . . . . . . . . . . . . . . . . . . . . . </a:t>
            </a:r>
            <a:r>
              <a:rPr lang="fr-FR" sz="700" dirty="0" smtClean="0">
                <a:solidFill>
                  <a:srgbClr val="00B050"/>
                </a:solidFill>
              </a:rPr>
              <a:t>4</a:t>
            </a:r>
          </a:p>
          <a:p>
            <a:r>
              <a:rPr lang="fr-FR" sz="700" dirty="0" smtClean="0">
                <a:solidFill>
                  <a:srgbClr val="00B050"/>
                </a:solidFill>
              </a:rPr>
              <a:t>    2.2.1 </a:t>
            </a:r>
            <a:r>
              <a:rPr lang="fr-FR" sz="700" dirty="0">
                <a:solidFill>
                  <a:srgbClr val="00B050"/>
                </a:solidFill>
              </a:rPr>
              <a:t>Reynolds transport </a:t>
            </a:r>
            <a:r>
              <a:rPr lang="fr-FR" sz="700" dirty="0" err="1">
                <a:solidFill>
                  <a:srgbClr val="00B050"/>
                </a:solidFill>
              </a:rPr>
              <a:t>theorem</a:t>
            </a:r>
            <a:r>
              <a:rPr lang="fr-FR" sz="700" dirty="0">
                <a:solidFill>
                  <a:srgbClr val="00B050"/>
                </a:solidFill>
              </a:rPr>
              <a:t> . . . . . . . . . . . . . . . . . . . . . . . . . . . . . . . . . 5</a:t>
            </a:r>
          </a:p>
          <a:p>
            <a:r>
              <a:rPr lang="fr-FR" sz="700" dirty="0" smtClean="0">
                <a:solidFill>
                  <a:srgbClr val="00B050"/>
                </a:solidFill>
              </a:rPr>
              <a:t>    2.2.2 </a:t>
            </a:r>
            <a:r>
              <a:rPr lang="fr-FR" sz="700" dirty="0">
                <a:solidFill>
                  <a:srgbClr val="00B050"/>
                </a:solidFill>
              </a:rPr>
              <a:t>Mass conservation . . . . . . . . . . . . . . . . . . . . . . . . . . . . . . . . . . . . . . 7</a:t>
            </a:r>
          </a:p>
          <a:p>
            <a:r>
              <a:rPr lang="fr-FR" sz="700" dirty="0" smtClean="0">
                <a:solidFill>
                  <a:srgbClr val="00B050"/>
                </a:solidFill>
              </a:rPr>
              <a:t>    2.2.3 </a:t>
            </a:r>
            <a:r>
              <a:rPr lang="fr-FR" sz="700" dirty="0" err="1">
                <a:solidFill>
                  <a:srgbClr val="00B050"/>
                </a:solidFill>
              </a:rPr>
              <a:t>Momentum</a:t>
            </a:r>
            <a:r>
              <a:rPr lang="fr-FR" sz="700" dirty="0">
                <a:solidFill>
                  <a:srgbClr val="00B050"/>
                </a:solidFill>
              </a:rPr>
              <a:t> conservation . . . . . . . . . . . . . . . . . . . . . . . . . . . . . . . . . . . 9</a:t>
            </a:r>
          </a:p>
          <a:p>
            <a:r>
              <a:rPr lang="en-US" sz="700" dirty="0" smtClean="0">
                <a:solidFill>
                  <a:srgbClr val="00B0F0"/>
                </a:solidFill>
              </a:rPr>
              <a:t>  </a:t>
            </a:r>
            <a:r>
              <a:rPr lang="en-US" sz="700" dirty="0" smtClean="0">
                <a:solidFill>
                  <a:srgbClr val="00B050"/>
                </a:solidFill>
              </a:rPr>
              <a:t>2.3 </a:t>
            </a:r>
            <a:r>
              <a:rPr lang="en-US" sz="700" dirty="0">
                <a:solidFill>
                  <a:srgbClr val="00B050"/>
                </a:solidFill>
              </a:rPr>
              <a:t>Eulerian approaches for dense regime . . . . . . . . . . . . . . . . . . . . . . . . . . . . . . . . 4</a:t>
            </a:r>
          </a:p>
          <a:p>
            <a:r>
              <a:rPr lang="fr-FR" sz="700" dirty="0" smtClean="0">
                <a:solidFill>
                  <a:srgbClr val="00B050"/>
                </a:solidFill>
              </a:rPr>
              <a:t>  2.3.1 </a:t>
            </a:r>
            <a:r>
              <a:rPr lang="fr-FR" sz="700" dirty="0">
                <a:solidFill>
                  <a:srgbClr val="00B050"/>
                </a:solidFill>
              </a:rPr>
              <a:t>Diffuse interface </a:t>
            </a:r>
            <a:r>
              <a:rPr lang="fr-FR" sz="700" dirty="0" err="1">
                <a:solidFill>
                  <a:srgbClr val="00B050"/>
                </a:solidFill>
              </a:rPr>
              <a:t>methods</a:t>
            </a:r>
            <a:r>
              <a:rPr lang="fr-FR" sz="700" dirty="0">
                <a:solidFill>
                  <a:srgbClr val="00B050"/>
                </a:solidFill>
              </a:rPr>
              <a:t> . . . . . . . . . . . . . . . . . . . . . . . . . . . . . . . . . . </a:t>
            </a:r>
            <a:r>
              <a:rPr lang="fr-FR" sz="700" dirty="0" smtClean="0">
                <a:solidFill>
                  <a:srgbClr val="00B050"/>
                </a:solidFill>
              </a:rPr>
              <a:t>4</a:t>
            </a:r>
          </a:p>
          <a:p>
            <a:r>
              <a:rPr lang="fr-FR" sz="700" dirty="0">
                <a:solidFill>
                  <a:srgbClr val="00B050"/>
                </a:solidFill>
              </a:rPr>
              <a:t> </a:t>
            </a:r>
            <a:r>
              <a:rPr lang="fr-FR" sz="700" dirty="0" smtClean="0">
                <a:solidFill>
                  <a:srgbClr val="00B050"/>
                </a:solidFill>
              </a:rPr>
              <a:t> 2.3.2 Front-</a:t>
            </a:r>
            <a:r>
              <a:rPr lang="fr-FR" sz="700" dirty="0" err="1" smtClean="0">
                <a:solidFill>
                  <a:srgbClr val="00B050"/>
                </a:solidFill>
              </a:rPr>
              <a:t>tracking</a:t>
            </a:r>
            <a:r>
              <a:rPr lang="fr-FR" sz="700" dirty="0" smtClean="0">
                <a:solidFill>
                  <a:srgbClr val="00B050"/>
                </a:solidFill>
              </a:rPr>
              <a:t> </a:t>
            </a:r>
            <a:r>
              <a:rPr lang="fr-FR" sz="700" dirty="0" err="1" smtClean="0">
                <a:solidFill>
                  <a:srgbClr val="00B050"/>
                </a:solidFill>
              </a:rPr>
              <a:t>method</a:t>
            </a:r>
            <a:endParaRPr lang="fr-FR" sz="700" dirty="0">
              <a:solidFill>
                <a:srgbClr val="00B050"/>
              </a:solidFill>
            </a:endParaRPr>
          </a:p>
          <a:p>
            <a:r>
              <a:rPr lang="fr-FR" sz="700" dirty="0" smtClean="0">
                <a:solidFill>
                  <a:srgbClr val="00B050"/>
                </a:solidFill>
              </a:rPr>
              <a:t>  2.3.3 </a:t>
            </a:r>
            <a:r>
              <a:rPr lang="fr-FR" sz="700" dirty="0">
                <a:solidFill>
                  <a:srgbClr val="00B050"/>
                </a:solidFill>
              </a:rPr>
              <a:t>Volume of </a:t>
            </a:r>
            <a:r>
              <a:rPr lang="fr-FR" sz="700" dirty="0" err="1">
                <a:solidFill>
                  <a:srgbClr val="00B050"/>
                </a:solidFill>
              </a:rPr>
              <a:t>Fluid</a:t>
            </a:r>
            <a:r>
              <a:rPr lang="fr-FR" sz="700" dirty="0">
                <a:solidFill>
                  <a:srgbClr val="00B050"/>
                </a:solidFill>
              </a:rPr>
              <a:t> </a:t>
            </a:r>
            <a:r>
              <a:rPr lang="fr-FR" sz="700" dirty="0" err="1">
                <a:solidFill>
                  <a:srgbClr val="00B050"/>
                </a:solidFill>
              </a:rPr>
              <a:t>method</a:t>
            </a:r>
            <a:r>
              <a:rPr lang="fr-FR" sz="700" dirty="0">
                <a:solidFill>
                  <a:srgbClr val="00B050"/>
                </a:solidFill>
              </a:rPr>
              <a:t> . . . . . . . . . . . . . . . . . . . . . . . . . . . . . . . . . . . 5</a:t>
            </a:r>
          </a:p>
          <a:p>
            <a:r>
              <a:rPr lang="en-US" sz="700" dirty="0" smtClean="0">
                <a:solidFill>
                  <a:srgbClr val="00B050"/>
                </a:solidFill>
              </a:rPr>
              <a:t>  2.3.4 </a:t>
            </a:r>
            <a:r>
              <a:rPr lang="en-US" sz="700" dirty="0">
                <a:solidFill>
                  <a:srgbClr val="00B050"/>
                </a:solidFill>
              </a:rPr>
              <a:t>Accurate </a:t>
            </a:r>
            <a:r>
              <a:rPr lang="en-US" sz="700" dirty="0" smtClean="0">
                <a:solidFill>
                  <a:srgbClr val="00B050"/>
                </a:solidFill>
              </a:rPr>
              <a:t>Conservative </a:t>
            </a:r>
            <a:r>
              <a:rPr lang="en-US" sz="700" dirty="0">
                <a:solidFill>
                  <a:srgbClr val="00B050"/>
                </a:solidFill>
              </a:rPr>
              <a:t>Level Set coupled with Ghost-Fluid Method . . . . . . . . . . . </a:t>
            </a:r>
            <a:r>
              <a:rPr lang="en-US" sz="700" dirty="0" smtClean="0">
                <a:solidFill>
                  <a:srgbClr val="00B050"/>
                </a:solidFill>
              </a:rPr>
              <a:t>5</a:t>
            </a:r>
          </a:p>
          <a:p>
            <a:endParaRPr lang="en-US" sz="700" dirty="0" smtClean="0"/>
          </a:p>
          <a:p>
            <a:endParaRPr lang="en-US" sz="700" dirty="0" smtClean="0"/>
          </a:p>
          <a:p>
            <a:endParaRPr lang="en-US" sz="700" dirty="0"/>
          </a:p>
          <a:p>
            <a:endParaRPr lang="en-US" sz="700" dirty="0"/>
          </a:p>
          <a:p>
            <a:r>
              <a:rPr lang="en-US" sz="700" b="1" dirty="0"/>
              <a:t>3 Numerical methods to simulate disperse phase 6</a:t>
            </a:r>
          </a:p>
          <a:p>
            <a:r>
              <a:rPr lang="fr-FR" sz="700" dirty="0" smtClean="0"/>
              <a:t>  </a:t>
            </a:r>
            <a:r>
              <a:rPr lang="fr-FR" sz="700" dirty="0" smtClean="0">
                <a:solidFill>
                  <a:srgbClr val="00B0F0"/>
                </a:solidFill>
              </a:rPr>
              <a:t>3.1 </a:t>
            </a:r>
            <a:r>
              <a:rPr lang="fr-FR" sz="700" dirty="0">
                <a:solidFill>
                  <a:srgbClr val="00B0F0"/>
                </a:solidFill>
              </a:rPr>
              <a:t>Introduction . . . . . . . . . . . . . . . . . . . . . . . . . . . . . . . . . . . . . . . . . . . . . . 6</a:t>
            </a:r>
          </a:p>
          <a:p>
            <a:r>
              <a:rPr lang="fr-FR" sz="700" dirty="0" smtClean="0"/>
              <a:t>  3.2 </a:t>
            </a:r>
            <a:r>
              <a:rPr lang="fr-FR" sz="700" dirty="0"/>
              <a:t>Lagrangian </a:t>
            </a:r>
            <a:r>
              <a:rPr lang="fr-FR" sz="700" dirty="0" err="1"/>
              <a:t>formalisms</a:t>
            </a:r>
            <a:r>
              <a:rPr lang="fr-FR" sz="700" dirty="0"/>
              <a:t> for spray transport . . . . . . . . . . . . . . . . . . . . . . . . . . . . . 6</a:t>
            </a:r>
          </a:p>
          <a:p>
            <a:r>
              <a:rPr lang="en-US" sz="700" dirty="0" smtClean="0"/>
              <a:t> 3.3 </a:t>
            </a:r>
            <a:r>
              <a:rPr lang="en-US" sz="700" dirty="0"/>
              <a:t>Models for injection of lagrangian droplets . . . . . . . . . . . . . . . . . . . . . . . . . . . . . </a:t>
            </a:r>
            <a:r>
              <a:rPr lang="en-US" sz="700" dirty="0" smtClean="0"/>
              <a:t>7 </a:t>
            </a:r>
            <a:endParaRPr lang="fr-FR" sz="100" dirty="0"/>
          </a:p>
        </p:txBody>
      </p:sp>
      <p:sp>
        <p:nvSpPr>
          <p:cNvPr id="17" name="ZoneTexte 16"/>
          <p:cNvSpPr txBox="1"/>
          <p:nvPr/>
        </p:nvSpPr>
        <p:spPr>
          <a:xfrm>
            <a:off x="4932040" y="0"/>
            <a:ext cx="3629520" cy="4832092"/>
          </a:xfrm>
          <a:prstGeom prst="rect">
            <a:avLst/>
          </a:prstGeom>
          <a:noFill/>
        </p:spPr>
        <p:txBody>
          <a:bodyPr wrap="none" rtlCol="0">
            <a:spAutoFit/>
          </a:bodyPr>
          <a:lstStyle/>
          <a:p>
            <a:r>
              <a:rPr lang="en-US" sz="700" b="1" dirty="0"/>
              <a:t>II Building lagrangian injectors from resolved atomization simulations </a:t>
            </a:r>
            <a:r>
              <a:rPr lang="en-US" sz="700" b="1" dirty="0" smtClean="0"/>
              <a:t>8</a:t>
            </a:r>
          </a:p>
          <a:p>
            <a:endParaRPr lang="en-US" sz="700" b="1" dirty="0" smtClean="0"/>
          </a:p>
          <a:p>
            <a:endParaRPr lang="en-US" sz="700" b="1" dirty="0"/>
          </a:p>
          <a:p>
            <a:endParaRPr lang="en-US" sz="700" b="1" dirty="0"/>
          </a:p>
          <a:p>
            <a:r>
              <a:rPr lang="fr-FR" sz="700" b="1" dirty="0"/>
              <a:t>4 </a:t>
            </a:r>
            <a:r>
              <a:rPr lang="fr-FR" sz="700" b="1" dirty="0" err="1"/>
              <a:t>Models</a:t>
            </a:r>
            <a:r>
              <a:rPr lang="fr-FR" sz="700" b="1" dirty="0"/>
              <a:t> for lagrangian injection 9</a:t>
            </a:r>
          </a:p>
          <a:p>
            <a:r>
              <a:rPr lang="fr-FR" sz="700" dirty="0" smtClean="0"/>
              <a:t>  </a:t>
            </a:r>
            <a:r>
              <a:rPr lang="fr-FR" sz="700" dirty="0" smtClean="0">
                <a:solidFill>
                  <a:srgbClr val="00B0F0"/>
                </a:solidFill>
              </a:rPr>
              <a:t>4.1 </a:t>
            </a:r>
            <a:r>
              <a:rPr lang="fr-FR" sz="700" dirty="0">
                <a:solidFill>
                  <a:srgbClr val="00B0F0"/>
                </a:solidFill>
              </a:rPr>
              <a:t>Introduction . . . . . . . . . . . . . . . . . . . . . . . . . . . . . . . . . . . . . . . . . . . . . . 9</a:t>
            </a:r>
          </a:p>
          <a:p>
            <a:r>
              <a:rPr lang="en-US" sz="700" dirty="0" smtClean="0">
                <a:solidFill>
                  <a:srgbClr val="00B0F0"/>
                </a:solidFill>
              </a:rPr>
              <a:t>  4.2 </a:t>
            </a:r>
            <a:r>
              <a:rPr lang="en-US" sz="700" dirty="0">
                <a:solidFill>
                  <a:srgbClr val="00B0F0"/>
                </a:solidFill>
              </a:rPr>
              <a:t>Description of sprays . . . . . . . . . . . . . . . . . . . . . . . . . . . . . . . . . . . . . . . . . 9</a:t>
            </a:r>
          </a:p>
          <a:p>
            <a:r>
              <a:rPr lang="fr-FR" sz="700" dirty="0" smtClean="0">
                <a:solidFill>
                  <a:srgbClr val="00B0F0"/>
                </a:solidFill>
              </a:rPr>
              <a:t>  4.3 </a:t>
            </a:r>
            <a:r>
              <a:rPr lang="fr-FR" sz="700" dirty="0" err="1">
                <a:solidFill>
                  <a:srgbClr val="00B0F0"/>
                </a:solidFill>
              </a:rPr>
              <a:t>Models</a:t>
            </a:r>
            <a:r>
              <a:rPr lang="fr-FR" sz="700" dirty="0">
                <a:solidFill>
                  <a:srgbClr val="00B0F0"/>
                </a:solidFill>
              </a:rPr>
              <a:t> </a:t>
            </a:r>
            <a:r>
              <a:rPr lang="fr-FR" sz="700" dirty="0" err="1">
                <a:solidFill>
                  <a:srgbClr val="00B0F0"/>
                </a:solidFill>
              </a:rPr>
              <a:t>flowchart</a:t>
            </a:r>
            <a:r>
              <a:rPr lang="fr-FR" sz="700" dirty="0">
                <a:solidFill>
                  <a:srgbClr val="00B0F0"/>
                </a:solidFill>
              </a:rPr>
              <a:t> . . . . . . . . . . . . . . . . . . . . . . . . . . . . . . . . . . . . . . . . . . . 9</a:t>
            </a:r>
          </a:p>
          <a:p>
            <a:r>
              <a:rPr lang="fr-FR" sz="700" dirty="0" smtClean="0">
                <a:solidFill>
                  <a:srgbClr val="00B0F0"/>
                </a:solidFill>
              </a:rPr>
              <a:t>  4.4 </a:t>
            </a:r>
            <a:r>
              <a:rPr lang="fr-FR" sz="700" dirty="0">
                <a:solidFill>
                  <a:srgbClr val="00B0F0"/>
                </a:solidFill>
              </a:rPr>
              <a:t>Building </a:t>
            </a:r>
            <a:r>
              <a:rPr lang="fr-FR" sz="700" dirty="0" err="1">
                <a:solidFill>
                  <a:srgbClr val="00B0F0"/>
                </a:solidFill>
              </a:rPr>
              <a:t>injectors</a:t>
            </a:r>
            <a:r>
              <a:rPr lang="fr-FR" sz="700" dirty="0">
                <a:solidFill>
                  <a:srgbClr val="00B0F0"/>
                </a:solidFill>
              </a:rPr>
              <a:t> . . . . . . . . . . . . . . . . . . . . . . . . . . . . . . . . . . . . . . . . . . . 10</a:t>
            </a:r>
          </a:p>
          <a:p>
            <a:r>
              <a:rPr lang="fr-FR" sz="700" dirty="0" smtClean="0">
                <a:solidFill>
                  <a:srgbClr val="00B0F0"/>
                </a:solidFill>
              </a:rPr>
              <a:t>    </a:t>
            </a:r>
            <a:r>
              <a:rPr lang="fr-FR" sz="700" dirty="0" smtClean="0">
                <a:solidFill>
                  <a:srgbClr val="00B050"/>
                </a:solidFill>
              </a:rPr>
              <a:t>4.4.1 </a:t>
            </a:r>
            <a:r>
              <a:rPr lang="fr-FR" sz="700" dirty="0">
                <a:solidFill>
                  <a:srgbClr val="00B050"/>
                </a:solidFill>
              </a:rPr>
              <a:t>Spray </a:t>
            </a:r>
            <a:r>
              <a:rPr lang="fr-FR" sz="700" dirty="0" err="1">
                <a:solidFill>
                  <a:srgbClr val="00B050"/>
                </a:solidFill>
              </a:rPr>
              <a:t>sampling</a:t>
            </a:r>
            <a:r>
              <a:rPr lang="fr-FR" sz="700" dirty="0">
                <a:solidFill>
                  <a:srgbClr val="00B050"/>
                </a:solidFill>
              </a:rPr>
              <a:t> . . . . . . . . . . . . . . . . . . . . . . . . . . . . . . . . . . . . . . . . 10</a:t>
            </a:r>
          </a:p>
          <a:p>
            <a:r>
              <a:rPr lang="fr-FR" sz="700" dirty="0" smtClean="0">
                <a:solidFill>
                  <a:srgbClr val="FF0000"/>
                </a:solidFill>
              </a:rPr>
              <a:t>    4.4.2 </a:t>
            </a:r>
            <a:r>
              <a:rPr lang="fr-FR" sz="700" dirty="0">
                <a:solidFill>
                  <a:srgbClr val="FF0000"/>
                </a:solidFill>
              </a:rPr>
              <a:t>Spray convergence . . . . . . . . . . . . . . . . . . . . . . . . . . . . . . . . . . . . . . 10</a:t>
            </a:r>
          </a:p>
          <a:p>
            <a:r>
              <a:rPr lang="en-US" sz="700" dirty="0" smtClean="0"/>
              <a:t>    4.4.3 </a:t>
            </a:r>
            <a:r>
              <a:rPr lang="en-US" sz="700" dirty="0"/>
              <a:t>Spatial discretization of sprays . . . . . . . . . . . . . . . . . . . . . . . . . . . . . . . 11</a:t>
            </a:r>
          </a:p>
          <a:p>
            <a:r>
              <a:rPr lang="fr-FR" sz="700" dirty="0" smtClean="0"/>
              <a:t>    4.4.4 </a:t>
            </a:r>
            <a:r>
              <a:rPr lang="fr-FR" sz="700" dirty="0" err="1"/>
              <a:t>Injectors</a:t>
            </a:r>
            <a:r>
              <a:rPr lang="fr-FR" sz="700" dirty="0"/>
              <a:t> </a:t>
            </a:r>
            <a:r>
              <a:rPr lang="fr-FR" sz="700" dirty="0" err="1"/>
              <a:t>definition</a:t>
            </a:r>
            <a:r>
              <a:rPr lang="fr-FR" sz="700" dirty="0"/>
              <a:t> . . . . . . . . . . . . . . . . . . . . . . . . . . . . . . . . . . . . . . 11</a:t>
            </a:r>
          </a:p>
          <a:p>
            <a:r>
              <a:rPr lang="fr-FR" sz="700" dirty="0" smtClean="0"/>
              <a:t>  4.5 </a:t>
            </a:r>
            <a:r>
              <a:rPr lang="fr-FR" sz="700" dirty="0"/>
              <a:t>Dense </a:t>
            </a:r>
            <a:r>
              <a:rPr lang="fr-FR" sz="700" dirty="0" err="1"/>
              <a:t>core</a:t>
            </a:r>
            <a:r>
              <a:rPr lang="fr-FR" sz="700" dirty="0"/>
              <a:t> </a:t>
            </a:r>
            <a:r>
              <a:rPr lang="fr-FR" sz="700" dirty="0" err="1"/>
              <a:t>blockage</a:t>
            </a:r>
            <a:r>
              <a:rPr lang="fr-FR" sz="700" dirty="0"/>
              <a:t> </a:t>
            </a:r>
            <a:r>
              <a:rPr lang="fr-FR" sz="700" dirty="0" err="1"/>
              <a:t>effect</a:t>
            </a:r>
            <a:r>
              <a:rPr lang="fr-FR" sz="700" dirty="0"/>
              <a:t> </a:t>
            </a:r>
            <a:r>
              <a:rPr lang="fr-FR" sz="700" dirty="0" err="1"/>
              <a:t>modeling</a:t>
            </a:r>
            <a:r>
              <a:rPr lang="fr-FR" sz="700" dirty="0"/>
              <a:t> . . . . . . . . . . . . . . . . . . . . . . . . . . . . . . . . 12</a:t>
            </a:r>
          </a:p>
          <a:p>
            <a:r>
              <a:rPr lang="en-US" sz="700" dirty="0" smtClean="0"/>
              <a:t>    </a:t>
            </a:r>
            <a:r>
              <a:rPr lang="en-US" sz="700" dirty="0" smtClean="0">
                <a:solidFill>
                  <a:srgbClr val="00B0F0"/>
                </a:solidFill>
              </a:rPr>
              <a:t>4.5.1 </a:t>
            </a:r>
            <a:r>
              <a:rPr lang="en-US" sz="700" dirty="0">
                <a:solidFill>
                  <a:srgbClr val="00B0F0"/>
                </a:solidFill>
              </a:rPr>
              <a:t>Actuator Line Method . . . . . . . . . . . . . . . . . . . . . . . . . . . . . . . . . . . . 12</a:t>
            </a:r>
          </a:p>
          <a:p>
            <a:r>
              <a:rPr lang="en-US" sz="700" dirty="0" smtClean="0"/>
              <a:t>    4.5.2 </a:t>
            </a:r>
            <a:r>
              <a:rPr lang="en-US" sz="700" dirty="0"/>
              <a:t>Dense core representation as an actuator . . . . . . . . . . . . . . . . . . . . . . . . . . 12</a:t>
            </a:r>
          </a:p>
          <a:p>
            <a:r>
              <a:rPr lang="fr-FR" sz="700" dirty="0" smtClean="0"/>
              <a:t>    4.5.3 </a:t>
            </a:r>
            <a:r>
              <a:rPr lang="fr-FR" sz="700" dirty="0"/>
              <a:t>Forces </a:t>
            </a:r>
            <a:r>
              <a:rPr lang="fr-FR" sz="700" dirty="0" err="1"/>
              <a:t>determination</a:t>
            </a:r>
            <a:r>
              <a:rPr lang="fr-FR" sz="700" dirty="0"/>
              <a:t> . . . . . . . . . . . . . . . . . . . . . . . . . . . . . . . . . . . . . </a:t>
            </a:r>
            <a:r>
              <a:rPr lang="fr-FR" sz="700" dirty="0" smtClean="0"/>
              <a:t>12</a:t>
            </a:r>
            <a:endParaRPr lang="fr-FR" sz="700" dirty="0"/>
          </a:p>
          <a:p>
            <a:r>
              <a:rPr lang="en-US" sz="700" dirty="0" smtClean="0"/>
              <a:t>  </a:t>
            </a:r>
            <a:r>
              <a:rPr lang="en-US" sz="700" dirty="0" smtClean="0">
                <a:solidFill>
                  <a:srgbClr val="00B050"/>
                </a:solidFill>
              </a:rPr>
              <a:t>4.6 </a:t>
            </a:r>
            <a:r>
              <a:rPr lang="en-US" sz="700" dirty="0">
                <a:solidFill>
                  <a:srgbClr val="00B050"/>
                </a:solidFill>
              </a:rPr>
              <a:t>Secondary atomization modeling . . . . . . . . . . . . . . . . . . . . . . . . . . . . . . . . . . 12</a:t>
            </a:r>
          </a:p>
          <a:p>
            <a:r>
              <a:rPr lang="en-US" sz="700" dirty="0" smtClean="0">
                <a:solidFill>
                  <a:srgbClr val="00B050"/>
                </a:solidFill>
              </a:rPr>
              <a:t>    4.6.1 </a:t>
            </a:r>
            <a:r>
              <a:rPr lang="en-US" sz="700" dirty="0">
                <a:solidFill>
                  <a:srgbClr val="00B050"/>
                </a:solidFill>
              </a:rPr>
              <a:t>Taylor Analogy Breakup . . . . . . . . . . . . . . . . . . . . . . . . . . . . . . . . . . . 12</a:t>
            </a:r>
          </a:p>
          <a:p>
            <a:r>
              <a:rPr lang="fr-FR" sz="700" dirty="0" smtClean="0">
                <a:solidFill>
                  <a:srgbClr val="00B050"/>
                </a:solidFill>
              </a:rPr>
              <a:t>    4.6.2 </a:t>
            </a:r>
            <a:r>
              <a:rPr lang="fr-FR" sz="700" dirty="0" err="1">
                <a:solidFill>
                  <a:srgbClr val="00B050"/>
                </a:solidFill>
              </a:rPr>
              <a:t>Enhanced</a:t>
            </a:r>
            <a:r>
              <a:rPr lang="fr-FR" sz="700" dirty="0">
                <a:solidFill>
                  <a:srgbClr val="00B050"/>
                </a:solidFill>
              </a:rPr>
              <a:t> TAB model . . . . . . . . . . . . . . . . . . . . . . . . . . . . . . . . . . . . 15</a:t>
            </a:r>
          </a:p>
          <a:p>
            <a:r>
              <a:rPr lang="fr-FR" sz="700" dirty="0" smtClean="0">
                <a:solidFill>
                  <a:srgbClr val="00B050"/>
                </a:solidFill>
              </a:rPr>
              <a:t>    4.6.3 </a:t>
            </a:r>
            <a:r>
              <a:rPr lang="fr-FR" sz="700" dirty="0" err="1">
                <a:solidFill>
                  <a:srgbClr val="00B050"/>
                </a:solidFill>
              </a:rPr>
              <a:t>Gorokhovski</a:t>
            </a:r>
            <a:r>
              <a:rPr lang="fr-FR" sz="700" dirty="0">
                <a:solidFill>
                  <a:srgbClr val="00B050"/>
                </a:solidFill>
              </a:rPr>
              <a:t> </a:t>
            </a:r>
            <a:r>
              <a:rPr lang="fr-FR" sz="700" dirty="0" err="1">
                <a:solidFill>
                  <a:srgbClr val="00B050"/>
                </a:solidFill>
              </a:rPr>
              <a:t>stochastic</a:t>
            </a:r>
            <a:r>
              <a:rPr lang="fr-FR" sz="700" dirty="0">
                <a:solidFill>
                  <a:srgbClr val="00B050"/>
                </a:solidFill>
              </a:rPr>
              <a:t> model . . . . . . . . . . . . . . . . . . . . . . . . . . . . . . . . </a:t>
            </a:r>
            <a:r>
              <a:rPr lang="fr-FR" sz="700" dirty="0" smtClean="0">
                <a:solidFill>
                  <a:srgbClr val="00B050"/>
                </a:solidFill>
              </a:rPr>
              <a:t>15</a:t>
            </a:r>
          </a:p>
          <a:p>
            <a:r>
              <a:rPr lang="fr-FR" sz="700" dirty="0" smtClean="0"/>
              <a:t>  4.7 </a:t>
            </a:r>
            <a:r>
              <a:rPr lang="fr-FR" sz="700" dirty="0" err="1"/>
              <a:t>Subgrid</a:t>
            </a:r>
            <a:r>
              <a:rPr lang="fr-FR" sz="700" dirty="0"/>
              <a:t> </a:t>
            </a:r>
            <a:r>
              <a:rPr lang="fr-FR" sz="700" dirty="0" err="1"/>
              <a:t>models</a:t>
            </a:r>
            <a:r>
              <a:rPr lang="fr-FR" sz="700" dirty="0"/>
              <a:t> for turbulent dispersion . . . . . . . . . . . . . . . . . . . . . . . . . . . . . . 17</a:t>
            </a:r>
          </a:p>
          <a:p>
            <a:r>
              <a:rPr lang="fr-FR" sz="700" dirty="0" smtClean="0"/>
              <a:t>  4.8 </a:t>
            </a:r>
            <a:r>
              <a:rPr lang="fr-FR" sz="700" dirty="0"/>
              <a:t>Conclusions . . . . . . . . . . . . . . . . . . . . . . . . . . . . . . . . . . . . . . . . . . . . . . </a:t>
            </a:r>
            <a:r>
              <a:rPr lang="fr-FR" sz="700" dirty="0" smtClean="0"/>
              <a:t>18</a:t>
            </a:r>
          </a:p>
          <a:p>
            <a:endParaRPr lang="fr-FR" sz="700" dirty="0" smtClean="0"/>
          </a:p>
          <a:p>
            <a:endParaRPr lang="fr-FR" sz="700" dirty="0" smtClean="0"/>
          </a:p>
          <a:p>
            <a:endParaRPr lang="fr-FR" sz="700" dirty="0"/>
          </a:p>
          <a:p>
            <a:endParaRPr lang="fr-FR" sz="700" dirty="0"/>
          </a:p>
          <a:p>
            <a:r>
              <a:rPr lang="en-US" sz="700" b="1" dirty="0"/>
              <a:t>5 Learning data from a resolved liquid jet in crossflow 19</a:t>
            </a:r>
          </a:p>
          <a:p>
            <a:r>
              <a:rPr lang="fr-FR" sz="700" dirty="0"/>
              <a:t>5.1 Introduction . . . . . . . . . . . . . . . . . . . . . . . . . . . . . . . . . . . . . . . . . . . . . . 20</a:t>
            </a:r>
          </a:p>
          <a:p>
            <a:r>
              <a:rPr lang="en-US" sz="700" dirty="0"/>
              <a:t>5.2 Experimental test case . . . . . . . . . . . . . . . . . . . . . . . . . . . . . . . . . . . . . . . . 20</a:t>
            </a:r>
          </a:p>
          <a:p>
            <a:r>
              <a:rPr lang="fr-FR" sz="700" dirty="0"/>
              <a:t>5.3 </a:t>
            </a:r>
            <a:r>
              <a:rPr lang="fr-FR" sz="700" dirty="0" err="1"/>
              <a:t>Computational</a:t>
            </a:r>
            <a:r>
              <a:rPr lang="fr-FR" sz="700" dirty="0"/>
              <a:t> setup . . . . . . . . . . . . . . . . . . . . . . . . . . . . . . . . . . . . . . . . . 20</a:t>
            </a:r>
          </a:p>
          <a:p>
            <a:r>
              <a:rPr lang="fr-FR" sz="700" dirty="0" smtClean="0"/>
              <a:t>5.4 </a:t>
            </a:r>
            <a:r>
              <a:rPr lang="fr-FR" sz="700" dirty="0" err="1"/>
              <a:t>Results</a:t>
            </a:r>
            <a:r>
              <a:rPr lang="fr-FR" sz="700" dirty="0"/>
              <a:t> . . . . . . . . . . . . . . . . . . . . . . . . . . . . . . . . . . . . . . . . . . . . . . . . . 20</a:t>
            </a:r>
          </a:p>
          <a:p>
            <a:r>
              <a:rPr lang="en-US" sz="700" dirty="0" smtClean="0"/>
              <a:t>  5.4.1 </a:t>
            </a:r>
            <a:r>
              <a:rPr lang="en-US" sz="700" dirty="0"/>
              <a:t>Validation with experimental trajectory . . . . . . . . . . . . . . . . . . . . . . . . . . 20</a:t>
            </a:r>
          </a:p>
          <a:p>
            <a:r>
              <a:rPr lang="en-US" sz="700" dirty="0" smtClean="0"/>
              <a:t>  5.4.2 </a:t>
            </a:r>
            <a:r>
              <a:rPr lang="en-US" sz="700" dirty="0"/>
              <a:t>Jet topology and breakup . . . . . . . . . . . . . . . . . . . . . . . . . . . . . . . . . . 20</a:t>
            </a:r>
          </a:p>
          <a:p>
            <a:r>
              <a:rPr lang="en-US" sz="700" dirty="0" smtClean="0"/>
              <a:t>    5.4.2.1 </a:t>
            </a:r>
            <a:r>
              <a:rPr lang="en-US" sz="700" dirty="0"/>
              <a:t>Effect of mesh . . . . . . . . . . . . . . . . . . . . . . . . . . . . . . . . . . . 20</a:t>
            </a:r>
          </a:p>
          <a:p>
            <a:r>
              <a:rPr lang="en-US" sz="700" dirty="0" smtClean="0"/>
              <a:t>    5.4.2.2 </a:t>
            </a:r>
            <a:r>
              <a:rPr lang="en-US" sz="700" dirty="0"/>
              <a:t>Effect of operating point . . . . . . . . . . . . . . . . . . . . . . . . . . . . . 20</a:t>
            </a:r>
          </a:p>
          <a:p>
            <a:r>
              <a:rPr lang="fr-FR" sz="700" dirty="0" smtClean="0"/>
              <a:t>  5.4.3 </a:t>
            </a:r>
            <a:r>
              <a:rPr lang="fr-FR" sz="700" dirty="0"/>
              <a:t>Spray </a:t>
            </a:r>
            <a:r>
              <a:rPr lang="fr-FR" sz="700" dirty="0" err="1"/>
              <a:t>characterization</a:t>
            </a:r>
            <a:r>
              <a:rPr lang="fr-FR" sz="700" dirty="0"/>
              <a:t> . . . . . . . . . . . . . . . . . . . . . . . . . . . . . . . . . . . . 20</a:t>
            </a:r>
          </a:p>
          <a:p>
            <a:r>
              <a:rPr lang="fr-FR" sz="700" dirty="0" smtClean="0"/>
              <a:t>    5.4.3.1 </a:t>
            </a:r>
            <a:r>
              <a:rPr lang="fr-FR" sz="700" dirty="0" err="1"/>
              <a:t>Sampling</a:t>
            </a:r>
            <a:r>
              <a:rPr lang="fr-FR" sz="700" dirty="0"/>
              <a:t> </a:t>
            </a:r>
            <a:r>
              <a:rPr lang="fr-FR" sz="700" dirty="0" err="1"/>
              <a:t>procedure</a:t>
            </a:r>
            <a:r>
              <a:rPr lang="fr-FR" sz="700" dirty="0"/>
              <a:t> for </a:t>
            </a:r>
            <a:r>
              <a:rPr lang="fr-FR" sz="700" dirty="0" err="1"/>
              <a:t>droplets</a:t>
            </a:r>
            <a:r>
              <a:rPr lang="fr-FR" sz="700" dirty="0"/>
              <a:t> . . . . . . . . . . . . . . . . . . . . . . . . . 20</a:t>
            </a:r>
          </a:p>
          <a:p>
            <a:r>
              <a:rPr lang="fr-FR" sz="700" dirty="0" smtClean="0"/>
              <a:t>    5.4.3.2 </a:t>
            </a:r>
            <a:r>
              <a:rPr lang="fr-FR" sz="700" dirty="0" err="1"/>
              <a:t>Droplets</a:t>
            </a:r>
            <a:r>
              <a:rPr lang="fr-FR" sz="700" dirty="0"/>
              <a:t> size distributions . . . . . . . . . . . . . . . . . . . . . . . . . . . . 20</a:t>
            </a:r>
          </a:p>
          <a:p>
            <a:r>
              <a:rPr lang="en-US" sz="700" dirty="0" smtClean="0"/>
              <a:t>    5.4.3.3 </a:t>
            </a:r>
            <a:r>
              <a:rPr lang="en-US" sz="700" dirty="0"/>
              <a:t>Direct measurement of fluxes (interior boundaries) . . . . . . . . . . . . . . . 20</a:t>
            </a:r>
          </a:p>
          <a:p>
            <a:r>
              <a:rPr lang="en-US" sz="700" dirty="0" smtClean="0"/>
              <a:t>  5.4.4 </a:t>
            </a:r>
            <a:r>
              <a:rPr lang="en-US" sz="700" dirty="0"/>
              <a:t>Mass conservation in ACLS . . . . . . . . . . . . . . . . . . . . . . . . . . . . . . . . . 20</a:t>
            </a:r>
          </a:p>
          <a:p>
            <a:r>
              <a:rPr lang="fr-FR" sz="700" dirty="0" smtClean="0"/>
              <a:t>  5.4.5 </a:t>
            </a:r>
            <a:r>
              <a:rPr lang="fr-FR" sz="700" dirty="0" err="1"/>
              <a:t>Computational</a:t>
            </a:r>
            <a:r>
              <a:rPr lang="fr-FR" sz="700" dirty="0"/>
              <a:t> performances . . . . . . . . . . . . . . . . . . . . . . . . . . . . . . . . 20</a:t>
            </a:r>
          </a:p>
          <a:p>
            <a:r>
              <a:rPr lang="en-US" sz="700" dirty="0" smtClean="0"/>
              <a:t>  5.4.6 </a:t>
            </a:r>
            <a:r>
              <a:rPr lang="en-US" sz="700" dirty="0"/>
              <a:t>Spatial discretization of sprays . . . . . . . . . . . . . . . . . . . . . . . . . . . . . . . 20</a:t>
            </a:r>
          </a:p>
          <a:p>
            <a:r>
              <a:rPr lang="fr-FR" sz="700" dirty="0"/>
              <a:t>5.5 Conclusions . . . . . . . . . . . . . . . . . . . . . . . . . . . . . . . . . . . . . . . . . . . . . . </a:t>
            </a:r>
            <a:r>
              <a:rPr lang="fr-FR" sz="700" dirty="0" smtClean="0"/>
              <a:t>20</a:t>
            </a:r>
            <a:endParaRPr lang="fr-FR" sz="700" dirty="0"/>
          </a:p>
        </p:txBody>
      </p:sp>
      <p:grpSp>
        <p:nvGrpSpPr>
          <p:cNvPr id="19" name="Groupe 18"/>
          <p:cNvGrpSpPr/>
          <p:nvPr/>
        </p:nvGrpSpPr>
        <p:grpSpPr>
          <a:xfrm>
            <a:off x="2955369" y="381801"/>
            <a:ext cx="1584176" cy="216024"/>
            <a:chOff x="1115616" y="1300690"/>
            <a:chExt cx="1584176" cy="216024"/>
          </a:xfrm>
        </p:grpSpPr>
        <p:sp>
          <p:nvSpPr>
            <p:cNvPr id="12" name="Rectangle 11"/>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1115616" y="1300690"/>
              <a:ext cx="432048"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1" name="Groupe 20"/>
          <p:cNvGrpSpPr/>
          <p:nvPr/>
        </p:nvGrpSpPr>
        <p:grpSpPr>
          <a:xfrm>
            <a:off x="551591" y="2329329"/>
            <a:ext cx="1080121" cy="159178"/>
            <a:chOff x="1115615" y="1300690"/>
            <a:chExt cx="1584177" cy="233461"/>
          </a:xfrm>
        </p:grpSpPr>
        <p:sp>
          <p:nvSpPr>
            <p:cNvPr id="22" name="Rectangle 21"/>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1115615" y="1300690"/>
              <a:ext cx="1445619" cy="2334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4" name="ZoneTexte 23"/>
          <p:cNvSpPr txBox="1"/>
          <p:nvPr/>
        </p:nvSpPr>
        <p:spPr>
          <a:xfrm>
            <a:off x="503238" y="764397"/>
            <a:ext cx="340158" cy="200055"/>
          </a:xfrm>
          <a:prstGeom prst="rect">
            <a:avLst/>
          </a:prstGeom>
          <a:noFill/>
        </p:spPr>
        <p:txBody>
          <a:bodyPr wrap="none" rtlCol="0">
            <a:spAutoFit/>
          </a:bodyPr>
          <a:lstStyle/>
          <a:p>
            <a:r>
              <a:rPr lang="fr-FR" sz="700" b="1" dirty="0" smtClean="0"/>
              <a:t>0 %</a:t>
            </a:r>
            <a:endParaRPr lang="fr-FR" sz="100" dirty="0"/>
          </a:p>
        </p:txBody>
      </p:sp>
      <p:sp>
        <p:nvSpPr>
          <p:cNvPr id="25" name="ZoneTexte 24"/>
          <p:cNvSpPr txBox="1"/>
          <p:nvPr/>
        </p:nvSpPr>
        <p:spPr>
          <a:xfrm>
            <a:off x="4319773" y="592198"/>
            <a:ext cx="439544" cy="200055"/>
          </a:xfrm>
          <a:prstGeom prst="rect">
            <a:avLst/>
          </a:prstGeom>
          <a:noFill/>
        </p:spPr>
        <p:txBody>
          <a:bodyPr wrap="none" rtlCol="0">
            <a:spAutoFit/>
          </a:bodyPr>
          <a:lstStyle/>
          <a:p>
            <a:r>
              <a:rPr lang="fr-FR" sz="700" b="1" dirty="0" smtClean="0"/>
              <a:t>100 %</a:t>
            </a:r>
            <a:endParaRPr lang="fr-FR" sz="100" dirty="0"/>
          </a:p>
        </p:txBody>
      </p:sp>
      <p:grpSp>
        <p:nvGrpSpPr>
          <p:cNvPr id="29" name="Groupe 28"/>
          <p:cNvGrpSpPr/>
          <p:nvPr/>
        </p:nvGrpSpPr>
        <p:grpSpPr>
          <a:xfrm>
            <a:off x="627199" y="973335"/>
            <a:ext cx="1080120" cy="147289"/>
            <a:chOff x="1115616" y="1300690"/>
            <a:chExt cx="1584176" cy="216024"/>
          </a:xfrm>
        </p:grpSpPr>
        <p:sp>
          <p:nvSpPr>
            <p:cNvPr id="30" name="Rectangle 29"/>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2" name="ZoneTexte 31"/>
          <p:cNvSpPr txBox="1"/>
          <p:nvPr/>
        </p:nvSpPr>
        <p:spPr>
          <a:xfrm>
            <a:off x="1343535" y="2139201"/>
            <a:ext cx="389850" cy="200055"/>
          </a:xfrm>
          <a:prstGeom prst="rect">
            <a:avLst/>
          </a:prstGeom>
          <a:noFill/>
        </p:spPr>
        <p:txBody>
          <a:bodyPr wrap="none" rtlCol="0">
            <a:spAutoFit/>
          </a:bodyPr>
          <a:lstStyle/>
          <a:p>
            <a:r>
              <a:rPr lang="fr-FR" sz="700" b="1" dirty="0" smtClean="0"/>
              <a:t>95 %</a:t>
            </a:r>
            <a:endParaRPr lang="fr-FR" sz="100" dirty="0"/>
          </a:p>
        </p:txBody>
      </p:sp>
      <p:sp>
        <p:nvSpPr>
          <p:cNvPr id="33" name="ZoneTexte 32"/>
          <p:cNvSpPr txBox="1"/>
          <p:nvPr/>
        </p:nvSpPr>
        <p:spPr>
          <a:xfrm>
            <a:off x="333159" y="3680166"/>
            <a:ext cx="340158" cy="200055"/>
          </a:xfrm>
          <a:prstGeom prst="rect">
            <a:avLst/>
          </a:prstGeom>
          <a:noFill/>
        </p:spPr>
        <p:txBody>
          <a:bodyPr wrap="none" rtlCol="0">
            <a:spAutoFit/>
          </a:bodyPr>
          <a:lstStyle/>
          <a:p>
            <a:r>
              <a:rPr lang="fr-FR" sz="700" b="1" dirty="0" smtClean="0"/>
              <a:t>0 %</a:t>
            </a:r>
            <a:endParaRPr lang="fr-FR" sz="100" dirty="0"/>
          </a:p>
        </p:txBody>
      </p:sp>
      <p:grpSp>
        <p:nvGrpSpPr>
          <p:cNvPr id="34" name="Groupe 33"/>
          <p:cNvGrpSpPr/>
          <p:nvPr/>
        </p:nvGrpSpPr>
        <p:grpSpPr>
          <a:xfrm>
            <a:off x="457120" y="3889104"/>
            <a:ext cx="1080120" cy="147289"/>
            <a:chOff x="1115616" y="1300690"/>
            <a:chExt cx="1584176" cy="216024"/>
          </a:xfrm>
        </p:grpSpPr>
        <p:sp>
          <p:nvSpPr>
            <p:cNvPr id="35" name="Rectangle 34"/>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7" name="Groupe 36"/>
          <p:cNvGrpSpPr/>
          <p:nvPr/>
        </p:nvGrpSpPr>
        <p:grpSpPr>
          <a:xfrm>
            <a:off x="5038401" y="287117"/>
            <a:ext cx="1099320" cy="147289"/>
            <a:chOff x="1087456" y="1300690"/>
            <a:chExt cx="1612336" cy="216024"/>
          </a:xfrm>
        </p:grpSpPr>
        <p:sp>
          <p:nvSpPr>
            <p:cNvPr id="38" name="Rectangle 37"/>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p:cNvSpPr/>
            <p:nvPr/>
          </p:nvSpPr>
          <p:spPr>
            <a:xfrm>
              <a:off x="1087456" y="1300690"/>
              <a:ext cx="244184"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1" name="ZoneTexte 40"/>
          <p:cNvSpPr txBox="1"/>
          <p:nvPr/>
        </p:nvSpPr>
        <p:spPr>
          <a:xfrm>
            <a:off x="5204890" y="121129"/>
            <a:ext cx="389850" cy="200055"/>
          </a:xfrm>
          <a:prstGeom prst="rect">
            <a:avLst/>
          </a:prstGeom>
          <a:noFill/>
        </p:spPr>
        <p:txBody>
          <a:bodyPr wrap="none" rtlCol="0">
            <a:spAutoFit/>
          </a:bodyPr>
          <a:lstStyle/>
          <a:p>
            <a:r>
              <a:rPr lang="fr-FR" sz="700" b="1" dirty="0"/>
              <a:t>1</a:t>
            </a:r>
            <a:r>
              <a:rPr lang="fr-FR" sz="700" b="1" dirty="0" smtClean="0"/>
              <a:t>0 %</a:t>
            </a:r>
            <a:endParaRPr lang="fr-FR" sz="100" dirty="0"/>
          </a:p>
        </p:txBody>
      </p:sp>
      <p:sp>
        <p:nvSpPr>
          <p:cNvPr id="46" name="ZoneTexte 45"/>
          <p:cNvSpPr txBox="1"/>
          <p:nvPr/>
        </p:nvSpPr>
        <p:spPr>
          <a:xfrm>
            <a:off x="4759317" y="2521901"/>
            <a:ext cx="340158" cy="200055"/>
          </a:xfrm>
          <a:prstGeom prst="rect">
            <a:avLst/>
          </a:prstGeom>
          <a:noFill/>
        </p:spPr>
        <p:txBody>
          <a:bodyPr wrap="none" rtlCol="0">
            <a:spAutoFit/>
          </a:bodyPr>
          <a:lstStyle/>
          <a:p>
            <a:r>
              <a:rPr lang="fr-FR" sz="700" b="1" dirty="0" smtClean="0"/>
              <a:t>0 %</a:t>
            </a:r>
            <a:endParaRPr lang="fr-FR" sz="100" dirty="0"/>
          </a:p>
        </p:txBody>
      </p:sp>
      <p:grpSp>
        <p:nvGrpSpPr>
          <p:cNvPr id="47" name="Groupe 46"/>
          <p:cNvGrpSpPr/>
          <p:nvPr/>
        </p:nvGrpSpPr>
        <p:grpSpPr>
          <a:xfrm>
            <a:off x="4898299" y="2708415"/>
            <a:ext cx="1080120" cy="147289"/>
            <a:chOff x="1115616" y="1300690"/>
            <a:chExt cx="1584176" cy="216024"/>
          </a:xfrm>
        </p:grpSpPr>
        <p:sp>
          <p:nvSpPr>
            <p:cNvPr id="48" name="Rectangle 47"/>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3" name="ZoneTexte 42"/>
          <p:cNvSpPr txBox="1"/>
          <p:nvPr/>
        </p:nvSpPr>
        <p:spPr>
          <a:xfrm>
            <a:off x="2785290" y="637258"/>
            <a:ext cx="340158" cy="200055"/>
          </a:xfrm>
          <a:prstGeom prst="rect">
            <a:avLst/>
          </a:prstGeom>
          <a:noFill/>
        </p:spPr>
        <p:txBody>
          <a:bodyPr wrap="none" rtlCol="0">
            <a:spAutoFit/>
          </a:bodyPr>
          <a:lstStyle/>
          <a:p>
            <a:r>
              <a:rPr lang="fr-FR" sz="700" b="1" dirty="0" smtClean="0"/>
              <a:t>0 %</a:t>
            </a:r>
            <a:endParaRPr lang="fr-FR" sz="100" dirty="0"/>
          </a:p>
        </p:txBody>
      </p:sp>
    </p:spTree>
    <p:extLst>
      <p:ext uri="{BB962C8B-B14F-4D97-AF65-F5344CB8AC3E}">
        <p14:creationId xmlns:p14="http://schemas.microsoft.com/office/powerpoint/2010/main" val="2006550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40" name="Rectangle 39"/>
          <p:cNvSpPr/>
          <p:nvPr/>
        </p:nvSpPr>
        <p:spPr>
          <a:xfrm>
            <a:off x="7342948" y="1056971"/>
            <a:ext cx="71685" cy="99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numéro de diapositive 5"/>
          <p:cNvSpPr>
            <a:spLocks noGrp="1"/>
          </p:cNvSpPr>
          <p:nvPr>
            <p:ph type="sldNum" sz="quarter" idx="12"/>
          </p:nvPr>
        </p:nvSpPr>
        <p:spPr>
          <a:xfrm>
            <a:off x="250825" y="4624389"/>
            <a:ext cx="235174" cy="324000"/>
          </a:xfrm>
        </p:spPr>
        <p:txBody>
          <a:bodyPr/>
          <a:lstStyle/>
          <a:p>
            <a:fld id="{733122C9-A0B9-462F-8757-0847AD287B63}" type="slidenum">
              <a:rPr lang="fr-FR" smtClean="0"/>
              <a:pPr/>
              <a:t>2</a:t>
            </a:fld>
            <a:endParaRPr lang="fr-FR" dirty="0"/>
          </a:p>
        </p:txBody>
      </p:sp>
      <p:sp>
        <p:nvSpPr>
          <p:cNvPr id="17" name="ZoneTexte 16"/>
          <p:cNvSpPr txBox="1"/>
          <p:nvPr/>
        </p:nvSpPr>
        <p:spPr>
          <a:xfrm>
            <a:off x="487599" y="1225767"/>
            <a:ext cx="3624710" cy="1169551"/>
          </a:xfrm>
          <a:prstGeom prst="rect">
            <a:avLst/>
          </a:prstGeom>
          <a:noFill/>
        </p:spPr>
        <p:txBody>
          <a:bodyPr wrap="none" rtlCol="0">
            <a:spAutoFit/>
          </a:bodyPr>
          <a:lstStyle/>
          <a:p>
            <a:r>
              <a:rPr lang="en-US" sz="700" b="1" dirty="0" smtClean="0"/>
              <a:t>6 </a:t>
            </a:r>
            <a:r>
              <a:rPr lang="en-US" sz="700" b="1" dirty="0"/>
              <a:t>Validation in liquid jet in crossflow </a:t>
            </a:r>
            <a:r>
              <a:rPr lang="en-US" sz="700" b="1" dirty="0" smtClean="0"/>
              <a:t>21</a:t>
            </a:r>
            <a:endParaRPr lang="en-US" sz="700" b="1" dirty="0"/>
          </a:p>
          <a:p>
            <a:r>
              <a:rPr lang="fr-FR" sz="700" dirty="0" smtClean="0"/>
              <a:t>  6.1 </a:t>
            </a:r>
            <a:r>
              <a:rPr lang="fr-FR" sz="700" dirty="0"/>
              <a:t>Introduction . . . . . . . . . . . . . . . . . . . . . . . . . . . . . . . . . . . . . . . . . . . . . . 21</a:t>
            </a:r>
          </a:p>
          <a:p>
            <a:r>
              <a:rPr lang="fr-FR" sz="700" dirty="0" smtClean="0"/>
              <a:t>  6.2 </a:t>
            </a:r>
            <a:r>
              <a:rPr lang="fr-FR" sz="700" dirty="0" err="1"/>
              <a:t>Models</a:t>
            </a:r>
            <a:r>
              <a:rPr lang="fr-FR" sz="700" dirty="0"/>
              <a:t> </a:t>
            </a:r>
            <a:r>
              <a:rPr lang="fr-FR" sz="700" dirty="0" err="1"/>
              <a:t>sensitivity</a:t>
            </a:r>
            <a:r>
              <a:rPr lang="fr-FR" sz="700" dirty="0"/>
              <a:t> . . . . . . . . . . . . . . . . . . . . . . . . . . . . . . . . . . . . . . . . . . 21</a:t>
            </a:r>
          </a:p>
          <a:p>
            <a:r>
              <a:rPr lang="en-US" sz="700" dirty="0" smtClean="0"/>
              <a:t>    6.2.1 </a:t>
            </a:r>
            <a:r>
              <a:rPr lang="en-US" sz="700" dirty="0"/>
              <a:t>Effect of injection conditions . . . . . . . . . . . . . . . . . . . . . . . . . . . . . . . . 21</a:t>
            </a:r>
          </a:p>
          <a:p>
            <a:r>
              <a:rPr lang="en-US" sz="700" dirty="0" smtClean="0"/>
              <a:t>    6.2.2 </a:t>
            </a:r>
            <a:r>
              <a:rPr lang="en-US" sz="700" dirty="0"/>
              <a:t>Effect of secondary atomization model . . . . . . . . . . . . . . . . . . . . . . . . . . . 21</a:t>
            </a:r>
          </a:p>
          <a:p>
            <a:r>
              <a:rPr lang="en-US" sz="700" dirty="0" smtClean="0"/>
              <a:t>    6.2.3 </a:t>
            </a:r>
            <a:r>
              <a:rPr lang="en-US" sz="700" dirty="0"/>
              <a:t>Effect of dense core blockage effect model . . . . . . . . . . . . . . . . . . . . . . . . . 21</a:t>
            </a:r>
          </a:p>
          <a:p>
            <a:r>
              <a:rPr lang="fr-FR" sz="700" dirty="0" smtClean="0"/>
              <a:t>  6.3 </a:t>
            </a:r>
            <a:r>
              <a:rPr lang="fr-FR" sz="700" dirty="0" err="1"/>
              <a:t>Results</a:t>
            </a:r>
            <a:r>
              <a:rPr lang="fr-FR" sz="700" dirty="0"/>
              <a:t> . . . . . . . . . . . . . . . . . . . . . . . . . . . . . . . . . . . . . . . . . . . . . . . . . 21</a:t>
            </a:r>
          </a:p>
          <a:p>
            <a:r>
              <a:rPr lang="en-US" sz="700" dirty="0" smtClean="0"/>
              <a:t>    6.3.1 </a:t>
            </a:r>
            <a:r>
              <a:rPr lang="en-US" sz="700" dirty="0"/>
              <a:t>Mesh convergence study . . . . . . . . . . . . . . . . . . . . . . . . . . . . . . . . . . . 21</a:t>
            </a:r>
          </a:p>
          <a:p>
            <a:r>
              <a:rPr lang="fr-FR" sz="700" dirty="0" smtClean="0"/>
              <a:t>    6.3.2 </a:t>
            </a:r>
            <a:r>
              <a:rPr lang="fr-FR" sz="700" dirty="0"/>
              <a:t>Validation </a:t>
            </a:r>
            <a:r>
              <a:rPr lang="fr-FR" sz="700" dirty="0" err="1"/>
              <a:t>with</a:t>
            </a:r>
            <a:r>
              <a:rPr lang="fr-FR" sz="700" dirty="0"/>
              <a:t> </a:t>
            </a:r>
            <a:r>
              <a:rPr lang="fr-FR" sz="700" dirty="0" err="1"/>
              <a:t>experiments</a:t>
            </a:r>
            <a:r>
              <a:rPr lang="fr-FR" sz="700" dirty="0"/>
              <a:t> (quantitative/qualitative) . . . . . . . . . . . . . . . . . . 21</a:t>
            </a:r>
          </a:p>
          <a:p>
            <a:r>
              <a:rPr lang="fr-FR" sz="700" dirty="0" smtClean="0"/>
              <a:t>  6.4 </a:t>
            </a:r>
            <a:r>
              <a:rPr lang="fr-FR" sz="700" dirty="0"/>
              <a:t>Conclusions . . . . . . . . . . . . . . . . . . . . . . . . . . . . . . . . . . . . . . . . . . . . . . 21</a:t>
            </a:r>
          </a:p>
        </p:txBody>
      </p:sp>
      <p:sp>
        <p:nvSpPr>
          <p:cNvPr id="10" name="ZoneTexte 9"/>
          <p:cNvSpPr txBox="1"/>
          <p:nvPr/>
        </p:nvSpPr>
        <p:spPr>
          <a:xfrm>
            <a:off x="384747" y="2766425"/>
            <a:ext cx="4344459" cy="1323439"/>
          </a:xfrm>
          <a:prstGeom prst="rect">
            <a:avLst/>
          </a:prstGeom>
          <a:noFill/>
        </p:spPr>
        <p:txBody>
          <a:bodyPr wrap="none" rtlCol="0">
            <a:spAutoFit/>
          </a:bodyPr>
          <a:lstStyle/>
          <a:p>
            <a:r>
              <a:rPr lang="en-US" sz="800" b="1" dirty="0"/>
              <a:t>III Application to a multipoint injector</a:t>
            </a:r>
            <a:endParaRPr lang="en-US" sz="800" b="1" dirty="0" smtClean="0"/>
          </a:p>
          <a:p>
            <a:endParaRPr lang="en-US" sz="800" b="1" dirty="0"/>
          </a:p>
          <a:p>
            <a:r>
              <a:rPr lang="en-US" sz="800" b="1" dirty="0" smtClean="0"/>
              <a:t>7 </a:t>
            </a:r>
            <a:r>
              <a:rPr lang="en-US" sz="800" b="1" dirty="0"/>
              <a:t>Gaseous flow in BIMER multipoint injector 23</a:t>
            </a:r>
          </a:p>
          <a:p>
            <a:r>
              <a:rPr lang="fr-FR" sz="800" dirty="0" smtClean="0">
                <a:solidFill>
                  <a:srgbClr val="00B0F0"/>
                </a:solidFill>
              </a:rPr>
              <a:t>  7.1 </a:t>
            </a:r>
            <a:r>
              <a:rPr lang="fr-FR" sz="800" dirty="0">
                <a:solidFill>
                  <a:srgbClr val="00B0F0"/>
                </a:solidFill>
              </a:rPr>
              <a:t>Introduction . . . . . . . . . . . . . . . . . . . . . . . . . . . . . . . . . . . . . . . . . . . . . . </a:t>
            </a:r>
            <a:r>
              <a:rPr lang="fr-FR" sz="800" dirty="0" smtClean="0">
                <a:solidFill>
                  <a:srgbClr val="00B0F0"/>
                </a:solidFill>
              </a:rPr>
              <a:t>23</a:t>
            </a:r>
          </a:p>
          <a:p>
            <a:r>
              <a:rPr lang="fr-FR" sz="800" dirty="0" smtClean="0">
                <a:solidFill>
                  <a:srgbClr val="00B0F0"/>
                </a:solidFill>
              </a:rPr>
              <a:t>  7.2 </a:t>
            </a:r>
            <a:r>
              <a:rPr lang="fr-FR" sz="800" dirty="0" err="1" smtClean="0">
                <a:solidFill>
                  <a:srgbClr val="00B0F0"/>
                </a:solidFill>
              </a:rPr>
              <a:t>Experimental</a:t>
            </a:r>
            <a:r>
              <a:rPr lang="fr-FR" sz="800" dirty="0" smtClean="0">
                <a:solidFill>
                  <a:srgbClr val="00B0F0"/>
                </a:solidFill>
              </a:rPr>
              <a:t> setup . . . . . . . . . . . . . . . . . . . . . . . . . . . . . . . . . . . . . . . . . </a:t>
            </a:r>
            <a:r>
              <a:rPr lang="fr-FR" sz="800" dirty="0">
                <a:solidFill>
                  <a:srgbClr val="00B0F0"/>
                </a:solidFill>
              </a:rPr>
              <a:t>. 23</a:t>
            </a:r>
          </a:p>
          <a:p>
            <a:r>
              <a:rPr lang="fr-FR" sz="800" dirty="0">
                <a:solidFill>
                  <a:srgbClr val="00B0F0"/>
                </a:solidFill>
              </a:rPr>
              <a:t>  </a:t>
            </a:r>
            <a:r>
              <a:rPr lang="fr-FR" sz="800" dirty="0" smtClean="0">
                <a:solidFill>
                  <a:srgbClr val="00B0F0"/>
                </a:solidFill>
              </a:rPr>
              <a:t>7.3 </a:t>
            </a:r>
            <a:r>
              <a:rPr lang="fr-FR" sz="800" dirty="0" err="1" smtClean="0">
                <a:solidFill>
                  <a:srgbClr val="00B0F0"/>
                </a:solidFill>
              </a:rPr>
              <a:t>Choice</a:t>
            </a:r>
            <a:r>
              <a:rPr lang="fr-FR" sz="800" dirty="0" smtClean="0">
                <a:solidFill>
                  <a:srgbClr val="00B0F0"/>
                </a:solidFill>
              </a:rPr>
              <a:t> of operating conditions. </a:t>
            </a:r>
            <a:r>
              <a:rPr lang="fr-FR" sz="800" dirty="0">
                <a:solidFill>
                  <a:srgbClr val="00B0F0"/>
                </a:solidFill>
              </a:rPr>
              <a:t>. . . . . . . . . . . . . . . . . . . . . . . . . . . . . . . . . . . . . . . . . </a:t>
            </a:r>
            <a:r>
              <a:rPr lang="fr-FR" sz="800" dirty="0" smtClean="0">
                <a:solidFill>
                  <a:srgbClr val="00B0F0"/>
                </a:solidFill>
              </a:rPr>
              <a:t>23</a:t>
            </a:r>
          </a:p>
          <a:p>
            <a:r>
              <a:rPr lang="fr-FR" sz="800" dirty="0" smtClean="0"/>
              <a:t>  7.4 </a:t>
            </a:r>
            <a:r>
              <a:rPr lang="fr-FR" sz="800" dirty="0" err="1" smtClean="0"/>
              <a:t>Numerical</a:t>
            </a:r>
            <a:r>
              <a:rPr lang="fr-FR" sz="800" dirty="0" smtClean="0"/>
              <a:t> setup . . . . . . . . . . . . . . . . . . . . . . . . . . . . . . . . . . . . . . . . . . . 23</a:t>
            </a:r>
          </a:p>
          <a:p>
            <a:r>
              <a:rPr lang="en-US" sz="800" dirty="0" smtClean="0"/>
              <a:t>  7.5 Validation of gaseous field . . . . . . . . . . . . . . . . . . . . . . . . . . . . . . . . . . . . . . 23</a:t>
            </a:r>
          </a:p>
          <a:p>
            <a:r>
              <a:rPr lang="fr-FR" sz="800" dirty="0" smtClean="0"/>
              <a:t>  7.6 Application conditions . . . . . . . . . . . . . . . . . . . . . . . . . . . . . . . . . . . . . . . . 23</a:t>
            </a:r>
          </a:p>
          <a:p>
            <a:r>
              <a:rPr lang="fr-FR" sz="800" dirty="0" smtClean="0"/>
              <a:t>  7.7 Conclusion </a:t>
            </a:r>
            <a:r>
              <a:rPr lang="fr-FR" sz="800" dirty="0"/>
              <a:t>. . . . . . . . . . . . . . . . . . . . . . . . . . . . . . . . . . . . . . . . . . . . . . 23</a:t>
            </a:r>
          </a:p>
        </p:txBody>
      </p:sp>
      <p:sp>
        <p:nvSpPr>
          <p:cNvPr id="11" name="ZoneTexte 10"/>
          <p:cNvSpPr txBox="1"/>
          <p:nvPr/>
        </p:nvSpPr>
        <p:spPr>
          <a:xfrm>
            <a:off x="4932040" y="807263"/>
            <a:ext cx="4193777" cy="2677656"/>
          </a:xfrm>
          <a:prstGeom prst="rect">
            <a:avLst/>
          </a:prstGeom>
          <a:noFill/>
        </p:spPr>
        <p:txBody>
          <a:bodyPr wrap="none" rtlCol="0">
            <a:spAutoFit/>
          </a:bodyPr>
          <a:lstStyle/>
          <a:p>
            <a:r>
              <a:rPr lang="en-US" sz="800" b="1" dirty="0"/>
              <a:t>8 Spray learning from resolved atomization simulations of BIMER </a:t>
            </a:r>
            <a:r>
              <a:rPr lang="en-US" sz="800" b="1" dirty="0" smtClean="0"/>
              <a:t>24</a:t>
            </a:r>
            <a:endParaRPr lang="en-US" sz="800" b="1" dirty="0"/>
          </a:p>
          <a:p>
            <a:r>
              <a:rPr lang="fr-FR" sz="800" dirty="0" smtClean="0"/>
              <a:t>  8.1 </a:t>
            </a:r>
            <a:r>
              <a:rPr lang="fr-FR" sz="800" dirty="0"/>
              <a:t>Introduction . . . . . . . . . . . . . . . . . . . . . . . . . . . . . . . . . . . . . . . . . . . . . . 24</a:t>
            </a:r>
          </a:p>
          <a:p>
            <a:r>
              <a:rPr lang="fr-FR" sz="800" dirty="0" smtClean="0"/>
              <a:t>  8.2 </a:t>
            </a:r>
            <a:r>
              <a:rPr lang="fr-FR" sz="800" dirty="0" err="1"/>
              <a:t>Numerical</a:t>
            </a:r>
            <a:r>
              <a:rPr lang="fr-FR" sz="800" dirty="0"/>
              <a:t> setup . . . . . . . . . . . . . . . . . . . . . . . . . . . . . . . . . . . . . . . . . . . 24</a:t>
            </a:r>
          </a:p>
          <a:p>
            <a:r>
              <a:rPr lang="en-US" sz="800" dirty="0" smtClean="0"/>
              <a:t>  8.3 </a:t>
            </a:r>
            <a:r>
              <a:rPr lang="en-US" sz="800" dirty="0"/>
              <a:t>Liquid injection through one multipoint hole . . . . . . . . . . . . . . . . . . . . . . . . . . . 24</a:t>
            </a:r>
          </a:p>
          <a:p>
            <a:r>
              <a:rPr lang="fr-FR" sz="800" dirty="0" smtClean="0"/>
              <a:t>  8.4 </a:t>
            </a:r>
            <a:r>
              <a:rPr lang="fr-FR" sz="800" dirty="0" err="1"/>
              <a:t>Injectors</a:t>
            </a:r>
            <a:r>
              <a:rPr lang="fr-FR" sz="800" dirty="0"/>
              <a:t> </a:t>
            </a:r>
            <a:r>
              <a:rPr lang="fr-FR" sz="800" dirty="0" err="1"/>
              <a:t>learning</a:t>
            </a:r>
            <a:r>
              <a:rPr lang="fr-FR" sz="800" dirty="0"/>
              <a:t> . . . . . . . . . . . . . . . . . . . . . . . . . . . . . . . . . . . . . . . . . . . 24</a:t>
            </a:r>
          </a:p>
          <a:p>
            <a:r>
              <a:rPr lang="fr-FR" sz="800" dirty="0" smtClean="0"/>
              <a:t>  8.5 </a:t>
            </a:r>
            <a:r>
              <a:rPr lang="fr-FR" sz="800" dirty="0"/>
              <a:t>Conclusion . . . . . . . . . . . . . . . . . . . . . . . . . . . . . . . . . . . . . . . . . . . . . . </a:t>
            </a:r>
            <a:r>
              <a:rPr lang="fr-FR" sz="800" dirty="0" smtClean="0"/>
              <a:t>24</a:t>
            </a:r>
          </a:p>
          <a:p>
            <a:endParaRPr lang="fr-FR" sz="800" dirty="0" smtClean="0"/>
          </a:p>
          <a:p>
            <a:endParaRPr lang="fr-FR" sz="800" dirty="0"/>
          </a:p>
          <a:p>
            <a:endParaRPr lang="fr-FR" sz="800" dirty="0" smtClean="0"/>
          </a:p>
          <a:p>
            <a:endParaRPr lang="fr-FR" sz="800" dirty="0"/>
          </a:p>
          <a:p>
            <a:endParaRPr lang="fr-FR" sz="800" dirty="0" smtClean="0"/>
          </a:p>
          <a:p>
            <a:endParaRPr lang="fr-FR" sz="800" dirty="0"/>
          </a:p>
          <a:p>
            <a:endParaRPr lang="fr-FR" sz="800" dirty="0"/>
          </a:p>
          <a:p>
            <a:r>
              <a:rPr lang="en-US" sz="800" b="1" dirty="0"/>
              <a:t>9 Spray learning from resolved atomization simulations of BIMER 25</a:t>
            </a:r>
          </a:p>
          <a:p>
            <a:r>
              <a:rPr lang="fr-FR" sz="800" dirty="0" smtClean="0"/>
              <a:t>  9.1 </a:t>
            </a:r>
            <a:r>
              <a:rPr lang="fr-FR" sz="800" dirty="0"/>
              <a:t>Introduction . . . . . . . . . . . . . . . . . . . . . . . . . . . . . . . . . . . . . . . . . . . . . . 25</a:t>
            </a:r>
          </a:p>
          <a:p>
            <a:r>
              <a:rPr lang="en-US" sz="800" dirty="0" smtClean="0"/>
              <a:t>  9.2 </a:t>
            </a:r>
            <a:r>
              <a:rPr lang="en-US" sz="800" dirty="0"/>
              <a:t>Injector definition for resolved atomization hole . . . . . . . . . . . . . . . . . . . . . . . . . . 25</a:t>
            </a:r>
          </a:p>
          <a:p>
            <a:r>
              <a:rPr lang="en-US" sz="800" dirty="0" smtClean="0"/>
              <a:t>  9.3 </a:t>
            </a:r>
            <a:r>
              <a:rPr lang="en-US" sz="800" dirty="0"/>
              <a:t>Extrapolation of injectors to rest of multipoint holes . . . . . . . . . . . . . . . . . . . . . . . 25</a:t>
            </a:r>
          </a:p>
          <a:p>
            <a:r>
              <a:rPr lang="fr-FR" sz="800" dirty="0" smtClean="0"/>
              <a:t>    9.3.1 </a:t>
            </a:r>
            <a:r>
              <a:rPr lang="fr-FR" sz="800" dirty="0" err="1"/>
              <a:t>Injectors</a:t>
            </a:r>
            <a:r>
              <a:rPr lang="fr-FR" sz="800" dirty="0"/>
              <a:t> </a:t>
            </a:r>
            <a:r>
              <a:rPr lang="fr-FR" sz="800" dirty="0" err="1"/>
              <a:t>geometry</a:t>
            </a:r>
            <a:r>
              <a:rPr lang="fr-FR" sz="800" dirty="0"/>
              <a:t> . . . . . . . . . . . . . . . . . . . . . . . . . . . . . . . . . . . . . . 25</a:t>
            </a:r>
          </a:p>
          <a:p>
            <a:r>
              <a:rPr lang="fr-FR" sz="800" dirty="0" smtClean="0"/>
              <a:t>    9.3.2 </a:t>
            </a:r>
            <a:r>
              <a:rPr lang="fr-FR" sz="800" dirty="0"/>
              <a:t>General </a:t>
            </a:r>
            <a:r>
              <a:rPr lang="fr-FR" sz="800" dirty="0" err="1"/>
              <a:t>procedure</a:t>
            </a:r>
            <a:r>
              <a:rPr lang="fr-FR" sz="800" dirty="0"/>
              <a:t> . . . . . . . . . . . . . . . . . . . . . . . . . . . . . . . . . . . . . . 25</a:t>
            </a:r>
          </a:p>
          <a:p>
            <a:r>
              <a:rPr lang="en-US" sz="800" dirty="0" smtClean="0"/>
              <a:t>    9.3.3 </a:t>
            </a:r>
            <a:r>
              <a:rPr lang="en-US" sz="800" dirty="0"/>
              <a:t>Definition of coordinate systems and operations . . . . . . . . . . . . . . . . . . . . . . 26</a:t>
            </a:r>
          </a:p>
          <a:p>
            <a:r>
              <a:rPr lang="fr-FR" sz="800" dirty="0" smtClean="0"/>
              <a:t>  9.4 </a:t>
            </a:r>
            <a:r>
              <a:rPr lang="fr-FR" sz="800" dirty="0"/>
              <a:t>Conclusion . . . . . . . . . . . . . . . . . . . . . . . . . . . . . . . . . . . . . . . . . . . . . . 26</a:t>
            </a:r>
          </a:p>
        </p:txBody>
      </p:sp>
      <p:sp>
        <p:nvSpPr>
          <p:cNvPr id="9" name="ZoneTexte 8"/>
          <p:cNvSpPr txBox="1"/>
          <p:nvPr/>
        </p:nvSpPr>
        <p:spPr>
          <a:xfrm>
            <a:off x="384747" y="774103"/>
            <a:ext cx="340158" cy="200055"/>
          </a:xfrm>
          <a:prstGeom prst="rect">
            <a:avLst/>
          </a:prstGeom>
          <a:noFill/>
        </p:spPr>
        <p:txBody>
          <a:bodyPr wrap="none" rtlCol="0">
            <a:spAutoFit/>
          </a:bodyPr>
          <a:lstStyle/>
          <a:p>
            <a:r>
              <a:rPr lang="fr-FR" sz="700" b="1" dirty="0" smtClean="0"/>
              <a:t>0 %</a:t>
            </a:r>
            <a:endParaRPr lang="fr-FR" sz="100" dirty="0"/>
          </a:p>
        </p:txBody>
      </p:sp>
      <p:grpSp>
        <p:nvGrpSpPr>
          <p:cNvPr id="12" name="Groupe 11"/>
          <p:cNvGrpSpPr/>
          <p:nvPr/>
        </p:nvGrpSpPr>
        <p:grpSpPr>
          <a:xfrm>
            <a:off x="508708" y="983041"/>
            <a:ext cx="1080120" cy="147289"/>
            <a:chOff x="1115616" y="1300690"/>
            <a:chExt cx="1584176" cy="216024"/>
          </a:xfrm>
        </p:grpSpPr>
        <p:sp>
          <p:nvSpPr>
            <p:cNvPr id="13" name="Rectangle 12"/>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8" name="ZoneTexte 17"/>
          <p:cNvSpPr txBox="1"/>
          <p:nvPr/>
        </p:nvSpPr>
        <p:spPr>
          <a:xfrm>
            <a:off x="259041" y="2371258"/>
            <a:ext cx="340158" cy="200055"/>
          </a:xfrm>
          <a:prstGeom prst="rect">
            <a:avLst/>
          </a:prstGeom>
          <a:noFill/>
        </p:spPr>
        <p:txBody>
          <a:bodyPr wrap="none" rtlCol="0">
            <a:spAutoFit/>
          </a:bodyPr>
          <a:lstStyle/>
          <a:p>
            <a:r>
              <a:rPr lang="fr-FR" sz="700" b="1" dirty="0" smtClean="0"/>
              <a:t>5 %</a:t>
            </a:r>
            <a:endParaRPr lang="fr-FR" sz="100" dirty="0"/>
          </a:p>
        </p:txBody>
      </p:sp>
      <p:grpSp>
        <p:nvGrpSpPr>
          <p:cNvPr id="19" name="Groupe 18"/>
          <p:cNvGrpSpPr/>
          <p:nvPr/>
        </p:nvGrpSpPr>
        <p:grpSpPr>
          <a:xfrm>
            <a:off x="383002" y="2580196"/>
            <a:ext cx="1080120" cy="147289"/>
            <a:chOff x="1115616" y="1300690"/>
            <a:chExt cx="1584176" cy="216024"/>
          </a:xfrm>
        </p:grpSpPr>
        <p:sp>
          <p:nvSpPr>
            <p:cNvPr id="20" name="Rectangle 19"/>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1115616" y="1300690"/>
              <a:ext cx="12399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6" name="ZoneTexte 25"/>
          <p:cNvSpPr txBox="1"/>
          <p:nvPr/>
        </p:nvSpPr>
        <p:spPr>
          <a:xfrm>
            <a:off x="4644008" y="343568"/>
            <a:ext cx="340158" cy="200055"/>
          </a:xfrm>
          <a:prstGeom prst="rect">
            <a:avLst/>
          </a:prstGeom>
          <a:noFill/>
        </p:spPr>
        <p:txBody>
          <a:bodyPr wrap="none" rtlCol="0">
            <a:spAutoFit/>
          </a:bodyPr>
          <a:lstStyle/>
          <a:p>
            <a:r>
              <a:rPr lang="fr-FR" sz="700" b="1" dirty="0" smtClean="0"/>
              <a:t>0 %</a:t>
            </a:r>
            <a:endParaRPr lang="fr-FR" sz="100" dirty="0"/>
          </a:p>
        </p:txBody>
      </p:sp>
      <p:grpSp>
        <p:nvGrpSpPr>
          <p:cNvPr id="27" name="Groupe 26"/>
          <p:cNvGrpSpPr/>
          <p:nvPr/>
        </p:nvGrpSpPr>
        <p:grpSpPr>
          <a:xfrm>
            <a:off x="4767969" y="552506"/>
            <a:ext cx="1080120" cy="147289"/>
            <a:chOff x="1115616" y="1300690"/>
            <a:chExt cx="1584176" cy="216024"/>
          </a:xfrm>
        </p:grpSpPr>
        <p:sp>
          <p:nvSpPr>
            <p:cNvPr id="28" name="Rectangle 27"/>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0" name="ZoneTexte 29"/>
          <p:cNvSpPr txBox="1"/>
          <p:nvPr/>
        </p:nvSpPr>
        <p:spPr>
          <a:xfrm>
            <a:off x="4643609" y="1951343"/>
            <a:ext cx="340158" cy="200055"/>
          </a:xfrm>
          <a:prstGeom prst="rect">
            <a:avLst/>
          </a:prstGeom>
          <a:noFill/>
        </p:spPr>
        <p:txBody>
          <a:bodyPr wrap="none" rtlCol="0">
            <a:spAutoFit/>
          </a:bodyPr>
          <a:lstStyle/>
          <a:p>
            <a:r>
              <a:rPr lang="fr-FR" sz="700" b="1" dirty="0" smtClean="0"/>
              <a:t>0 %</a:t>
            </a:r>
            <a:endParaRPr lang="fr-FR" sz="100" dirty="0"/>
          </a:p>
        </p:txBody>
      </p:sp>
      <p:grpSp>
        <p:nvGrpSpPr>
          <p:cNvPr id="31" name="Groupe 30"/>
          <p:cNvGrpSpPr/>
          <p:nvPr/>
        </p:nvGrpSpPr>
        <p:grpSpPr>
          <a:xfrm>
            <a:off x="4767570" y="2160281"/>
            <a:ext cx="1080120" cy="147289"/>
            <a:chOff x="1115616" y="1300690"/>
            <a:chExt cx="1584176" cy="216024"/>
          </a:xfrm>
        </p:grpSpPr>
        <p:sp>
          <p:nvSpPr>
            <p:cNvPr id="32" name="Rectangle 31"/>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5" name="Image 24"/>
          <p:cNvPicPr>
            <a:picLocks noChangeAspect="1"/>
          </p:cNvPicPr>
          <p:nvPr/>
        </p:nvPicPr>
        <p:blipFill>
          <a:blip r:embed="rId3"/>
          <a:stretch>
            <a:fillRect/>
          </a:stretch>
        </p:blipFill>
        <p:spPr>
          <a:xfrm>
            <a:off x="148604" y="148383"/>
            <a:ext cx="2592288" cy="593970"/>
          </a:xfrm>
          <a:prstGeom prst="rect">
            <a:avLst/>
          </a:prstGeom>
        </p:spPr>
      </p:pic>
    </p:spTree>
    <p:extLst>
      <p:ext uri="{BB962C8B-B14F-4D97-AF65-F5344CB8AC3E}">
        <p14:creationId xmlns:p14="http://schemas.microsoft.com/office/powerpoint/2010/main" val="894286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SAFRAN_GENERIQUE">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FRAN_Orange">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AFRAN_Vert_foncé">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AFRAN_Vert">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45132351-61c7-4947-8fdd-28b295696121" ContentTypeId="0x010100D21E0D47AF3242459E2F63E44FCC089100777D7FF5B336497A8022BDD96D52F206"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Label xmlns="594212a7-a8eb-497d-bd6b-0e3a174923ee"/>
    <hbb7c253cca74a7eb37893d2c784478e xmlns="594212a7-a8eb-497d-bd6b-0e3a174923ee">
      <Terms xmlns="http://schemas.microsoft.com/office/infopath/2007/PartnerControls">
        <TermInfo xmlns="http://schemas.microsoft.com/office/infopath/2007/PartnerControls">
          <TermName xmlns="http://schemas.microsoft.com/office/infopath/2007/PartnerControls">Société de rang 1</TermName>
          <TermId xmlns="http://schemas.microsoft.com/office/infopath/2007/PartnerControls">153bb90e-11c3-427f-ad6a-31f0311df60b</TermId>
        </TermInfo>
      </Terms>
    </hbb7c253cca74a7eb37893d2c784478e>
    <PublishingRollupImage xmlns="http://schemas.microsoft.com/sharepoint/v3" xsi:nil="true"/>
    <j0d00d49c94f4a41889fe0a90686fcf3 xmlns="594212a7-a8eb-497d-bd6b-0e3a174923ee">
      <Terms xmlns="http://schemas.microsoft.com/office/infopath/2007/PartnerControls">
        <TermInfo xmlns="http://schemas.microsoft.com/office/infopath/2007/PartnerControls">
          <TermName xmlns="http://schemas.microsoft.com/office/infopath/2007/PartnerControls">Modèle de PowerPoint</TermName>
          <TermId xmlns="http://schemas.microsoft.com/office/infopath/2007/PartnerControls">80c833d3-038d-45cb-b65f-a8d2234b6314</TermId>
        </TermInfo>
      </Terms>
    </j0d00d49c94f4a41889fe0a90686fcf3>
    <bf182a5ee3d048a18e411565aa2e2f45 xmlns="594212a7-a8eb-497d-bd6b-0e3a174923ee">
      <Terms xmlns="http://schemas.microsoft.com/office/infopath/2007/PartnerControls"/>
    </bf182a5ee3d048a18e411565aa2e2f45>
    <e52db41c680243efb0b30a61ab228ec7 xmlns="594212a7-a8eb-497d-bd6b-0e3a174923ee">
      <Terms xmlns="http://schemas.microsoft.com/office/infopath/2007/PartnerControls"/>
    </e52db41c680243efb0b30a61ab228ec7>
    <SAF_RollupImageUrl xmlns="594212a7-a8eb-497d-bd6b-0e3a174923ee" xsi:nil="true"/>
    <caf53a6a65da4c24b32d62b4b62720b3 xmlns="594212a7-a8eb-497d-bd6b-0e3a174923ee">
      <Terms xmlns="http://schemas.microsoft.com/office/infopath/2007/PartnerControls"/>
    </caf53a6a65da4c24b32d62b4b62720b3>
    <m7fd08401b3947dfa98de00fecb0dae1 xmlns="594212a7-a8eb-497d-bd6b-0e3a174923ee">
      <Terms xmlns="http://schemas.microsoft.com/office/infopath/2007/PartnerControls"/>
    </m7fd08401b3947dfa98de00fecb0dae1>
    <ad37d51a25df4e05a3b157053c5270a3 xmlns="594212a7-a8eb-497d-bd6b-0e3a174923ee">
      <Terms xmlns="http://schemas.microsoft.com/office/infopath/2007/PartnerControls"/>
    </ad37d51a25df4e05a3b157053c5270a3>
    <SAF_DateDeMiseAJour xmlns="594212a7-a8eb-497d-bd6b-0e3a174923ee">2017-12-05T23:00:00+00:00</SAF_DateDeMiseAJour>
    <a825e358ec1643889847765ed6ff8a73 xmlns="594212a7-a8eb-497d-bd6b-0e3a174923ee">
      <Terms xmlns="http://schemas.microsoft.com/office/infopath/2007/PartnerControls"/>
    </a825e358ec1643889847765ed6ff8a73>
    <SAF_Auteur xmlns="594212a7-a8eb-497d-bd6b-0e3a174923ee" xsi:nil="true"/>
    <Audience xmlns="http://schemas.microsoft.com/sharepoint/v3">a14e28f2-7f35-472e-920e-eb355f588917;;;;</Audience>
    <TaxCatchAll xmlns="594212a7-a8eb-497d-bd6b-0e3a174923ee">
      <Value>13</Value>
      <Value>4</Value>
      <Value>2</Value>
    </TaxCatchAll>
    <SharePoint_Group_Language xmlns="594212a7-a8eb-497d-bd6b-0e3a174923ee">0</SharePoint_Group_Language>
    <e2fa6dee792b43efac6bb28cb4245109 xmlns="594212a7-a8eb-497d-bd6b-0e3a174923ee">
      <Terms xmlns="http://schemas.microsoft.com/office/infopath/2007/PartnerControls">
        <TermInfo xmlns="http://schemas.microsoft.com/office/infopath/2007/PartnerControls">
          <TermName xmlns="http://schemas.microsoft.com/office/infopath/2007/PartnerControls">Safran SA</TermName>
          <TermId xmlns="http://schemas.microsoft.com/office/infopath/2007/PartnerControls">aaa54815-a829-4454-b47a-5471280a13ab</TermId>
        </TermInfo>
      </Terms>
    </e2fa6dee792b43efac6bb28cb4245109>
    <fd69f967cfe64500a3ea9d72cb3281b0 xmlns="594212a7-a8eb-497d-bd6b-0e3a174923ee">
      <Terms xmlns="http://schemas.microsoft.com/office/infopath/2007/PartnerControls"/>
    </fd69f967cfe64500a3ea9d72cb3281b0>
    <SAF_Descriptif xmlns="594212a7-a8eb-497d-bd6b-0e3a174923ee">MODELE POWERPOINT - SAFRAN</SAF_Descriptif>
    <TaxKeywordTaxHTField xmlns="594212a7-a8eb-497d-bd6b-0e3a174923ee">
      <Terms xmlns="http://schemas.microsoft.com/office/infopath/2007/PartnerControls"/>
    </TaxKeywordTaxHTField>
    <l0cedefb36e74dc2b968aa0e806ff5e3 xmlns="594212a7-a8eb-497d-bd6b-0e3a174923ee">
      <Terms xmlns="http://schemas.microsoft.com/office/infopath/2007/PartnerControls"/>
    </l0cedefb36e74dc2b968aa0e806ff5e3>
    <SharePoint_Item_Language xmlns="594212a7-a8eb-497d-bd6b-0e3a174923ee">FR</SharePoint_Item_Language>
  </documentManagement>
</p:properties>
</file>

<file path=customXml/item4.xml><?xml version="1.0" encoding="utf-8"?>
<ct:contentTypeSchema xmlns:ct="http://schemas.microsoft.com/office/2006/metadata/contentType" xmlns:ma="http://schemas.microsoft.com/office/2006/metadata/properties/metaAttributes" ct:_="" ma:_="" ma:contentTypeName="Insite document" ma:contentTypeID="0x010100D21E0D47AF3242459E2F63E44FCC089100777D7FF5B336497A8022BDD96D52F20600200793A640610C4398BA0220248CC219" ma:contentTypeVersion="22" ma:contentTypeDescription="Create Insite document" ma:contentTypeScope="" ma:versionID="032b97a2f15e5661ca0fa000ac2738a1">
  <xsd:schema xmlns:xsd="http://www.w3.org/2001/XMLSchema" xmlns:xs="http://www.w3.org/2001/XMLSchema" xmlns:p="http://schemas.microsoft.com/office/2006/metadata/properties" xmlns:ns1="http://schemas.microsoft.com/sharepoint/v3" xmlns:ns2="594212a7-a8eb-497d-bd6b-0e3a174923ee" targetNamespace="http://schemas.microsoft.com/office/2006/metadata/properties" ma:root="true" ma:fieldsID="fcc802b47a8da61df372a5b0ec1371ba" ns1:_="" ns2:_="">
    <xsd:import namespace="http://schemas.microsoft.com/sharepoint/v3"/>
    <xsd:import namespace="594212a7-a8eb-497d-bd6b-0e3a174923ee"/>
    <xsd:element name="properties">
      <xsd:complexType>
        <xsd:sequence>
          <xsd:element name="documentManagement">
            <xsd:complexType>
              <xsd:all>
                <xsd:element ref="ns1:Audience"/>
                <xsd:element ref="ns1:PublishingRollupImage" minOccurs="0"/>
                <xsd:element ref="ns2:TaxCatchAll" minOccurs="0"/>
                <xsd:element ref="ns2:TaxCatchAllLabel" minOccurs="0"/>
                <xsd:element ref="ns2:hbb7c253cca74a7eb37893d2c784478e" minOccurs="0"/>
                <xsd:element ref="ns2:e2fa6dee792b43efac6bb28cb4245109" minOccurs="0"/>
                <xsd:element ref="ns2:m7fd08401b3947dfa98de00fecb0dae1" minOccurs="0"/>
                <xsd:element ref="ns2:l0cedefb36e74dc2b968aa0e806ff5e3" minOccurs="0"/>
                <xsd:element ref="ns2:e52db41c680243efb0b30a61ab228ec7" minOccurs="0"/>
                <xsd:element ref="ns2:bf182a5ee3d048a18e411565aa2e2f45" minOccurs="0"/>
                <xsd:element ref="ns2:ad37d51a25df4e05a3b157053c5270a3" minOccurs="0"/>
                <xsd:element ref="ns2:fd69f967cfe64500a3ea9d72cb3281b0" minOccurs="0"/>
                <xsd:element ref="ns2:a825e358ec1643889847765ed6ff8a73" minOccurs="0"/>
                <xsd:element ref="ns2:caf53a6a65da4c24b32d62b4b62720b3" minOccurs="0"/>
                <xsd:element ref="ns2:j0d00d49c94f4a41889fe0a90686fcf3" minOccurs="0"/>
                <xsd:element ref="ns2:SAF_Descriptif"/>
                <xsd:element ref="ns2:SAF_DateDeMiseAJour"/>
                <xsd:element ref="ns2:SAF_Auteur" minOccurs="0"/>
                <xsd:element ref="ns2:SharePoint_Item_Language"/>
                <xsd:element ref="ns2:SharePoint_Group_Language" minOccurs="0"/>
                <xsd:element ref="ns2:SAF_RollupImageUrl" minOccurs="0"/>
                <xsd:element ref="ns2: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udience" ma:index="8" ma:displayName="Audiences ciblées" ma:description="La colonne de site Audiences ciblées est créée par la fonctionnalité de publication. Elle permet de spécifier les audiences auxquelles cette page est destinée." ma:internalName="Audience" ma:readOnly="false">
      <xsd:simpleType>
        <xsd:restriction base="dms:Unknown"/>
      </xsd:simpleType>
    </xsd:element>
    <xsd:element name="PublishingRollupImage" ma:index="9" nillable="true" ma:displayName="Rollup image" ma:description="La colonne de site Image Report est créée par la fonctionnalité de publication. Elle est utilisée sur le type de contenu Page comme image pour la page affichée dans les reports de contenu tels que le composant WebPart Contenu par recherche." ma:internalName="PublishingRollupImag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94212a7-a8eb-497d-bd6b-0e3a174923ee"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f7361707-71d5-4c70-929b-f0a917481bed}" ma:internalName="TaxCatchAll" ma:readOnly="false" ma:showField="CatchAllData" ma:web="4945a59e-3cec-4ba3-8a36-eee7ec6e0576">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description="" ma:hidden="true" ma:list="{f7361707-71d5-4c70-929b-f0a917481bed}" ma:internalName="TaxCatchAllLabel" ma:readOnly="false" ma:showField="CatchAllDataLabel" ma:web="4945a59e-3cec-4ba3-8a36-eee7ec6e0576">
      <xsd:complexType>
        <xsd:complexContent>
          <xsd:extension base="dms:MultiChoiceLookup">
            <xsd:sequence>
              <xsd:element name="Value" type="dms:Lookup" maxOccurs="unbounded" minOccurs="0" nillable="true"/>
            </xsd:sequence>
          </xsd:extension>
        </xsd:complexContent>
      </xsd:complexType>
    </xsd:element>
    <xsd:element name="hbb7c253cca74a7eb37893d2c784478e" ma:index="12" ma:taxonomy="true" ma:internalName="hbb7c253cca74a7eb37893d2c784478e" ma:taxonomyFieldName="SAF_Perimetre" ma:displayName="Périmètre" ma:readOnly="false" ma:fieldId="{1bb7c253-cca7-4a7e-b378-93d2c784478e}" ma:sspId="45132351-61c7-4947-8fdd-28b295696121" ma:termSetId="1b45f720-bd19-43cd-a0f9-8331ec2f35d1" ma:anchorId="00000000-0000-0000-0000-000000000000" ma:open="false" ma:isKeyword="false">
      <xsd:complexType>
        <xsd:sequence>
          <xsd:element ref="pc:Terms" minOccurs="0" maxOccurs="1"/>
        </xsd:sequence>
      </xsd:complexType>
    </xsd:element>
    <xsd:element name="e2fa6dee792b43efac6bb28cb4245109" ma:index="14" ma:taxonomy="true" ma:internalName="e2fa6dee792b43efac6bb28cb4245109" ma:taxonomyFieldName="SAF_Company" ma:displayName="Société de rang 1" ma:readOnly="false" ma:fieldId="{e2fa6dee-792b-43ef-ac6b-b28cb4245109}" ma:sspId="45132351-61c7-4947-8fdd-28b295696121" ma:termSetId="2dac507a-73d1-4662-b862-22cce81597d9" ma:anchorId="00000000-0000-0000-0000-000000000000" ma:open="false" ma:isKeyword="false">
      <xsd:complexType>
        <xsd:sequence>
          <xsd:element ref="pc:Terms" minOccurs="0" maxOccurs="1"/>
        </xsd:sequence>
      </xsd:complexType>
    </xsd:element>
    <xsd:element name="m7fd08401b3947dfa98de00fecb0dae1" ma:index="16" nillable="true" ma:taxonomy="true" ma:internalName="m7fd08401b3947dfa98de00fecb0dae1" ma:taxonomyFieldName="SAF_SubSidiaryLevel1" ma:displayName="Filiale de niveau 1" ma:readOnly="false" ma:fieldId="{67fd0840-1b39-47df-a98d-e00fecb0dae1}" ma:sspId="45132351-61c7-4947-8fdd-28b295696121" ma:termSetId="b2de5a41-99c4-4b96-b173-1181d39d55cd" ma:anchorId="00000000-0000-0000-0000-000000000000" ma:open="false" ma:isKeyword="false">
      <xsd:complexType>
        <xsd:sequence>
          <xsd:element ref="pc:Terms" minOccurs="0" maxOccurs="1"/>
        </xsd:sequence>
      </xsd:complexType>
    </xsd:element>
    <xsd:element name="l0cedefb36e74dc2b968aa0e806ff5e3" ma:index="18" nillable="true" ma:taxonomy="true" ma:internalName="l0cedefb36e74dc2b968aa0e806ff5e3" ma:taxonomyFieldName="SAF_SubSidiaryLevel2" ma:displayName="Filiale de niveau 2" ma:readOnly="false" ma:fieldId="{50cedefb-36e7-4dc2-b968-aa0e806ff5e3}" ma:sspId="45132351-61c7-4947-8fdd-28b295696121" ma:termSetId="efd3a833-e321-4f7c-82ad-4506f059fe79" ma:anchorId="00000000-0000-0000-0000-000000000000" ma:open="false" ma:isKeyword="false">
      <xsd:complexType>
        <xsd:sequence>
          <xsd:element ref="pc:Terms" minOccurs="0" maxOccurs="1"/>
        </xsd:sequence>
      </xsd:complexType>
    </xsd:element>
    <xsd:element name="e52db41c680243efb0b30a61ab228ec7" ma:index="20" nillable="true" ma:taxonomy="true" ma:internalName="e52db41c680243efb0b30a61ab228ec7" ma:taxonomyFieldName="SAF_Site" ma:displayName="Etablissement " ma:readOnly="false" ma:fieldId="{e52db41c-6802-43ef-b0b3-0a61ab228ec7}" ma:sspId="45132351-61c7-4947-8fdd-28b295696121" ma:termSetId="1e2c52bd-2ad3-4b44-b39c-0928818a65bc" ma:anchorId="00000000-0000-0000-0000-000000000000" ma:open="false" ma:isKeyword="false">
      <xsd:complexType>
        <xsd:sequence>
          <xsd:element ref="pc:Terms" minOccurs="0" maxOccurs="1"/>
        </xsd:sequence>
      </xsd:complexType>
    </xsd:element>
    <xsd:element name="bf182a5ee3d048a18e411565aa2e2f45" ma:index="22" nillable="true" ma:taxonomy="true" ma:internalName="bf182a5ee3d048a18e411565aa2e2f45" ma:taxonomyFieldName="SAF_Location" ma:displayName="Site" ma:readOnly="false" ma:fieldId="{bf182a5e-e3d0-48a1-8e41-1565aa2e2f45}" ma:sspId="45132351-61c7-4947-8fdd-28b295696121" ma:termSetId="95b63218-de97-4165-820e-29e8a1311d57" ma:anchorId="00000000-0000-0000-0000-000000000000" ma:open="false" ma:isKeyword="false">
      <xsd:complexType>
        <xsd:sequence>
          <xsd:element ref="pc:Terms" minOccurs="0" maxOccurs="1"/>
        </xsd:sequence>
      </xsd:complexType>
    </xsd:element>
    <xsd:element name="ad37d51a25df4e05a3b157053c5270a3" ma:index="24" nillable="true" ma:taxonomy="true" ma:internalName="ad37d51a25df4e05a3b157053c5270a3" ma:taxonomyFieldName="SAF_CrossOverFunctions" ma:displayName="Fonctions transverses" ma:default="" ma:fieldId="{ad37d51a-25df-4e05-a3b1-57053c5270a3}" ma:taxonomyMulti="true" ma:sspId="45132351-61c7-4947-8fdd-28b295696121" ma:termSetId="3f763b69-121a-4a4d-aeac-562db83cf08c" ma:anchorId="00000000-0000-0000-0000-000000000000" ma:open="false" ma:isKeyword="false">
      <xsd:complexType>
        <xsd:sequence>
          <xsd:element ref="pc:Terms" minOccurs="0" maxOccurs="1"/>
        </xsd:sequence>
      </xsd:complexType>
    </xsd:element>
    <xsd:element name="fd69f967cfe64500a3ea9d72cb3281b0" ma:index="26" nillable="true" ma:taxonomy="true" ma:internalName="fd69f967cfe64500a3ea9d72cb3281b0" ma:taxonomyFieldName="SAF_Country" ma:displayName="Pays" ma:readOnly="false" ma:fieldId="{fd69f967-cfe6-4500-a3ea-9d72cb3281b0}" ma:sspId="45132351-61c7-4947-8fdd-28b295696121" ma:termSetId="f32f2a60-e9a7-4bda-8f61-46c43dbb3cad" ma:anchorId="00000000-0000-0000-0000-000000000000" ma:open="false" ma:isKeyword="false">
      <xsd:complexType>
        <xsd:sequence>
          <xsd:element ref="pc:Terms" minOccurs="0" maxOccurs="1"/>
        </xsd:sequence>
      </xsd:complexType>
    </xsd:element>
    <xsd:element name="a825e358ec1643889847765ed6ff8a73" ma:index="28" nillable="true" ma:taxonomy="true" ma:internalName="a825e358ec1643889847765ed6ff8a73" ma:taxonomyFieldName="SAF_BusinessUnit" ma:displayName="Direction" ma:readOnly="false" ma:fieldId="{a825e358-ec16-4388-9847-765ed6ff8a73}" ma:sspId="45132351-61c7-4947-8fdd-28b295696121" ma:termSetId="d540ff52-a7c7-403e-9d67-608dad319c48" ma:anchorId="00000000-0000-0000-0000-000000000000" ma:open="false" ma:isKeyword="false">
      <xsd:complexType>
        <xsd:sequence>
          <xsd:element ref="pc:Terms" minOccurs="0" maxOccurs="1"/>
        </xsd:sequence>
      </xsd:complexType>
    </xsd:element>
    <xsd:element name="caf53a6a65da4c24b32d62b4b62720b3" ma:index="30" nillable="true" ma:taxonomy="true" ma:internalName="caf53a6a65da4c24b32d62b4b62720b3" ma:taxonomyFieldName="SAF_Division" ma:displayName="Division et BU" ma:readOnly="false" ma:fieldId="{caf53a6a-65da-4c24-b32d-62b4b62720b3}" ma:sspId="45132351-61c7-4947-8fdd-28b295696121" ma:termSetId="5f50dbbd-fc38-49a7-84c2-cba8d57801dd" ma:anchorId="00000000-0000-0000-0000-000000000000" ma:open="false" ma:isKeyword="false">
      <xsd:complexType>
        <xsd:sequence>
          <xsd:element ref="pc:Terms" minOccurs="0" maxOccurs="1"/>
        </xsd:sequence>
      </xsd:complexType>
    </xsd:element>
    <xsd:element name="j0d00d49c94f4a41889fe0a90686fcf3" ma:index="32" ma:taxonomy="true" ma:internalName="j0d00d49c94f4a41889fe0a90686fcf3" ma:taxonomyFieldName="SAF_DocumentsType" ma:displayName="Type de document" ma:readOnly="false" ma:fieldId="{30d00d49-c94f-4a41-889f-e0a90686fcf3}" ma:sspId="45132351-61c7-4947-8fdd-28b295696121" ma:termSetId="50b2ac5f-3148-4a42-b234-fc348f9b3c89" ma:anchorId="00000000-0000-0000-0000-000000000000" ma:open="false" ma:isKeyword="false">
      <xsd:complexType>
        <xsd:sequence>
          <xsd:element ref="pc:Terms" minOccurs="0" maxOccurs="1"/>
        </xsd:sequence>
      </xsd:complexType>
    </xsd:element>
    <xsd:element name="SAF_Descriptif" ma:index="34" ma:displayName="Descriptif" ma:internalName="SAF_Descriptif" ma:readOnly="false">
      <xsd:simpleType>
        <xsd:restriction base="dms:Text">
          <xsd:maxLength value="200"/>
        </xsd:restriction>
      </xsd:simpleType>
    </xsd:element>
    <xsd:element name="SAF_DateDeMiseAJour" ma:index="35" ma:displayName="Date de mise à jour " ma:format="DateOnly" ma:internalName="SAF_DateDeMiseAJour" ma:readOnly="false">
      <xsd:simpleType>
        <xsd:restriction base="dms:DateTime"/>
      </xsd:simpleType>
    </xsd:element>
    <xsd:element name="SAF_Auteur" ma:index="36" nillable="true" ma:displayName="Auteur " ma:internalName="SAF_Auteur" ma:readOnly="false">
      <xsd:simpleType>
        <xsd:restriction base="dms:Note">
          <xsd:maxLength value="255"/>
        </xsd:restriction>
      </xsd:simpleType>
    </xsd:element>
    <xsd:element name="SharePoint_Item_Language" ma:index="37" ma:displayName="Language" ma:default="ALL" ma:format="Dropdown" ma:internalName="SharePoint_Item_Language">
      <xsd:simpleType>
        <xsd:restriction base="dms:Choice">
          <xsd:enumeration value="ALL"/>
          <xsd:enumeration value="EN"/>
          <xsd:enumeration value="FR"/>
        </xsd:restriction>
      </xsd:simpleType>
    </xsd:element>
    <xsd:element name="SharePoint_Group_Language" ma:index="38" nillable="true" ma:displayName="SharePoint_Group_Language" ma:default="0" ma:internalName="SharePoint_Group_Language">
      <xsd:simpleType>
        <xsd:restriction base="dms:Number"/>
      </xsd:simpleType>
    </xsd:element>
    <xsd:element name="SAF_RollupImageUrl" ma:index="39" nillable="true" ma:displayName="Rollup Image URL" ma:internalName="SAF_RollupImageUrl">
      <xsd:simpleType>
        <xsd:restriction base="dms:Text"/>
      </xsd:simpleType>
    </xsd:element>
    <xsd:element name="TaxKeywordTaxHTField" ma:index="40" nillable="true" ma:taxonomy="true" ma:internalName="TaxKeywordTaxHTField" ma:taxonomyFieldName="TaxKeyword" ma:displayName="Mots clés d’entreprise"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838253-757E-43D6-95F9-1423CFF29EBD}">
  <ds:schemaRefs>
    <ds:schemaRef ds:uri="Microsoft.SharePoint.Taxonomy.ContentTypeSync"/>
  </ds:schemaRefs>
</ds:datastoreItem>
</file>

<file path=customXml/itemProps2.xml><?xml version="1.0" encoding="utf-8"?>
<ds:datastoreItem xmlns:ds="http://schemas.openxmlformats.org/officeDocument/2006/customXml" ds:itemID="{0F8E8D54-22DD-435F-B0BC-857E14266D0E}">
  <ds:schemaRefs>
    <ds:schemaRef ds:uri="http://schemas.microsoft.com/sharepoint/v3/contenttype/forms"/>
  </ds:schemaRefs>
</ds:datastoreItem>
</file>

<file path=customXml/itemProps3.xml><?xml version="1.0" encoding="utf-8"?>
<ds:datastoreItem xmlns:ds="http://schemas.openxmlformats.org/officeDocument/2006/customXml" ds:itemID="{D49C4E90-7152-457B-8ABA-0A464531BBF0}">
  <ds:schemaRefs>
    <ds:schemaRef ds:uri="http://schemas.microsoft.com/office/infopath/2007/PartnerControls"/>
    <ds:schemaRef ds:uri="http://purl.org/dc/elements/1.1/"/>
    <ds:schemaRef ds:uri="http://schemas.microsoft.com/sharepoint/v3"/>
    <ds:schemaRef ds:uri="http://schemas.microsoft.com/office/2006/documentManagement/types"/>
    <ds:schemaRef ds:uri="594212a7-a8eb-497d-bd6b-0e3a174923ee"/>
    <ds:schemaRef ds:uri="http://purl.org/dc/dcmitype/"/>
    <ds:schemaRef ds:uri="http://schemas.openxmlformats.org/package/2006/metadata/core-properties"/>
    <ds:schemaRef ds:uri="http://schemas.microsoft.com/office/2006/metadata/properties"/>
    <ds:schemaRef ds:uri="http://www.w3.org/XML/1998/namespace"/>
    <ds:schemaRef ds:uri="http://purl.org/dc/terms/"/>
  </ds:schemaRefs>
</ds:datastoreItem>
</file>

<file path=customXml/itemProps4.xml><?xml version="1.0" encoding="utf-8"?>
<ds:datastoreItem xmlns:ds="http://schemas.openxmlformats.org/officeDocument/2006/customXml" ds:itemID="{F698CC1E-11F0-453E-939E-E7CFB437D6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94212a7-a8eb-497d-bd6b-0e3a174923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SAFRAN_GENERIQUE</Template>
  <TotalTime>40898</TotalTime>
  <Words>3432</Words>
  <Application>Microsoft Office PowerPoint</Application>
  <PresentationFormat>Affichage à l'écran (16:9)</PresentationFormat>
  <Paragraphs>132</Paragraphs>
  <Slides>2</Slides>
  <Notes>2</Notes>
  <HiddenSlides>0</HiddenSlides>
  <MMClips>0</MMClips>
  <ScaleCrop>false</ScaleCrop>
  <HeadingPairs>
    <vt:vector size="6" baseType="variant">
      <vt:variant>
        <vt:lpstr>Polices utilisées</vt:lpstr>
      </vt:variant>
      <vt:variant>
        <vt:i4>4</vt:i4>
      </vt:variant>
      <vt:variant>
        <vt:lpstr>Thème</vt:lpstr>
      </vt:variant>
      <vt:variant>
        <vt:i4>4</vt:i4>
      </vt:variant>
      <vt:variant>
        <vt:lpstr>Titres des diapositives</vt:lpstr>
      </vt:variant>
      <vt:variant>
        <vt:i4>2</vt:i4>
      </vt:variant>
    </vt:vector>
  </HeadingPairs>
  <TitlesOfParts>
    <vt:vector size="10" baseType="lpstr">
      <vt:lpstr>Arial</vt:lpstr>
      <vt:lpstr>Arial Black</vt:lpstr>
      <vt:lpstr>Microsoft Sans Serif</vt:lpstr>
      <vt:lpstr>Wingdings</vt:lpstr>
      <vt:lpstr>SAFRAN_GENERIQUE</vt:lpstr>
      <vt:lpstr>SAFRAN_Orange</vt:lpstr>
      <vt:lpstr>SAFRAN_Vert_foncé</vt:lpstr>
      <vt:lpstr>SAFRAN_Vert</vt:lpstr>
      <vt:lpstr>Présentation PowerPoint</vt:lpstr>
      <vt:lpstr>Présentation PowerPoint</vt:lpstr>
    </vt:vector>
  </TitlesOfParts>
  <Manager>SAFRAN</Manager>
  <Company>Safran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MODELE POWERPOINT - SAFRAN</dc:title>
  <dc:subject>SAFRAN</dc:subject>
  <dc:creator>OLLIVIER Morgan (SAFRAN)</dc:creator>
  <cp:lastModifiedBy>GARCIA GUILLAMON Carlos (SAFRAN)</cp:lastModifiedBy>
  <cp:revision>11561</cp:revision>
  <dcterms:created xsi:type="dcterms:W3CDTF">2017-12-06T08:43:24Z</dcterms:created>
  <dcterms:modified xsi:type="dcterms:W3CDTF">2021-03-24T18:55:25Z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0x010100D21E0D47AF3242459E2F63E44FCC089100777D7FF5B336497A8022BDD96D52F20600200793A640610C4398BA0220248CC219</vt:lpwstr>
  </property>
  <property fmtid="{D5CDD505-2E9C-101B-9397-08002B2CF9AE}" pid="3" name="TaxKeyword">
    <vt:lpwstr/>
  </property>
  <property fmtid="{D5CDD505-2E9C-101B-9397-08002B2CF9AE}" pid="4" name="SAF_Company">
    <vt:lpwstr>4;#Safran SA|aaa54815-a829-4454-b47a-5471280a13ab</vt:lpwstr>
  </property>
  <property fmtid="{D5CDD505-2E9C-101B-9397-08002B2CF9AE}" pid="5" name="SAF_Site">
    <vt:lpwstr/>
  </property>
  <property fmtid="{D5CDD505-2E9C-101B-9397-08002B2CF9AE}" pid="6" name="SAF_DocumentsType">
    <vt:lpwstr>13;#Modèle de PowerPoint|80c833d3-038d-45cb-b65f-a8d2234b6314</vt:lpwstr>
  </property>
  <property fmtid="{D5CDD505-2E9C-101B-9397-08002B2CF9AE}" pid="7" name="SAF_CrossOverFunctions">
    <vt:lpwstr/>
  </property>
  <property fmtid="{D5CDD505-2E9C-101B-9397-08002B2CF9AE}" pid="8" name="SAF_SubSidiaryLevel2">
    <vt:lpwstr/>
  </property>
  <property fmtid="{D5CDD505-2E9C-101B-9397-08002B2CF9AE}" pid="9" name="SAF_Location">
    <vt:lpwstr/>
  </property>
  <property fmtid="{D5CDD505-2E9C-101B-9397-08002B2CF9AE}" pid="10" name="SAF_BusinessUnit">
    <vt:lpwstr/>
  </property>
  <property fmtid="{D5CDD505-2E9C-101B-9397-08002B2CF9AE}" pid="11" name="SAF_Division">
    <vt:lpwstr/>
  </property>
  <property fmtid="{D5CDD505-2E9C-101B-9397-08002B2CF9AE}" pid="12" name="SAF_SubSidiaryLevel1">
    <vt:lpwstr/>
  </property>
  <property fmtid="{D5CDD505-2E9C-101B-9397-08002B2CF9AE}" pid="13" name="SAF_Perimetre">
    <vt:lpwstr>2;#Société de rang 1|153bb90e-11c3-427f-ad6a-31f0311df60b</vt:lpwstr>
  </property>
  <property fmtid="{D5CDD505-2E9C-101B-9397-08002B2CF9AE}" pid="14" name="SAF_Country">
    <vt:lpwstr/>
  </property>
  <property fmtid="{D5CDD505-2E9C-101B-9397-08002B2CF9AE}" pid="15" name="TitusGUID">
    <vt:lpwstr>73fb5f2d-fef1-40f9-825d-85ebc9f831bf</vt:lpwstr>
  </property>
  <property fmtid="{D5CDD505-2E9C-101B-9397-08002B2CF9AE}" pid="16" name="Confidentiality">
    <vt:lpwstr>C2</vt:lpwstr>
  </property>
  <property fmtid="{D5CDD505-2E9C-101B-9397-08002B2CF9AE}" pid="17" name="NationalSecret">
    <vt:lpwstr>NONS</vt:lpwstr>
  </property>
  <property fmtid="{D5CDD505-2E9C-101B-9397-08002B2CF9AE}" pid="18" name="ExportControl">
    <vt:lpwstr/>
  </property>
</Properties>
</file>