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3"/>
  </p:notesMasterIdLst>
  <p:sldIdLst>
    <p:sldId id="977" r:id="rId9"/>
    <p:sldId id="978" r:id="rId10"/>
    <p:sldId id="979" r:id="rId11"/>
    <p:sldId id="980" r:id="rId1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977"/>
            <p14:sldId id="978"/>
            <p14:sldId id="979"/>
            <p14:sldId id="98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A88C"/>
    <a:srgbClr val="7FD7A7"/>
    <a:srgbClr val="80A1C8"/>
    <a:srgbClr val="A06652"/>
    <a:srgbClr val="BF7D5F"/>
    <a:srgbClr val="8090A4"/>
    <a:srgbClr val="609486"/>
    <a:srgbClr val="DF9D7F"/>
    <a:srgbClr val="BFBFB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8" autoAdjust="0"/>
    <p:restoredTop sz="92638" autoAdjust="0"/>
  </p:normalViewPr>
  <p:slideViewPr>
    <p:cSldViewPr showGuides="1">
      <p:cViewPr>
        <p:scale>
          <a:sx n="150" d="100"/>
          <a:sy n="150" d="100"/>
        </p:scale>
        <p:origin x="700" y="10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outlineViewPr>
    <p:cViewPr>
      <p:scale>
        <a:sx n="33" d="100"/>
        <a:sy n="33" d="100"/>
      </p:scale>
      <p:origin x="0" y="-2264"/>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03/02/2021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98823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762247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à coins arrondis 81"/>
          <p:cNvSpPr/>
          <p:nvPr/>
        </p:nvSpPr>
        <p:spPr>
          <a:xfrm>
            <a:off x="1904556" y="3867894"/>
            <a:ext cx="5760640" cy="792088"/>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sz="1600" b="1" dirty="0">
              <a:ln w="0"/>
              <a:solidFill>
                <a:schemeClr val="tx1"/>
              </a:solidFill>
              <a:latin typeface="Garamond" panose="02020404030301010803" pitchFamily="18" charset="0"/>
            </a:endParaRPr>
          </a:p>
        </p:txBody>
      </p:sp>
      <p:sp>
        <p:nvSpPr>
          <p:cNvPr id="7" name="Titre 6"/>
          <p:cNvSpPr>
            <a:spLocks noGrp="1"/>
          </p:cNvSpPr>
          <p:nvPr>
            <p:ph type="title"/>
          </p:nvPr>
        </p:nvSpPr>
        <p:spPr>
          <a:xfrm>
            <a:off x="503238" y="411163"/>
            <a:ext cx="2844626" cy="288379"/>
          </a:xfrm>
        </p:spPr>
        <p:txBody>
          <a:bodyPr/>
          <a:lstStyle/>
          <a:p>
            <a:r>
              <a:rPr lang="fr-FR" sz="2000" dirty="0" err="1" smtClean="0">
                <a:latin typeface="Garamond" panose="02020404030301010803" pitchFamily="18" charset="0"/>
              </a:rPr>
              <a:t>Models</a:t>
            </a:r>
            <a:r>
              <a:rPr lang="fr-FR" sz="2000" dirty="0" smtClean="0">
                <a:latin typeface="Garamond" panose="02020404030301010803" pitchFamily="18" charset="0"/>
              </a:rPr>
              <a:t> workflow</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1</a:t>
            </a:fld>
            <a:endParaRPr lang="fr-FR" dirty="0"/>
          </a:p>
        </p:txBody>
      </p:sp>
      <p:sp>
        <p:nvSpPr>
          <p:cNvPr id="2" name="Rectangle à coins arrondis 1"/>
          <p:cNvSpPr/>
          <p:nvPr/>
        </p:nvSpPr>
        <p:spPr>
          <a:xfrm>
            <a:off x="551887" y="2073862"/>
            <a:ext cx="2171131" cy="6796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b="1" dirty="0" err="1" smtClean="0">
                <a:ln w="0"/>
                <a:solidFill>
                  <a:schemeClr val="tx1"/>
                </a:solidFill>
                <a:latin typeface="Garamond" panose="02020404030301010803" pitchFamily="18" charset="0"/>
              </a:rPr>
              <a:t>Resolved</a:t>
            </a:r>
            <a:r>
              <a:rPr lang="fr-FR" sz="1600" b="1" dirty="0" smtClean="0">
                <a:ln w="0"/>
                <a:solidFill>
                  <a:schemeClr val="tx1"/>
                </a:solidFill>
                <a:latin typeface="Garamond" panose="02020404030301010803" pitchFamily="18" charset="0"/>
              </a:rPr>
              <a:t> </a:t>
            </a:r>
            <a:r>
              <a:rPr lang="fr-FR" sz="1600" b="1" dirty="0" err="1" smtClean="0">
                <a:ln w="0"/>
                <a:solidFill>
                  <a:schemeClr val="tx1"/>
                </a:solidFill>
                <a:latin typeface="Garamond" panose="02020404030301010803" pitchFamily="18" charset="0"/>
              </a:rPr>
              <a:t>atomization</a:t>
            </a:r>
            <a:r>
              <a:rPr lang="fr-FR" sz="1600" b="1" dirty="0" smtClean="0">
                <a:ln w="0"/>
                <a:solidFill>
                  <a:schemeClr val="tx1"/>
                </a:solidFill>
                <a:latin typeface="Garamond" panose="02020404030301010803" pitchFamily="18" charset="0"/>
              </a:rPr>
              <a:t> simulation</a:t>
            </a:r>
            <a:endParaRPr lang="fr-FR" sz="1600" b="1" dirty="0">
              <a:ln w="0"/>
              <a:solidFill>
                <a:schemeClr val="tx1"/>
              </a:solidFill>
              <a:latin typeface="Garamond" panose="02020404030301010803" pitchFamily="18" charset="0"/>
            </a:endParaRPr>
          </a:p>
        </p:txBody>
      </p:sp>
      <p:sp>
        <p:nvSpPr>
          <p:cNvPr id="64" name="Rectangle à coins arrondis 63"/>
          <p:cNvSpPr/>
          <p:nvPr/>
        </p:nvSpPr>
        <p:spPr>
          <a:xfrm>
            <a:off x="3572885" y="2073863"/>
            <a:ext cx="1965836" cy="679684"/>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600" b="1" dirty="0" smtClean="0">
                <a:ln w="0"/>
                <a:solidFill>
                  <a:schemeClr val="tx1"/>
                </a:solidFill>
                <a:latin typeface="Garamond" panose="02020404030301010803" pitchFamily="18" charset="0"/>
              </a:rPr>
              <a:t>Lagrangian </a:t>
            </a:r>
            <a:r>
              <a:rPr lang="fr-FR" sz="1600" b="1" dirty="0" err="1" smtClean="0">
                <a:ln w="0"/>
                <a:solidFill>
                  <a:schemeClr val="tx1"/>
                </a:solidFill>
                <a:latin typeface="Garamond" panose="02020404030301010803" pitchFamily="18" charset="0"/>
              </a:rPr>
              <a:t>injectors</a:t>
            </a:r>
            <a:r>
              <a:rPr lang="fr-FR" sz="1600" b="1" dirty="0" smtClean="0">
                <a:ln w="0"/>
                <a:solidFill>
                  <a:schemeClr val="tx1"/>
                </a:solidFill>
                <a:latin typeface="Garamond" panose="02020404030301010803" pitchFamily="18" charset="0"/>
              </a:rPr>
              <a:t> </a:t>
            </a:r>
            <a:r>
              <a:rPr lang="fr-FR" sz="1600" b="1" dirty="0" err="1" smtClean="0">
                <a:ln w="0"/>
                <a:solidFill>
                  <a:schemeClr val="tx1"/>
                </a:solidFill>
                <a:latin typeface="Garamond" panose="02020404030301010803" pitchFamily="18" charset="0"/>
              </a:rPr>
              <a:t>learning</a:t>
            </a:r>
            <a:endParaRPr lang="fr-FR" sz="1600" b="1" dirty="0">
              <a:ln w="0"/>
              <a:solidFill>
                <a:schemeClr val="tx1"/>
              </a:solidFill>
              <a:latin typeface="Garamond" panose="02020404030301010803" pitchFamily="18" charset="0"/>
            </a:endParaRPr>
          </a:p>
        </p:txBody>
      </p:sp>
      <p:sp>
        <p:nvSpPr>
          <p:cNvPr id="65" name="Rectangle à coins arrondis 64"/>
          <p:cNvSpPr/>
          <p:nvPr/>
        </p:nvSpPr>
        <p:spPr>
          <a:xfrm>
            <a:off x="6372529" y="2073862"/>
            <a:ext cx="2321277" cy="6796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b="1" dirty="0" smtClean="0">
                <a:ln w="0"/>
                <a:solidFill>
                  <a:schemeClr val="tx1"/>
                </a:solidFill>
                <a:latin typeface="Garamond" panose="02020404030301010803" pitchFamily="18" charset="0"/>
              </a:rPr>
              <a:t>Lagrangian simulation</a:t>
            </a:r>
            <a:endParaRPr lang="fr-FR" sz="1600" b="1" dirty="0">
              <a:ln w="0"/>
              <a:solidFill>
                <a:schemeClr val="tx1"/>
              </a:solidFill>
              <a:latin typeface="Garamond" panose="02020404030301010803" pitchFamily="18" charset="0"/>
            </a:endParaRPr>
          </a:p>
        </p:txBody>
      </p:sp>
      <p:cxnSp>
        <p:nvCxnSpPr>
          <p:cNvPr id="78" name="Connecteur droit avec flèche 77"/>
          <p:cNvCxnSpPr/>
          <p:nvPr/>
        </p:nvCxnSpPr>
        <p:spPr>
          <a:xfrm>
            <a:off x="3262197" y="4238958"/>
            <a:ext cx="589567" cy="4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Connecteur droit avec flèche 78"/>
          <p:cNvCxnSpPr/>
          <p:nvPr/>
        </p:nvCxnSpPr>
        <p:spPr>
          <a:xfrm>
            <a:off x="5664455" y="2402922"/>
            <a:ext cx="576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eur droit avec flèche 88"/>
          <p:cNvCxnSpPr/>
          <p:nvPr/>
        </p:nvCxnSpPr>
        <p:spPr>
          <a:xfrm>
            <a:off x="4547773" y="3086061"/>
            <a:ext cx="0" cy="71342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à coins arrondis 91"/>
          <p:cNvSpPr/>
          <p:nvPr/>
        </p:nvSpPr>
        <p:spPr>
          <a:xfrm>
            <a:off x="2096746" y="3996164"/>
            <a:ext cx="1173537" cy="505118"/>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smtClean="0">
                <a:ln w="0"/>
                <a:solidFill>
                  <a:schemeClr val="tx1"/>
                </a:solidFill>
                <a:latin typeface="Garamond" panose="02020404030301010803" pitchFamily="18" charset="0"/>
              </a:rPr>
              <a:t>Spray </a:t>
            </a:r>
            <a:r>
              <a:rPr lang="fr-FR" sz="1200" dirty="0" err="1" smtClean="0">
                <a:ln w="0"/>
                <a:solidFill>
                  <a:schemeClr val="tx1"/>
                </a:solidFill>
                <a:latin typeface="Garamond" panose="02020404030301010803" pitchFamily="18" charset="0"/>
              </a:rPr>
              <a:t>sampling</a:t>
            </a:r>
            <a:endParaRPr lang="fr-FR" sz="1200" dirty="0">
              <a:ln w="0"/>
              <a:solidFill>
                <a:schemeClr val="tx1"/>
              </a:solidFill>
              <a:latin typeface="Garamond" panose="02020404030301010803" pitchFamily="18" charset="0"/>
            </a:endParaRPr>
          </a:p>
        </p:txBody>
      </p:sp>
      <p:cxnSp>
        <p:nvCxnSpPr>
          <p:cNvPr id="100" name="Connecteur droit avec flèche 99"/>
          <p:cNvCxnSpPr/>
          <p:nvPr/>
        </p:nvCxnSpPr>
        <p:spPr>
          <a:xfrm>
            <a:off x="2840694" y="2413704"/>
            <a:ext cx="5760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Connecteur droit avec flèche 100"/>
          <p:cNvCxnSpPr>
            <a:endCxn id="92" idx="1"/>
          </p:cNvCxnSpPr>
          <p:nvPr/>
        </p:nvCxnSpPr>
        <p:spPr>
          <a:xfrm flipV="1">
            <a:off x="1548651" y="4248723"/>
            <a:ext cx="548095" cy="6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Rectangle 103"/>
          <p:cNvSpPr/>
          <p:nvPr/>
        </p:nvSpPr>
        <p:spPr>
          <a:xfrm>
            <a:off x="3215625" y="1894254"/>
            <a:ext cx="2664296" cy="110186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à coins arrondis 30"/>
          <p:cNvSpPr/>
          <p:nvPr/>
        </p:nvSpPr>
        <p:spPr>
          <a:xfrm>
            <a:off x="3851920" y="3996627"/>
            <a:ext cx="1296144" cy="505118"/>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smtClean="0">
                <a:ln w="0"/>
                <a:solidFill>
                  <a:schemeClr val="tx1"/>
                </a:solidFill>
                <a:latin typeface="Garamond" panose="02020404030301010803" pitchFamily="18" charset="0"/>
              </a:rPr>
              <a:t>Spray convergence</a:t>
            </a:r>
            <a:endParaRPr lang="fr-FR" sz="1100" dirty="0">
              <a:ln w="0"/>
              <a:solidFill>
                <a:schemeClr val="tx1"/>
              </a:solidFill>
              <a:latin typeface="Garamond" panose="02020404030301010803" pitchFamily="18" charset="0"/>
            </a:endParaRPr>
          </a:p>
        </p:txBody>
      </p:sp>
      <p:sp>
        <p:nvSpPr>
          <p:cNvPr id="58" name="Rectangle à coins arrondis 57"/>
          <p:cNvSpPr/>
          <p:nvPr/>
        </p:nvSpPr>
        <p:spPr>
          <a:xfrm>
            <a:off x="5905624" y="4017140"/>
            <a:ext cx="1242779" cy="432161"/>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smtClean="0">
                <a:ln w="0"/>
                <a:solidFill>
                  <a:schemeClr val="tx1"/>
                </a:solidFill>
                <a:latin typeface="Garamond" panose="02020404030301010803" pitchFamily="18" charset="0"/>
              </a:rPr>
              <a:t>Spatial </a:t>
            </a:r>
            <a:r>
              <a:rPr lang="fr-FR" sz="1200" dirty="0" err="1" smtClean="0">
                <a:ln w="0"/>
                <a:solidFill>
                  <a:schemeClr val="tx1"/>
                </a:solidFill>
                <a:latin typeface="Garamond" panose="02020404030301010803" pitchFamily="18" charset="0"/>
              </a:rPr>
              <a:t>discretization</a:t>
            </a:r>
            <a:endParaRPr lang="fr-FR" sz="1200" dirty="0">
              <a:ln w="0"/>
              <a:solidFill>
                <a:schemeClr val="tx1"/>
              </a:solidFill>
              <a:latin typeface="Garamond" panose="02020404030301010803" pitchFamily="18" charset="0"/>
            </a:endParaRPr>
          </a:p>
        </p:txBody>
      </p:sp>
      <p:cxnSp>
        <p:nvCxnSpPr>
          <p:cNvPr id="62" name="Connecteur droit avec flèche 61"/>
          <p:cNvCxnSpPr>
            <a:stCxn id="58" idx="3"/>
          </p:cNvCxnSpPr>
          <p:nvPr/>
        </p:nvCxnSpPr>
        <p:spPr>
          <a:xfrm>
            <a:off x="7148403" y="4233221"/>
            <a:ext cx="919570" cy="1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p:cNvCxnSpPr>
            <a:endCxn id="58" idx="1"/>
          </p:cNvCxnSpPr>
          <p:nvPr/>
        </p:nvCxnSpPr>
        <p:spPr>
          <a:xfrm>
            <a:off x="5148064" y="4233221"/>
            <a:ext cx="7575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à coins arrondis 29"/>
          <p:cNvSpPr/>
          <p:nvPr/>
        </p:nvSpPr>
        <p:spPr>
          <a:xfrm>
            <a:off x="3572885" y="1336326"/>
            <a:ext cx="1721476" cy="400030"/>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smtClean="0">
                <a:ln w="0"/>
                <a:solidFill>
                  <a:schemeClr val="tx1"/>
                </a:solidFill>
                <a:latin typeface="Garamond" panose="02020404030301010803" pitchFamily="18" charset="0"/>
              </a:rPr>
              <a:t>Dense </a:t>
            </a:r>
            <a:r>
              <a:rPr lang="fr-FR" sz="1200" dirty="0" err="1" smtClean="0">
                <a:ln w="0"/>
                <a:solidFill>
                  <a:schemeClr val="tx1"/>
                </a:solidFill>
                <a:latin typeface="Garamond" panose="02020404030301010803" pitchFamily="18" charset="0"/>
              </a:rPr>
              <a:t>core</a:t>
            </a:r>
            <a:r>
              <a:rPr lang="fr-FR" sz="1200" dirty="0" smtClean="0">
                <a:ln w="0"/>
                <a:solidFill>
                  <a:schemeClr val="tx1"/>
                </a:solidFill>
                <a:latin typeface="Garamond" panose="02020404030301010803" pitchFamily="18" charset="0"/>
              </a:rPr>
              <a:t> </a:t>
            </a:r>
            <a:r>
              <a:rPr lang="fr-FR" sz="1200" dirty="0" err="1" smtClean="0">
                <a:ln w="0"/>
                <a:solidFill>
                  <a:schemeClr val="tx1"/>
                </a:solidFill>
                <a:latin typeface="Garamond" panose="02020404030301010803" pitchFamily="18" charset="0"/>
              </a:rPr>
              <a:t>learning</a:t>
            </a:r>
            <a:r>
              <a:rPr lang="fr-FR" sz="1200" dirty="0" smtClean="0">
                <a:ln w="0"/>
                <a:solidFill>
                  <a:schemeClr val="tx1"/>
                </a:solidFill>
                <a:latin typeface="Garamond" panose="02020404030301010803" pitchFamily="18" charset="0"/>
              </a:rPr>
              <a:t> for </a:t>
            </a:r>
            <a:r>
              <a:rPr lang="fr-FR" sz="1200" dirty="0" err="1" smtClean="0">
                <a:ln w="0"/>
                <a:solidFill>
                  <a:schemeClr val="tx1"/>
                </a:solidFill>
                <a:latin typeface="Garamond" panose="02020404030301010803" pitchFamily="18" charset="0"/>
              </a:rPr>
              <a:t>liquid</a:t>
            </a:r>
            <a:r>
              <a:rPr lang="fr-FR" sz="1200" dirty="0" smtClean="0">
                <a:ln w="0"/>
                <a:solidFill>
                  <a:schemeClr val="tx1"/>
                </a:solidFill>
                <a:latin typeface="Garamond" panose="02020404030301010803" pitchFamily="18" charset="0"/>
              </a:rPr>
              <a:t> jet/air interaction</a:t>
            </a:r>
            <a:endParaRPr lang="fr-FR" sz="1200" dirty="0">
              <a:ln w="0"/>
              <a:solidFill>
                <a:schemeClr val="tx1"/>
              </a:solidFill>
              <a:latin typeface="Garamond" panose="02020404030301010803" pitchFamily="18" charset="0"/>
            </a:endParaRPr>
          </a:p>
        </p:txBody>
      </p:sp>
      <p:cxnSp>
        <p:nvCxnSpPr>
          <p:cNvPr id="5" name="Connecteur en angle 4"/>
          <p:cNvCxnSpPr/>
          <p:nvPr/>
        </p:nvCxnSpPr>
        <p:spPr>
          <a:xfrm flipV="1">
            <a:off x="1621953" y="1476796"/>
            <a:ext cx="1872208" cy="499732"/>
          </a:xfrm>
          <a:prstGeom prst="bentConnector3">
            <a:avLst>
              <a:gd name="adj1" fmla="val 39"/>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eur en angle 35"/>
          <p:cNvCxnSpPr/>
          <p:nvPr/>
        </p:nvCxnSpPr>
        <p:spPr>
          <a:xfrm>
            <a:off x="5327340" y="1518297"/>
            <a:ext cx="1767221" cy="430806"/>
          </a:xfrm>
          <a:prstGeom prst="bentConnector3">
            <a:avLst>
              <a:gd name="adj1" fmla="val 99843"/>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à coins arrondis 49"/>
          <p:cNvSpPr/>
          <p:nvPr/>
        </p:nvSpPr>
        <p:spPr>
          <a:xfrm>
            <a:off x="6858853" y="901632"/>
            <a:ext cx="1617248" cy="400030"/>
          </a:xfrm>
          <a:prstGeom prst="roundRect">
            <a:avLst/>
          </a:prstGeom>
          <a:noFill/>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200" dirty="0" err="1" smtClean="0">
                <a:ln w="0"/>
                <a:solidFill>
                  <a:schemeClr val="tx1"/>
                </a:solidFill>
                <a:latin typeface="Garamond" panose="02020404030301010803" pitchFamily="18" charset="0"/>
              </a:rPr>
              <a:t>Secondary</a:t>
            </a:r>
            <a:r>
              <a:rPr lang="fr-FR" sz="1200" dirty="0" smtClean="0">
                <a:ln w="0"/>
                <a:solidFill>
                  <a:schemeClr val="tx1"/>
                </a:solidFill>
                <a:latin typeface="Garamond" panose="02020404030301010803" pitchFamily="18" charset="0"/>
              </a:rPr>
              <a:t> </a:t>
            </a:r>
            <a:r>
              <a:rPr lang="fr-FR" sz="1200" dirty="0" err="1" smtClean="0">
                <a:ln w="0"/>
                <a:solidFill>
                  <a:schemeClr val="tx1"/>
                </a:solidFill>
                <a:latin typeface="Garamond" panose="02020404030301010803" pitchFamily="18" charset="0"/>
              </a:rPr>
              <a:t>atomization</a:t>
            </a:r>
            <a:r>
              <a:rPr lang="fr-FR" sz="1200" dirty="0" smtClean="0">
                <a:ln w="0"/>
                <a:solidFill>
                  <a:schemeClr val="tx1"/>
                </a:solidFill>
                <a:latin typeface="Garamond" panose="02020404030301010803" pitchFamily="18" charset="0"/>
              </a:rPr>
              <a:t> </a:t>
            </a:r>
            <a:r>
              <a:rPr lang="fr-FR" sz="1200" dirty="0" err="1" smtClean="0">
                <a:ln w="0"/>
                <a:solidFill>
                  <a:schemeClr val="tx1"/>
                </a:solidFill>
                <a:latin typeface="Garamond" panose="02020404030301010803" pitchFamily="18" charset="0"/>
              </a:rPr>
              <a:t>models</a:t>
            </a:r>
            <a:endParaRPr lang="fr-FR" sz="1200" dirty="0">
              <a:ln w="0"/>
              <a:solidFill>
                <a:schemeClr val="tx1"/>
              </a:solidFill>
              <a:latin typeface="Garamond" panose="02020404030301010803" pitchFamily="18" charset="0"/>
            </a:endParaRPr>
          </a:p>
        </p:txBody>
      </p:sp>
      <p:cxnSp>
        <p:nvCxnSpPr>
          <p:cNvPr id="51" name="Connecteur droit avec flèche 50"/>
          <p:cNvCxnSpPr/>
          <p:nvPr/>
        </p:nvCxnSpPr>
        <p:spPr>
          <a:xfrm>
            <a:off x="7690099" y="1347614"/>
            <a:ext cx="0" cy="596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750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2" grpId="0" animBg="1"/>
      <p:bldP spid="104" grpId="0" animBg="1"/>
      <p:bldP spid="31" grpId="0" animBg="1"/>
      <p:bldP spid="58" grpId="0" animBg="1"/>
      <p:bldP spid="30"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2844626" cy="288379"/>
          </a:xfrm>
        </p:spPr>
        <p:txBody>
          <a:bodyPr/>
          <a:lstStyle/>
          <a:p>
            <a:r>
              <a:rPr lang="fr-FR" sz="2000" dirty="0" smtClean="0">
                <a:latin typeface="Garamond" panose="02020404030301010803" pitchFamily="18" charset="0"/>
              </a:rPr>
              <a:t>Dense </a:t>
            </a:r>
            <a:r>
              <a:rPr lang="fr-FR" sz="2000" dirty="0" err="1" smtClean="0">
                <a:latin typeface="Garamond" panose="02020404030301010803" pitchFamily="18" charset="0"/>
              </a:rPr>
              <a:t>core</a:t>
            </a:r>
            <a:r>
              <a:rPr lang="fr-FR" sz="2000" dirty="0" smtClean="0">
                <a:latin typeface="Garamond" panose="02020404030301010803" pitchFamily="18" charset="0"/>
              </a:rPr>
              <a:t> </a:t>
            </a:r>
            <a:r>
              <a:rPr lang="fr-FR" sz="2000" dirty="0" err="1" smtClean="0">
                <a:latin typeface="Garamond" panose="02020404030301010803" pitchFamily="18" charset="0"/>
              </a:rPr>
              <a:t>representation</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2</a:t>
            </a:fld>
            <a:endParaRPr lang="fr-FR" dirty="0"/>
          </a:p>
        </p:txBody>
      </p:sp>
      <p:pic>
        <p:nvPicPr>
          <p:cNvPr id="25" name="Image 24"/>
          <p:cNvPicPr>
            <a:picLocks noChangeAspect="1"/>
          </p:cNvPicPr>
          <p:nvPr/>
        </p:nvPicPr>
        <p:blipFill rotWithShape="1">
          <a:blip r:embed="rId2">
            <a:clrChange>
              <a:clrFrom>
                <a:srgbClr val="FEFFFE"/>
              </a:clrFrom>
              <a:clrTo>
                <a:srgbClr val="FEFFFE">
                  <a:alpha val="0"/>
                </a:srgbClr>
              </a:clrTo>
            </a:clrChange>
          </a:blip>
          <a:srcRect b="12188"/>
          <a:stretch/>
        </p:blipFill>
        <p:spPr>
          <a:xfrm>
            <a:off x="4644008" y="1131590"/>
            <a:ext cx="3384376" cy="2736921"/>
          </a:xfrm>
          <a:prstGeom prst="rect">
            <a:avLst/>
          </a:prstGeom>
        </p:spPr>
      </p:pic>
      <p:pic>
        <p:nvPicPr>
          <p:cNvPr id="26" name="Image 25"/>
          <p:cNvPicPr>
            <a:picLocks noChangeAspect="1"/>
          </p:cNvPicPr>
          <p:nvPr/>
        </p:nvPicPr>
        <p:blipFill>
          <a:blip r:embed="rId3"/>
          <a:stretch>
            <a:fillRect/>
          </a:stretch>
        </p:blipFill>
        <p:spPr>
          <a:xfrm>
            <a:off x="1372858" y="1203598"/>
            <a:ext cx="2584878" cy="2725321"/>
          </a:xfrm>
          <a:prstGeom prst="rect">
            <a:avLst/>
          </a:prstGeom>
        </p:spPr>
      </p:pic>
      <p:cxnSp>
        <p:nvCxnSpPr>
          <p:cNvPr id="28" name="Connecteur droit avec flèche 27"/>
          <p:cNvCxnSpPr/>
          <p:nvPr/>
        </p:nvCxnSpPr>
        <p:spPr>
          <a:xfrm flipV="1">
            <a:off x="1223127" y="3291830"/>
            <a:ext cx="396545" cy="216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9" name="Image 28"/>
          <p:cNvPicPr>
            <a:picLocks noChangeAspect="1"/>
          </p:cNvPicPr>
          <p:nvPr/>
        </p:nvPicPr>
        <p:blipFill rotWithShape="1">
          <a:blip r:embed="rId4">
            <a:clrChange>
              <a:clrFrom>
                <a:srgbClr val="FFFFFF"/>
              </a:clrFrom>
              <a:clrTo>
                <a:srgbClr val="FFFFFF">
                  <a:alpha val="0"/>
                </a:srgbClr>
              </a:clrTo>
            </a:clrChange>
          </a:blip>
          <a:srcRect l="1" t="2703" r="64955" b="-1"/>
          <a:stretch/>
        </p:blipFill>
        <p:spPr>
          <a:xfrm>
            <a:off x="1124155" y="3189808"/>
            <a:ext cx="248703" cy="195885"/>
          </a:xfrm>
          <a:prstGeom prst="rect">
            <a:avLst/>
          </a:prstGeom>
        </p:spPr>
      </p:pic>
      <p:cxnSp>
        <p:nvCxnSpPr>
          <p:cNvPr id="32" name="Connecteur droit avec flèche 31"/>
          <p:cNvCxnSpPr/>
          <p:nvPr/>
        </p:nvCxnSpPr>
        <p:spPr>
          <a:xfrm flipV="1">
            <a:off x="5292080" y="3065328"/>
            <a:ext cx="396545" cy="2160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3" name="Image 32"/>
          <p:cNvPicPr>
            <a:picLocks noChangeAspect="1"/>
          </p:cNvPicPr>
          <p:nvPr/>
        </p:nvPicPr>
        <p:blipFill rotWithShape="1">
          <a:blip r:embed="rId4">
            <a:clrChange>
              <a:clrFrom>
                <a:srgbClr val="FFFFFF"/>
              </a:clrFrom>
              <a:clrTo>
                <a:srgbClr val="FFFFFF">
                  <a:alpha val="0"/>
                </a:srgbClr>
              </a:clrTo>
            </a:clrChange>
          </a:blip>
          <a:srcRect l="1" t="2703" r="64955" b="-1"/>
          <a:stretch/>
        </p:blipFill>
        <p:spPr>
          <a:xfrm>
            <a:off x="5193108" y="2963306"/>
            <a:ext cx="248703" cy="195885"/>
          </a:xfrm>
          <a:prstGeom prst="rect">
            <a:avLst/>
          </a:prstGeom>
        </p:spPr>
      </p:pic>
      <p:sp>
        <p:nvSpPr>
          <p:cNvPr id="9" name="ZoneTexte 8"/>
          <p:cNvSpPr txBox="1"/>
          <p:nvPr/>
        </p:nvSpPr>
        <p:spPr>
          <a:xfrm>
            <a:off x="683568" y="987574"/>
            <a:ext cx="327334" cy="338554"/>
          </a:xfrm>
          <a:prstGeom prst="rect">
            <a:avLst/>
          </a:prstGeom>
          <a:noFill/>
        </p:spPr>
        <p:txBody>
          <a:bodyPr wrap="none" rtlCol="0">
            <a:spAutoFit/>
          </a:bodyPr>
          <a:lstStyle/>
          <a:p>
            <a:r>
              <a:rPr lang="fr-FR" sz="1600" dirty="0" smtClean="0">
                <a:latin typeface="Garamond" panose="02020404030301010803" pitchFamily="18" charset="0"/>
              </a:rPr>
              <a:t>a)</a:t>
            </a:r>
            <a:endParaRPr lang="fr-FR" sz="1600" dirty="0">
              <a:latin typeface="Garamond" panose="02020404030301010803" pitchFamily="18" charset="0"/>
            </a:endParaRPr>
          </a:p>
        </p:txBody>
      </p:sp>
      <p:sp>
        <p:nvSpPr>
          <p:cNvPr id="35" name="ZoneTexte 34"/>
          <p:cNvSpPr txBox="1"/>
          <p:nvPr/>
        </p:nvSpPr>
        <p:spPr>
          <a:xfrm>
            <a:off x="4872240" y="1065098"/>
            <a:ext cx="348172" cy="338554"/>
          </a:xfrm>
          <a:prstGeom prst="rect">
            <a:avLst/>
          </a:prstGeom>
          <a:noFill/>
        </p:spPr>
        <p:txBody>
          <a:bodyPr wrap="none" rtlCol="0">
            <a:spAutoFit/>
          </a:bodyPr>
          <a:lstStyle/>
          <a:p>
            <a:r>
              <a:rPr lang="fr-FR" sz="1600" dirty="0" smtClean="0">
                <a:latin typeface="Garamond" panose="02020404030301010803" pitchFamily="18" charset="0"/>
              </a:rPr>
              <a:t>b)</a:t>
            </a:r>
            <a:endParaRPr lang="fr-FR" sz="1600" dirty="0">
              <a:latin typeface="Garamond" panose="02020404030301010803" pitchFamily="18" charset="0"/>
            </a:endParaRPr>
          </a:p>
        </p:txBody>
      </p:sp>
    </p:spTree>
    <p:extLst>
      <p:ext uri="{BB962C8B-B14F-4D97-AF65-F5344CB8AC3E}">
        <p14:creationId xmlns:p14="http://schemas.microsoft.com/office/powerpoint/2010/main" val="3697843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8173218" cy="288379"/>
          </a:xfrm>
        </p:spPr>
        <p:txBody>
          <a:bodyPr/>
          <a:lstStyle/>
          <a:p>
            <a:r>
              <a:rPr lang="fr-FR" sz="2000" dirty="0" smtClean="0">
                <a:latin typeface="Garamond" panose="02020404030301010803" pitchFamily="18" charset="0"/>
              </a:rPr>
              <a:t>Dense </a:t>
            </a:r>
            <a:r>
              <a:rPr lang="fr-FR" sz="2000" dirty="0" err="1" smtClean="0">
                <a:latin typeface="Garamond" panose="02020404030301010803" pitchFamily="18" charset="0"/>
              </a:rPr>
              <a:t>core</a:t>
            </a:r>
            <a:r>
              <a:rPr lang="fr-FR" sz="2000" dirty="0" smtClean="0">
                <a:latin typeface="Garamond" panose="02020404030301010803" pitchFamily="18" charset="0"/>
              </a:rPr>
              <a:t> </a:t>
            </a:r>
            <a:r>
              <a:rPr lang="fr-FR" sz="2000" dirty="0" err="1" smtClean="0">
                <a:latin typeface="Garamond" panose="02020404030301010803" pitchFamily="18" charset="0"/>
              </a:rPr>
              <a:t>representation</a:t>
            </a:r>
            <a:r>
              <a:rPr lang="fr-FR" sz="2000" dirty="0" smtClean="0">
                <a:latin typeface="Garamond" panose="02020404030301010803" pitchFamily="18" charset="0"/>
              </a:rPr>
              <a:t>. </a:t>
            </a:r>
            <a:r>
              <a:rPr lang="fr-FR" sz="2000" dirty="0" err="1" smtClean="0">
                <a:latin typeface="Garamond" panose="02020404030301010803" pitchFamily="18" charset="0"/>
              </a:rPr>
              <a:t>Actuator</a:t>
            </a:r>
            <a:r>
              <a:rPr lang="fr-FR" sz="2000" dirty="0" smtClean="0">
                <a:latin typeface="Garamond" panose="02020404030301010803" pitchFamily="18" charset="0"/>
              </a:rPr>
              <a:t> </a:t>
            </a:r>
            <a:r>
              <a:rPr lang="fr-FR" sz="2000" dirty="0" err="1" smtClean="0">
                <a:latin typeface="Garamond" panose="02020404030301010803" pitchFamily="18" charset="0"/>
              </a:rPr>
              <a:t>modelling</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3</a:t>
            </a:fld>
            <a:endParaRPr lang="fr-FR" dirty="0"/>
          </a:p>
        </p:txBody>
      </p:sp>
      <p:pic>
        <p:nvPicPr>
          <p:cNvPr id="13" name="Image 12"/>
          <p:cNvPicPr>
            <a:picLocks noChangeAspect="1"/>
          </p:cNvPicPr>
          <p:nvPr/>
        </p:nvPicPr>
        <p:blipFill rotWithShape="1">
          <a:blip r:embed="rId3">
            <a:clrChange>
              <a:clrFrom>
                <a:srgbClr val="FEFFFE"/>
              </a:clrFrom>
              <a:clrTo>
                <a:srgbClr val="FEFFFE">
                  <a:alpha val="0"/>
                </a:srgbClr>
              </a:clrTo>
            </a:clrChange>
          </a:blip>
          <a:srcRect l="8669" t="4248" r="19587" b="8606"/>
          <a:stretch/>
        </p:blipFill>
        <p:spPr>
          <a:xfrm rot="1238889">
            <a:off x="3278074" y="1510107"/>
            <a:ext cx="917950" cy="2221832"/>
          </a:xfrm>
          <a:prstGeom prst="rect">
            <a:avLst/>
          </a:prstGeom>
        </p:spPr>
      </p:pic>
      <p:sp>
        <p:nvSpPr>
          <p:cNvPr id="14" name="Ellipse 13"/>
          <p:cNvSpPr/>
          <p:nvPr/>
        </p:nvSpPr>
        <p:spPr>
          <a:xfrm rot="1238889">
            <a:off x="3883094" y="2034035"/>
            <a:ext cx="55590" cy="565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p:cNvSpPr/>
          <p:nvPr/>
        </p:nvSpPr>
        <p:spPr>
          <a:xfrm rot="1238889">
            <a:off x="3768856" y="2337188"/>
            <a:ext cx="55590" cy="565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p:cNvSpPr/>
          <p:nvPr/>
        </p:nvSpPr>
        <p:spPr>
          <a:xfrm rot="1238889">
            <a:off x="3614725" y="2717293"/>
            <a:ext cx="55590" cy="565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rot="1238889">
            <a:off x="3485893" y="3111738"/>
            <a:ext cx="55590" cy="565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 name="Groupe 17"/>
          <p:cNvGrpSpPr/>
          <p:nvPr/>
        </p:nvGrpSpPr>
        <p:grpSpPr>
          <a:xfrm rot="17438889">
            <a:off x="2338406" y="2139569"/>
            <a:ext cx="1784958" cy="582484"/>
            <a:chOff x="1109001" y="1527496"/>
            <a:chExt cx="192744" cy="2373062"/>
          </a:xfrm>
        </p:grpSpPr>
        <p:cxnSp>
          <p:nvCxnSpPr>
            <p:cNvPr id="19" name="Connecteur droit 18"/>
            <p:cNvCxnSpPr/>
            <p:nvPr/>
          </p:nvCxnSpPr>
          <p:spPr>
            <a:xfrm rot="4161111">
              <a:off x="453187" y="3185387"/>
              <a:ext cx="1324861" cy="13233"/>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rot="4161111">
              <a:off x="644228" y="3234609"/>
              <a:ext cx="1302030" cy="13005"/>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20"/>
            <p:cNvCxnSpPr/>
            <p:nvPr/>
          </p:nvCxnSpPr>
          <p:spPr>
            <a:xfrm rot="4161111" flipV="1">
              <a:off x="18625" y="2630571"/>
              <a:ext cx="2373062" cy="166911"/>
            </a:xfrm>
            <a:prstGeom prst="line">
              <a:avLst/>
            </a:prstGeom>
          </p:spPr>
          <p:style>
            <a:lnRef idx="1">
              <a:schemeClr val="dk1"/>
            </a:lnRef>
            <a:fillRef idx="0">
              <a:schemeClr val="dk1"/>
            </a:fillRef>
            <a:effectRef idx="0">
              <a:schemeClr val="dk1"/>
            </a:effectRef>
            <a:fontRef idx="minor">
              <a:schemeClr val="tx1"/>
            </a:fontRef>
          </p:style>
        </p:cxnSp>
      </p:grpSp>
      <p:sp>
        <p:nvSpPr>
          <p:cNvPr id="22" name="Titre 2"/>
          <p:cNvSpPr txBox="1">
            <a:spLocks/>
          </p:cNvSpPr>
          <p:nvPr/>
        </p:nvSpPr>
        <p:spPr bwMode="gray">
          <a:xfrm>
            <a:off x="3042124" y="2311028"/>
            <a:ext cx="173455" cy="14281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b="0" dirty="0" smtClean="0">
                <a:solidFill>
                  <a:schemeClr val="tx1"/>
                </a:solidFill>
                <a:latin typeface="Garamond" panose="02020404030301010803" pitchFamily="18" charset="0"/>
              </a:rPr>
              <a:t>L </a:t>
            </a:r>
            <a:endParaRPr lang="fr-FR" sz="1100" b="0" dirty="0">
              <a:solidFill>
                <a:schemeClr val="tx1"/>
              </a:solidFill>
              <a:latin typeface="Garamond" panose="02020404030301010803" pitchFamily="18" charset="0"/>
            </a:endParaRPr>
          </a:p>
        </p:txBody>
      </p:sp>
      <p:cxnSp>
        <p:nvCxnSpPr>
          <p:cNvPr id="23" name="Connecteur droit 22"/>
          <p:cNvCxnSpPr/>
          <p:nvPr/>
        </p:nvCxnSpPr>
        <p:spPr>
          <a:xfrm flipV="1">
            <a:off x="2763077" y="3422280"/>
            <a:ext cx="0" cy="240725"/>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Titre 2"/>
          <p:cNvSpPr txBox="1">
            <a:spLocks/>
          </p:cNvSpPr>
          <p:nvPr/>
        </p:nvSpPr>
        <p:spPr bwMode="gray">
          <a:xfrm>
            <a:off x="2826748" y="3327986"/>
            <a:ext cx="194588" cy="14167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b="0" dirty="0" smtClean="0">
                <a:solidFill>
                  <a:schemeClr val="tx1"/>
                </a:solidFill>
                <a:latin typeface="Garamond" panose="02020404030301010803" pitchFamily="18" charset="0"/>
              </a:rPr>
              <a:t>z</a:t>
            </a:r>
            <a:endParaRPr lang="fr-FR" sz="1100" b="0" baseline="-25000" dirty="0">
              <a:solidFill>
                <a:schemeClr val="tx1"/>
              </a:solidFill>
              <a:latin typeface="Garamond" panose="02020404030301010803" pitchFamily="18" charset="0"/>
            </a:endParaRPr>
          </a:p>
        </p:txBody>
      </p:sp>
      <p:cxnSp>
        <p:nvCxnSpPr>
          <p:cNvPr id="27" name="Connecteur droit avec flèche 26"/>
          <p:cNvCxnSpPr/>
          <p:nvPr/>
        </p:nvCxnSpPr>
        <p:spPr>
          <a:xfrm>
            <a:off x="2465082" y="2355747"/>
            <a:ext cx="334909" cy="15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0" name="Image 29"/>
          <p:cNvPicPr>
            <a:picLocks noChangeAspect="1"/>
          </p:cNvPicPr>
          <p:nvPr/>
        </p:nvPicPr>
        <p:blipFill rotWithShape="1">
          <a:blip r:embed="rId4">
            <a:clrChange>
              <a:clrFrom>
                <a:srgbClr val="FFFFFF"/>
              </a:clrFrom>
              <a:clrTo>
                <a:srgbClr val="FFFFFF">
                  <a:alpha val="0"/>
                </a:srgbClr>
              </a:clrTo>
            </a:clrChange>
          </a:blip>
          <a:srcRect l="1" t="2703" r="64955" b="-1"/>
          <a:stretch/>
        </p:blipFill>
        <p:spPr>
          <a:xfrm>
            <a:off x="2462368" y="2092889"/>
            <a:ext cx="248703" cy="195885"/>
          </a:xfrm>
          <a:prstGeom prst="rect">
            <a:avLst/>
          </a:prstGeom>
        </p:spPr>
      </p:pic>
      <p:cxnSp>
        <p:nvCxnSpPr>
          <p:cNvPr id="31" name="Connecteur droit 30"/>
          <p:cNvCxnSpPr/>
          <p:nvPr/>
        </p:nvCxnSpPr>
        <p:spPr>
          <a:xfrm>
            <a:off x="2763077" y="3658725"/>
            <a:ext cx="222855" cy="5702"/>
          </a:xfrm>
          <a:prstGeom prst="line">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4" name="Titre 2"/>
          <p:cNvSpPr txBox="1">
            <a:spLocks/>
          </p:cNvSpPr>
          <p:nvPr/>
        </p:nvSpPr>
        <p:spPr bwMode="gray">
          <a:xfrm>
            <a:off x="2952759" y="3470656"/>
            <a:ext cx="194588" cy="14167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b="0" dirty="0" smtClean="0">
                <a:solidFill>
                  <a:schemeClr val="tx1"/>
                </a:solidFill>
                <a:latin typeface="Garamond" panose="02020404030301010803" pitchFamily="18" charset="0"/>
              </a:rPr>
              <a:t>x</a:t>
            </a:r>
            <a:endParaRPr lang="fr-FR" sz="1100" b="0" baseline="-25000" dirty="0">
              <a:solidFill>
                <a:schemeClr val="tx1"/>
              </a:solidFill>
              <a:latin typeface="Garamond" panose="02020404030301010803" pitchFamily="18" charset="0"/>
            </a:endParaRPr>
          </a:p>
        </p:txBody>
      </p:sp>
      <p:grpSp>
        <p:nvGrpSpPr>
          <p:cNvPr id="36" name="Groupe 35"/>
          <p:cNvGrpSpPr/>
          <p:nvPr/>
        </p:nvGrpSpPr>
        <p:grpSpPr>
          <a:xfrm rot="1371899">
            <a:off x="3254783" y="3376405"/>
            <a:ext cx="223406" cy="172604"/>
            <a:chOff x="1173189" y="14961726"/>
            <a:chExt cx="181077" cy="1132382"/>
          </a:xfrm>
        </p:grpSpPr>
        <p:cxnSp>
          <p:nvCxnSpPr>
            <p:cNvPr id="37" name="Connecteur droit 36"/>
            <p:cNvCxnSpPr/>
            <p:nvPr/>
          </p:nvCxnSpPr>
          <p:spPr>
            <a:xfrm rot="5400000">
              <a:off x="626903" y="15509462"/>
              <a:ext cx="1095472" cy="0"/>
            </a:xfrm>
            <a:prstGeom prst="line">
              <a:avLst/>
            </a:prstGeom>
          </p:spPr>
          <p:style>
            <a:lnRef idx="1">
              <a:schemeClr val="dk1"/>
            </a:lnRef>
            <a:fillRef idx="0">
              <a:schemeClr val="dk1"/>
            </a:fillRef>
            <a:effectRef idx="0">
              <a:schemeClr val="dk1"/>
            </a:effectRef>
            <a:fontRef idx="minor">
              <a:schemeClr val="tx1"/>
            </a:fontRef>
          </p:style>
        </p:cxnSp>
        <p:cxnSp>
          <p:nvCxnSpPr>
            <p:cNvPr id="38" name="Connecteur droit 37"/>
            <p:cNvCxnSpPr/>
            <p:nvPr/>
          </p:nvCxnSpPr>
          <p:spPr>
            <a:xfrm rot="5400000">
              <a:off x="788075" y="15527917"/>
              <a:ext cx="1132382" cy="0"/>
            </a:xfrm>
            <a:prstGeom prst="line">
              <a:avLst/>
            </a:prstGeom>
          </p:spPr>
          <p:style>
            <a:lnRef idx="1">
              <a:schemeClr val="dk1"/>
            </a:lnRef>
            <a:fillRef idx="0">
              <a:schemeClr val="dk1"/>
            </a:fillRef>
            <a:effectRef idx="0">
              <a:schemeClr val="dk1"/>
            </a:effectRef>
            <a:fontRef idx="minor">
              <a:schemeClr val="tx1"/>
            </a:fontRef>
          </p:style>
        </p:cxnSp>
        <p:cxnSp>
          <p:nvCxnSpPr>
            <p:cNvPr id="39" name="Connecteur droit 38"/>
            <p:cNvCxnSpPr/>
            <p:nvPr/>
          </p:nvCxnSpPr>
          <p:spPr>
            <a:xfrm rot="5400000" flipH="1" flipV="1">
              <a:off x="1262374" y="15699912"/>
              <a:ext cx="0" cy="178369"/>
            </a:xfrm>
            <a:prstGeom prst="line">
              <a:avLst/>
            </a:prstGeom>
          </p:spPr>
          <p:style>
            <a:lnRef idx="1">
              <a:schemeClr val="dk1"/>
            </a:lnRef>
            <a:fillRef idx="0">
              <a:schemeClr val="dk1"/>
            </a:fillRef>
            <a:effectRef idx="0">
              <a:schemeClr val="dk1"/>
            </a:effectRef>
            <a:fontRef idx="minor">
              <a:schemeClr val="tx1"/>
            </a:fontRef>
          </p:style>
        </p:cxnSp>
      </p:grpSp>
      <p:sp>
        <p:nvSpPr>
          <p:cNvPr id="40" name="Titre 2"/>
          <p:cNvSpPr txBox="1">
            <a:spLocks/>
          </p:cNvSpPr>
          <p:nvPr/>
        </p:nvSpPr>
        <p:spPr bwMode="gray">
          <a:xfrm>
            <a:off x="3283432" y="3486402"/>
            <a:ext cx="173455" cy="14281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b="0" dirty="0" smtClean="0">
                <a:solidFill>
                  <a:schemeClr val="tx1"/>
                </a:solidFill>
                <a:latin typeface="Garamond" panose="02020404030301010803" pitchFamily="18" charset="0"/>
              </a:rPr>
              <a:t>c </a:t>
            </a:r>
            <a:endParaRPr lang="fr-FR" sz="1100" b="0" dirty="0">
              <a:solidFill>
                <a:schemeClr val="tx1"/>
              </a:solidFill>
              <a:latin typeface="Garamond" panose="02020404030301010803" pitchFamily="18" charset="0"/>
            </a:endParaRPr>
          </a:p>
        </p:txBody>
      </p:sp>
      <p:cxnSp>
        <p:nvCxnSpPr>
          <p:cNvPr id="41" name="Connecteur droit avec flèche 40"/>
          <p:cNvCxnSpPr/>
          <p:nvPr/>
        </p:nvCxnSpPr>
        <p:spPr>
          <a:xfrm>
            <a:off x="3511720" y="3414872"/>
            <a:ext cx="418591" cy="6673"/>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2" name="Arc 41"/>
          <p:cNvSpPr/>
          <p:nvPr/>
        </p:nvSpPr>
        <p:spPr>
          <a:xfrm rot="21043210">
            <a:off x="3527333" y="3239486"/>
            <a:ext cx="115306" cy="243091"/>
          </a:xfrm>
          <a:prstGeom prst="arc">
            <a:avLst>
              <a:gd name="adj1" fmla="val 16589734"/>
              <a:gd name="adj2" fmla="val 299526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43" name="Titre 2"/>
          <p:cNvSpPr txBox="1">
            <a:spLocks/>
          </p:cNvSpPr>
          <p:nvPr/>
        </p:nvSpPr>
        <p:spPr bwMode="gray">
          <a:xfrm>
            <a:off x="3692515" y="3211043"/>
            <a:ext cx="194588" cy="14167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el-GR" sz="1100" b="0" dirty="0" smtClean="0">
                <a:solidFill>
                  <a:schemeClr val="tx1"/>
                </a:solidFill>
                <a:latin typeface="Garamond" panose="02020404030301010803" pitchFamily="18" charset="0"/>
              </a:rPr>
              <a:t>θ</a:t>
            </a:r>
            <a:endParaRPr lang="fr-FR" sz="1100" b="0" baseline="-25000" dirty="0">
              <a:solidFill>
                <a:schemeClr val="tx1"/>
              </a:solidFill>
              <a:latin typeface="Garamond" panose="02020404030301010803" pitchFamily="18" charset="0"/>
            </a:endParaRPr>
          </a:p>
        </p:txBody>
      </p:sp>
      <p:sp>
        <p:nvSpPr>
          <p:cNvPr id="44" name="Titre 6"/>
          <p:cNvSpPr txBox="1">
            <a:spLocks/>
          </p:cNvSpPr>
          <p:nvPr/>
        </p:nvSpPr>
        <p:spPr bwMode="gray">
          <a:xfrm>
            <a:off x="6588224" y="2896183"/>
            <a:ext cx="1178589" cy="598153"/>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pPr>
              <a:tabLst>
                <a:tab pos="358775" algn="l"/>
              </a:tabLst>
            </a:pPr>
            <a:r>
              <a:rPr lang="fr-FR" sz="1200" dirty="0" err="1" smtClean="0">
                <a:solidFill>
                  <a:schemeClr val="tx1"/>
                </a:solidFill>
                <a:latin typeface="Garamond" panose="02020404030301010803" pitchFamily="18" charset="0"/>
              </a:rPr>
              <a:t>Parameters</a:t>
            </a:r>
            <a:endParaRPr lang="fr-FR" sz="1200" dirty="0" smtClean="0">
              <a:solidFill>
                <a:schemeClr val="tx1"/>
              </a:solidFill>
              <a:latin typeface="Garamond" panose="02020404030301010803" pitchFamily="18" charset="0"/>
            </a:endParaRPr>
          </a:p>
          <a:p>
            <a:pPr>
              <a:tabLst>
                <a:tab pos="358775" algn="l"/>
              </a:tabLst>
            </a:pPr>
            <a:endParaRPr lang="fr-FR" sz="200" dirty="0" smtClean="0">
              <a:solidFill>
                <a:schemeClr val="tx1"/>
              </a:solidFill>
              <a:latin typeface="Garamond" panose="02020404030301010803" pitchFamily="18" charset="0"/>
            </a:endParaRPr>
          </a:p>
          <a:p>
            <a:pPr>
              <a:tabLst>
                <a:tab pos="358775" algn="l"/>
              </a:tabLst>
            </a:pPr>
            <a:r>
              <a:rPr lang="fr-FR" sz="1000" b="0" dirty="0" smtClean="0">
                <a:solidFill>
                  <a:schemeClr val="tx1"/>
                </a:solidFill>
                <a:latin typeface="Garamond" panose="02020404030301010803" pitchFamily="18" charset="0"/>
              </a:rPr>
              <a:t>  </a:t>
            </a:r>
            <a:r>
              <a:rPr lang="fr-FR" sz="1000" b="0" dirty="0" err="1" smtClean="0">
                <a:solidFill>
                  <a:schemeClr val="tx1"/>
                </a:solidFill>
                <a:latin typeface="Garamond" panose="02020404030301010803" pitchFamily="18" charset="0"/>
              </a:rPr>
              <a:t>Geometry</a:t>
            </a:r>
            <a:r>
              <a:rPr lang="fr-FR" sz="1000" b="0" dirty="0" smtClean="0">
                <a:solidFill>
                  <a:schemeClr val="tx1"/>
                </a:solidFill>
                <a:latin typeface="Garamond" panose="02020404030301010803" pitchFamily="18" charset="0"/>
              </a:rPr>
              <a:t> : L, c, </a:t>
            </a:r>
            <a:r>
              <a:rPr lang="el-GR" sz="1000" b="0" dirty="0">
                <a:solidFill>
                  <a:schemeClr val="tx1"/>
                </a:solidFill>
                <a:latin typeface="Garamond" panose="02020404030301010803" pitchFamily="18" charset="0"/>
              </a:rPr>
              <a:t>θ</a:t>
            </a:r>
            <a:endParaRPr lang="fr-FR" sz="1000" b="0" baseline="-25000" dirty="0">
              <a:solidFill>
                <a:schemeClr val="tx1"/>
              </a:solidFill>
              <a:latin typeface="Garamond" panose="02020404030301010803" pitchFamily="18" charset="0"/>
            </a:endParaRPr>
          </a:p>
          <a:p>
            <a:pPr>
              <a:tabLst>
                <a:tab pos="358775" algn="l"/>
              </a:tabLst>
            </a:pPr>
            <a:endParaRPr lang="fr-FR" sz="300" b="0" dirty="0">
              <a:solidFill>
                <a:schemeClr val="tx1"/>
              </a:solidFill>
              <a:latin typeface="Garamond" panose="02020404030301010803" pitchFamily="18" charset="0"/>
            </a:endParaRPr>
          </a:p>
          <a:p>
            <a:pPr>
              <a:tabLst>
                <a:tab pos="358775" algn="l"/>
              </a:tabLst>
            </a:pPr>
            <a:r>
              <a:rPr lang="fr-FR" sz="1000" b="0" dirty="0" smtClean="0">
                <a:solidFill>
                  <a:schemeClr val="tx1"/>
                </a:solidFill>
                <a:latin typeface="Garamond" panose="02020404030301010803" pitchFamily="18" charset="0"/>
              </a:rPr>
              <a:t>       Forces : </a:t>
            </a:r>
            <a:r>
              <a:rPr lang="fr-FR" sz="1000" dirty="0">
                <a:solidFill>
                  <a:schemeClr val="tx1"/>
                </a:solidFill>
                <a:latin typeface="Garamond" panose="02020404030301010803" pitchFamily="18" charset="0"/>
              </a:rPr>
              <a:t>D</a:t>
            </a:r>
            <a:r>
              <a:rPr lang="fr-FR" sz="1000" b="0" dirty="0">
                <a:solidFill>
                  <a:schemeClr val="tx1"/>
                </a:solidFill>
                <a:latin typeface="Garamond" panose="02020404030301010803" pitchFamily="18" charset="0"/>
              </a:rPr>
              <a:t>(z</a:t>
            </a:r>
            <a:r>
              <a:rPr lang="fr-FR" sz="1000" b="0" dirty="0" smtClean="0">
                <a:solidFill>
                  <a:schemeClr val="tx1"/>
                </a:solidFill>
                <a:latin typeface="Garamond" panose="02020404030301010803" pitchFamily="18" charset="0"/>
              </a:rPr>
              <a:t>), </a:t>
            </a:r>
            <a:r>
              <a:rPr lang="fr-FR" sz="1000" dirty="0">
                <a:solidFill>
                  <a:schemeClr val="tx1"/>
                </a:solidFill>
                <a:latin typeface="Garamond" panose="02020404030301010803" pitchFamily="18" charset="0"/>
              </a:rPr>
              <a:t>F</a:t>
            </a:r>
            <a:r>
              <a:rPr lang="fr-FR" sz="1000" b="0" baseline="-25000" dirty="0">
                <a:solidFill>
                  <a:schemeClr val="tx1"/>
                </a:solidFill>
                <a:latin typeface="Garamond" panose="02020404030301010803" pitchFamily="18" charset="0"/>
              </a:rPr>
              <a:t>z</a:t>
            </a:r>
            <a:r>
              <a:rPr lang="fr-FR" sz="1000" b="0" dirty="0">
                <a:solidFill>
                  <a:schemeClr val="tx1"/>
                </a:solidFill>
                <a:latin typeface="Garamond" panose="02020404030301010803" pitchFamily="18" charset="0"/>
              </a:rPr>
              <a:t>(z</a:t>
            </a:r>
            <a:r>
              <a:rPr lang="fr-FR" sz="1000" b="0" dirty="0" smtClean="0">
                <a:solidFill>
                  <a:schemeClr val="tx1"/>
                </a:solidFill>
                <a:latin typeface="Garamond" panose="02020404030301010803" pitchFamily="18" charset="0"/>
              </a:rPr>
              <a:t>)</a:t>
            </a:r>
            <a:endParaRPr lang="fr-FR" sz="1000" b="0" dirty="0">
              <a:solidFill>
                <a:schemeClr val="tx1"/>
              </a:solidFill>
              <a:latin typeface="Garamond" panose="02020404030301010803" pitchFamily="18" charset="0"/>
            </a:endParaRPr>
          </a:p>
          <a:p>
            <a:pPr>
              <a:tabLst>
                <a:tab pos="358775" algn="l"/>
              </a:tabLst>
            </a:pPr>
            <a:endParaRPr lang="fr-FR" sz="1000" b="0" dirty="0" smtClean="0">
              <a:solidFill>
                <a:schemeClr val="tx1"/>
              </a:solidFill>
              <a:latin typeface="Garamond" panose="02020404030301010803" pitchFamily="18" charset="0"/>
            </a:endParaRPr>
          </a:p>
        </p:txBody>
      </p:sp>
      <p:grpSp>
        <p:nvGrpSpPr>
          <p:cNvPr id="45" name="Groupe 44"/>
          <p:cNvGrpSpPr/>
          <p:nvPr/>
        </p:nvGrpSpPr>
        <p:grpSpPr>
          <a:xfrm>
            <a:off x="3340137" y="1811228"/>
            <a:ext cx="1643013" cy="1358400"/>
            <a:chOff x="6141073" y="2912403"/>
            <a:chExt cx="1643013" cy="1358400"/>
          </a:xfrm>
        </p:grpSpPr>
        <p:cxnSp>
          <p:nvCxnSpPr>
            <p:cNvPr id="46" name="Connecteur droit avec flèche 45"/>
            <p:cNvCxnSpPr/>
            <p:nvPr/>
          </p:nvCxnSpPr>
          <p:spPr>
            <a:xfrm>
              <a:off x="6737863" y="3159501"/>
              <a:ext cx="5515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p:cNvCxnSpPr/>
            <p:nvPr/>
          </p:nvCxnSpPr>
          <p:spPr>
            <a:xfrm flipV="1">
              <a:off x="6493019" y="3158081"/>
              <a:ext cx="795424" cy="1112722"/>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p:cNvCxnSpPr/>
            <p:nvPr/>
          </p:nvCxnSpPr>
          <p:spPr>
            <a:xfrm flipV="1">
              <a:off x="6625480" y="3471300"/>
              <a:ext cx="475388" cy="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eur droit avec flèche 48"/>
            <p:cNvCxnSpPr/>
            <p:nvPr/>
          </p:nvCxnSpPr>
          <p:spPr>
            <a:xfrm>
              <a:off x="6482087" y="3856970"/>
              <a:ext cx="29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p:cNvCxnSpPr/>
            <p:nvPr/>
          </p:nvCxnSpPr>
          <p:spPr>
            <a:xfrm>
              <a:off x="6333556" y="4232316"/>
              <a:ext cx="1713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cteur droit avec flèche 50"/>
            <p:cNvCxnSpPr/>
            <p:nvPr/>
          </p:nvCxnSpPr>
          <p:spPr>
            <a:xfrm flipV="1">
              <a:off x="6308667" y="4104520"/>
              <a:ext cx="0" cy="104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flipV="1">
              <a:off x="6461300" y="3651870"/>
              <a:ext cx="0" cy="214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V="1">
              <a:off x="6283218" y="2922318"/>
              <a:ext cx="416491" cy="1191123"/>
            </a:xfrm>
            <a:prstGeom prst="straightConnector1">
              <a:avLst/>
            </a:prstGeom>
            <a:ln>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p:cNvCxnSpPr/>
            <p:nvPr/>
          </p:nvCxnSpPr>
          <p:spPr>
            <a:xfrm flipV="1">
              <a:off x="6705305" y="2912403"/>
              <a:ext cx="0" cy="266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flipV="1">
              <a:off x="6606032" y="3212564"/>
              <a:ext cx="0" cy="271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itre 2"/>
            <p:cNvSpPr txBox="1">
              <a:spLocks/>
            </p:cNvSpPr>
            <p:nvPr/>
          </p:nvSpPr>
          <p:spPr bwMode="gray">
            <a:xfrm>
              <a:off x="7315632" y="3258090"/>
              <a:ext cx="468454" cy="2214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dirty="0" smtClean="0">
                  <a:solidFill>
                    <a:schemeClr val="tx1"/>
                  </a:solidFill>
                  <a:latin typeface="Garamond" panose="02020404030301010803" pitchFamily="18" charset="0"/>
                </a:rPr>
                <a:t>F</a:t>
              </a:r>
              <a:r>
                <a:rPr lang="fr-FR" sz="1100" b="0" baseline="-25000" dirty="0" smtClean="0">
                  <a:solidFill>
                    <a:schemeClr val="tx1"/>
                  </a:solidFill>
                  <a:latin typeface="Garamond" panose="02020404030301010803" pitchFamily="18" charset="0"/>
                </a:rPr>
                <a:t>x</a:t>
              </a:r>
              <a:r>
                <a:rPr lang="fr-FR" sz="1100" b="0" dirty="0" smtClean="0">
                  <a:solidFill>
                    <a:schemeClr val="tx1"/>
                  </a:solidFill>
                  <a:latin typeface="Garamond" panose="02020404030301010803" pitchFamily="18" charset="0"/>
                </a:rPr>
                <a:t>(z</a:t>
              </a:r>
              <a:r>
                <a:rPr lang="fr-FR" sz="1100" b="0" dirty="0" smtClean="0">
                  <a:solidFill>
                    <a:schemeClr val="tx1"/>
                  </a:solidFill>
                  <a:latin typeface="Garamond" panose="02020404030301010803" pitchFamily="18" charset="0"/>
                </a:rPr>
                <a:t>)</a:t>
              </a:r>
              <a:endParaRPr lang="fr-FR" sz="1100" b="0" dirty="0">
                <a:solidFill>
                  <a:schemeClr val="tx1"/>
                </a:solidFill>
                <a:latin typeface="Garamond" panose="02020404030301010803" pitchFamily="18" charset="0"/>
              </a:endParaRPr>
            </a:p>
          </p:txBody>
        </p:sp>
        <p:sp>
          <p:nvSpPr>
            <p:cNvPr id="57" name="Titre 2"/>
            <p:cNvSpPr txBox="1">
              <a:spLocks/>
            </p:cNvSpPr>
            <p:nvPr/>
          </p:nvSpPr>
          <p:spPr bwMode="gray">
            <a:xfrm>
              <a:off x="6141073" y="3488399"/>
              <a:ext cx="468454" cy="221449"/>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a:lstStyle>
            <a:p>
              <a:r>
                <a:rPr lang="fr-FR" sz="1100" dirty="0" smtClean="0">
                  <a:solidFill>
                    <a:schemeClr val="tx1"/>
                  </a:solidFill>
                  <a:latin typeface="Garamond" panose="02020404030301010803" pitchFamily="18" charset="0"/>
                </a:rPr>
                <a:t>F</a:t>
              </a:r>
              <a:r>
                <a:rPr lang="fr-FR" sz="1100" b="0" baseline="-25000" dirty="0" smtClean="0">
                  <a:solidFill>
                    <a:schemeClr val="tx1"/>
                  </a:solidFill>
                  <a:latin typeface="Garamond" panose="02020404030301010803" pitchFamily="18" charset="0"/>
                </a:rPr>
                <a:t>z</a:t>
              </a:r>
              <a:r>
                <a:rPr lang="fr-FR" sz="1100" b="0" dirty="0" smtClean="0">
                  <a:solidFill>
                    <a:schemeClr val="tx1"/>
                  </a:solidFill>
                  <a:latin typeface="Garamond" panose="02020404030301010803" pitchFamily="18" charset="0"/>
                </a:rPr>
                <a:t>(z)</a:t>
              </a:r>
              <a:endParaRPr lang="fr-FR" sz="1100" b="0" dirty="0">
                <a:solidFill>
                  <a:schemeClr val="tx1"/>
                </a:solidFill>
                <a:latin typeface="Garamond" panose="02020404030301010803" pitchFamily="18" charset="0"/>
              </a:endParaRPr>
            </a:p>
          </p:txBody>
        </p:sp>
      </p:grpSp>
    </p:spTree>
    <p:extLst>
      <p:ext uri="{BB962C8B-B14F-4D97-AF65-F5344CB8AC3E}">
        <p14:creationId xmlns:p14="http://schemas.microsoft.com/office/powerpoint/2010/main" val="3840396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503238" y="411163"/>
            <a:ext cx="8173218" cy="288379"/>
          </a:xfrm>
        </p:spPr>
        <p:txBody>
          <a:bodyPr/>
          <a:lstStyle/>
          <a:p>
            <a:r>
              <a:rPr lang="fr-FR" sz="2000" dirty="0" smtClean="0">
                <a:latin typeface="Garamond" panose="02020404030301010803" pitchFamily="18" charset="0"/>
              </a:rPr>
              <a:t>Dense </a:t>
            </a:r>
            <a:r>
              <a:rPr lang="fr-FR" sz="2000" dirty="0" err="1" smtClean="0">
                <a:latin typeface="Garamond" panose="02020404030301010803" pitchFamily="18" charset="0"/>
              </a:rPr>
              <a:t>core</a:t>
            </a:r>
            <a:r>
              <a:rPr lang="fr-FR" sz="2000" dirty="0" smtClean="0">
                <a:latin typeface="Garamond" panose="02020404030301010803" pitchFamily="18" charset="0"/>
              </a:rPr>
              <a:t> </a:t>
            </a:r>
            <a:r>
              <a:rPr lang="fr-FR" sz="2000" dirty="0" err="1" smtClean="0">
                <a:latin typeface="Garamond" panose="02020404030301010803" pitchFamily="18" charset="0"/>
              </a:rPr>
              <a:t>representation</a:t>
            </a:r>
            <a:r>
              <a:rPr lang="fr-FR" sz="2000" dirty="0" smtClean="0">
                <a:latin typeface="Garamond" panose="02020404030301010803" pitchFamily="18" charset="0"/>
              </a:rPr>
              <a:t>. JICF </a:t>
            </a:r>
            <a:r>
              <a:rPr lang="fr-FR" sz="2000" dirty="0" err="1" smtClean="0">
                <a:latin typeface="Garamond" panose="02020404030301010803" pitchFamily="18" charset="0"/>
              </a:rPr>
              <a:t>skeleton</a:t>
            </a:r>
            <a:endParaRPr lang="fr-FR" sz="2000" dirty="0">
              <a:latin typeface="Garamond" panose="02020404030301010803" pitchFamily="18" charset="0"/>
            </a:endParaRPr>
          </a:p>
        </p:txBody>
      </p:sp>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6" name="Espace réservé du numéro de diapositive 5"/>
          <p:cNvSpPr>
            <a:spLocks noGrp="1"/>
          </p:cNvSpPr>
          <p:nvPr>
            <p:ph type="sldNum" sz="quarter" idx="12"/>
          </p:nvPr>
        </p:nvSpPr>
        <p:spPr>
          <a:xfrm>
            <a:off x="251618" y="4731990"/>
            <a:ext cx="324346" cy="221499"/>
          </a:xfrm>
        </p:spPr>
        <p:txBody>
          <a:bodyPr/>
          <a:lstStyle/>
          <a:p>
            <a:fld id="{733122C9-A0B9-462F-8757-0847AD287B63}" type="slidenum">
              <a:rPr lang="fr-FR" smtClean="0"/>
              <a:pPr/>
              <a:t>4</a:t>
            </a:fld>
            <a:endParaRPr lang="fr-FR" dirty="0"/>
          </a:p>
        </p:txBody>
      </p:sp>
      <p:pic>
        <p:nvPicPr>
          <p:cNvPr id="58" name="Image 57"/>
          <p:cNvPicPr>
            <a:picLocks noChangeAspect="1"/>
          </p:cNvPicPr>
          <p:nvPr/>
        </p:nvPicPr>
        <p:blipFill rotWithShape="1">
          <a:blip r:embed="rId3"/>
          <a:srcRect r="17439"/>
          <a:stretch/>
        </p:blipFill>
        <p:spPr>
          <a:xfrm>
            <a:off x="1331640" y="727885"/>
            <a:ext cx="4608512" cy="3858223"/>
          </a:xfrm>
          <a:prstGeom prst="rect">
            <a:avLst/>
          </a:prstGeom>
        </p:spPr>
      </p:pic>
    </p:spTree>
    <p:extLst>
      <p:ext uri="{BB962C8B-B14F-4D97-AF65-F5344CB8AC3E}">
        <p14:creationId xmlns:p14="http://schemas.microsoft.com/office/powerpoint/2010/main" val="8233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D49C4E90-7152-457B-8ABA-0A464531BBF0}">
  <ds:schemaRefs>
    <ds:schemaRef ds:uri="http://schemas.microsoft.com/sharepoint/v3"/>
    <ds:schemaRef ds:uri="http://purl.org/dc/elements/1.1/"/>
    <ds:schemaRef ds:uri="http://schemas.openxmlformats.org/package/2006/metadata/core-properties"/>
    <ds:schemaRef ds:uri="594212a7-a8eb-497d-bd6b-0e3a174923ee"/>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33062</TotalTime>
  <Words>80</Words>
  <Application>Microsoft Office PowerPoint</Application>
  <PresentationFormat>Affichage à l'écran (16:9)</PresentationFormat>
  <Paragraphs>36</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4</vt:i4>
      </vt:variant>
    </vt:vector>
  </HeadingPairs>
  <TitlesOfParts>
    <vt:vector size="13" baseType="lpstr">
      <vt:lpstr>Arial</vt:lpstr>
      <vt:lpstr>Arial Black</vt:lpstr>
      <vt:lpstr>Garamond</vt:lpstr>
      <vt:lpstr>Microsoft Sans Serif</vt:lpstr>
      <vt:lpstr>Wingdings</vt:lpstr>
      <vt:lpstr>SAFRAN_GENERIQUE</vt:lpstr>
      <vt:lpstr>SAFRAN_Orange</vt:lpstr>
      <vt:lpstr>SAFRAN_Vert_foncé</vt:lpstr>
      <vt:lpstr>SAFRAN_Vert</vt:lpstr>
      <vt:lpstr>Models workflow</vt:lpstr>
      <vt:lpstr>Dense core representation</vt:lpstr>
      <vt:lpstr>Dense core representation. Actuator modelling</vt:lpstr>
      <vt:lpstr>Dense core representation. JICF skeleton</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10438</cp:revision>
  <dcterms:created xsi:type="dcterms:W3CDTF">2017-12-06T08:43:24Z</dcterms:created>
  <dcterms:modified xsi:type="dcterms:W3CDTF">2021-02-03T01:16:42Z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88e8c874-ed96-4a0b-8ba4-e36f425ddd20</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