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  <p:sldMasterId id="2147483650" r:id="rId3"/>
  </p:sldMasterIdLst>
  <p:notesMasterIdLst>
    <p:notesMasterId r:id="rId16"/>
  </p:notesMasterIdLst>
  <p:handoutMasterIdLst>
    <p:handoutMasterId r:id="rId17"/>
  </p:handoutMasterIdLst>
  <p:sldIdLst>
    <p:sldId id="256" r:id="rId4"/>
    <p:sldId id="314" r:id="rId5"/>
    <p:sldId id="319" r:id="rId6"/>
    <p:sldId id="372" r:id="rId7"/>
    <p:sldId id="371" r:id="rId8"/>
    <p:sldId id="369" r:id="rId9"/>
    <p:sldId id="370" r:id="rId10"/>
    <p:sldId id="367" r:id="rId11"/>
    <p:sldId id="373" r:id="rId12"/>
    <p:sldId id="368" r:id="rId13"/>
    <p:sldId id="357" r:id="rId14"/>
    <p:sldId id="358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é" initials="A" lastIdx="0" clrIdx="0">
    <p:extLst>
      <p:ext uri="{19B8F6BF-5375-455C-9EA6-DF929625EA0E}">
        <p15:presenceInfo xmlns:p15="http://schemas.microsoft.com/office/powerpoint/2012/main" userId="86d2cb7219f4ef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7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78" autoAdjust="0"/>
    <p:restoredTop sz="84488" autoAdjust="0"/>
  </p:normalViewPr>
  <p:slideViewPr>
    <p:cSldViewPr snapToGrid="0">
      <p:cViewPr varScale="1">
        <p:scale>
          <a:sx n="73" d="100"/>
          <a:sy n="73" d="100"/>
        </p:scale>
        <p:origin x="1099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719" y="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1C476-56DB-4D01-AB5F-E4DDD6C9A0C7}" type="datetimeFigureOut">
              <a:rPr lang="pt-BR" smtClean="0"/>
              <a:pPr/>
              <a:t>20/02/2018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5C876-A947-4040-ABB0-4E7D602C993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8887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83A90-1A5A-4A5B-A4E8-8CE50392CE6B}" type="datetimeFigureOut">
              <a:rPr lang="pt-BR" smtClean="0"/>
              <a:pPr/>
              <a:t>20/02/2018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9766B-57E8-4721-B13B-CB4C49AB33D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270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briciolima.net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161959.aspx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161959.aspx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sqltips.com/sqlservertip/1887/understanding-sql-server-fixed-server-roles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sqltips.com/sqlservertip/1900/understanding-sql-server-fixed-database-roles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en-us/server-cloud/products/sql-server-editions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download.microsoft.com/download/6/6/F/66FF3259-1466-4BBA-A505-2E3DA5B2B1FA/SQL_Server_2014_Licensing_Datasheet.pdf" TargetMode="External"/><Relationship Id="rId4" Type="http://schemas.openxmlformats.org/officeDocument/2006/relationships/hyperlink" Target="http://www.microsoft.com/en-us/server-cloud/products/sql-server/Purchasing.aspx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Site Fabrício Lima – Soluções</a:t>
            </a:r>
            <a:r>
              <a:rPr lang="pt-BR" b="1" baseline="0" dirty="0"/>
              <a:t> em Banco de Dados: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b="1" baseline="0" dirty="0"/>
              <a:t> </a:t>
            </a:r>
            <a:r>
              <a:rPr lang="pt-BR" sz="2800" dirty="0">
                <a:hlinkClick r:id="rId3"/>
              </a:rPr>
              <a:t>http://www.fabriciolima.net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2670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pt-BR" dirty="0"/>
              <a:t> Segurança pode ser definida a nível de servidor, database</a:t>
            </a:r>
            <a:r>
              <a:rPr lang="pt-BR" baseline="0" dirty="0"/>
              <a:t> e objeto.</a:t>
            </a:r>
            <a:endParaRPr lang="pt-BR" dirty="0"/>
          </a:p>
          <a:p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/>
              <a:t> Nesse slide falo da criação de um login a nível de servidor.</a:t>
            </a:r>
          </a:p>
          <a:p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/>
              <a:t> Sempre</a:t>
            </a:r>
            <a:r>
              <a:rPr lang="pt-BR" baseline="0" dirty="0"/>
              <a:t> que possível utilize logins de Windows, pois eles são gerenciados a nível de AD e com as políticas de segurança do AD.</a:t>
            </a:r>
          </a:p>
          <a:p>
            <a:endParaRPr lang="pt-BR" baseline="0" dirty="0"/>
          </a:p>
          <a:p>
            <a:pPr>
              <a:buFont typeface="Arial" pitchFamily="34" charset="0"/>
              <a:buChar char="•"/>
            </a:pPr>
            <a:r>
              <a:rPr lang="pt-BR" baseline="0" dirty="0"/>
              <a:t> Também podemos criar um login para um grupo do AD e controlar o acesso de várias pessoas ao mesmo tempo. Isso é muito utilizado no dia a dia como DBA para facilitar o controle de acesso a setores da TI ou Empresa.</a:t>
            </a:r>
          </a:p>
          <a:p>
            <a:endParaRPr lang="pt-BR" baseline="0" dirty="0"/>
          </a:p>
          <a:p>
            <a:pPr>
              <a:buFont typeface="Arial" pitchFamily="34" charset="0"/>
              <a:buChar char="•"/>
            </a:pPr>
            <a:r>
              <a:rPr lang="pt-BR" dirty="0"/>
              <a:t> </a:t>
            </a:r>
            <a:r>
              <a:rPr lang="pt-BR" b="1" dirty="0"/>
              <a:t>Enforce password policy:</a:t>
            </a:r>
            <a:r>
              <a:rPr lang="pt-BR" dirty="0"/>
              <a:t> Força as senhas dos</a:t>
            </a:r>
            <a:r>
              <a:rPr lang="pt-BR" baseline="0" dirty="0"/>
              <a:t> logins par</a:t>
            </a:r>
            <a:r>
              <a:rPr lang="pt-BR" dirty="0"/>
              <a:t>a serem criadas com uma complexidade</a:t>
            </a:r>
            <a:r>
              <a:rPr lang="pt-BR" baseline="0" dirty="0"/>
              <a:t> mínima. Ex: Pelo menos 8 caracteres e três tipos de caracteres(número, maiúsculo, minúsculo e etc).</a:t>
            </a:r>
          </a:p>
          <a:p>
            <a:endParaRPr lang="pt-BR" baseline="0" dirty="0"/>
          </a:p>
          <a:p>
            <a:pPr>
              <a:buFont typeface="Arial" pitchFamily="34" charset="0"/>
              <a:buChar char="•"/>
            </a:pPr>
            <a:r>
              <a:rPr lang="pt-BR" baseline="0" dirty="0"/>
              <a:t> </a:t>
            </a:r>
            <a:r>
              <a:rPr lang="pt-BR" b="1" baseline="0" dirty="0"/>
              <a:t>Enforce password expiration:</a:t>
            </a:r>
            <a:r>
              <a:rPr lang="pt-BR" baseline="0" dirty="0"/>
              <a:t> Se for login de Windows, o AD já controla a expiração da senha pelo windows. Se for um login de SQL, o sql controla essa troca de senha. Dificilmente em uma aplicação ficamos mudando a senha do usuário. Dessa forma essa opção não é muito utilizada, bastando criar uma senha forte para os usuários.</a:t>
            </a:r>
          </a:p>
          <a:p>
            <a:endParaRPr lang="pt-BR" baseline="0" dirty="0"/>
          </a:p>
          <a:p>
            <a:pPr>
              <a:buFont typeface="Arial" pitchFamily="34" charset="0"/>
              <a:buChar char="•"/>
            </a:pPr>
            <a:r>
              <a:rPr lang="pt-BR" baseline="0" dirty="0"/>
              <a:t> </a:t>
            </a:r>
            <a:r>
              <a:rPr lang="pt-BR" b="1" baseline="0" dirty="0"/>
              <a:t>User must change password at next login:</a:t>
            </a:r>
            <a:r>
              <a:rPr lang="pt-BR" baseline="0" dirty="0"/>
              <a:t> Também só é válido para login de SQL. Quando habilita essa opção o sql pede para o usuário trocar a senha na próxima vez que for logar no SQL. Como normalmente o DBA que cria e gerencia todas as senhas de acesso ao banco de dados, na prática essa opção também não é muito utilizada.</a:t>
            </a:r>
          </a:p>
          <a:p>
            <a:endParaRPr lang="pt-BR" baseline="0" dirty="0"/>
          </a:p>
          <a:p>
            <a:pPr>
              <a:buFont typeface="Arial" pitchFamily="34" charset="0"/>
              <a:buChar char="•"/>
            </a:pPr>
            <a:r>
              <a:rPr lang="pt-BR" baseline="0" dirty="0"/>
              <a:t> </a:t>
            </a:r>
            <a:r>
              <a:rPr lang="pt-BR" b="1" baseline="0" dirty="0"/>
              <a:t>Default Database</a:t>
            </a:r>
            <a:r>
              <a:rPr lang="pt-BR" baseline="0" dirty="0"/>
              <a:t> –&gt; Nessa opção escolhemos qual database o usuário vai se conectar automaticamente quando logar no SQL Server. Se um usuário só acessa uma base de dados, vale a pena colocar essa base como default para o login dele no SQL Server.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b="1" dirty="0"/>
              <a:t>Leitura Complementar: </a:t>
            </a:r>
          </a:p>
          <a:p>
            <a:endParaRPr lang="pt-BR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dirty="0"/>
              <a:t> </a:t>
            </a:r>
            <a:r>
              <a:rPr lang="pt-BR" sz="1200" dirty="0">
                <a:hlinkClick r:id="rId3"/>
              </a:rPr>
              <a:t>http://msdn.microsoft.com/en-us/library/ms161959.aspx</a:t>
            </a:r>
            <a:endParaRPr lang="pt-BR" sz="1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3779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pt-BR" dirty="0"/>
              <a:t> Segurança pode ser definida a nível de servidor, database</a:t>
            </a:r>
            <a:r>
              <a:rPr lang="pt-BR" baseline="0" dirty="0"/>
              <a:t> e objeto.</a:t>
            </a:r>
            <a:endParaRPr lang="pt-BR" dirty="0"/>
          </a:p>
          <a:p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/>
              <a:t> Nesse slide falo da criação de um login a nível de servidor.</a:t>
            </a:r>
          </a:p>
          <a:p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/>
              <a:t> Sempre</a:t>
            </a:r>
            <a:r>
              <a:rPr lang="pt-BR" baseline="0" dirty="0"/>
              <a:t> que possível utilize logins de Windows, pois eles são gerenciados a nível de AD e com as políticas de segurança do AD.</a:t>
            </a:r>
          </a:p>
          <a:p>
            <a:endParaRPr lang="pt-BR" baseline="0" dirty="0"/>
          </a:p>
          <a:p>
            <a:pPr>
              <a:buFont typeface="Arial" pitchFamily="34" charset="0"/>
              <a:buChar char="•"/>
            </a:pPr>
            <a:r>
              <a:rPr lang="pt-BR" baseline="0" dirty="0"/>
              <a:t> Também podemos criar um login para um grupo do AD e controlar o acesso de várias pessoas ao mesmo tempo. Isso é muito utilizado no dia a dia como DBA para facilitar o controle de acesso a setores da TI ou Empresa.</a:t>
            </a:r>
          </a:p>
          <a:p>
            <a:endParaRPr lang="pt-BR" baseline="0" dirty="0"/>
          </a:p>
          <a:p>
            <a:pPr>
              <a:buFont typeface="Arial" pitchFamily="34" charset="0"/>
              <a:buChar char="•"/>
            </a:pPr>
            <a:r>
              <a:rPr lang="pt-BR" dirty="0"/>
              <a:t> </a:t>
            </a:r>
            <a:r>
              <a:rPr lang="pt-BR" b="1" dirty="0"/>
              <a:t>Enforce password policy:</a:t>
            </a:r>
            <a:r>
              <a:rPr lang="pt-BR" dirty="0"/>
              <a:t> Força as senhas dos</a:t>
            </a:r>
            <a:r>
              <a:rPr lang="pt-BR" baseline="0" dirty="0"/>
              <a:t> logins par</a:t>
            </a:r>
            <a:r>
              <a:rPr lang="pt-BR" dirty="0"/>
              <a:t>a serem criadas com uma complexidade</a:t>
            </a:r>
            <a:r>
              <a:rPr lang="pt-BR" baseline="0" dirty="0"/>
              <a:t> mínima. Ex: Pelo menos 8 caracteres e três tipos de caracteres(número, maiúsculo, minúsculo e etc).</a:t>
            </a:r>
          </a:p>
          <a:p>
            <a:endParaRPr lang="pt-BR" baseline="0" dirty="0"/>
          </a:p>
          <a:p>
            <a:pPr>
              <a:buFont typeface="Arial" pitchFamily="34" charset="0"/>
              <a:buChar char="•"/>
            </a:pPr>
            <a:r>
              <a:rPr lang="pt-BR" baseline="0" dirty="0"/>
              <a:t> </a:t>
            </a:r>
            <a:r>
              <a:rPr lang="pt-BR" b="1" baseline="0" dirty="0"/>
              <a:t>Enforce password expiration:</a:t>
            </a:r>
            <a:r>
              <a:rPr lang="pt-BR" baseline="0" dirty="0"/>
              <a:t> Se for login de Windows, o AD já controla a expiração da senha pelo windows. Se for um login de SQL, o sql controla essa troca de senha. Dificilmente em uma aplicação ficamos mudando a senha do usuário. Dessa forma essa opção não é muito utilizada, bastando criar uma senha forte para os usuários.</a:t>
            </a:r>
          </a:p>
          <a:p>
            <a:endParaRPr lang="pt-BR" baseline="0" dirty="0"/>
          </a:p>
          <a:p>
            <a:pPr>
              <a:buFont typeface="Arial" pitchFamily="34" charset="0"/>
              <a:buChar char="•"/>
            </a:pPr>
            <a:r>
              <a:rPr lang="pt-BR" baseline="0" dirty="0"/>
              <a:t> </a:t>
            </a:r>
            <a:r>
              <a:rPr lang="pt-BR" b="1" baseline="0" dirty="0"/>
              <a:t>User must change password at next login:</a:t>
            </a:r>
            <a:r>
              <a:rPr lang="pt-BR" baseline="0" dirty="0"/>
              <a:t> Também só é válido para login de SQL. Quando habilita essa opção o sql pede para o usuário trocar a senha na próxima vez que for logar no SQL. Como normalmente o DBA que cria e gerencia todas as senhas de acesso ao banco de dados, na prática essa opção também não é muito utilizada.</a:t>
            </a:r>
          </a:p>
          <a:p>
            <a:endParaRPr lang="pt-BR" baseline="0" dirty="0"/>
          </a:p>
          <a:p>
            <a:pPr>
              <a:buFont typeface="Arial" pitchFamily="34" charset="0"/>
              <a:buChar char="•"/>
            </a:pPr>
            <a:r>
              <a:rPr lang="pt-BR" baseline="0" dirty="0"/>
              <a:t> </a:t>
            </a:r>
            <a:r>
              <a:rPr lang="pt-BR" b="1" baseline="0" dirty="0"/>
              <a:t>Default Database</a:t>
            </a:r>
            <a:r>
              <a:rPr lang="pt-BR" baseline="0" dirty="0"/>
              <a:t> –&gt; Nessa opção escolhemos qual database o usuário vai se conectar automaticamente quando logar no SQL Server. Se um usuário só acessa uma base de dados, vale a pena colocar essa base como default para o login dele no SQL Server.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b="1" dirty="0"/>
              <a:t>Leitura Complementar: </a:t>
            </a:r>
          </a:p>
          <a:p>
            <a:endParaRPr lang="pt-BR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dirty="0"/>
              <a:t> </a:t>
            </a:r>
            <a:r>
              <a:rPr lang="pt-BR" sz="1200" dirty="0">
                <a:hlinkClick r:id="rId3"/>
              </a:rPr>
              <a:t>http://msdn.microsoft.com/en-us/library/ms161959.aspx</a:t>
            </a:r>
            <a:endParaRPr lang="pt-BR" sz="1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3690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pt-BR" dirty="0"/>
              <a:t> Ao criar</a:t>
            </a:r>
            <a:r>
              <a:rPr lang="pt-BR" baseline="0" dirty="0"/>
              <a:t> um login deve ser definido quais acessos ele terá a nível de servidor e o SQL já disponibiliza algumas roles (server roles) para facilitar a liberação do acesso).</a:t>
            </a:r>
          </a:p>
          <a:p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/>
              <a:t> Segue uma breve descrição das </a:t>
            </a:r>
            <a:r>
              <a:rPr lang="pt-BR" b="1" dirty="0"/>
              <a:t>Server Roles</a:t>
            </a:r>
            <a:r>
              <a:rPr lang="pt-BR" dirty="0"/>
              <a:t>:</a:t>
            </a:r>
          </a:p>
          <a:p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b="1" dirty="0"/>
              <a:t> </a:t>
            </a:r>
            <a:r>
              <a:rPr lang="pt-BR" b="1" u="sng" dirty="0"/>
              <a:t>Sysadmin:</a:t>
            </a:r>
            <a:r>
              <a:rPr lang="pt-BR" dirty="0"/>
              <a:t> Permissão</a:t>
            </a:r>
            <a:r>
              <a:rPr lang="pt-BR" baseline="0" dirty="0"/>
              <a:t> total no SQL Server.</a:t>
            </a:r>
          </a:p>
          <a:p>
            <a:endParaRPr lang="pt-BR" baseline="0" dirty="0"/>
          </a:p>
          <a:p>
            <a:pPr>
              <a:buFont typeface="Arial" pitchFamily="34" charset="0"/>
              <a:buChar char="•"/>
            </a:pPr>
            <a:r>
              <a:rPr lang="pt-BR" b="1" baseline="0" dirty="0"/>
              <a:t> </a:t>
            </a:r>
            <a:r>
              <a:rPr lang="pt-BR" b="1" u="sng" baseline="0" dirty="0"/>
              <a:t>Public:</a:t>
            </a:r>
            <a:r>
              <a:rPr lang="pt-BR" b="1" baseline="0" dirty="0"/>
              <a:t> </a:t>
            </a:r>
            <a:r>
              <a:rPr lang="pt-BR" b="0" baseline="0" dirty="0"/>
              <a:t>Todo login no SQL pertence a role public. É uma role default que permite que o login criado se connect nas databases, dentre outras coisas, contudo, o login não consegue fazer nada na base de dados se não for dado acessos específicos.</a:t>
            </a:r>
            <a:endParaRPr lang="pt-BR" b="1" baseline="0" dirty="0"/>
          </a:p>
          <a:p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b="1" u="sng" dirty="0"/>
              <a:t>Bulkadmin:</a:t>
            </a:r>
            <a:r>
              <a:rPr lang="en-US" dirty="0"/>
              <a:t> Essa permissão permite a importação de arquivos externos para o SQL Server</a:t>
            </a:r>
            <a:r>
              <a:rPr lang="en-US" baseline="0" dirty="0"/>
              <a:t> (txt, excel e etc). Além de ter essa permissão o usuário vai precisar de permissão para inserir em alguma tabela do banco de dados.</a:t>
            </a:r>
            <a:endParaRPr lang="en-US" dirty="0"/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b="1" u="sng" dirty="0"/>
              <a:t>Dbcreator:</a:t>
            </a:r>
            <a:r>
              <a:rPr lang="en-US" b="1" dirty="0"/>
              <a:t>  </a:t>
            </a:r>
            <a:r>
              <a:rPr lang="en-US" b="0" dirty="0"/>
              <a:t>Permissão</a:t>
            </a:r>
            <a:r>
              <a:rPr lang="en-US" b="0" baseline="0" dirty="0"/>
              <a:t> para criar databases. Pode ser usada para um DBA junior para não precisar dar a permissão de sysadmin para ele.</a:t>
            </a:r>
            <a:endParaRPr lang="en-US" b="1" dirty="0"/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b="1" u="sng" dirty="0"/>
              <a:t>Diskadmin:</a:t>
            </a:r>
            <a:r>
              <a:rPr lang="en-US" b="1" dirty="0"/>
              <a:t> </a:t>
            </a:r>
            <a:r>
              <a:rPr lang="en-US" b="0" dirty="0"/>
              <a:t>Muito pouco usada. Server</a:t>
            </a:r>
            <a:r>
              <a:rPr lang="en-US" b="0" baseline="0" dirty="0"/>
              <a:t> para dar permissão a backup devices, que nem são usados mais no SQL Server.</a:t>
            </a:r>
            <a:endParaRPr lang="en-US" b="1" dirty="0"/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b="1" u="sng" dirty="0"/>
              <a:t>Processadmin:</a:t>
            </a:r>
            <a:r>
              <a:rPr lang="en-US" b="1" dirty="0"/>
              <a:t> </a:t>
            </a:r>
            <a:r>
              <a:rPr lang="en-US" b="0" dirty="0"/>
              <a:t>Tem permissão de alterar qualquer conexão no SQL Server, ou seja, pode dar um KILL nas</a:t>
            </a:r>
            <a:r>
              <a:rPr lang="en-US" b="0" baseline="0" dirty="0"/>
              <a:t> conexões do SQL Server.</a:t>
            </a:r>
            <a:endParaRPr lang="en-US" b="1" dirty="0"/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b="1" u="sng" dirty="0"/>
              <a:t>SecurityAdmin:</a:t>
            </a:r>
            <a:r>
              <a:rPr lang="en-US" b="1" dirty="0"/>
              <a:t> </a:t>
            </a:r>
            <a:r>
              <a:rPr lang="en-US" b="0" dirty="0"/>
              <a:t>Controla a segurança do SQL</a:t>
            </a:r>
            <a:r>
              <a:rPr lang="en-US" b="0" baseline="0" dirty="0"/>
              <a:t> Server. Pode gerenciar outros logins e manipular outras permissões no SQL Server com exceção da role sysadmin.</a:t>
            </a:r>
            <a:endParaRPr lang="en-US" b="1" dirty="0"/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b="1" u="sng" dirty="0"/>
              <a:t>Serveradmin:</a:t>
            </a:r>
            <a:r>
              <a:rPr lang="en-US" b="1" dirty="0"/>
              <a:t> </a:t>
            </a:r>
            <a:r>
              <a:rPr lang="en-US" b="0" dirty="0"/>
              <a:t>Gerencia</a:t>
            </a:r>
            <a:r>
              <a:rPr lang="en-US" b="0" baseline="0" dirty="0"/>
              <a:t> as configurações do SQL Server. Pode até executar o commando SHUTDOWMN do SQL Serve.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b="1" u="sng" dirty="0"/>
              <a:t>Setupadmin:</a:t>
            </a:r>
            <a:r>
              <a:rPr lang="en-US" b="1" dirty="0"/>
              <a:t> </a:t>
            </a:r>
            <a:r>
              <a:rPr lang="en-US" b="0" dirty="0"/>
              <a:t>Controla Linked Servers.</a:t>
            </a:r>
            <a:endParaRPr lang="en-US" b="1" dirty="0"/>
          </a:p>
          <a:p>
            <a:endParaRPr lang="pt-BR" dirty="0"/>
          </a:p>
          <a:p>
            <a:endParaRPr lang="pt-BR" dirty="0"/>
          </a:p>
          <a:p>
            <a:r>
              <a:rPr lang="pt-BR" b="1" dirty="0"/>
              <a:t>Leitura Complementar:</a:t>
            </a:r>
          </a:p>
          <a:p>
            <a:endParaRPr lang="pt-BR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dirty="0"/>
              <a:t> </a:t>
            </a:r>
            <a:r>
              <a:rPr lang="pt-BR" sz="1200" dirty="0">
                <a:hlinkClick r:id="rId3"/>
              </a:rPr>
              <a:t>http://www.mssqltips.com/sqlservertip/1887/understanding-sql-server-fixed-server-roles/</a:t>
            </a:r>
            <a:endParaRPr lang="pt-BR" sz="1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8187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pt-BR" dirty="0"/>
              <a:t> Quando se cria um login você já pode mapear os acessos que esse login terá em</a:t>
            </a:r>
            <a:r>
              <a:rPr lang="pt-BR" baseline="0" dirty="0"/>
              <a:t> bases de dados específicas incluindo esse login em alguma Database Role.</a:t>
            </a:r>
          </a:p>
          <a:p>
            <a:endParaRPr lang="pt-BR" baseline="0" dirty="0"/>
          </a:p>
          <a:p>
            <a:pPr>
              <a:buFont typeface="Arial" pitchFamily="34" charset="0"/>
              <a:buChar char="•"/>
            </a:pPr>
            <a:r>
              <a:rPr lang="pt-BR" dirty="0"/>
              <a:t> Segue uma breve descrição das </a:t>
            </a:r>
            <a:r>
              <a:rPr lang="pt-BR" b="1" dirty="0"/>
              <a:t>Databases Roles</a:t>
            </a:r>
            <a:r>
              <a:rPr lang="pt-BR" dirty="0"/>
              <a:t>:</a:t>
            </a:r>
          </a:p>
          <a:p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b="1" u="sng" dirty="0"/>
              <a:t>db_owner:</a:t>
            </a:r>
            <a:r>
              <a:rPr lang="en-US" b="1" dirty="0"/>
              <a:t> </a:t>
            </a:r>
            <a:r>
              <a:rPr lang="en-US" b="0" dirty="0"/>
              <a:t>Pode</a:t>
            </a:r>
            <a:r>
              <a:rPr lang="en-US" b="0" baseline="0" dirty="0"/>
              <a:t> fazer qualquer coisa dentro de uma database.</a:t>
            </a:r>
            <a:endParaRPr lang="en-US" b="1" dirty="0"/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b="1" u="sng" dirty="0"/>
              <a:t>db_securityadmin:</a:t>
            </a:r>
            <a:r>
              <a:rPr lang="en-US" b="1" dirty="0"/>
              <a:t> </a:t>
            </a:r>
            <a:r>
              <a:rPr lang="en-US" b="0" dirty="0"/>
              <a:t>Gerência</a:t>
            </a:r>
            <a:r>
              <a:rPr lang="en-US" b="0" baseline="0" dirty="0"/>
              <a:t> a permissão dos objetos dessa database.</a:t>
            </a:r>
            <a:endParaRPr lang="en-US" b="1" dirty="0"/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b="1" u="sng" dirty="0"/>
              <a:t>db_accessadmin:</a:t>
            </a:r>
            <a:r>
              <a:rPr lang="en-US" b="1" dirty="0"/>
              <a:t> </a:t>
            </a:r>
            <a:r>
              <a:rPr lang="en-US" b="0" dirty="0"/>
              <a:t>Pode liberar ou bloquear</a:t>
            </a:r>
            <a:r>
              <a:rPr lang="en-US" b="0" baseline="0" dirty="0"/>
              <a:t> o acesso de um login a uma database.</a:t>
            </a:r>
            <a:endParaRPr lang="en-US" b="1" dirty="0"/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b="1" u="sng" dirty="0"/>
              <a:t>db_backupoperator:</a:t>
            </a:r>
            <a:r>
              <a:rPr lang="en-US" b="1" dirty="0"/>
              <a:t> </a:t>
            </a:r>
            <a:r>
              <a:rPr lang="en-US" b="0" dirty="0"/>
              <a:t>Permite</a:t>
            </a:r>
            <a:r>
              <a:rPr lang="en-US" b="0" baseline="0" dirty="0"/>
              <a:t> realizer backup dessa database.</a:t>
            </a:r>
            <a:endParaRPr lang="en-US" b="1" dirty="0"/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b="1" u="sng" dirty="0"/>
              <a:t>db_ddladmin:</a:t>
            </a:r>
            <a:r>
              <a:rPr lang="en-US" b="1" dirty="0"/>
              <a:t> </a:t>
            </a:r>
            <a:r>
              <a:rPr lang="en-US" b="0" dirty="0"/>
              <a:t>Pode dar um create, drop e alterar qualquer objeto dessa</a:t>
            </a:r>
            <a:r>
              <a:rPr lang="en-US" b="0" baseline="0" dirty="0"/>
              <a:t> database.</a:t>
            </a:r>
            <a:endParaRPr lang="en-US" b="1" dirty="0"/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b="1" u="sng" dirty="0"/>
              <a:t>db_datareader:</a:t>
            </a:r>
            <a:r>
              <a:rPr lang="en-US" b="1" dirty="0"/>
              <a:t> </a:t>
            </a:r>
            <a:r>
              <a:rPr lang="en-US" b="0" dirty="0"/>
              <a:t>Permite acesso de SELECT em todas as</a:t>
            </a:r>
            <a:r>
              <a:rPr lang="en-US" b="0" baseline="0" dirty="0"/>
              <a:t> tabelas, views e functions dessa database.</a:t>
            </a:r>
            <a:endParaRPr lang="en-US" b="1" dirty="0"/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b="1" u="sng" dirty="0"/>
              <a:t>db_datawriter:</a:t>
            </a:r>
            <a:r>
              <a:rPr lang="en-US" b="1" dirty="0"/>
              <a:t> </a:t>
            </a:r>
            <a:r>
              <a:rPr lang="en-US" b="0" dirty="0"/>
              <a:t>Permite acesso de INSERT, UPDATE e DELETE em todas as tabelas e views dessa database.</a:t>
            </a:r>
            <a:endParaRPr lang="en-US" b="1" dirty="0"/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b="1" u="sng" dirty="0"/>
              <a:t>db_denydatareader:</a:t>
            </a:r>
            <a:r>
              <a:rPr lang="en-US" b="1" dirty="0"/>
              <a:t> </a:t>
            </a:r>
            <a:r>
              <a:rPr lang="en-US" b="0" dirty="0"/>
              <a:t>Realiza</a:t>
            </a:r>
            <a:r>
              <a:rPr lang="en-US" b="0" baseline="0" dirty="0"/>
              <a:t> um DENY de select em todas as tabelas, funções e views da database.</a:t>
            </a:r>
            <a:endParaRPr lang="en-US" b="1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1" dirty="0"/>
              <a:t> </a:t>
            </a:r>
            <a:r>
              <a:rPr lang="en-US" b="1" u="sng" dirty="0"/>
              <a:t>db_denydatawriter:</a:t>
            </a:r>
            <a:r>
              <a:rPr lang="en-US" b="1" baseline="0" dirty="0"/>
              <a:t> </a:t>
            </a:r>
            <a:r>
              <a:rPr lang="en-US" b="0" baseline="0" dirty="0"/>
              <a:t>Realiza um DENY de </a:t>
            </a:r>
            <a:r>
              <a:rPr lang="en-US" b="0" dirty="0"/>
              <a:t>INSERT, UPDATE e DELETE em todas as tabelas e views dessa database.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r>
              <a:rPr lang="en-US" b="1" dirty="0"/>
              <a:t>Leitura Complementar:</a:t>
            </a:r>
          </a:p>
          <a:p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dirty="0"/>
              <a:t> </a:t>
            </a:r>
            <a:r>
              <a:rPr lang="en-US" dirty="0">
                <a:hlinkClick r:id="rId3"/>
              </a:rPr>
              <a:t>h</a:t>
            </a:r>
            <a:r>
              <a:rPr lang="pt-BR" dirty="0">
                <a:hlinkClick r:id="rId3"/>
              </a:rPr>
              <a:t>ttp://www.mssqltips.com/sqlservertip/1900/understanding-sql-server-fixed-database-roles/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8411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Leitura Complementar:</a:t>
            </a:r>
          </a:p>
          <a:p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/>
              <a:t> </a:t>
            </a:r>
            <a:r>
              <a:rPr lang="pt-BR" sz="1200" dirty="0">
                <a:hlinkClick r:id="rId3"/>
              </a:rPr>
              <a:t>http://www.microsoft.com/en-us/server-cloud/products/sql-server-editions/</a:t>
            </a:r>
            <a:r>
              <a:rPr lang="pt-BR" sz="1200" dirty="0"/>
              <a:t> (versões</a:t>
            </a:r>
            <a:r>
              <a:rPr lang="pt-BR" sz="1200" baseline="0" dirty="0"/>
              <a:t> do SQL Server)</a:t>
            </a:r>
          </a:p>
          <a:p>
            <a:pPr>
              <a:buFont typeface="Arial" pitchFamily="34" charset="0"/>
              <a:buNone/>
            </a:pPr>
            <a:endParaRPr lang="pt-BR" sz="1200" dirty="0"/>
          </a:p>
          <a:p>
            <a:pPr>
              <a:buFont typeface="Arial" pitchFamily="34" charset="0"/>
              <a:buChar char="•"/>
            </a:pPr>
            <a:r>
              <a:rPr lang="pt-BR" dirty="0"/>
              <a:t> </a:t>
            </a:r>
            <a:r>
              <a:rPr lang="pt-BR" sz="1200" dirty="0">
                <a:hlinkClick r:id="rId4"/>
              </a:rPr>
              <a:t>http://www.microsoft.com/en-us/server-cloud/products/sql-server/Purchasing.aspx</a:t>
            </a:r>
            <a:r>
              <a:rPr lang="pt-BR" sz="1200" dirty="0"/>
              <a:t> (valores atuais de</a:t>
            </a:r>
            <a:r>
              <a:rPr lang="pt-BR" sz="1200" baseline="0" dirty="0"/>
              <a:t> cada versão</a:t>
            </a:r>
            <a:r>
              <a:rPr lang="pt-BR" sz="1200" dirty="0"/>
              <a:t>)</a:t>
            </a:r>
          </a:p>
          <a:p>
            <a:pPr>
              <a:buFont typeface="Arial" pitchFamily="34" charset="0"/>
              <a:buNone/>
            </a:pPr>
            <a:endParaRPr lang="pt-BR" sz="1200" dirty="0"/>
          </a:p>
          <a:p>
            <a:pPr>
              <a:buFont typeface="Arial" pitchFamily="34" charset="0"/>
              <a:buChar char="•"/>
            </a:pPr>
            <a:r>
              <a:rPr lang="pt-BR" dirty="0"/>
              <a:t> </a:t>
            </a:r>
            <a:r>
              <a:rPr lang="pt-BR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http://download.microsoft.com/download/6/6/F/66FF3259-1466-4BBA-A505-2E3DA5B2B1FA/SQL_Server_2014_Licensing_Datasheet.pdf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(FAQs sobre licença e preço)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2129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sz="11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12</a:t>
            </a:fld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3"/>
          <p:cNvSpPr>
            <a:spLocks noGrp="1"/>
          </p:cNvSpPr>
          <p:nvPr>
            <p:ph type="sldNum" sz="quarter" idx="4"/>
          </p:nvPr>
        </p:nvSpPr>
        <p:spPr>
          <a:xfrm>
            <a:off x="10476854" y="6602279"/>
            <a:ext cx="1715145" cy="25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A76F54FF-76C4-4040-9315-59D5D23324F5}" type="slidenum">
              <a:rPr lang="pt-BR" smtClean="0"/>
              <a:pPr/>
              <a:t>‹nº›</a:t>
            </a:fld>
            <a:r>
              <a:rPr lang="pt-BR" dirty="0"/>
              <a:t> de 12</a:t>
            </a:r>
          </a:p>
        </p:txBody>
      </p:sp>
    </p:spTree>
    <p:extLst>
      <p:ext uri="{BB962C8B-B14F-4D97-AF65-F5344CB8AC3E}">
        <p14:creationId xmlns:p14="http://schemas.microsoft.com/office/powerpoint/2010/main" val="78516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3"/>
          <p:cNvSpPr>
            <a:spLocks noGrp="1"/>
          </p:cNvSpPr>
          <p:nvPr>
            <p:ph type="sldNum" sz="quarter" idx="4"/>
          </p:nvPr>
        </p:nvSpPr>
        <p:spPr>
          <a:xfrm>
            <a:off x="10476854" y="6602279"/>
            <a:ext cx="1715145" cy="25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A76F54FF-76C4-4040-9315-59D5D23324F5}" type="slidenum">
              <a:rPr lang="pt-BR" smtClean="0"/>
              <a:pPr/>
              <a:t>‹nº›</a:t>
            </a:fld>
            <a:r>
              <a:rPr lang="pt-BR" dirty="0"/>
              <a:t> de 12</a:t>
            </a:r>
          </a:p>
        </p:txBody>
      </p:sp>
    </p:spTree>
    <p:extLst>
      <p:ext uri="{BB962C8B-B14F-4D97-AF65-F5344CB8AC3E}">
        <p14:creationId xmlns:p14="http://schemas.microsoft.com/office/powerpoint/2010/main" val="101582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3"/>
          <p:cNvSpPr>
            <a:spLocks noGrp="1"/>
          </p:cNvSpPr>
          <p:nvPr>
            <p:ph type="sldNum" sz="quarter" idx="4"/>
          </p:nvPr>
        </p:nvSpPr>
        <p:spPr>
          <a:xfrm>
            <a:off x="10476854" y="6602279"/>
            <a:ext cx="1715145" cy="25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A76F54FF-76C4-4040-9315-59D5D23324F5}" type="slidenum">
              <a:rPr lang="pt-BR" smtClean="0"/>
              <a:pPr/>
              <a:t>‹nº›</a:t>
            </a:fld>
            <a:r>
              <a:rPr lang="pt-BR" dirty="0"/>
              <a:t> de 12</a:t>
            </a:r>
          </a:p>
        </p:txBody>
      </p:sp>
    </p:spTree>
    <p:extLst>
      <p:ext uri="{BB962C8B-B14F-4D97-AF65-F5344CB8AC3E}">
        <p14:creationId xmlns:p14="http://schemas.microsoft.com/office/powerpoint/2010/main" val="376590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1" y="6593840"/>
            <a:ext cx="12192000" cy="264160"/>
          </a:xfrm>
          <a:prstGeom prst="rect">
            <a:avLst/>
          </a:prstGeom>
          <a:solidFill>
            <a:srgbClr val="292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4" y="5802172"/>
            <a:ext cx="744049" cy="791668"/>
          </a:xfrm>
          <a:prstGeom prst="rect">
            <a:avLst/>
          </a:prstGeom>
        </p:spPr>
      </p:pic>
      <p:grpSp>
        <p:nvGrpSpPr>
          <p:cNvPr id="2" name="Grupo 1"/>
          <p:cNvGrpSpPr/>
          <p:nvPr userDrawn="1"/>
        </p:nvGrpSpPr>
        <p:grpSpPr>
          <a:xfrm>
            <a:off x="0" y="76756"/>
            <a:ext cx="9282793" cy="1242640"/>
            <a:chOff x="0" y="103559"/>
            <a:chExt cx="7835899" cy="1242641"/>
          </a:xfrm>
        </p:grpSpPr>
        <p:sp>
          <p:nvSpPr>
            <p:cNvPr id="12" name="Retângulo 11"/>
            <p:cNvSpPr/>
            <p:nvPr userDrawn="1"/>
          </p:nvSpPr>
          <p:spPr>
            <a:xfrm>
              <a:off x="0" y="103559"/>
              <a:ext cx="925620" cy="11148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9"/>
            <p:cNvSpPr/>
            <p:nvPr userDrawn="1"/>
          </p:nvSpPr>
          <p:spPr>
            <a:xfrm>
              <a:off x="327666" y="115185"/>
              <a:ext cx="616565" cy="1212322"/>
            </a:xfrm>
            <a:custGeom>
              <a:avLst/>
              <a:gdLst>
                <a:gd name="connsiteX0" fmla="*/ 0 w 457200"/>
                <a:gd name="connsiteY0" fmla="*/ 0 h 533400"/>
                <a:gd name="connsiteX1" fmla="*/ 457200 w 457200"/>
                <a:gd name="connsiteY1" fmla="*/ 0 h 533400"/>
                <a:gd name="connsiteX2" fmla="*/ 457200 w 457200"/>
                <a:gd name="connsiteY2" fmla="*/ 533400 h 533400"/>
                <a:gd name="connsiteX3" fmla="*/ 0 w 457200"/>
                <a:gd name="connsiteY3" fmla="*/ 533400 h 533400"/>
                <a:gd name="connsiteX4" fmla="*/ 0 w 457200"/>
                <a:gd name="connsiteY4" fmla="*/ 0 h 533400"/>
                <a:gd name="connsiteX0" fmla="*/ 0 w 723900"/>
                <a:gd name="connsiteY0" fmla="*/ 0 h 533400"/>
                <a:gd name="connsiteX1" fmla="*/ 723900 w 723900"/>
                <a:gd name="connsiteY1" fmla="*/ 0 h 533400"/>
                <a:gd name="connsiteX2" fmla="*/ 457200 w 723900"/>
                <a:gd name="connsiteY2" fmla="*/ 533400 h 533400"/>
                <a:gd name="connsiteX3" fmla="*/ 0 w 723900"/>
                <a:gd name="connsiteY3" fmla="*/ 533400 h 533400"/>
                <a:gd name="connsiteX4" fmla="*/ 0 w 723900"/>
                <a:gd name="connsiteY4" fmla="*/ 0 h 533400"/>
                <a:gd name="connsiteX0" fmla="*/ 266700 w 723900"/>
                <a:gd name="connsiteY0" fmla="*/ 12700 h 533400"/>
                <a:gd name="connsiteX1" fmla="*/ 723900 w 723900"/>
                <a:gd name="connsiteY1" fmla="*/ 0 h 533400"/>
                <a:gd name="connsiteX2" fmla="*/ 457200 w 723900"/>
                <a:gd name="connsiteY2" fmla="*/ 533400 h 533400"/>
                <a:gd name="connsiteX3" fmla="*/ 0 w 723900"/>
                <a:gd name="connsiteY3" fmla="*/ 533400 h 533400"/>
                <a:gd name="connsiteX4" fmla="*/ 266700 w 723900"/>
                <a:gd name="connsiteY4" fmla="*/ 12700 h 533400"/>
                <a:gd name="connsiteX0" fmla="*/ 298174 w 723900"/>
                <a:gd name="connsiteY0" fmla="*/ 2209 h 533400"/>
                <a:gd name="connsiteX1" fmla="*/ 723900 w 723900"/>
                <a:gd name="connsiteY1" fmla="*/ 0 h 533400"/>
                <a:gd name="connsiteX2" fmla="*/ 457200 w 723900"/>
                <a:gd name="connsiteY2" fmla="*/ 533400 h 533400"/>
                <a:gd name="connsiteX3" fmla="*/ 0 w 723900"/>
                <a:gd name="connsiteY3" fmla="*/ 533400 h 533400"/>
                <a:gd name="connsiteX4" fmla="*/ 298174 w 723900"/>
                <a:gd name="connsiteY4" fmla="*/ 2209 h 533400"/>
                <a:gd name="connsiteX0" fmla="*/ 79256 w 723900"/>
                <a:gd name="connsiteY0" fmla="*/ 2209 h 533400"/>
                <a:gd name="connsiteX1" fmla="*/ 723900 w 723900"/>
                <a:gd name="connsiteY1" fmla="*/ 0 h 533400"/>
                <a:gd name="connsiteX2" fmla="*/ 457200 w 723900"/>
                <a:gd name="connsiteY2" fmla="*/ 533400 h 533400"/>
                <a:gd name="connsiteX3" fmla="*/ 0 w 723900"/>
                <a:gd name="connsiteY3" fmla="*/ 533400 h 533400"/>
                <a:gd name="connsiteX4" fmla="*/ 79256 w 723900"/>
                <a:gd name="connsiteY4" fmla="*/ 2209 h 533400"/>
                <a:gd name="connsiteX0" fmla="*/ 79256 w 457200"/>
                <a:gd name="connsiteY0" fmla="*/ 27964 h 559155"/>
                <a:gd name="connsiteX1" fmla="*/ 401963 w 457200"/>
                <a:gd name="connsiteY1" fmla="*/ 0 h 559155"/>
                <a:gd name="connsiteX2" fmla="*/ 457200 w 457200"/>
                <a:gd name="connsiteY2" fmla="*/ 559155 h 559155"/>
                <a:gd name="connsiteX3" fmla="*/ 0 w 457200"/>
                <a:gd name="connsiteY3" fmla="*/ 559155 h 559155"/>
                <a:gd name="connsiteX4" fmla="*/ 79256 w 457200"/>
                <a:gd name="connsiteY4" fmla="*/ 27964 h 559155"/>
                <a:gd name="connsiteX0" fmla="*/ 0 w 468086"/>
                <a:gd name="connsiteY0" fmla="*/ 66597 h 559155"/>
                <a:gd name="connsiteX1" fmla="*/ 412849 w 468086"/>
                <a:gd name="connsiteY1" fmla="*/ 0 h 559155"/>
                <a:gd name="connsiteX2" fmla="*/ 468086 w 468086"/>
                <a:gd name="connsiteY2" fmla="*/ 559155 h 559155"/>
                <a:gd name="connsiteX3" fmla="*/ 10886 w 468086"/>
                <a:gd name="connsiteY3" fmla="*/ 559155 h 559155"/>
                <a:gd name="connsiteX4" fmla="*/ 0 w 468086"/>
                <a:gd name="connsiteY4" fmla="*/ 66597 h 559155"/>
                <a:gd name="connsiteX0" fmla="*/ 182277 w 457200"/>
                <a:gd name="connsiteY0" fmla="*/ 337024 h 559155"/>
                <a:gd name="connsiteX1" fmla="*/ 401963 w 457200"/>
                <a:gd name="connsiteY1" fmla="*/ 0 h 559155"/>
                <a:gd name="connsiteX2" fmla="*/ 457200 w 457200"/>
                <a:gd name="connsiteY2" fmla="*/ 559155 h 559155"/>
                <a:gd name="connsiteX3" fmla="*/ 0 w 457200"/>
                <a:gd name="connsiteY3" fmla="*/ 559155 h 559155"/>
                <a:gd name="connsiteX4" fmla="*/ 182277 w 457200"/>
                <a:gd name="connsiteY4" fmla="*/ 337024 h 559155"/>
                <a:gd name="connsiteX0" fmla="*/ 53502 w 457200"/>
                <a:gd name="connsiteY0" fmla="*/ 143862 h 559155"/>
                <a:gd name="connsiteX1" fmla="*/ 401963 w 457200"/>
                <a:gd name="connsiteY1" fmla="*/ 0 h 559155"/>
                <a:gd name="connsiteX2" fmla="*/ 457200 w 457200"/>
                <a:gd name="connsiteY2" fmla="*/ 559155 h 559155"/>
                <a:gd name="connsiteX3" fmla="*/ 0 w 457200"/>
                <a:gd name="connsiteY3" fmla="*/ 559155 h 559155"/>
                <a:gd name="connsiteX4" fmla="*/ 53502 w 457200"/>
                <a:gd name="connsiteY4" fmla="*/ 143862 h 559155"/>
                <a:gd name="connsiteX0" fmla="*/ 53502 w 457200"/>
                <a:gd name="connsiteY0" fmla="*/ 143862 h 559155"/>
                <a:gd name="connsiteX1" fmla="*/ 273188 w 457200"/>
                <a:gd name="connsiteY1" fmla="*/ 0 h 559155"/>
                <a:gd name="connsiteX2" fmla="*/ 457200 w 457200"/>
                <a:gd name="connsiteY2" fmla="*/ 559155 h 559155"/>
                <a:gd name="connsiteX3" fmla="*/ 0 w 457200"/>
                <a:gd name="connsiteY3" fmla="*/ 559155 h 559155"/>
                <a:gd name="connsiteX4" fmla="*/ 53502 w 457200"/>
                <a:gd name="connsiteY4" fmla="*/ 143862 h 559155"/>
                <a:gd name="connsiteX0" fmla="*/ 0 w 468085"/>
                <a:gd name="connsiteY0" fmla="*/ 143862 h 559155"/>
                <a:gd name="connsiteX1" fmla="*/ 284073 w 468085"/>
                <a:gd name="connsiteY1" fmla="*/ 0 h 559155"/>
                <a:gd name="connsiteX2" fmla="*/ 468085 w 468085"/>
                <a:gd name="connsiteY2" fmla="*/ 559155 h 559155"/>
                <a:gd name="connsiteX3" fmla="*/ 10885 w 468085"/>
                <a:gd name="connsiteY3" fmla="*/ 559155 h 559155"/>
                <a:gd name="connsiteX4" fmla="*/ 0 w 468085"/>
                <a:gd name="connsiteY4" fmla="*/ 143862 h 559155"/>
                <a:gd name="connsiteX0" fmla="*/ 0 w 468085"/>
                <a:gd name="connsiteY0" fmla="*/ 151567 h 566860"/>
                <a:gd name="connsiteX1" fmla="*/ 263526 w 468085"/>
                <a:gd name="connsiteY1" fmla="*/ 0 h 566860"/>
                <a:gd name="connsiteX2" fmla="*/ 468085 w 468085"/>
                <a:gd name="connsiteY2" fmla="*/ 566860 h 566860"/>
                <a:gd name="connsiteX3" fmla="*/ 10885 w 468085"/>
                <a:gd name="connsiteY3" fmla="*/ 566860 h 566860"/>
                <a:gd name="connsiteX4" fmla="*/ 0 w 468085"/>
                <a:gd name="connsiteY4" fmla="*/ 151567 h 566860"/>
                <a:gd name="connsiteX0" fmla="*/ 0 w 468085"/>
                <a:gd name="connsiteY0" fmla="*/ 131021 h 566860"/>
                <a:gd name="connsiteX1" fmla="*/ 263526 w 468085"/>
                <a:gd name="connsiteY1" fmla="*/ 0 h 566860"/>
                <a:gd name="connsiteX2" fmla="*/ 468085 w 468085"/>
                <a:gd name="connsiteY2" fmla="*/ 566860 h 566860"/>
                <a:gd name="connsiteX3" fmla="*/ 10885 w 468085"/>
                <a:gd name="connsiteY3" fmla="*/ 566860 h 566860"/>
                <a:gd name="connsiteX4" fmla="*/ 0 w 468085"/>
                <a:gd name="connsiteY4" fmla="*/ 131021 h 566860"/>
                <a:gd name="connsiteX0" fmla="*/ 0 w 272888"/>
                <a:gd name="connsiteY0" fmla="*/ 131021 h 566860"/>
                <a:gd name="connsiteX1" fmla="*/ 263526 w 272888"/>
                <a:gd name="connsiteY1" fmla="*/ 0 h 566860"/>
                <a:gd name="connsiteX2" fmla="*/ 272888 w 272888"/>
                <a:gd name="connsiteY2" fmla="*/ 561723 h 566860"/>
                <a:gd name="connsiteX3" fmla="*/ 10885 w 272888"/>
                <a:gd name="connsiteY3" fmla="*/ 566860 h 566860"/>
                <a:gd name="connsiteX4" fmla="*/ 0 w 272888"/>
                <a:gd name="connsiteY4" fmla="*/ 131021 h 566860"/>
                <a:gd name="connsiteX0" fmla="*/ 0 w 272888"/>
                <a:gd name="connsiteY0" fmla="*/ 67982 h 566860"/>
                <a:gd name="connsiteX1" fmla="*/ 263526 w 272888"/>
                <a:gd name="connsiteY1" fmla="*/ 0 h 566860"/>
                <a:gd name="connsiteX2" fmla="*/ 272888 w 272888"/>
                <a:gd name="connsiteY2" fmla="*/ 561723 h 566860"/>
                <a:gd name="connsiteX3" fmla="*/ 10885 w 272888"/>
                <a:gd name="connsiteY3" fmla="*/ 566860 h 566860"/>
                <a:gd name="connsiteX4" fmla="*/ 0 w 272888"/>
                <a:gd name="connsiteY4" fmla="*/ 67982 h 566860"/>
                <a:gd name="connsiteX0" fmla="*/ 0 w 272888"/>
                <a:gd name="connsiteY0" fmla="*/ 67982 h 561723"/>
                <a:gd name="connsiteX1" fmla="*/ 263526 w 272888"/>
                <a:gd name="connsiteY1" fmla="*/ 0 h 561723"/>
                <a:gd name="connsiteX2" fmla="*/ 272888 w 272888"/>
                <a:gd name="connsiteY2" fmla="*/ 561723 h 561723"/>
                <a:gd name="connsiteX3" fmla="*/ 5264 w 272888"/>
                <a:gd name="connsiteY3" fmla="*/ 559856 h 561723"/>
                <a:gd name="connsiteX4" fmla="*/ 0 w 272888"/>
                <a:gd name="connsiteY4" fmla="*/ 67982 h 561723"/>
                <a:gd name="connsiteX0" fmla="*/ 0 w 272888"/>
                <a:gd name="connsiteY0" fmla="*/ 0 h 493741"/>
                <a:gd name="connsiteX1" fmla="*/ 263526 w 272888"/>
                <a:gd name="connsiteY1" fmla="*/ 16735 h 493741"/>
                <a:gd name="connsiteX2" fmla="*/ 272888 w 272888"/>
                <a:gd name="connsiteY2" fmla="*/ 493741 h 493741"/>
                <a:gd name="connsiteX3" fmla="*/ 5264 w 272888"/>
                <a:gd name="connsiteY3" fmla="*/ 491874 h 493741"/>
                <a:gd name="connsiteX4" fmla="*/ 0 w 272888"/>
                <a:gd name="connsiteY4" fmla="*/ 0 h 493741"/>
                <a:gd name="connsiteX0" fmla="*/ 0 w 272888"/>
                <a:gd name="connsiteY0" fmla="*/ 62335 h 556076"/>
                <a:gd name="connsiteX1" fmla="*/ 269147 w 272888"/>
                <a:gd name="connsiteY1" fmla="*/ 0 h 556076"/>
                <a:gd name="connsiteX2" fmla="*/ 272888 w 272888"/>
                <a:gd name="connsiteY2" fmla="*/ 556076 h 556076"/>
                <a:gd name="connsiteX3" fmla="*/ 5264 w 272888"/>
                <a:gd name="connsiteY3" fmla="*/ 554209 h 556076"/>
                <a:gd name="connsiteX4" fmla="*/ 0 w 272888"/>
                <a:gd name="connsiteY4" fmla="*/ 62335 h 556076"/>
                <a:gd name="connsiteX0" fmla="*/ 0 w 272888"/>
                <a:gd name="connsiteY0" fmla="*/ 45392 h 539133"/>
                <a:gd name="connsiteX1" fmla="*/ 269147 w 272888"/>
                <a:gd name="connsiteY1" fmla="*/ 0 h 539133"/>
                <a:gd name="connsiteX2" fmla="*/ 272888 w 272888"/>
                <a:gd name="connsiteY2" fmla="*/ 539133 h 539133"/>
                <a:gd name="connsiteX3" fmla="*/ 5264 w 272888"/>
                <a:gd name="connsiteY3" fmla="*/ 537266 h 539133"/>
                <a:gd name="connsiteX4" fmla="*/ 0 w 272888"/>
                <a:gd name="connsiteY4" fmla="*/ 45392 h 539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888" h="539133">
                  <a:moveTo>
                    <a:pt x="0" y="45392"/>
                  </a:moveTo>
                  <a:lnTo>
                    <a:pt x="269147" y="0"/>
                  </a:lnTo>
                  <a:lnTo>
                    <a:pt x="272888" y="539133"/>
                  </a:lnTo>
                  <a:lnTo>
                    <a:pt x="5264" y="537266"/>
                  </a:lnTo>
                  <a:cubicBezTo>
                    <a:pt x="3509" y="373308"/>
                    <a:pt x="1755" y="209350"/>
                    <a:pt x="0" y="4539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/>
            <p:cNvSpPr/>
            <p:nvPr userDrawn="1"/>
          </p:nvSpPr>
          <p:spPr>
            <a:xfrm>
              <a:off x="327666" y="231384"/>
              <a:ext cx="7508233" cy="1114816"/>
            </a:xfrm>
            <a:custGeom>
              <a:avLst/>
              <a:gdLst>
                <a:gd name="connsiteX0" fmla="*/ 0 w 4064000"/>
                <a:gd name="connsiteY0" fmla="*/ 0 h 430150"/>
                <a:gd name="connsiteX1" fmla="*/ 4064000 w 4064000"/>
                <a:gd name="connsiteY1" fmla="*/ 0 h 430150"/>
                <a:gd name="connsiteX2" fmla="*/ 4064000 w 4064000"/>
                <a:gd name="connsiteY2" fmla="*/ 430150 h 430150"/>
                <a:gd name="connsiteX3" fmla="*/ 0 w 4064000"/>
                <a:gd name="connsiteY3" fmla="*/ 430150 h 430150"/>
                <a:gd name="connsiteX4" fmla="*/ 0 w 4064000"/>
                <a:gd name="connsiteY4" fmla="*/ 0 h 430150"/>
                <a:gd name="connsiteX0" fmla="*/ 0 w 4064000"/>
                <a:gd name="connsiteY0" fmla="*/ 0 h 430150"/>
                <a:gd name="connsiteX1" fmla="*/ 4064000 w 4064000"/>
                <a:gd name="connsiteY1" fmla="*/ 0 h 430150"/>
                <a:gd name="connsiteX2" fmla="*/ 3695700 w 4064000"/>
                <a:gd name="connsiteY2" fmla="*/ 430150 h 430150"/>
                <a:gd name="connsiteX3" fmla="*/ 0 w 4064000"/>
                <a:gd name="connsiteY3" fmla="*/ 430150 h 430150"/>
                <a:gd name="connsiteX4" fmla="*/ 0 w 4064000"/>
                <a:gd name="connsiteY4" fmla="*/ 0 h 43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4000" h="430150">
                  <a:moveTo>
                    <a:pt x="0" y="0"/>
                  </a:moveTo>
                  <a:lnTo>
                    <a:pt x="4064000" y="0"/>
                  </a:lnTo>
                  <a:lnTo>
                    <a:pt x="3695700" y="430150"/>
                  </a:lnTo>
                  <a:lnTo>
                    <a:pt x="0" y="430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730" y="257424"/>
            <a:ext cx="3021872" cy="1061972"/>
          </a:xfrm>
          <a:prstGeom prst="rect">
            <a:avLst/>
          </a:prstGeom>
        </p:spPr>
      </p:pic>
      <p:sp>
        <p:nvSpPr>
          <p:cNvPr id="14" name="Espaço Reservado para Número de Slide 13"/>
          <p:cNvSpPr>
            <a:spLocks noGrp="1"/>
          </p:cNvSpPr>
          <p:nvPr>
            <p:ph type="sldNum" sz="quarter" idx="4"/>
          </p:nvPr>
        </p:nvSpPr>
        <p:spPr>
          <a:xfrm>
            <a:off x="10476854" y="6602279"/>
            <a:ext cx="1715145" cy="25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A76F54FF-76C4-4040-9315-59D5D23324F5}" type="slidenum">
              <a:rPr lang="pt-BR" smtClean="0"/>
              <a:pPr/>
              <a:t>‹nº›</a:t>
            </a:fld>
            <a:r>
              <a:rPr lang="pt-BR" dirty="0"/>
              <a:t> de 12</a:t>
            </a:r>
          </a:p>
        </p:txBody>
      </p:sp>
    </p:spTree>
    <p:extLst>
      <p:ext uri="{BB962C8B-B14F-4D97-AF65-F5344CB8AC3E}">
        <p14:creationId xmlns:p14="http://schemas.microsoft.com/office/powerpoint/2010/main" val="372307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6604000"/>
            <a:ext cx="12192000" cy="266700"/>
          </a:xfrm>
          <a:prstGeom prst="rect">
            <a:avLst/>
          </a:prstGeom>
          <a:solidFill>
            <a:srgbClr val="292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1" y="5905500"/>
            <a:ext cx="966824" cy="10287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130" y="-60076"/>
            <a:ext cx="3021872" cy="1061972"/>
          </a:xfrm>
          <a:prstGeom prst="rect">
            <a:avLst/>
          </a:prstGeom>
        </p:spPr>
      </p:pic>
      <p:sp>
        <p:nvSpPr>
          <p:cNvPr id="5" name="Espaço Reservado para Número de Slide 13"/>
          <p:cNvSpPr>
            <a:spLocks noGrp="1"/>
          </p:cNvSpPr>
          <p:nvPr>
            <p:ph type="sldNum" sz="quarter" idx="4"/>
          </p:nvPr>
        </p:nvSpPr>
        <p:spPr>
          <a:xfrm>
            <a:off x="10476854" y="6602279"/>
            <a:ext cx="1715145" cy="25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A76F54FF-76C4-4040-9315-59D5D23324F5}" type="slidenum">
              <a:rPr lang="pt-BR" smtClean="0"/>
              <a:pPr/>
              <a:t>‹nº›</a:t>
            </a:fld>
            <a:r>
              <a:rPr lang="pt-BR" dirty="0"/>
              <a:t> de 12</a:t>
            </a:r>
          </a:p>
        </p:txBody>
      </p:sp>
    </p:spTree>
    <p:extLst>
      <p:ext uri="{BB962C8B-B14F-4D97-AF65-F5344CB8AC3E}">
        <p14:creationId xmlns:p14="http://schemas.microsoft.com/office/powerpoint/2010/main" val="49887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4" name="Grupo 3"/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7" name="Retângulo 6"/>
              <p:cNvSpPr/>
              <p:nvPr userDrawn="1"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Treinamento SQL Server</a:t>
                </a:r>
              </a:p>
            </p:txBody>
          </p:sp>
          <p:pic>
            <p:nvPicPr>
              <p:cNvPr id="2" name="Imagem 1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557917"/>
                <a:ext cx="12192000" cy="4300083"/>
              </a:xfrm>
              <a:prstGeom prst="rect">
                <a:avLst/>
              </a:prstGeom>
            </p:spPr>
          </p:pic>
        </p:grpSp>
        <p:pic>
          <p:nvPicPr>
            <p:cNvPr id="5" name="Imagem 4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4066" y="65332"/>
              <a:ext cx="3021872" cy="1061972"/>
            </a:xfrm>
            <a:prstGeom prst="rect">
              <a:avLst/>
            </a:prstGeom>
          </p:spPr>
        </p:pic>
      </p:grpSp>
      <p:sp>
        <p:nvSpPr>
          <p:cNvPr id="8" name="Espaço Reservado para Número de Slide 13"/>
          <p:cNvSpPr>
            <a:spLocks noGrp="1"/>
          </p:cNvSpPr>
          <p:nvPr>
            <p:ph type="sldNum" sz="quarter" idx="4"/>
          </p:nvPr>
        </p:nvSpPr>
        <p:spPr>
          <a:xfrm>
            <a:off x="10476854" y="6602279"/>
            <a:ext cx="1715145" cy="25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A76F54FF-76C4-4040-9315-59D5D23324F5}" type="slidenum">
              <a:rPr lang="pt-BR" smtClean="0"/>
              <a:pPr/>
              <a:t>‹nº›</a:t>
            </a:fld>
            <a:r>
              <a:rPr lang="pt-BR" dirty="0"/>
              <a:t> de 12</a:t>
            </a:r>
          </a:p>
        </p:txBody>
      </p:sp>
    </p:spTree>
    <p:extLst>
      <p:ext uri="{BB962C8B-B14F-4D97-AF65-F5344CB8AC3E}">
        <p14:creationId xmlns:p14="http://schemas.microsoft.com/office/powerpoint/2010/main" val="83000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2816890"/>
            <a:ext cx="12192000" cy="7930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600" b="1" i="1" dirty="0">
                <a:solidFill>
                  <a:schemeClr val="bg1"/>
                </a:solidFill>
              </a:rPr>
              <a:t>Tarefas do dia a dia de um DBA</a:t>
            </a:r>
            <a:endParaRPr lang="pt-BR" sz="46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0" y="1603467"/>
            <a:ext cx="12192000" cy="93653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100" b="1" dirty="0">
                <a:solidFill>
                  <a:srgbClr val="292A76"/>
                </a:solidFill>
              </a:rPr>
              <a:t>Treinamento SQL Server</a:t>
            </a:r>
            <a:endParaRPr lang="pt-BR" dirty="0">
              <a:solidFill>
                <a:srgbClr val="000099"/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6F54FF-76C4-4040-9315-59D5D23324F5}" type="slidenum">
              <a:rPr lang="pt-BR" smtClean="0"/>
              <a:pPr/>
              <a:t>1</a:t>
            </a:fld>
            <a:r>
              <a:rPr lang="pt-BR"/>
              <a:t> de 12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0310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95130" y="3634827"/>
            <a:ext cx="655454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chemeClr val="bg1"/>
                </a:solidFill>
              </a:rPr>
              <a:t>Tarefas do dia a dia de um DBA</a:t>
            </a:r>
          </a:p>
          <a:p>
            <a:endParaRPr lang="pt-BR" sz="3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96956" y="1304013"/>
            <a:ext cx="11267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endParaRPr lang="pt-BR" sz="6600" b="1" dirty="0"/>
          </a:p>
          <a:p>
            <a:pPr lvl="0" algn="ctr"/>
            <a:endParaRPr lang="pt-BR" sz="6600" b="1" dirty="0">
              <a:solidFill>
                <a:srgbClr val="002060"/>
              </a:solidFill>
            </a:endParaRPr>
          </a:p>
          <a:p>
            <a:pPr lvl="0" algn="ctr"/>
            <a:r>
              <a:rPr lang="pt-BR" sz="6600" b="1" dirty="0">
                <a:solidFill>
                  <a:srgbClr val="002060"/>
                </a:solidFill>
              </a:rPr>
              <a:t>DEMO</a:t>
            </a:r>
            <a:endParaRPr lang="pt-BR" sz="2400" b="1" dirty="0">
              <a:solidFill>
                <a:srgbClr val="00206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81799" y="206734"/>
            <a:ext cx="8086476" cy="10972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/>
            <a:r>
              <a:rPr lang="pt-BR" sz="4000" b="1" dirty="0">
                <a:solidFill>
                  <a:srgbClr val="002060"/>
                </a:solidFill>
              </a:rPr>
              <a:t>Segurança a Nível de Objetos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6F54FF-76C4-4040-9315-59D5D23324F5}" type="slidenum">
              <a:rPr lang="pt-BR" smtClean="0"/>
              <a:pPr/>
              <a:t>10</a:t>
            </a:fld>
            <a:r>
              <a:rPr lang="pt-BR"/>
              <a:t> de 12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486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606287" y="1231212"/>
            <a:ext cx="11267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</a:rPr>
              <a:t>Criação de logins e liberação de permissões por meio de </a:t>
            </a:r>
            <a:r>
              <a:rPr lang="pt-BR" sz="2800" b="1" dirty="0">
                <a:solidFill>
                  <a:srgbClr val="002060"/>
                </a:solidFill>
              </a:rPr>
              <a:t>server role</a:t>
            </a:r>
            <a:r>
              <a:rPr lang="pt-BR" sz="2800" dirty="0">
                <a:solidFill>
                  <a:srgbClr val="002060"/>
                </a:solidFill>
              </a:rPr>
              <a:t>. Por exemplo: sysadmin</a:t>
            </a:r>
          </a:p>
          <a:p>
            <a:endParaRPr lang="pt-BR" sz="2800" dirty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</a:rPr>
              <a:t>Mapeamento de permissão para os logins criados nas bases de dados e liberação de permissão na database por meio de </a:t>
            </a:r>
            <a:r>
              <a:rPr lang="pt-BR" sz="2800" b="1" dirty="0">
                <a:solidFill>
                  <a:srgbClr val="002060"/>
                </a:solidFill>
              </a:rPr>
              <a:t>database role</a:t>
            </a:r>
            <a:r>
              <a:rPr lang="pt-BR" sz="2800" dirty="0">
                <a:solidFill>
                  <a:srgbClr val="002060"/>
                </a:solidFill>
              </a:rPr>
              <a:t>. Por exemplo: db_owner, db_datareader, db_datawriter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</a:rPr>
              <a:t>Permissões diretamente a </a:t>
            </a:r>
            <a:r>
              <a:rPr lang="pt-BR" sz="2800" b="1" dirty="0">
                <a:solidFill>
                  <a:srgbClr val="002060"/>
                </a:solidFill>
              </a:rPr>
              <a:t>objetos</a:t>
            </a:r>
            <a:r>
              <a:rPr lang="pt-BR" sz="2800" dirty="0">
                <a:solidFill>
                  <a:srgbClr val="002060"/>
                </a:solidFill>
              </a:rPr>
              <a:t> em uma base de dados (mais restritivos). Por exemplo: GRANT, DENY, REVOKE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81799" y="206734"/>
            <a:ext cx="8086476" cy="10972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/>
            <a:r>
              <a:rPr lang="pt-BR" sz="4000" b="1" dirty="0">
                <a:solidFill>
                  <a:srgbClr val="002060"/>
                </a:solidFill>
              </a:rPr>
              <a:t>Resumo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6F54FF-76C4-4040-9315-59D5D23324F5}" type="slidenum">
              <a:rPr lang="pt-BR" smtClean="0"/>
              <a:pPr/>
              <a:t>11</a:t>
            </a:fld>
            <a:r>
              <a:rPr lang="pt-BR"/>
              <a:t> de 12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436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381799" y="206734"/>
            <a:ext cx="8086476" cy="10972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/>
            <a:r>
              <a:rPr lang="pt-BR" sz="4000" b="1" dirty="0">
                <a:solidFill>
                  <a:srgbClr val="002060"/>
                </a:solidFill>
              </a:rPr>
              <a:t>Dúvidas</a:t>
            </a:r>
          </a:p>
        </p:txBody>
      </p:sp>
      <p:pic>
        <p:nvPicPr>
          <p:cNvPr id="4" name="Imagem 3" descr="duvidas-300x30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6000" y="1463817"/>
            <a:ext cx="5040000" cy="5040000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6F54FF-76C4-4040-9315-59D5D23324F5}" type="slidenum">
              <a:rPr lang="pt-BR" smtClean="0"/>
              <a:pPr/>
              <a:t>12</a:t>
            </a:fld>
            <a:r>
              <a:rPr lang="pt-BR"/>
              <a:t> de 12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436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2816890"/>
            <a:ext cx="12192000" cy="7930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</a:rPr>
              <a:t>Gerenciamento de Acessos no SQL Server</a:t>
            </a:r>
            <a:endParaRPr lang="pt-BR" sz="4600" dirty="0">
              <a:solidFill>
                <a:schemeClr val="bg1"/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6F54FF-76C4-4040-9315-59D5D23324F5}" type="slidenum">
              <a:rPr lang="pt-BR" smtClean="0"/>
              <a:pPr/>
              <a:t>2</a:t>
            </a:fld>
            <a:r>
              <a:rPr lang="pt-BR"/>
              <a:t> de 12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E7C4B27-AA91-4C68-8754-187D4E790860}"/>
              </a:ext>
            </a:extLst>
          </p:cNvPr>
          <p:cNvSpPr/>
          <p:nvPr/>
        </p:nvSpPr>
        <p:spPr>
          <a:xfrm>
            <a:off x="4570581" y="405362"/>
            <a:ext cx="305083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5000" b="1" i="1" dirty="0">
                <a:solidFill>
                  <a:srgbClr val="292A76"/>
                </a:solidFill>
              </a:rPr>
              <a:t>Modulo 02</a:t>
            </a:r>
          </a:p>
        </p:txBody>
      </p:sp>
    </p:spTree>
    <p:extLst>
      <p:ext uri="{BB962C8B-B14F-4D97-AF65-F5344CB8AC3E}">
        <p14:creationId xmlns:p14="http://schemas.microsoft.com/office/powerpoint/2010/main" val="399031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83820" y="3575192"/>
            <a:ext cx="655454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chemeClr val="bg1"/>
                </a:solidFill>
              </a:rPr>
              <a:t>Tarefas do dia a dia de um DBA</a:t>
            </a:r>
          </a:p>
          <a:p>
            <a:endParaRPr lang="pt-BR" sz="34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989231" y="311811"/>
            <a:ext cx="6669155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000" b="1" dirty="0" err="1">
                <a:solidFill>
                  <a:srgbClr val="002060"/>
                </a:solidFill>
              </a:rPr>
              <a:t>Gerenciamento</a:t>
            </a:r>
            <a:r>
              <a:rPr lang="en-US" sz="4000" b="1" dirty="0">
                <a:solidFill>
                  <a:srgbClr val="002060"/>
                </a:solidFill>
              </a:rPr>
              <a:t> de </a:t>
            </a:r>
            <a:r>
              <a:rPr lang="en-US" sz="4000" b="1" dirty="0" err="1">
                <a:solidFill>
                  <a:srgbClr val="002060"/>
                </a:solidFill>
              </a:rPr>
              <a:t>Acessos</a:t>
            </a:r>
            <a:r>
              <a:rPr lang="en-US" sz="4000" b="1" dirty="0">
                <a:solidFill>
                  <a:srgbClr val="002060"/>
                </a:solidFill>
              </a:rPr>
              <a:t> no SQL Server</a:t>
            </a:r>
            <a:endParaRPr lang="pt-BR" sz="4000" b="1" dirty="0">
              <a:solidFill>
                <a:srgbClr val="00206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01582" y="1466684"/>
            <a:ext cx="10471219" cy="372409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rgbClr val="292A76"/>
                </a:solidFill>
              </a:rPr>
              <a:t>DBA acomodado diz: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292A7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92A76"/>
                </a:solidFill>
              </a:rPr>
              <a:t>“Esse negócio de acesso também é tranquilo”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292A7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92A76"/>
                </a:solidFill>
              </a:rPr>
              <a:t>“Libero uma permissão que tem lá chamada de </a:t>
            </a:r>
            <a:r>
              <a:rPr lang="pt-BR" sz="2400" dirty="0" err="1">
                <a:solidFill>
                  <a:srgbClr val="292A76"/>
                </a:solidFill>
              </a:rPr>
              <a:t>sysadmin</a:t>
            </a:r>
            <a:r>
              <a:rPr lang="pt-BR" sz="2400" dirty="0">
                <a:solidFill>
                  <a:srgbClr val="292A76"/>
                </a:solidFill>
              </a:rPr>
              <a:t> e nunca mais ninguém vem me encher a paciência com acessos... Funciona de boa”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292A7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92A76"/>
                </a:solidFill>
              </a:rPr>
              <a:t> “Acabou com aquela chatice de desenvolvedor toda hora pedindo acesso a uma base diferente”</a:t>
            </a:r>
          </a:p>
          <a:p>
            <a:r>
              <a:rPr lang="pt-BR" sz="2000" dirty="0">
                <a:solidFill>
                  <a:srgbClr val="292A76"/>
                </a:solidFill>
              </a:rPr>
              <a:t>		</a:t>
            </a:r>
          </a:p>
        </p:txBody>
      </p:sp>
      <p:sp>
        <p:nvSpPr>
          <p:cNvPr id="9" name="Retângulo 8"/>
          <p:cNvSpPr/>
          <p:nvPr/>
        </p:nvSpPr>
        <p:spPr>
          <a:xfrm>
            <a:off x="2562285" y="5190780"/>
            <a:ext cx="2205423" cy="13316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000" b="1" dirty="0">
                <a:solidFill>
                  <a:srgbClr val="292A76"/>
                </a:solidFill>
              </a:rPr>
              <a:t>CAMPANHA: SYSADMIN </a:t>
            </a:r>
          </a:p>
          <a:p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7873353" y="5361470"/>
            <a:ext cx="3362474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000" b="1" dirty="0">
                <a:solidFill>
                  <a:srgbClr val="292A76"/>
                </a:solidFill>
              </a:rPr>
              <a:t>AO DBA!!!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5439" y="5098447"/>
            <a:ext cx="2472947" cy="1275796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6F54FF-76C4-4040-9315-59D5D23324F5}" type="slidenum">
              <a:rPr lang="pt-BR" smtClean="0"/>
              <a:pPr/>
              <a:t>3</a:t>
            </a:fld>
            <a:r>
              <a:rPr lang="pt-BR"/>
              <a:t> de 12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436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en the developer comes to me asking for sysadmin permission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796" y="1475510"/>
            <a:ext cx="4882286" cy="490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236260" y="1675307"/>
            <a:ext cx="56203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292A76"/>
                </a:solidFill>
              </a:rPr>
              <a:t>“Quando alguém chegar na sua mesa pedindo um acesso de </a:t>
            </a:r>
            <a:r>
              <a:rPr lang="pt-BR" sz="3600" dirty="0" err="1">
                <a:solidFill>
                  <a:srgbClr val="292A76"/>
                </a:solidFill>
              </a:rPr>
              <a:t>sysadmin</a:t>
            </a:r>
            <a:r>
              <a:rPr lang="pt-BR" sz="3600" dirty="0">
                <a:solidFill>
                  <a:srgbClr val="292A76"/>
                </a:solidFill>
              </a:rPr>
              <a:t> para o desenvolvedor ou para uma aplicação.”</a:t>
            </a:r>
            <a:endParaRPr lang="pt-BR" sz="36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6F54FF-76C4-4040-9315-59D5D23324F5}" type="slidenum">
              <a:rPr lang="pt-BR" smtClean="0"/>
              <a:pPr/>
              <a:t>4</a:t>
            </a:fld>
            <a:r>
              <a:rPr lang="pt-BR"/>
              <a:t> de 12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572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83820" y="3575192"/>
            <a:ext cx="655454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chemeClr val="bg1"/>
                </a:solidFill>
              </a:rPr>
              <a:t>Tarefas do dia a dia de um DBA</a:t>
            </a:r>
          </a:p>
          <a:p>
            <a:endParaRPr lang="pt-BR" sz="3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540825" y="1310725"/>
            <a:ext cx="62503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</a:rPr>
              <a:t>Criação de Logins no SQL Server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</a:rPr>
              <a:t>De Windows (Domínio)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</a:rPr>
              <a:t>Do SQL Server</a:t>
            </a:r>
          </a:p>
          <a:p>
            <a:endParaRPr lang="pt-BR" sz="2800" dirty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</a:rPr>
              <a:t>Opções na criação de um Login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2060"/>
                </a:solidFill>
              </a:rPr>
              <a:t>Enforce Password policy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2060"/>
                </a:solidFill>
              </a:rPr>
              <a:t>Enforce password expiration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2060"/>
                </a:solidFill>
              </a:rPr>
              <a:t>User must change password at next login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2060"/>
                </a:solidFill>
              </a:rPr>
              <a:t>Default Database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1799" y="366677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pt-BR" sz="4000" b="1" dirty="0">
                <a:solidFill>
                  <a:srgbClr val="002060"/>
                </a:solidFill>
              </a:rPr>
              <a:t>Segurança a Nível de Servidor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00466" y="1445025"/>
            <a:ext cx="4950356" cy="5040000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6F54FF-76C4-4040-9315-59D5D23324F5}" type="slidenum">
              <a:rPr lang="pt-BR" smtClean="0"/>
              <a:pPr/>
              <a:t>5</a:t>
            </a:fld>
            <a:r>
              <a:rPr lang="pt-BR"/>
              <a:t> de 12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836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83820" y="3575192"/>
            <a:ext cx="655454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chemeClr val="bg1"/>
                </a:solidFill>
              </a:rPr>
              <a:t>Tarefas do dia a dia de um DBA</a:t>
            </a:r>
          </a:p>
          <a:p>
            <a:endParaRPr lang="pt-BR" sz="3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725556" y="1290846"/>
            <a:ext cx="45102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</a:rPr>
              <a:t>Liberação de Acesso as Instâncias </a:t>
            </a:r>
            <a:r>
              <a:rPr lang="pt-BR" sz="2800" b="1" dirty="0">
                <a:solidFill>
                  <a:srgbClr val="002060"/>
                </a:solidFill>
              </a:rPr>
              <a:t>(Server Roles):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FF0000"/>
                </a:solidFill>
              </a:rPr>
              <a:t>Sysadmin</a:t>
            </a:r>
            <a:endParaRPr lang="pt-BR" sz="2800" dirty="0">
              <a:solidFill>
                <a:srgbClr val="00206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002060"/>
                </a:solidFill>
              </a:rPr>
              <a:t>Bulkadmin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002060"/>
                </a:solidFill>
              </a:rPr>
              <a:t>Dbcreator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002060"/>
                </a:solidFill>
              </a:rPr>
              <a:t>Diskadmin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002060"/>
                </a:solidFill>
              </a:rPr>
              <a:t>Processadmin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002060"/>
                </a:solidFill>
              </a:rPr>
              <a:t>Public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002060"/>
                </a:solidFill>
              </a:rPr>
              <a:t>Securityadmin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002060"/>
                </a:solidFill>
              </a:rPr>
              <a:t>Serveradmin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002060"/>
                </a:solidFill>
              </a:rPr>
              <a:t>Setupadmin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1799" y="366677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pt-BR" sz="4000" b="1" dirty="0">
                <a:solidFill>
                  <a:srgbClr val="002060"/>
                </a:solidFill>
              </a:rPr>
              <a:t>Segurança a Nível de Servidor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03373" y="2002483"/>
            <a:ext cx="6507962" cy="3780000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6F54FF-76C4-4040-9315-59D5D23324F5}" type="slidenum">
              <a:rPr lang="pt-BR" smtClean="0"/>
              <a:pPr/>
              <a:t>6</a:t>
            </a:fld>
            <a:r>
              <a:rPr lang="pt-BR"/>
              <a:t> de 12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436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83820" y="3575192"/>
            <a:ext cx="655454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chemeClr val="bg1"/>
                </a:solidFill>
              </a:rPr>
              <a:t>Tarefas do dia a dia de um DBA</a:t>
            </a:r>
          </a:p>
          <a:p>
            <a:endParaRPr lang="pt-BR" sz="3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795130" y="1300786"/>
            <a:ext cx="451029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002060"/>
                </a:solidFill>
              </a:rPr>
              <a:t>Liberação de Acesso as Databases </a:t>
            </a:r>
            <a:r>
              <a:rPr lang="pt-BR" sz="2600" b="1" dirty="0">
                <a:solidFill>
                  <a:srgbClr val="002060"/>
                </a:solidFill>
              </a:rPr>
              <a:t>(User Mapping)</a:t>
            </a:r>
          </a:p>
          <a:p>
            <a:endParaRPr lang="pt-BR" sz="2800" dirty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b="1" dirty="0">
                <a:solidFill>
                  <a:srgbClr val="002060"/>
                </a:solidFill>
              </a:rPr>
              <a:t>Database Role: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FF0000"/>
                </a:solidFill>
              </a:rPr>
              <a:t>db_owner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FF0000"/>
                </a:solidFill>
              </a:rPr>
              <a:t>db_datareader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FF0000"/>
                </a:solidFill>
              </a:rPr>
              <a:t>db_datawriter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02060"/>
                </a:solidFill>
              </a:rPr>
              <a:t>db_securityadmin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02060"/>
                </a:solidFill>
              </a:rPr>
              <a:t>db_accessadmin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02060"/>
                </a:solidFill>
              </a:rPr>
              <a:t>db_backupoperator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02060"/>
                </a:solidFill>
              </a:rPr>
              <a:t>db_ddladmin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02060"/>
                </a:solidFill>
              </a:rPr>
              <a:t>db_denydatareader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02060"/>
                </a:solidFill>
              </a:rPr>
              <a:t>db_denydatawriter 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1799" y="366677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pt-BR" sz="4000" b="1" dirty="0">
                <a:solidFill>
                  <a:srgbClr val="002060"/>
                </a:solidFill>
              </a:rPr>
              <a:t>Segurança a Nível de Database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58600" y="1491668"/>
            <a:ext cx="6049688" cy="5040000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6F54FF-76C4-4040-9315-59D5D23324F5}" type="slidenum">
              <a:rPr lang="pt-BR" smtClean="0"/>
              <a:pPr/>
              <a:t>7</a:t>
            </a:fld>
            <a:r>
              <a:rPr lang="pt-BR"/>
              <a:t> de 12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436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83820" y="3575192"/>
            <a:ext cx="655454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chemeClr val="bg1"/>
                </a:solidFill>
              </a:rPr>
              <a:t>Tarefas do dia a dia de um DBA</a:t>
            </a:r>
          </a:p>
          <a:p>
            <a:endParaRPr lang="pt-BR" sz="3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834887" y="1439934"/>
            <a:ext cx="11267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002060"/>
                </a:solidFill>
              </a:rPr>
              <a:t>GRANT, DENY e REVOKE: Permissão mais restritiva, pois só libera o acesso a objetos específicos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u="sng" dirty="0">
                <a:solidFill>
                  <a:srgbClr val="002060"/>
                </a:solidFill>
              </a:rPr>
              <a:t>GRANT: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002060"/>
                </a:solidFill>
              </a:rPr>
              <a:t>GRANT SELECT, UPDATE,INSERT ON OBJETO TO USUARIO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002060"/>
                </a:solidFill>
              </a:rPr>
              <a:t>GRANT EXECUTE ON PROCEDURE TO USUARIO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u="sng" dirty="0">
                <a:solidFill>
                  <a:srgbClr val="002060"/>
                </a:solidFill>
              </a:rPr>
              <a:t>DENY: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002060"/>
                </a:solidFill>
              </a:rPr>
              <a:t>DENY SELECT, UPDATE,INSERT ON OBJETO TO USUARIO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u="sng" dirty="0">
                <a:solidFill>
                  <a:srgbClr val="002060"/>
                </a:solidFill>
              </a:rPr>
              <a:t>REVOKE: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002060"/>
                </a:solidFill>
              </a:rPr>
              <a:t>REVOKE SELECT ON OBJETO TO USUARIO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1799" y="366677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pt-BR" sz="4000" b="1" dirty="0">
                <a:solidFill>
                  <a:srgbClr val="002060"/>
                </a:solidFill>
              </a:rPr>
              <a:t>Segurança a Nível de Objetos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6F54FF-76C4-4040-9315-59D5D23324F5}" type="slidenum">
              <a:rPr lang="pt-BR" smtClean="0"/>
              <a:pPr/>
              <a:t>8</a:t>
            </a:fld>
            <a:r>
              <a:rPr lang="pt-BR"/>
              <a:t> de 12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242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36261" y="1675307"/>
            <a:ext cx="34005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292A76"/>
                </a:solidFill>
              </a:rPr>
              <a:t>“Quando o desenvolvedor roda um update sem WHERE”</a:t>
            </a:r>
            <a:endParaRPr lang="pt-BR" sz="3600" dirty="0"/>
          </a:p>
        </p:txBody>
      </p:sp>
      <p:pic>
        <p:nvPicPr>
          <p:cNvPr id="4" name="Picture 4" descr="Run an UPDATE script only to realize I left out the WHERE clause. (HT @spitz93147)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437" y="1675307"/>
            <a:ext cx="8456561" cy="430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6F54FF-76C4-4040-9315-59D5D23324F5}" type="slidenum">
              <a:rPr lang="pt-BR" smtClean="0"/>
              <a:pPr/>
              <a:t>9</a:t>
            </a:fld>
            <a:r>
              <a:rPr lang="pt-BR"/>
              <a:t> de 12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211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3348</TotalTime>
  <Words>1749</Words>
  <Application>Microsoft Office PowerPoint</Application>
  <PresentationFormat>Widescreen</PresentationFormat>
  <Paragraphs>203</Paragraphs>
  <Slides>12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1_Tema do Office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</dc:creator>
  <cp:lastModifiedBy>Fabrício Lima</cp:lastModifiedBy>
  <cp:revision>193</cp:revision>
  <dcterms:created xsi:type="dcterms:W3CDTF">2016-04-04T15:53:45Z</dcterms:created>
  <dcterms:modified xsi:type="dcterms:W3CDTF">2018-02-20T20:14:39Z</dcterms:modified>
</cp:coreProperties>
</file>