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8.png" ContentType="image/png"/>
  <Override PartName="/ppt/media/image17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16.png" ContentType="image/png"/>
  <Override PartName="/ppt/media/image10.png" ContentType="image/png"/>
  <Override PartName="/ppt/media/image1.png" ContentType="image/png"/>
  <Override PartName="/ppt/media/image27.jpeg" ContentType="image/jpeg"/>
  <Override PartName="/ppt/media/image26.gif" ContentType="image/gif"/>
  <Override PartName="/ppt/media/image25.png" ContentType="image/png"/>
  <Override PartName="/ppt/media/image24.gif" ContentType="image/gif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5.png" ContentType="image/png"/>
  <Override PartName="/ppt/media/image14.png" ContentType="image/png"/>
  <Override PartName="/ppt/media/image6.png" ContentType="image/png"/>
  <Override PartName="/ppt/media/image3.jpeg" ContentType="image/jpeg"/>
  <Override PartName="/ppt/media/image15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29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_rels/notesSlide1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7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5025E09-172F-463F-8ADC-AC1E6C64D812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://www.fabriciolima.net/" TargetMode="External"/><Relationship Id="rId2" Type="http://schemas.openxmlformats.org/officeDocument/2006/relationships/slide" Target="../slides/slide1.xml"/><Relationship Id="rId3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hyperlink" Target="https://www.simple-talk.com/sql/database-administration/setting-up-your-sql-server-agent-correctly/" TargetMode="External"/><Relationship Id="rId2" Type="http://schemas.openxmlformats.org/officeDocument/2006/relationships/hyperlink" Target="http://www.mssqltips.com/sql-server-tip-category/27/sql-server-agent/" TargetMode="External"/><Relationship Id="rId3" Type="http://schemas.openxmlformats.org/officeDocument/2006/relationships/hyperlink" Target="http://www.fabriciolima.net/blog/2011/03/09/querys-do-dia-a-dia-como-visualizar-o-historico-de-um-job/" TargetMode="External"/><Relationship Id="rId4" Type="http://schemas.openxmlformats.org/officeDocument/2006/relationships/slide" Target="../slides/slide25.xml"/><Relationship Id="rId5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oQGOf4sNnp8" TargetMode="External"/><Relationship Id="rId2" Type="http://schemas.openxmlformats.org/officeDocument/2006/relationships/hyperlink" Target="https://www.youtube.com/watch?v=x-1GkPq6KVE" TargetMode="External"/><Relationship Id="rId3" Type="http://schemas.openxmlformats.org/officeDocument/2006/relationships/slide" Target="../slides/slide28.xml"/><Relationship Id="rId4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Site Fabrício Lima – Soluções em Banco de Dados: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1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28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http://www.fabriciolima.net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5122E9B-B60B-4648-8F35-2615060612C2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2D964B7-C07D-4F2B-B847-7223999AF691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73EBE60-6F3A-475C-A688-B28541A68334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8EBF64F-04B1-48C8-968F-BA524CBC274C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4234493-826B-4E3D-B3CA-BDFF5280D059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9553381-A326-46B7-AD28-20397C95DC7E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851B047-41EA-46DF-BED0-6F4C5245F9E2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C67C242-5F6F-4D6A-9956-47E070CF045D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3DE540C-50A6-440F-BF0D-96051E17C7FC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695523A-5918-483B-9781-C574C56D4BCB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5A5C6D0-67C5-41E2-A12D-15DE607CDA71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6CA8A31-1A9D-4F1A-A8F6-42D1737B7052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FE65145-9342-4304-A3D9-465CD8747881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5CC2423-62ED-4F74-994B-FB4F88FFD4F1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C7135E1-85A8-4375-81BC-A29732E9E57F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0000"/>
          </a:bodyPr>
          <a:p>
            <a:pPr marL="216000" indent="0">
              <a:lnSpc>
                <a:spcPct val="100000"/>
              </a:lnSpc>
              <a:buNone/>
            </a:pPr>
            <a:r>
              <a:rPr b="1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Leitura Complementar: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1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 </a:t>
            </a:r>
            <a:r>
              <a:rPr b="0" lang="pt-BR" sz="28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https://www.simple-talk.com/sql/database-administration/setting-up-your-sql-server-agent-correctly/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+mn-lt"/>
                <a:ea typeface="+mn-ea"/>
              </a:rPr>
              <a:t>http://www.dbabr.com.br/blog/index.php/2016/11/18/o-magico-sql-server-agent/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 </a:t>
            </a:r>
            <a:r>
              <a:rPr b="1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Série de artigos sobre o SQL Agent: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1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 </a:t>
            </a:r>
            <a:r>
              <a:rPr b="0" lang="pt-BR" sz="28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http://www.mssqltips.com/sql-server-tip-category/27/sql-server-agent/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28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3"/>
              </a:rPr>
              <a:t>http://www.fabriciolima.net/blog/2011/03/09/querys-do-dia-a-dia-como-visualizar-o-historico-de-um-job/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917FDD2-277D-4CF8-B5BF-88540B71693D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1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Material Complementar: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Vídeo - dbabrainstorm: Virei DBA. E agora?! - Agendando tarefas no SQL Server utilizando Jobs e Schedules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1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https://www.youtube.com/watch?v=oQGOf4sNnp8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Vídeo - dbabrainstorm: Virei DBA. E agora?! - Monitorando jobs no SQL Server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1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https://www.youtube.com/watch?v=x-1GkPq6KVE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B591FDF-4406-4C2D-868A-B393FA1E2707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9177786-D34F-4D3B-AEF2-518719A1D99E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CEDD0E2-F64F-4702-AC8F-1444647D5D25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01B15C4-0F53-4031-A6B8-9F521050811C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AC7EF16-DD13-4882-9885-FCC07FDF3CD0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0D944AD-FA73-4165-B678-9808EB6B61A1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4366AD8-EDCF-44F2-8282-44EFEC8FDC97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E22F65B-0A40-438E-9068-A6B138FD0326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2426DEC-2E6E-42E1-9091-56DA0F1145F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670265-F80C-4FBD-BD36-58926A3B591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0A6DD8-13C5-4FA0-9DA1-22C3B4C0854F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alpha val="9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ângulo 6"/>
          <p:cNvSpPr/>
          <p:nvPr/>
        </p:nvSpPr>
        <p:spPr>
          <a:xfrm>
            <a:off x="0" y="6593760"/>
            <a:ext cx="12191760" cy="263880"/>
          </a:xfrm>
          <a:prstGeom prst="rect">
            <a:avLst/>
          </a:prstGeom>
          <a:solidFill>
            <a:srgbClr val="292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" name="Imagem 8" descr=""/>
          <p:cNvPicPr/>
          <p:nvPr/>
        </p:nvPicPr>
        <p:blipFill>
          <a:blip r:embed="rId2"/>
          <a:stretch/>
        </p:blipFill>
        <p:spPr>
          <a:xfrm>
            <a:off x="87120" y="5802120"/>
            <a:ext cx="743760" cy="791280"/>
          </a:xfrm>
          <a:prstGeom prst="rect">
            <a:avLst/>
          </a:prstGeom>
          <a:ln w="0">
            <a:noFill/>
          </a:ln>
        </p:spPr>
      </p:pic>
      <p:grpSp>
        <p:nvGrpSpPr>
          <p:cNvPr id="2" name="Grupo 1"/>
          <p:cNvGrpSpPr/>
          <p:nvPr/>
        </p:nvGrpSpPr>
        <p:grpSpPr>
          <a:xfrm>
            <a:off x="0" y="76680"/>
            <a:ext cx="9282240" cy="1242360"/>
            <a:chOff x="0" y="76680"/>
            <a:chExt cx="9282240" cy="1242360"/>
          </a:xfrm>
        </p:grpSpPr>
        <p:sp>
          <p:nvSpPr>
            <p:cNvPr id="3" name="Retângulo 11"/>
            <p:cNvSpPr/>
            <p:nvPr/>
          </p:nvSpPr>
          <p:spPr>
            <a:xfrm>
              <a:off x="0" y="76680"/>
              <a:ext cx="1096200" cy="11145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" name="Retângulo 9"/>
            <p:cNvSpPr/>
            <p:nvPr/>
          </p:nvSpPr>
          <p:spPr>
            <a:xfrm>
              <a:off x="388080" y="88560"/>
              <a:ext cx="730080" cy="1212120"/>
            </a:xfrm>
            <a:custGeom>
              <a:avLst/>
              <a:gdLst>
                <a:gd name="textAreaLeft" fmla="*/ 0 w 730080"/>
                <a:gd name="textAreaRight" fmla="*/ 730440 w 730080"/>
                <a:gd name="textAreaTop" fmla="*/ 0 h 1212120"/>
                <a:gd name="textAreaBottom" fmla="*/ 1212480 h 1212120"/>
              </a:gdLst>
              <a:ahLst/>
              <a:rect l="textAreaLeft" t="textAreaTop" r="textAreaRight" b="textAreaBottom"/>
              <a:pathLst>
                <a:path w="272888" h="539133">
                  <a:moveTo>
                    <a:pt x="0" y="45392"/>
                  </a:moveTo>
                  <a:lnTo>
                    <a:pt x="269147" y="0"/>
                  </a:lnTo>
                  <a:lnTo>
                    <a:pt x="272888" y="539133"/>
                  </a:lnTo>
                  <a:lnTo>
                    <a:pt x="5264" y="537266"/>
                  </a:lnTo>
                  <a:cubicBezTo>
                    <a:pt x="3509" y="373308"/>
                    <a:pt x="1755" y="209350"/>
                    <a:pt x="0" y="4539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" name="Retângulo 10"/>
            <p:cNvSpPr/>
            <p:nvPr/>
          </p:nvSpPr>
          <p:spPr>
            <a:xfrm>
              <a:off x="388080" y="204480"/>
              <a:ext cx="8894160" cy="1114560"/>
            </a:xfrm>
            <a:custGeom>
              <a:avLst/>
              <a:gdLst>
                <a:gd name="textAreaLeft" fmla="*/ 0 w 8894160"/>
                <a:gd name="textAreaRight" fmla="*/ 8894520 w 8894160"/>
                <a:gd name="textAreaTop" fmla="*/ 0 h 1114560"/>
                <a:gd name="textAreaBottom" fmla="*/ 1114920 h 1114560"/>
              </a:gdLst>
              <a:ahLst/>
              <a:rect l="textAreaLeft" t="textAreaTop" r="textAreaRight" b="textAreaBottom"/>
              <a:pathLst>
                <a:path w="4064000" h="430150">
                  <a:moveTo>
                    <a:pt x="0" y="0"/>
                  </a:moveTo>
                  <a:lnTo>
                    <a:pt x="4064000" y="0"/>
                  </a:lnTo>
                  <a:lnTo>
                    <a:pt x="3695700" y="430150"/>
                  </a:lnTo>
                  <a:lnTo>
                    <a:pt x="0" y="430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pic>
        <p:nvPicPr>
          <p:cNvPr id="6" name="Imagem 12" descr=""/>
          <p:cNvPicPr/>
          <p:nvPr/>
        </p:nvPicPr>
        <p:blipFill>
          <a:blip r:embed="rId3"/>
          <a:stretch/>
        </p:blipFill>
        <p:spPr>
          <a:xfrm>
            <a:off x="9150840" y="257400"/>
            <a:ext cx="3021480" cy="106164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sldNum" idx="1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2D49543-6BDA-4E4B-81E8-A324D0C9C9EE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&lt;número&gt;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29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2.º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3.º nível de tópicos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4.º nível de tópicos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5.º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6.º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7.º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6"/>
          <p:cNvSpPr/>
          <p:nvPr/>
        </p:nvSpPr>
        <p:spPr>
          <a:xfrm>
            <a:off x="0" y="6603840"/>
            <a:ext cx="12191760" cy="266400"/>
          </a:xfrm>
          <a:prstGeom prst="rect">
            <a:avLst/>
          </a:prstGeom>
          <a:solidFill>
            <a:srgbClr val="292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1" name="Imagem 8" descr=""/>
          <p:cNvPicPr/>
          <p:nvPr/>
        </p:nvPicPr>
        <p:blipFill>
          <a:blip r:embed="rId2"/>
          <a:stretch/>
        </p:blipFill>
        <p:spPr>
          <a:xfrm>
            <a:off x="101520" y="5905440"/>
            <a:ext cx="966600" cy="1028520"/>
          </a:xfrm>
          <a:prstGeom prst="rect">
            <a:avLst/>
          </a:prstGeom>
          <a:ln w="0">
            <a:noFill/>
          </a:ln>
        </p:spPr>
      </p:pic>
      <p:pic>
        <p:nvPicPr>
          <p:cNvPr id="12" name="Imagem 12" descr=""/>
          <p:cNvPicPr/>
          <p:nvPr/>
        </p:nvPicPr>
        <p:blipFill>
          <a:blip r:embed="rId3"/>
          <a:stretch/>
        </p:blipFill>
        <p:spPr>
          <a:xfrm>
            <a:off x="9176040" y="-60120"/>
            <a:ext cx="3021480" cy="106164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sldNum" idx="2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E31622D-1E23-49D1-8222-FFC4AE77DCF7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&lt;número&gt;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29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grpSp>
          <p:nvGrpSpPr>
            <p:cNvPr id="15" name="Grupo 3"/>
            <p:cNvGrpSpPr/>
            <p:nvPr/>
          </p:nvGrpSpPr>
          <p:grpSpPr>
            <a:xfrm>
              <a:off x="0" y="0"/>
              <a:ext cx="12191760" cy="6857640"/>
              <a:chOff x="0" y="0"/>
              <a:chExt cx="12191760" cy="6857640"/>
            </a:xfrm>
          </p:grpSpPr>
          <p:sp>
            <p:nvSpPr>
              <p:cNvPr id="16" name="Retângulo 6"/>
              <p:cNvSpPr/>
              <p:nvPr/>
            </p:nvSpPr>
            <p:spPr>
              <a:xfrm>
                <a:off x="0" y="0"/>
                <a:ext cx="12191760" cy="685764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2f2f2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chemeClr val="lt1"/>
                    </a:solidFill>
                    <a:latin typeface="Arial"/>
                  </a:rPr>
                  <a:t>Treinamento SQL Server</a:t>
                </a: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pic>
            <p:nvPicPr>
              <p:cNvPr id="17" name="Imagem 1" descr=""/>
              <p:cNvPicPr/>
              <p:nvPr/>
            </p:nvPicPr>
            <p:blipFill>
              <a:blip r:embed="rId2"/>
              <a:stretch/>
            </p:blipFill>
            <p:spPr>
              <a:xfrm>
                <a:off x="0" y="2557800"/>
                <a:ext cx="12191760" cy="42998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8" name="Imagem 4" descr=""/>
            <p:cNvPicPr/>
            <p:nvPr/>
          </p:nvPicPr>
          <p:blipFill>
            <a:blip r:embed="rId3"/>
            <a:stretch/>
          </p:blipFill>
          <p:spPr>
            <a:xfrm>
              <a:off x="9043920" y="65160"/>
              <a:ext cx="3021480" cy="1061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9" name="PlaceHolder 1"/>
          <p:cNvSpPr>
            <a:spLocks noGrp="1"/>
          </p:cNvSpPr>
          <p:nvPr>
            <p:ph type="sldNum" idx="3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D14D244-B2FC-4B45-926D-659BF88C6917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&lt;número&gt;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29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2.º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3.º nível de tópicos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4.º nível de tópicos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5.º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6.º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7.º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0mGqJwp-2uc" TargetMode="External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gif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gif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/>
          <p:nvPr/>
        </p:nvSpPr>
        <p:spPr>
          <a:xfrm>
            <a:off x="0" y="2817000"/>
            <a:ext cx="12191760" cy="79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 defTabSz="914400">
              <a:lnSpc>
                <a:spcPct val="90000"/>
              </a:lnSpc>
            </a:pPr>
            <a:r>
              <a:rPr b="1" i="1" lang="pt-BR" sz="4600" spc="-1" strike="noStrike">
                <a:solidFill>
                  <a:schemeClr val="lt1"/>
                </a:solidFill>
                <a:latin typeface="Calibri Light"/>
              </a:rPr>
              <a:t>Tarefas do dia a dia de um DBA</a:t>
            </a: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Título 1"/>
          <p:cNvSpPr/>
          <p:nvPr/>
        </p:nvSpPr>
        <p:spPr>
          <a:xfrm>
            <a:off x="0" y="1603440"/>
            <a:ext cx="12191760" cy="93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 defTabSz="914400">
              <a:lnSpc>
                <a:spcPct val="90000"/>
              </a:lnSpc>
            </a:pPr>
            <a:r>
              <a:rPr b="1" lang="pt-BR" sz="5100" spc="-1" strike="noStrike">
                <a:solidFill>
                  <a:srgbClr val="292a76"/>
                </a:solidFill>
                <a:latin typeface="Calibri Light"/>
              </a:rPr>
              <a:t>Treinamento SQL Server</a:t>
            </a:r>
            <a:endParaRPr b="0" lang="pt-BR" sz="5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sldNum" idx="7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580F853-AD17-4EBA-AF1C-3A2BD0884373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1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29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ítulo 1"/>
          <p:cNvSpPr/>
          <p:nvPr/>
        </p:nvSpPr>
        <p:spPr>
          <a:xfrm>
            <a:off x="381960" y="366840"/>
            <a:ext cx="808596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292a76"/>
                </a:solidFill>
                <a:latin typeface="Calibri"/>
              </a:rPr>
              <a:t>Criar Steps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Picture 2" descr=""/>
          <p:cNvPicPr/>
          <p:nvPr/>
        </p:nvPicPr>
        <p:blipFill>
          <a:blip r:embed="rId1"/>
          <a:stretch/>
        </p:blipFill>
        <p:spPr>
          <a:xfrm>
            <a:off x="3535920" y="1438200"/>
            <a:ext cx="8301240" cy="5039640"/>
          </a:xfrm>
          <a:prstGeom prst="rect">
            <a:avLst/>
          </a:prstGeom>
          <a:ln w="9525">
            <a:noFill/>
          </a:ln>
        </p:spPr>
      </p:pic>
      <p:sp>
        <p:nvSpPr>
          <p:cNvPr id="65" name="CaixaDeTexto 5"/>
          <p:cNvSpPr/>
          <p:nvPr/>
        </p:nvSpPr>
        <p:spPr>
          <a:xfrm>
            <a:off x="795240" y="1300680"/>
            <a:ext cx="2490480" cy="39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Clicar em 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“OK”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Pronto. Step criado!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sldNum" idx="16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B0C2DB5-6AEE-416A-9D77-B508FBD0B80C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10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29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ítulo 1"/>
          <p:cNvSpPr/>
          <p:nvPr/>
        </p:nvSpPr>
        <p:spPr>
          <a:xfrm>
            <a:off x="381960" y="366840"/>
            <a:ext cx="808596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292a76"/>
                </a:solidFill>
                <a:latin typeface="Calibri"/>
              </a:rPr>
              <a:t>Criar Steps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Picture 2" descr=""/>
          <p:cNvPicPr/>
          <p:nvPr/>
        </p:nvPicPr>
        <p:blipFill>
          <a:blip r:embed="rId1"/>
          <a:stretch/>
        </p:blipFill>
        <p:spPr>
          <a:xfrm>
            <a:off x="1606320" y="1447920"/>
            <a:ext cx="8979120" cy="5039640"/>
          </a:xfrm>
          <a:prstGeom prst="rect">
            <a:avLst/>
          </a:prstGeom>
          <a:ln w="9525">
            <a:noFill/>
          </a:ln>
        </p:spPr>
      </p:pic>
      <p:sp>
        <p:nvSpPr>
          <p:cNvPr id="69" name="PlaceHolder 1"/>
          <p:cNvSpPr>
            <a:spLocks noGrp="1"/>
          </p:cNvSpPr>
          <p:nvPr>
            <p:ph type="sldNum" idx="17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FEFD288-410B-4693-B746-49D3D541176B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11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29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aixaDeTexto 7"/>
          <p:cNvSpPr/>
          <p:nvPr/>
        </p:nvSpPr>
        <p:spPr>
          <a:xfrm>
            <a:off x="795240" y="1300680"/>
            <a:ext cx="3547800" cy="39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No canto esquerdo, clicar na opção 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“Schedules”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Clicar em 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“New”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ítulo 1"/>
          <p:cNvSpPr/>
          <p:nvPr/>
        </p:nvSpPr>
        <p:spPr>
          <a:xfrm>
            <a:off x="381960" y="366840"/>
            <a:ext cx="808596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292a76"/>
                </a:solidFill>
                <a:latin typeface="Calibri"/>
              </a:rPr>
              <a:t>Criar Schedule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Picture 2" descr=""/>
          <p:cNvPicPr/>
          <p:nvPr/>
        </p:nvPicPr>
        <p:blipFill>
          <a:blip r:embed="rId1"/>
          <a:stretch/>
        </p:blipFill>
        <p:spPr>
          <a:xfrm>
            <a:off x="4667400" y="1771560"/>
            <a:ext cx="7199640" cy="4041000"/>
          </a:xfrm>
          <a:prstGeom prst="rect">
            <a:avLst/>
          </a:prstGeom>
          <a:ln w="9525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sldNum" idx="18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F10EE70-A258-49C5-A0C8-8BB11321AF05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12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29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ítulo 1"/>
          <p:cNvSpPr/>
          <p:nvPr/>
        </p:nvSpPr>
        <p:spPr>
          <a:xfrm>
            <a:off x="381960" y="366840"/>
            <a:ext cx="808596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292a76"/>
                </a:solidFill>
                <a:latin typeface="Calibri"/>
              </a:rPr>
              <a:t>Criar Schedule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Picture 2" descr=""/>
          <p:cNvPicPr/>
          <p:nvPr/>
        </p:nvPicPr>
        <p:blipFill>
          <a:blip r:embed="rId1"/>
          <a:stretch/>
        </p:blipFill>
        <p:spPr>
          <a:xfrm>
            <a:off x="5646960" y="1438200"/>
            <a:ext cx="5793840" cy="5039640"/>
          </a:xfrm>
          <a:prstGeom prst="rect">
            <a:avLst/>
          </a:prstGeom>
          <a:ln w="9525">
            <a:noFill/>
          </a:ln>
        </p:spPr>
      </p:pic>
      <p:sp>
        <p:nvSpPr>
          <p:cNvPr id="76" name="CaixaDeTexto 5"/>
          <p:cNvSpPr/>
          <p:nvPr/>
        </p:nvSpPr>
        <p:spPr>
          <a:xfrm>
            <a:off x="1042920" y="1396080"/>
            <a:ext cx="3909960" cy="45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Preencher com as opções desejadas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Clicar em 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“OK”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Pronto. Schedule criado!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sldNum" idx="19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7A1208B-FEFB-4BC6-8927-41B123F92273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13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29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ítulo 1"/>
          <p:cNvSpPr/>
          <p:nvPr/>
        </p:nvSpPr>
        <p:spPr>
          <a:xfrm>
            <a:off x="381960" y="366840"/>
            <a:ext cx="808596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292a76"/>
                </a:solidFill>
                <a:latin typeface="Calibri"/>
              </a:rPr>
              <a:t>Criar Schedule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Picture 2" descr=""/>
          <p:cNvPicPr/>
          <p:nvPr/>
        </p:nvPicPr>
        <p:blipFill>
          <a:blip r:embed="rId1"/>
          <a:stretch/>
        </p:blipFill>
        <p:spPr>
          <a:xfrm>
            <a:off x="1606320" y="1457280"/>
            <a:ext cx="8979120" cy="5039640"/>
          </a:xfrm>
          <a:prstGeom prst="rect">
            <a:avLst/>
          </a:prstGeom>
          <a:ln w="9525"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sldNum" idx="20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4B421AC-862E-442D-9BE9-F1B8D5791651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14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29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1"/>
          <p:cNvSpPr/>
          <p:nvPr/>
        </p:nvSpPr>
        <p:spPr>
          <a:xfrm>
            <a:off x="381960" y="366840"/>
            <a:ext cx="808596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914400" indent="-457200" algn="ctr" defTabSz="914400">
              <a:lnSpc>
                <a:spcPct val="100000"/>
              </a:lnSpc>
              <a:spcAft>
                <a:spcPts val="799"/>
              </a:spcAft>
              <a:tabLst>
                <a:tab algn="l" pos="0"/>
              </a:tabLst>
            </a:pPr>
            <a:r>
              <a:rPr b="1" lang="pt-BR" sz="4000" spc="-1" strike="noStrike">
                <a:solidFill>
                  <a:srgbClr val="002060"/>
                </a:solidFill>
                <a:latin typeface="Calibri"/>
                <a:ea typeface="Calibri"/>
              </a:rPr>
              <a:t>Criar Notificação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aixaDeTexto 6"/>
          <p:cNvSpPr/>
          <p:nvPr/>
        </p:nvSpPr>
        <p:spPr>
          <a:xfrm>
            <a:off x="795240" y="1300680"/>
            <a:ext cx="3671640" cy="551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No canto esquerdo, clicar na opção 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“Notifications”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Marcar a opção 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“E-mail”</a:t>
            </a: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 e selecionar o 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“Operator” </a:t>
            </a: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criado anteriormente.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Clicar em 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“OK”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Picture 2" descr=""/>
          <p:cNvPicPr/>
          <p:nvPr/>
        </p:nvPicPr>
        <p:blipFill>
          <a:blip r:embed="rId1"/>
          <a:stretch/>
        </p:blipFill>
        <p:spPr>
          <a:xfrm>
            <a:off x="4600440" y="1971720"/>
            <a:ext cx="7199640" cy="4041000"/>
          </a:xfrm>
          <a:prstGeom prst="rect">
            <a:avLst/>
          </a:prstGeom>
          <a:ln w="9525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sldNum" idx="21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0AEA2F0-86D5-420A-87B5-8F7EE40F0F8C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15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29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ítulo 1"/>
          <p:cNvSpPr/>
          <p:nvPr/>
        </p:nvSpPr>
        <p:spPr>
          <a:xfrm>
            <a:off x="381960" y="366840"/>
            <a:ext cx="808596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292a76"/>
                </a:solidFill>
                <a:latin typeface="Calibri"/>
              </a:rPr>
              <a:t>Criar Job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CaixaDeTexto 6"/>
          <p:cNvSpPr/>
          <p:nvPr/>
        </p:nvSpPr>
        <p:spPr>
          <a:xfrm>
            <a:off x="795240" y="1300680"/>
            <a:ext cx="3671640" cy="14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Pronto. Job criado!!!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3574800" y="3324240"/>
            <a:ext cx="5041800" cy="1466640"/>
          </a:xfrm>
          <a:prstGeom prst="rect">
            <a:avLst/>
          </a:prstGeom>
          <a:ln w="9525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sldNum" idx="22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88D055B-7211-4AF9-9C57-64545F7D0750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16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29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ítulo 1"/>
          <p:cNvSpPr/>
          <p:nvPr/>
        </p:nvSpPr>
        <p:spPr>
          <a:xfrm>
            <a:off x="381960" y="366840"/>
            <a:ext cx="808596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Calibri"/>
                <a:ea typeface="Calibri"/>
              </a:rPr>
              <a:t>Notificação de Falha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aixaDeTexto 6"/>
          <p:cNvSpPr/>
          <p:nvPr/>
        </p:nvSpPr>
        <p:spPr>
          <a:xfrm>
            <a:off x="795240" y="1300680"/>
            <a:ext cx="5891040" cy="104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Notificação de Falha do Job: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1319040" y="3052800"/>
            <a:ext cx="9553320" cy="2180880"/>
          </a:xfrm>
          <a:prstGeom prst="rect">
            <a:avLst/>
          </a:prstGeom>
          <a:ln w="9525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sldNum" idx="23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720301B-BEFF-4173-8164-A634007A9EB5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17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29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ítulo 1"/>
          <p:cNvSpPr/>
          <p:nvPr/>
        </p:nvSpPr>
        <p:spPr>
          <a:xfrm>
            <a:off x="381960" y="366840"/>
            <a:ext cx="808596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292a76"/>
                </a:solidFill>
                <a:latin typeface="Calibri"/>
              </a:rPr>
              <a:t>Histórico de um Job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aixaDeTexto 6"/>
          <p:cNvSpPr/>
          <p:nvPr/>
        </p:nvSpPr>
        <p:spPr>
          <a:xfrm>
            <a:off x="795240" y="1300680"/>
            <a:ext cx="3252600" cy="38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Clicar com o botão direito no 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Job -&gt; History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Descrição do Erro do Job: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5124600" y="1438200"/>
            <a:ext cx="5750640" cy="5039640"/>
          </a:xfrm>
          <a:prstGeom prst="rect">
            <a:avLst/>
          </a:prstGeom>
          <a:ln w="9525">
            <a:noFill/>
          </a:ln>
        </p:spPr>
      </p:pic>
      <p:sp>
        <p:nvSpPr>
          <p:cNvPr id="96" name="PlaceHolder 1"/>
          <p:cNvSpPr>
            <a:spLocks noGrp="1"/>
          </p:cNvSpPr>
          <p:nvPr>
            <p:ph type="sldNum" idx="24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CCF882D-446E-44C3-9948-65ABF9C3B654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18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29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ítulo 1"/>
          <p:cNvSpPr/>
          <p:nvPr/>
        </p:nvSpPr>
        <p:spPr>
          <a:xfrm>
            <a:off x="381960" y="366840"/>
            <a:ext cx="808596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292a76"/>
                </a:solidFill>
                <a:latin typeface="Calibri"/>
              </a:rPr>
              <a:t>Criar Alerta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aixaDeTexto 6"/>
          <p:cNvSpPr/>
          <p:nvPr/>
        </p:nvSpPr>
        <p:spPr>
          <a:xfrm>
            <a:off x="795240" y="1300680"/>
            <a:ext cx="10853640" cy="14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No 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SQL Server Agent</a:t>
            </a: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, clicar com o botão direito em 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Alert -&gt; New Alert...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Picture 2" descr=""/>
          <p:cNvPicPr/>
          <p:nvPr/>
        </p:nvPicPr>
        <p:blipFill>
          <a:blip r:embed="rId1"/>
          <a:stretch/>
        </p:blipFill>
        <p:spPr>
          <a:xfrm>
            <a:off x="4298040" y="2933640"/>
            <a:ext cx="3595320" cy="3420360"/>
          </a:xfrm>
          <a:prstGeom prst="rect">
            <a:avLst/>
          </a:prstGeom>
          <a:ln w="9525">
            <a:noFill/>
          </a:ln>
        </p:spPr>
      </p:pic>
      <p:sp>
        <p:nvSpPr>
          <p:cNvPr id="100" name="PlaceHolder 1"/>
          <p:cNvSpPr>
            <a:spLocks noGrp="1"/>
          </p:cNvSpPr>
          <p:nvPr>
            <p:ph type="sldNum" idx="25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E2C8E12-6030-48FB-91C7-53EF463F3AC8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&lt;número&gt;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29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ítulo 1"/>
          <p:cNvSpPr/>
          <p:nvPr/>
        </p:nvSpPr>
        <p:spPr>
          <a:xfrm>
            <a:off x="0" y="1620000"/>
            <a:ext cx="12276720" cy="117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 defTabSz="914400">
              <a:lnSpc>
                <a:spcPct val="90000"/>
              </a:lnSpc>
            </a:pPr>
            <a:r>
              <a:rPr b="1" i="1" lang="pt-BR" sz="3300" spc="-1" strike="noStrike">
                <a:solidFill>
                  <a:srgbClr val="292a76"/>
                </a:solidFill>
                <a:latin typeface="Calibri Light"/>
              </a:rPr>
              <a:t>Assistir ao vídeo: </a:t>
            </a:r>
            <a:r>
              <a:rPr b="0" lang="pt-BR" sz="3300" spc="-1" strike="noStrike" u="sng">
                <a:solidFill>
                  <a:schemeClr val="dk1"/>
                </a:solidFill>
                <a:uFillTx/>
                <a:latin typeface="Calibri Light"/>
                <a:hlinkClick r:id="rId1"/>
              </a:rPr>
              <a:t>https://www.youtube.com/watch?v=0mGqJwp-2uc</a:t>
            </a:r>
            <a:endParaRPr b="0" lang="pt-BR" sz="33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Título 1"/>
          <p:cNvSpPr/>
          <p:nvPr/>
        </p:nvSpPr>
        <p:spPr>
          <a:xfrm>
            <a:off x="0" y="2817000"/>
            <a:ext cx="12191760" cy="79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 defTabSz="914400">
              <a:lnSpc>
                <a:spcPct val="90000"/>
              </a:lnSpc>
            </a:pPr>
            <a:r>
              <a:rPr b="1" lang="pt-BR" sz="4600" spc="-1" strike="noStrike">
                <a:solidFill>
                  <a:schemeClr val="lt1"/>
                </a:solidFill>
                <a:latin typeface="Calibri Light"/>
              </a:rPr>
              <a:t>SQL Server Agent</a:t>
            </a:r>
            <a:endParaRPr b="0" lang="pt-B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sldNum" idx="8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4AFAA4C-FA61-4ADB-9ED1-1C24497581FE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&lt;número&gt;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29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Título 1"/>
          <p:cNvSpPr/>
          <p:nvPr/>
        </p:nvSpPr>
        <p:spPr>
          <a:xfrm>
            <a:off x="0" y="484200"/>
            <a:ext cx="12191760" cy="93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 defTabSz="914400">
              <a:lnSpc>
                <a:spcPct val="90000"/>
              </a:lnSpc>
            </a:pPr>
            <a:r>
              <a:rPr b="1" i="1" lang="pt-BR" sz="5100" spc="-1" strike="noStrike">
                <a:solidFill>
                  <a:srgbClr val="292a76"/>
                </a:solidFill>
                <a:latin typeface="Calibri Light"/>
              </a:rPr>
              <a:t>Modulo 05</a:t>
            </a:r>
            <a:endParaRPr b="0" lang="pt-BR" sz="5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ítulo 1"/>
          <p:cNvSpPr/>
          <p:nvPr/>
        </p:nvSpPr>
        <p:spPr>
          <a:xfrm>
            <a:off x="381960" y="366840"/>
            <a:ext cx="808596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292a76"/>
                </a:solidFill>
                <a:latin typeface="Calibri"/>
              </a:rPr>
              <a:t>Criar Alerta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aixaDeTexto 6"/>
          <p:cNvSpPr/>
          <p:nvPr/>
        </p:nvSpPr>
        <p:spPr>
          <a:xfrm>
            <a:off x="795240" y="1300680"/>
            <a:ext cx="4633920" cy="348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Colocar o nome do Alerta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Selecionar o código no campo 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“Severity”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Picture 4" descr=""/>
          <p:cNvPicPr/>
          <p:nvPr/>
        </p:nvPicPr>
        <p:blipFill>
          <a:blip r:embed="rId1"/>
          <a:stretch/>
        </p:blipFill>
        <p:spPr>
          <a:xfrm>
            <a:off x="5800680" y="1447920"/>
            <a:ext cx="5613840" cy="5039640"/>
          </a:xfrm>
          <a:prstGeom prst="rect">
            <a:avLst/>
          </a:prstGeom>
          <a:ln w="9525">
            <a:noFill/>
          </a:ln>
        </p:spPr>
      </p:pic>
      <p:sp>
        <p:nvSpPr>
          <p:cNvPr id="104" name="PlaceHolder 1"/>
          <p:cNvSpPr>
            <a:spLocks noGrp="1"/>
          </p:cNvSpPr>
          <p:nvPr>
            <p:ph type="sldNum" idx="26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788CEF8-7B9C-4C3D-B15E-825E8ED8D3FD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&lt;número&gt;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29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ítulo 1"/>
          <p:cNvSpPr/>
          <p:nvPr/>
        </p:nvSpPr>
        <p:spPr>
          <a:xfrm>
            <a:off x="381960" y="366840"/>
            <a:ext cx="808596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292a76"/>
                </a:solidFill>
                <a:latin typeface="Calibri"/>
              </a:rPr>
              <a:t>Criar Alerta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6114960" y="1447920"/>
            <a:ext cx="5613840" cy="5039640"/>
          </a:xfrm>
          <a:prstGeom prst="rect">
            <a:avLst/>
          </a:prstGeom>
          <a:ln w="9525">
            <a:noFill/>
          </a:ln>
        </p:spPr>
      </p:pic>
      <p:sp>
        <p:nvSpPr>
          <p:cNvPr id="107" name="CaixaDeTexto 5"/>
          <p:cNvSpPr/>
          <p:nvPr/>
        </p:nvSpPr>
        <p:spPr>
          <a:xfrm>
            <a:off x="795240" y="1300680"/>
            <a:ext cx="5144760" cy="486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No canto esquerdo, clicar na opção 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“Response”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Marcar a opção 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“Notify operators”</a:t>
            </a: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, selecionar o 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“Operator” </a:t>
            </a: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criado anteriormente e 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“E-mail”</a:t>
            </a: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Clicar em 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“OK”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1"/>
          <p:cNvSpPr>
            <a:spLocks noGrp="1"/>
          </p:cNvSpPr>
          <p:nvPr>
            <p:ph type="sldNum" idx="27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1FB159F-9681-480F-858F-5AD8F2BC5C8B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&lt;número&gt;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29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ítulo 1"/>
          <p:cNvSpPr/>
          <p:nvPr/>
        </p:nvSpPr>
        <p:spPr>
          <a:xfrm>
            <a:off x="381960" y="366840"/>
            <a:ext cx="808596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292a76"/>
                </a:solidFill>
                <a:latin typeface="Calibri"/>
              </a:rPr>
              <a:t>Criar Alerta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aixaDeTexto 6"/>
          <p:cNvSpPr/>
          <p:nvPr/>
        </p:nvSpPr>
        <p:spPr>
          <a:xfrm>
            <a:off x="795240" y="1300680"/>
            <a:ext cx="4871880" cy="104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Pronto. Alerta criado!!!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Picture 2" descr=""/>
          <p:cNvPicPr/>
          <p:nvPr/>
        </p:nvPicPr>
        <p:blipFill>
          <a:blip r:embed="rId1"/>
          <a:stretch/>
        </p:blipFill>
        <p:spPr>
          <a:xfrm>
            <a:off x="3962520" y="2604960"/>
            <a:ext cx="4266720" cy="3548880"/>
          </a:xfrm>
          <a:prstGeom prst="rect">
            <a:avLst/>
          </a:prstGeom>
          <a:ln w="9525"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sldNum" idx="28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471C601-9888-417E-BA59-FBAE2ECDFA4B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&lt;número&gt;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29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aixaDeTexto 3"/>
          <p:cNvSpPr/>
          <p:nvPr/>
        </p:nvSpPr>
        <p:spPr>
          <a:xfrm>
            <a:off x="1183680" y="3575160"/>
            <a:ext cx="6554160" cy="16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pt-BR" sz="3400" spc="-1" strike="noStrike">
                <a:solidFill>
                  <a:schemeClr val="lt1"/>
                </a:solidFill>
                <a:latin typeface="Calibri"/>
              </a:rPr>
              <a:t>Tarefas do dia a dia de um DBA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aixaDeTexto 7"/>
          <p:cNvSpPr/>
          <p:nvPr/>
        </p:nvSpPr>
        <p:spPr>
          <a:xfrm>
            <a:off x="795240" y="1300680"/>
            <a:ext cx="11266560" cy="104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Envio de E-mail: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ítulo 1"/>
          <p:cNvSpPr/>
          <p:nvPr/>
        </p:nvSpPr>
        <p:spPr>
          <a:xfrm>
            <a:off x="381960" y="366840"/>
            <a:ext cx="808596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292a76"/>
                </a:solidFill>
                <a:latin typeface="Calibri"/>
              </a:rPr>
              <a:t>Propriedades do Agent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Imagem 5" descr=""/>
          <p:cNvPicPr/>
          <p:nvPr/>
        </p:nvPicPr>
        <p:blipFill>
          <a:blip r:embed="rId1"/>
          <a:stretch/>
        </p:blipFill>
        <p:spPr>
          <a:xfrm>
            <a:off x="999360" y="2976120"/>
            <a:ext cx="10192680" cy="2953080"/>
          </a:xfrm>
          <a:prstGeom prst="rect">
            <a:avLst/>
          </a:prstGeom>
          <a:ln w="0">
            <a:noFill/>
          </a:ln>
        </p:spPr>
      </p:pic>
      <p:sp>
        <p:nvSpPr>
          <p:cNvPr id="117" name="PlaceHolder 1"/>
          <p:cNvSpPr>
            <a:spLocks noGrp="1"/>
          </p:cNvSpPr>
          <p:nvPr>
            <p:ph type="sldNum" idx="29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295969D-79C8-43EF-B981-4EDC5E6232DE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&lt;número&gt;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29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4" descr="When you have to explain to one of the directors that taking the mean of the means won’t give you the grand mean."/>
          <p:cNvPicPr/>
          <p:nvPr/>
        </p:nvPicPr>
        <p:blipFill>
          <a:blip r:embed="rId1"/>
          <a:stretch/>
        </p:blipFill>
        <p:spPr>
          <a:xfrm>
            <a:off x="5692680" y="1460160"/>
            <a:ext cx="6396120" cy="4563360"/>
          </a:xfrm>
          <a:prstGeom prst="rect">
            <a:avLst/>
          </a:prstGeom>
          <a:ln w="0">
            <a:noFill/>
          </a:ln>
        </p:spPr>
      </p:pic>
      <p:sp>
        <p:nvSpPr>
          <p:cNvPr id="119" name="Retângulo 2"/>
          <p:cNvSpPr/>
          <p:nvPr/>
        </p:nvSpPr>
        <p:spPr>
          <a:xfrm>
            <a:off x="417960" y="1460160"/>
            <a:ext cx="4313160" cy="420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200" spc="-1" strike="noStrike">
                <a:solidFill>
                  <a:srgbClr val="292a76"/>
                </a:solidFill>
                <a:latin typeface="Calibri"/>
              </a:rPr>
              <a:t>“</a:t>
            </a:r>
            <a:r>
              <a:rPr b="1" lang="en-US" sz="3800" spc="-1" strike="noStrike">
                <a:solidFill>
                  <a:srgbClr val="292a76"/>
                </a:solidFill>
                <a:latin typeface="Calibri"/>
              </a:rPr>
              <a:t>Quando o cliente diz que os jobs dele mandam e-mail de falha sem ele ter configurado o Agent.</a:t>
            </a:r>
            <a:r>
              <a:rPr b="0" lang="pt-BR" sz="3800" spc="-1" strike="noStrike">
                <a:solidFill>
                  <a:schemeClr val="dk1"/>
                </a:solidFill>
                <a:latin typeface="Calibri"/>
              </a:rPr>
              <a:t>”</a:t>
            </a:r>
            <a:endParaRPr b="0" lang="pt-BR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ítulo 1"/>
          <p:cNvSpPr/>
          <p:nvPr/>
        </p:nvSpPr>
        <p:spPr>
          <a:xfrm>
            <a:off x="1019880" y="111240"/>
            <a:ext cx="808596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292a76"/>
                </a:solidFill>
                <a:latin typeface="Calibri"/>
              </a:rPr>
              <a:t>Propriedades do Agent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1"/>
          <p:cNvSpPr>
            <a:spLocks noGrp="1"/>
          </p:cNvSpPr>
          <p:nvPr>
            <p:ph type="sldNum" idx="30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B342805-EBB0-47A4-AE1C-5530D0038E6C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&lt;número&gt;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29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aixaDeTexto 3"/>
          <p:cNvSpPr/>
          <p:nvPr/>
        </p:nvSpPr>
        <p:spPr>
          <a:xfrm>
            <a:off x="1183680" y="3575160"/>
            <a:ext cx="6554160" cy="16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pt-BR" sz="3400" spc="-1" strike="noStrike">
                <a:solidFill>
                  <a:schemeClr val="lt1"/>
                </a:solidFill>
                <a:latin typeface="Calibri"/>
              </a:rPr>
              <a:t>Tarefas do dia a dia de um DBA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aixaDeTexto 7"/>
          <p:cNvSpPr/>
          <p:nvPr/>
        </p:nvSpPr>
        <p:spPr>
          <a:xfrm>
            <a:off x="795240" y="1300680"/>
            <a:ext cx="11266560" cy="104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Alteração Limite de histórico dos Jobs: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ítulo 1"/>
          <p:cNvSpPr/>
          <p:nvPr/>
        </p:nvSpPr>
        <p:spPr>
          <a:xfrm>
            <a:off x="381960" y="366840"/>
            <a:ext cx="808596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292a76"/>
                </a:solidFill>
                <a:latin typeface="Calibri"/>
              </a:rPr>
              <a:t>Propriedades do Agent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Imagem 6" descr=""/>
          <p:cNvPicPr/>
          <p:nvPr/>
        </p:nvPicPr>
        <p:blipFill>
          <a:blip r:embed="rId1"/>
          <a:stretch/>
        </p:blipFill>
        <p:spPr>
          <a:xfrm>
            <a:off x="1058400" y="2662560"/>
            <a:ext cx="10074960" cy="372600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sldNum" idx="31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270127C-7419-4D97-A7FF-D7103A2726DA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&lt;número&gt;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29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tângulo 2"/>
          <p:cNvSpPr/>
          <p:nvPr/>
        </p:nvSpPr>
        <p:spPr>
          <a:xfrm>
            <a:off x="556200" y="2321280"/>
            <a:ext cx="4313160" cy="362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200" spc="-1" strike="noStrike">
                <a:solidFill>
                  <a:srgbClr val="292a76"/>
                </a:solidFill>
                <a:latin typeface="Calibri"/>
              </a:rPr>
              <a:t>“</a:t>
            </a:r>
            <a:r>
              <a:rPr b="1" lang="en-US" sz="3800" spc="-1" strike="noStrike">
                <a:solidFill>
                  <a:srgbClr val="292a76"/>
                </a:solidFill>
                <a:latin typeface="Calibri"/>
              </a:rPr>
              <a:t>Quando eu vou conferir o histórico de falha de um job e ele já foi apagado.</a:t>
            </a:r>
            <a:r>
              <a:rPr b="0" lang="pt-BR" sz="3800" spc="-1" strike="noStrike">
                <a:solidFill>
                  <a:schemeClr val="dk1"/>
                </a:solidFill>
                <a:latin typeface="Calibri"/>
              </a:rPr>
              <a:t>”</a:t>
            </a:r>
            <a:endParaRPr b="0" lang="pt-BR" sz="3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Picture 2" descr="After switching a number of on call shifts around and now finding yourself in the middle of the rearranged clump. (HT @BBassic)"/>
          <p:cNvPicPr/>
          <p:nvPr/>
        </p:nvPicPr>
        <p:blipFill>
          <a:blip r:embed="rId1"/>
          <a:stretch/>
        </p:blipFill>
        <p:spPr>
          <a:xfrm>
            <a:off x="5714280" y="1910160"/>
            <a:ext cx="6363360" cy="3575880"/>
          </a:xfrm>
          <a:prstGeom prst="rect">
            <a:avLst/>
          </a:prstGeom>
          <a:ln w="0">
            <a:noFill/>
          </a:ln>
        </p:spPr>
      </p:pic>
      <p:sp>
        <p:nvSpPr>
          <p:cNvPr id="129" name="Título 1"/>
          <p:cNvSpPr/>
          <p:nvPr/>
        </p:nvSpPr>
        <p:spPr>
          <a:xfrm>
            <a:off x="679680" y="217800"/>
            <a:ext cx="808596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292a76"/>
                </a:solidFill>
                <a:latin typeface="Calibri"/>
              </a:rPr>
              <a:t>Propriedades do Agent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1"/>
          <p:cNvSpPr>
            <a:spLocks noGrp="1"/>
          </p:cNvSpPr>
          <p:nvPr>
            <p:ph type="sldNum" idx="32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8322F7E-D53B-41A8-A6DA-BB30BF033466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&lt;número&gt;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29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aixaDeTexto 3"/>
          <p:cNvSpPr/>
          <p:nvPr/>
        </p:nvSpPr>
        <p:spPr>
          <a:xfrm>
            <a:off x="1183680" y="3575160"/>
            <a:ext cx="6554160" cy="16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pt-BR" sz="3400" spc="-1" strike="noStrike">
                <a:solidFill>
                  <a:schemeClr val="lt1"/>
                </a:solidFill>
                <a:latin typeface="Calibri"/>
              </a:rPr>
              <a:t>Tarefas do dia a dia de um DBA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aixaDeTexto 7"/>
          <p:cNvSpPr/>
          <p:nvPr/>
        </p:nvSpPr>
        <p:spPr>
          <a:xfrm>
            <a:off x="381960" y="1303920"/>
            <a:ext cx="1126656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pt-BR" sz="6600" spc="-1" strike="noStrike">
                <a:solidFill>
                  <a:srgbClr val="002060"/>
                </a:solidFill>
                <a:latin typeface="Calibri"/>
              </a:rPr>
              <a:t>DEMO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ítulo 1"/>
          <p:cNvSpPr/>
          <p:nvPr/>
        </p:nvSpPr>
        <p:spPr>
          <a:xfrm>
            <a:off x="381960" y="206640"/>
            <a:ext cx="808596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292a76"/>
                </a:solidFill>
                <a:latin typeface="Calibri"/>
              </a:rPr>
              <a:t>Jobs, Operators e Alertas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1"/>
          <p:cNvSpPr>
            <a:spLocks noGrp="1"/>
          </p:cNvSpPr>
          <p:nvPr>
            <p:ph type="sldNum" idx="33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9FA5BA2-8C36-47A2-A4EC-4515406F7A0A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&lt;número&gt;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29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aixaDeTexto 7"/>
          <p:cNvSpPr/>
          <p:nvPr/>
        </p:nvSpPr>
        <p:spPr>
          <a:xfrm>
            <a:off x="795240" y="1300680"/>
            <a:ext cx="11266560" cy="43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</a:rPr>
              <a:t>Criar Operators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</a:rPr>
              <a:t>JOB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</a:rPr>
              <a:t>Criar Steps, Schedules, Notificações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</a:rPr>
              <a:t>Criar Alertas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</a:rPr>
              <a:t>Alterar o limite do histórico de execuções dos Jobs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ítulo 1"/>
          <p:cNvSpPr/>
          <p:nvPr/>
        </p:nvSpPr>
        <p:spPr>
          <a:xfrm>
            <a:off x="381960" y="206640"/>
            <a:ext cx="808596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Calibri"/>
              </a:rPr>
              <a:t>Resumo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1"/>
          <p:cNvSpPr>
            <a:spLocks noGrp="1"/>
          </p:cNvSpPr>
          <p:nvPr>
            <p:ph type="sldNum" idx="34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DB1CBD2-58AD-4C64-AB2B-5285BA8BF99B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&lt;número&gt;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29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ítulo 1"/>
          <p:cNvSpPr/>
          <p:nvPr/>
        </p:nvSpPr>
        <p:spPr>
          <a:xfrm>
            <a:off x="381960" y="206640"/>
            <a:ext cx="808596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Calibri"/>
              </a:rPr>
              <a:t>Dúvidas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Imagem 3" descr="duvidas-300x3001.jpg"/>
          <p:cNvPicPr/>
          <p:nvPr/>
        </p:nvPicPr>
        <p:blipFill>
          <a:blip r:embed="rId1"/>
          <a:stretch/>
        </p:blipFill>
        <p:spPr>
          <a:xfrm>
            <a:off x="3575880" y="1463760"/>
            <a:ext cx="5039640" cy="5039640"/>
          </a:xfrm>
          <a:prstGeom prst="rect">
            <a:avLst/>
          </a:prstGeom>
          <a:ln w="0">
            <a:noFill/>
          </a:ln>
        </p:spPr>
      </p:pic>
      <p:sp>
        <p:nvSpPr>
          <p:cNvPr id="140" name="PlaceHolder 1"/>
          <p:cNvSpPr>
            <a:spLocks noGrp="1"/>
          </p:cNvSpPr>
          <p:nvPr>
            <p:ph type="sldNum" idx="35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A6452C1-3612-4A00-A5DD-6F9A764B9F8E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&lt;número&gt;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29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ixaDeTexto 7"/>
          <p:cNvSpPr/>
          <p:nvPr/>
        </p:nvSpPr>
        <p:spPr>
          <a:xfrm>
            <a:off x="795240" y="1300680"/>
            <a:ext cx="11266560" cy="439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Criar Operator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Criar Job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Criar Steps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2060"/>
                </a:solidFill>
                <a:latin typeface="Calibri"/>
                <a:ea typeface="Calibri"/>
              </a:rPr>
              <a:t>Pode executar CMD, PowerShell, Pacotes do SSIS, T-SQL e etc.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Criar Schedule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Criar Notificação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5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Criar Alertas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Título 1"/>
          <p:cNvSpPr/>
          <p:nvPr/>
        </p:nvSpPr>
        <p:spPr>
          <a:xfrm>
            <a:off x="381960" y="366840"/>
            <a:ext cx="808596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292a76"/>
                </a:solidFill>
                <a:latin typeface="Calibri"/>
              </a:rPr>
              <a:t>Jobs, Operators e Alertas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sldNum" idx="9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F270DC5-7A1D-4EC9-A4B1-23D0D4F40986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3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29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ixaDeTexto 3"/>
          <p:cNvSpPr/>
          <p:nvPr/>
        </p:nvSpPr>
        <p:spPr>
          <a:xfrm>
            <a:off x="1183680" y="3575160"/>
            <a:ext cx="6554160" cy="16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pt-BR" sz="3400" spc="-1" strike="noStrike">
                <a:solidFill>
                  <a:schemeClr val="lt1"/>
                </a:solidFill>
                <a:latin typeface="Calibri"/>
              </a:rPr>
              <a:t>Tarefas do dia a dia de um DBA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CaixaDeTexto 7"/>
          <p:cNvSpPr/>
          <p:nvPr/>
        </p:nvSpPr>
        <p:spPr>
          <a:xfrm>
            <a:off x="795240" y="1300680"/>
            <a:ext cx="11266560" cy="14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No 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SQL Server Agent</a:t>
            </a: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, clicar com o botão direito em 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Operators -&gt; New Operator...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Título 1"/>
          <p:cNvSpPr/>
          <p:nvPr/>
        </p:nvSpPr>
        <p:spPr>
          <a:xfrm>
            <a:off x="381960" y="366840"/>
            <a:ext cx="808596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292a76"/>
                </a:solidFill>
                <a:latin typeface="Calibri"/>
              </a:rPr>
              <a:t>Criar Operator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" name="Picture 2" descr=""/>
          <p:cNvPicPr/>
          <p:nvPr/>
        </p:nvPicPr>
        <p:blipFill>
          <a:blip r:embed="rId1"/>
          <a:stretch/>
        </p:blipFill>
        <p:spPr>
          <a:xfrm>
            <a:off x="3840840" y="2957400"/>
            <a:ext cx="4509720" cy="3427200"/>
          </a:xfrm>
          <a:prstGeom prst="rect">
            <a:avLst/>
          </a:prstGeom>
          <a:ln w="9525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sldNum" idx="10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A867E35-6FCD-4CD6-B014-EC7E4A3D2740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4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29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ixaDeTexto 7"/>
          <p:cNvSpPr/>
          <p:nvPr/>
        </p:nvSpPr>
        <p:spPr>
          <a:xfrm>
            <a:off x="795240" y="1300680"/>
            <a:ext cx="4643280" cy="59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Preencher os campos 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“Name”</a:t>
            </a: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  e 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“E-mail name”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Marcar a opção 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“Enabled”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Clicar em 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“OK”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Pronto. Operator criado!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ítulo 1"/>
          <p:cNvSpPr/>
          <p:nvPr/>
        </p:nvSpPr>
        <p:spPr>
          <a:xfrm>
            <a:off x="381960" y="366840"/>
            <a:ext cx="808596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292a76"/>
                </a:solidFill>
                <a:latin typeface="Calibri"/>
              </a:rPr>
              <a:t>Criar Operator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Picture 2" descr=""/>
          <p:cNvPicPr/>
          <p:nvPr/>
        </p:nvPicPr>
        <p:blipFill>
          <a:blip r:embed="rId1"/>
          <a:stretch/>
        </p:blipFill>
        <p:spPr>
          <a:xfrm>
            <a:off x="6057720" y="1441080"/>
            <a:ext cx="5613840" cy="5039640"/>
          </a:xfrm>
          <a:prstGeom prst="rect">
            <a:avLst/>
          </a:prstGeom>
          <a:ln w="9525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sldNum" idx="11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3EE678A-F68E-4C80-A02D-3A076EA3E5E4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5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29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aixaDeTexto 3"/>
          <p:cNvSpPr/>
          <p:nvPr/>
        </p:nvSpPr>
        <p:spPr>
          <a:xfrm>
            <a:off x="1183680" y="3575160"/>
            <a:ext cx="6554160" cy="16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pt-BR" sz="3400" spc="-1" strike="noStrike">
                <a:solidFill>
                  <a:schemeClr val="lt1"/>
                </a:solidFill>
                <a:latin typeface="Calibri"/>
              </a:rPr>
              <a:t>Tarefas do dia a dia de um DBA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aixaDeTexto 7"/>
          <p:cNvSpPr/>
          <p:nvPr/>
        </p:nvSpPr>
        <p:spPr>
          <a:xfrm>
            <a:off x="795240" y="1300680"/>
            <a:ext cx="11266560" cy="14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No 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SQL Server Agent</a:t>
            </a: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, clicar com o botão direito em 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Jobs -&gt; New Job...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Título 1"/>
          <p:cNvSpPr/>
          <p:nvPr/>
        </p:nvSpPr>
        <p:spPr>
          <a:xfrm>
            <a:off x="381960" y="366840"/>
            <a:ext cx="808596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292a76"/>
                </a:solidFill>
                <a:latin typeface="Calibri"/>
              </a:rPr>
              <a:t>Criar Job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Picture 2" descr=""/>
          <p:cNvPicPr/>
          <p:nvPr/>
        </p:nvPicPr>
        <p:blipFill>
          <a:blip r:embed="rId1"/>
          <a:stretch/>
        </p:blipFill>
        <p:spPr>
          <a:xfrm>
            <a:off x="3933720" y="2616120"/>
            <a:ext cx="4323960" cy="3674520"/>
          </a:xfrm>
          <a:prstGeom prst="rect">
            <a:avLst/>
          </a:prstGeom>
          <a:ln w="9525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sldNum" idx="12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BCB5F97-062C-4AB1-8EF6-BB24B70EA5E3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6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29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aixaDeTexto 7"/>
          <p:cNvSpPr/>
          <p:nvPr/>
        </p:nvSpPr>
        <p:spPr>
          <a:xfrm>
            <a:off x="795240" y="1300680"/>
            <a:ext cx="3547800" cy="43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Preencher os campos sinalizados ao lado.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Marcar a opção 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“Enabled”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ítulo 1"/>
          <p:cNvSpPr/>
          <p:nvPr/>
        </p:nvSpPr>
        <p:spPr>
          <a:xfrm>
            <a:off x="381960" y="366840"/>
            <a:ext cx="808596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292a76"/>
                </a:solidFill>
                <a:latin typeface="Calibri"/>
              </a:rPr>
              <a:t>Criar Job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Picture 3" descr=""/>
          <p:cNvPicPr/>
          <p:nvPr/>
        </p:nvPicPr>
        <p:blipFill>
          <a:blip r:embed="rId1"/>
          <a:stretch/>
        </p:blipFill>
        <p:spPr>
          <a:xfrm>
            <a:off x="4743360" y="1876320"/>
            <a:ext cx="7199640" cy="4041000"/>
          </a:xfrm>
          <a:prstGeom prst="rect">
            <a:avLst/>
          </a:prstGeom>
          <a:ln w="9525">
            <a:noFill/>
          </a:ln>
        </p:spPr>
      </p:pic>
      <p:sp>
        <p:nvSpPr>
          <p:cNvPr id="55" name="PlaceHolder 1"/>
          <p:cNvSpPr>
            <a:spLocks noGrp="1"/>
          </p:cNvSpPr>
          <p:nvPr>
            <p:ph type="sldNum" idx="13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4625F7B-0F1A-49CD-A517-68EF1D11DE30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7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29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aixaDeTexto 7"/>
          <p:cNvSpPr/>
          <p:nvPr/>
        </p:nvSpPr>
        <p:spPr>
          <a:xfrm>
            <a:off x="795240" y="1300680"/>
            <a:ext cx="3547800" cy="348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No canto esquerdo, clicar na opção 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“Steps”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799"/>
              </a:spcAf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spcAft>
                <a:spcPts val="799"/>
              </a:spcAft>
              <a:buClr>
                <a:srgbClr val="00206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Clicar em 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  <a:ea typeface="Calibri"/>
              </a:rPr>
              <a:t>“New”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ítulo 1"/>
          <p:cNvSpPr/>
          <p:nvPr/>
        </p:nvSpPr>
        <p:spPr>
          <a:xfrm>
            <a:off x="381960" y="366840"/>
            <a:ext cx="808596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292a76"/>
                </a:solidFill>
                <a:latin typeface="Calibri"/>
              </a:rPr>
              <a:t>Criar Steps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Picture 3" descr=""/>
          <p:cNvPicPr/>
          <p:nvPr/>
        </p:nvPicPr>
        <p:blipFill>
          <a:blip r:embed="rId1"/>
          <a:stretch/>
        </p:blipFill>
        <p:spPr>
          <a:xfrm>
            <a:off x="4705200" y="1819440"/>
            <a:ext cx="7199640" cy="4041000"/>
          </a:xfrm>
          <a:prstGeom prst="rect">
            <a:avLst/>
          </a:prstGeom>
          <a:ln w="9525">
            <a:noFill/>
          </a:ln>
        </p:spPr>
      </p:pic>
      <p:sp>
        <p:nvSpPr>
          <p:cNvPr id="59" name="PlaceHolder 1"/>
          <p:cNvSpPr>
            <a:spLocks noGrp="1"/>
          </p:cNvSpPr>
          <p:nvPr>
            <p:ph type="sldNum" idx="14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8A92965-737B-429F-9938-31A59EB8F9E1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8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29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ítulo 1"/>
          <p:cNvSpPr/>
          <p:nvPr/>
        </p:nvSpPr>
        <p:spPr>
          <a:xfrm>
            <a:off x="381960" y="366840"/>
            <a:ext cx="808596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292a76"/>
                </a:solidFill>
                <a:latin typeface="Calibri"/>
              </a:rPr>
              <a:t>Criar Steps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Picture 3" descr=""/>
          <p:cNvPicPr/>
          <p:nvPr/>
        </p:nvPicPr>
        <p:blipFill>
          <a:blip r:embed="rId1"/>
          <a:stretch/>
        </p:blipFill>
        <p:spPr>
          <a:xfrm>
            <a:off x="1945080" y="1438200"/>
            <a:ext cx="8301240" cy="5039640"/>
          </a:xfrm>
          <a:prstGeom prst="rect">
            <a:avLst/>
          </a:prstGeom>
          <a:ln w="9525">
            <a:noFill/>
          </a:ln>
        </p:spPr>
      </p:pic>
      <p:sp>
        <p:nvSpPr>
          <p:cNvPr id="62" name="PlaceHolder 1"/>
          <p:cNvSpPr>
            <a:spLocks noGrp="1"/>
          </p:cNvSpPr>
          <p:nvPr>
            <p:ph type="sldNum" idx="15"/>
          </p:nvPr>
        </p:nvSpPr>
        <p:spPr>
          <a:xfrm>
            <a:off x="10476720" y="6602400"/>
            <a:ext cx="1714680" cy="2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04AB3AA-1F1B-4150-8F0A-85AD14D05C34}" type="slidenum">
              <a:rPr b="1" lang="pt-BR" sz="1400" spc="-1" strike="noStrike">
                <a:solidFill>
                  <a:schemeClr val="lt1"/>
                </a:solidFill>
                <a:latin typeface="Calibri"/>
              </a:rPr>
              <a:t>9</a:t>
            </a:fld>
            <a:r>
              <a:rPr b="1" lang="pt-BR" sz="1400" spc="-1" strike="noStrike">
                <a:solidFill>
                  <a:schemeClr val="lt1"/>
                </a:solidFill>
                <a:latin typeface="Calibri"/>
              </a:rPr>
              <a:t> de 29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3668</TotalTime>
  <Application>LibreOffice/24.2.4.2$Linux_X86_64 LibreOffice_project/d29029bfb700ea4a272da1366c5f5e7c14e351b5</Application>
  <AppVersion>15.0000</AppVersion>
  <Words>766</Words>
  <Paragraphs>208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2016-04-04T15:53:45Z</dcterms:created>
  <dc:creator>André</dc:creator>
  <dc:description/>
  <dc:language>pt-BR</dc:language>
  <cp:lastModifiedBy/>
  <cp:lastPrinted>2024-06-18T11:36:12Z</cp:lastPrinted>
  <dcterms:modified xsi:type="dcterms:W3CDTF">2024-06-18T11:39:02Z</dcterms:modified>
  <cp:revision>256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24</vt:i4>
  </property>
  <property fmtid="{D5CDD505-2E9C-101B-9397-08002B2CF9AE}" pid="3" name="PresentationFormat">
    <vt:lpwstr>Widescreen</vt:lpwstr>
  </property>
  <property fmtid="{D5CDD505-2E9C-101B-9397-08002B2CF9AE}" pid="4" name="Slides">
    <vt:i4>29</vt:i4>
  </property>
</Properties>
</file>